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1" r:id="rId3"/>
    <p:sldId id="260" r:id="rId4"/>
    <p:sldId id="305" r:id="rId5"/>
    <p:sldId id="263" r:id="rId6"/>
    <p:sldId id="306" r:id="rId7"/>
    <p:sldId id="319" r:id="rId8"/>
    <p:sldId id="308" r:id="rId9"/>
    <p:sldId id="261" r:id="rId10"/>
    <p:sldId id="268" r:id="rId11"/>
    <p:sldId id="302" r:id="rId12"/>
    <p:sldId id="322" r:id="rId13"/>
    <p:sldId id="275" r:id="rId14"/>
    <p:sldId id="276" r:id="rId15"/>
    <p:sldId id="323" r:id="rId16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EFC20D0-53D0-4E04-A1CC-534DA59E7F9A}">
          <p14:sldIdLst>
            <p14:sldId id="321"/>
            <p14:sldId id="260"/>
            <p14:sldId id="305"/>
            <p14:sldId id="306"/>
            <p14:sldId id="319"/>
            <p14:sldId id="308"/>
            <p14:sldId id="261"/>
            <p14:sldId id="268"/>
            <p14:sldId id="302"/>
            <p14:sldId id="322"/>
            <p14:sldId id="275"/>
            <p14:sldId id="276"/>
            <p14:sldId id="323"/>
            <p14:sldId id="263"/>
          </p14:sldIdLst>
        </p14:section>
        <p14:section name="未命名的章節" id="{98CB698E-7501-4536-A779-1559D341A20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6570" autoAdjust="0"/>
  </p:normalViewPr>
  <p:slideViewPr>
    <p:cSldViewPr snapToGrid="0" showGuides="1">
      <p:cViewPr varScale="1">
        <p:scale>
          <a:sx n="70" d="100"/>
          <a:sy n="70" d="100"/>
        </p:scale>
        <p:origin x="1013" y="5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71E2-A78C-4C9B-9F22-DE525924D5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0E0A9-40AC-4575-B15A-132C82B86A2C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DCB68-5EB3-42A5-8275-A408E3630E5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D5479-8D5B-4985-BEC5-92BBEF0D043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77E2-1EC3-47D3-B025-5D9567057FE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472C-278E-4E06-9C4C-52E892E77E81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720" y="-181526"/>
            <a:ext cx="7886700" cy="1325563"/>
          </a:xfrm>
        </p:spPr>
        <p:txBody>
          <a:bodyPr/>
          <a:lstStyle/>
          <a:p>
            <a:r>
              <a:rPr lang="zh-TW" altLang="en-US" b="1" dirty="0"/>
              <a:t>肺功能檢測 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199" y="1189521"/>
            <a:ext cx="78867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zh-TW" altLang="en-US" b="1" dirty="0"/>
              <a:t>肺功能檢測前請先觀看衛教影片</a:t>
            </a:r>
            <a:endParaRPr lang="en-US" altLang="zh-TW" b="1" dirty="0"/>
          </a:p>
          <a:p>
            <a:pPr fontAlgn="base">
              <a:lnSpc>
                <a:spcPct val="150000"/>
              </a:lnSpc>
            </a:pPr>
            <a:r>
              <a:rPr lang="en-US" altLang="zh-TW" b="1" dirty="0"/>
              <a:t>1.</a:t>
            </a:r>
            <a:r>
              <a:rPr lang="zh-TW" altLang="en-US" b="1" dirty="0"/>
              <a:t>尖峰吐氣流速測試</a:t>
            </a:r>
            <a:r>
              <a:rPr lang="zh-TW" altLang="en-US" dirty="0">
                <a:solidFill>
                  <a:srgbClr val="0033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第</a:t>
            </a:r>
            <a:r>
              <a:rPr lang="en-US" altLang="zh-TW" b="1" dirty="0"/>
              <a:t>1</a:t>
            </a:r>
            <a:r>
              <a:rPr lang="zh-TW" altLang="en-US" b="1" dirty="0"/>
              <a:t>支</a:t>
            </a:r>
            <a:r>
              <a:rPr lang="en-US" altLang="zh-TW" b="1" dirty="0"/>
              <a:t>)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 fontAlgn="base">
              <a:lnSpc>
                <a:spcPct val="150000"/>
              </a:lnSpc>
            </a:pP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完整肺功能檢測</a:t>
            </a:r>
            <a:endParaRPr lang="en-US" altLang="zh-TW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zh-TW" altLang="en-US" b="1" dirty="0"/>
              <a:t>呼吸節律與力道訓練 說明 </a:t>
            </a:r>
            <a:r>
              <a:rPr lang="en-US" altLang="zh-TW" b="1" dirty="0"/>
              <a:t>step 1.2.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每一循環一分鐘，約呼吸五次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接著休息一分鐘，顯示上一循環的吸氣、吐氣時間比例，</a:t>
            </a:r>
            <a:r>
              <a:rPr lang="en-US" altLang="zh-TW" dirty="0"/>
              <a:t>1:2~1:5</a:t>
            </a:r>
            <a:r>
              <a:rPr lang="zh-TW" altLang="en-US" dirty="0"/>
              <a:t>為理想，試試看可再更延長</a:t>
            </a:r>
            <a:endParaRPr lang="zh-TW" altLang="en-US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五循環共</a:t>
            </a:r>
            <a:r>
              <a:rPr lang="en-US" altLang="zh-TW" dirty="0"/>
              <a:t>10</a:t>
            </a:r>
            <a:r>
              <a:rPr lang="zh-TW" altLang="en-US" dirty="0"/>
              <a:t>分鐘後結束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b="1" dirty="0"/>
              <a:t>呼吸節律與力道訓練 執行</a:t>
            </a:r>
            <a:br>
              <a:rPr lang="en-US" altLang="zh-TW" sz="3600" b="1" dirty="0"/>
            </a:br>
            <a:br>
              <a:rPr lang="en-US" altLang="zh-TW" sz="3600" b="1" dirty="0"/>
            </a:br>
            <a:r>
              <a:rPr lang="zh-TW" altLang="en-US" sz="3200" b="1" dirty="0"/>
              <a:t>請跟著曲線呼吸，盡量吐長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475513"/>
            <a:ext cx="7886700" cy="11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1(</a:t>
            </a:r>
            <a:r>
              <a:rPr lang="zh-TW" altLang="en-US" dirty="0"/>
              <a:t>可先預設兩秒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3(</a:t>
            </a:r>
            <a:r>
              <a:rPr lang="zh-TW" altLang="en-US" dirty="0"/>
              <a:t>可先預設六秒</a:t>
            </a:r>
            <a:r>
              <a:rPr lang="en-US" altLang="zh-TW" dirty="0"/>
              <a:t>)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吸氣秒數即時監測 換算吐氣秒數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1"/>
          <a:srcRect b="59599"/>
          <a:stretch>
            <a:fillRect/>
          </a:stretch>
        </p:blipFill>
        <p:spPr>
          <a:xfrm>
            <a:off x="867085" y="2022695"/>
            <a:ext cx="7101259" cy="3256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574159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呼吸節律與力道訓練 說明 </a:t>
            </a:r>
            <a:r>
              <a:rPr lang="en-US" altLang="zh-TW" sz="3600" b="1" dirty="0"/>
              <a:t>step 2.1.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932503"/>
            <a:ext cx="487452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顯示字幕、配音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b="1" dirty="0"/>
              <a:t>呼吸力道訓練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請找有靠背椅子做好</a:t>
            </a:r>
            <a:endParaRPr lang="zh-TW" altLang="en-US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肩膀放鬆</a:t>
            </a:r>
            <a:endParaRPr lang="zh-TW" altLang="en-US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嘴巴含著咬嘴 自然呼吸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螢幕上方會顯示蠟燭</a:t>
            </a:r>
            <a:r>
              <a:rPr lang="en-US" altLang="zh-TW" dirty="0"/>
              <a:t>,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請噘嘴輕柔吹出吹長將火焰持續吹歪但勿吹倒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開始練習 </a:t>
            </a:r>
            <a:r>
              <a:rPr lang="en-US" altLang="zh-TW" dirty="0"/>
              <a:t>3,2,1 </a:t>
            </a:r>
            <a:r>
              <a:rPr lang="zh-TW" altLang="en-US" dirty="0"/>
              <a:t>請開始 </a:t>
            </a:r>
            <a:endParaRPr lang="zh-TW" altLang="en-US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2930" y="1716568"/>
            <a:ext cx="1055770" cy="20682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48" y="1716568"/>
            <a:ext cx="1163411" cy="20682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025" y="500062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呼吸節律與力道訓練 說明</a:t>
            </a:r>
            <a:r>
              <a:rPr lang="en-US" altLang="zh-TW" sz="3600" b="1" dirty="0"/>
              <a:t>step 2.2.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1025" y="1967917"/>
            <a:ext cx="8210637" cy="429777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sz="2000" dirty="0"/>
              <a:t>螢幕顯示半張臉形對著蠟燭，燭火有隱形線顯示直立 傾斜 </a:t>
            </a:r>
            <a:r>
              <a:rPr lang="en-US" altLang="zh-TW" sz="2000" dirty="0"/>
              <a:t>30</a:t>
            </a:r>
            <a:r>
              <a:rPr lang="zh-TW" altLang="en-US" sz="2000" dirty="0"/>
              <a:t>度 </a:t>
            </a:r>
            <a:r>
              <a:rPr lang="en-US" altLang="zh-TW" sz="2000" dirty="0"/>
              <a:t>60</a:t>
            </a:r>
            <a:r>
              <a:rPr lang="zh-TW" altLang="en-US" sz="2000" dirty="0"/>
              <a:t>度</a:t>
            </a:r>
            <a:endParaRPr lang="en-US" altLang="zh-TW" sz="2000" dirty="0"/>
          </a:p>
          <a:p>
            <a:pPr>
              <a:lnSpc>
                <a:spcPct val="160000"/>
              </a:lnSpc>
            </a:pPr>
            <a:r>
              <a:rPr lang="zh-TW" altLang="en-US" sz="2000" dirty="0"/>
              <a:t>測試者嘴巴吐時</a:t>
            </a:r>
            <a:endParaRPr lang="en-US" altLang="zh-TW" sz="2000" dirty="0"/>
          </a:p>
          <a:p>
            <a:pPr lvl="1"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流量</a:t>
            </a:r>
            <a:r>
              <a:rPr lang="en-US" altLang="zh-TW" sz="2000" dirty="0">
                <a:solidFill>
                  <a:srgbClr val="FF0000"/>
                </a:solidFill>
              </a:rPr>
              <a:t>&gt;200ml/s</a:t>
            </a:r>
            <a:r>
              <a:rPr lang="zh-TW" altLang="en-US" sz="2000" dirty="0">
                <a:solidFill>
                  <a:srgbClr val="FF0000"/>
                </a:solidFill>
              </a:rPr>
              <a:t> 火焰熄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流量</a:t>
            </a:r>
            <a:r>
              <a:rPr lang="en-US" altLang="zh-TW" sz="2000" dirty="0">
                <a:solidFill>
                  <a:srgbClr val="FF0000"/>
                </a:solidFill>
              </a:rPr>
              <a:t>130ml/sec-199ml/sec </a:t>
            </a:r>
            <a:r>
              <a:rPr lang="zh-TW" altLang="en-US" sz="2000" dirty="0">
                <a:solidFill>
                  <a:srgbClr val="FF0000"/>
                </a:solidFill>
              </a:rPr>
              <a:t>火焰</a:t>
            </a:r>
            <a:r>
              <a:rPr lang="en-US" altLang="zh-TW" sz="2000" dirty="0">
                <a:solidFill>
                  <a:srgbClr val="FF0000"/>
                </a:solidFill>
              </a:rPr>
              <a:t>60</a:t>
            </a:r>
            <a:r>
              <a:rPr lang="zh-TW" altLang="en-US" sz="2000" dirty="0">
                <a:solidFill>
                  <a:srgbClr val="FF0000"/>
                </a:solidFill>
              </a:rPr>
              <a:t>度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流量</a:t>
            </a:r>
            <a:r>
              <a:rPr lang="en-US" altLang="zh-TW" sz="2000" dirty="0">
                <a:solidFill>
                  <a:srgbClr val="FF0000"/>
                </a:solidFill>
              </a:rPr>
              <a:t>70-130ml/s </a:t>
            </a:r>
            <a:r>
              <a:rPr lang="zh-TW" altLang="en-US" sz="2000" dirty="0">
                <a:solidFill>
                  <a:srgbClr val="FF0000"/>
                </a:solidFill>
              </a:rPr>
              <a:t>火焰歪</a:t>
            </a:r>
            <a:r>
              <a:rPr lang="en-US" altLang="zh-TW" sz="2000" dirty="0">
                <a:solidFill>
                  <a:srgbClr val="FF0000"/>
                </a:solidFill>
              </a:rPr>
              <a:t>30</a:t>
            </a:r>
            <a:r>
              <a:rPr lang="zh-TW" altLang="en-US" sz="2000" dirty="0">
                <a:solidFill>
                  <a:srgbClr val="FF0000"/>
                </a:solidFill>
              </a:rPr>
              <a:t>度 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顯示 </a:t>
            </a:r>
            <a:r>
              <a:rPr lang="en-US" altLang="zh-TW" sz="2000" dirty="0">
                <a:solidFill>
                  <a:srgbClr val="FF0000"/>
                </a:solidFill>
              </a:rPr>
              <a:t>good )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流量小於</a:t>
            </a:r>
            <a:r>
              <a:rPr lang="en-US" altLang="zh-TW" sz="2000" dirty="0">
                <a:solidFill>
                  <a:srgbClr val="FF0000"/>
                </a:solidFill>
              </a:rPr>
              <a:t>70 ml/s </a:t>
            </a:r>
            <a:r>
              <a:rPr lang="zh-TW" altLang="en-US" sz="2000" dirty="0">
                <a:solidFill>
                  <a:srgbClr val="FF0000"/>
                </a:solidFill>
              </a:rPr>
              <a:t>蠟火不動 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灰色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zh-TW" altLang="en-US" sz="2000" dirty="0"/>
          </a:p>
          <a:p>
            <a:pPr>
              <a:lnSpc>
                <a:spcPct val="160000"/>
              </a:lnSpc>
            </a:pPr>
            <a:endParaRPr lang="en-US" altLang="zh-TW" sz="2000" dirty="0"/>
          </a:p>
          <a:p>
            <a:pPr>
              <a:lnSpc>
                <a:spcPct val="160000"/>
              </a:lnSpc>
            </a:pP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5892" y="3429000"/>
            <a:ext cx="1055770" cy="20682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232" y="3429000"/>
            <a:ext cx="1163411" cy="20682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b="1" dirty="0"/>
              <a:t>呼吸節律與力道訓練  </a:t>
            </a:r>
            <a:r>
              <a:rPr lang="en-US" altLang="zh-TW" sz="3600" b="1" dirty="0"/>
              <a:t>step 2  </a:t>
            </a:r>
            <a:r>
              <a:rPr lang="zh-TW" altLang="en-US" sz="3600" b="1" dirty="0"/>
              <a:t>執行</a:t>
            </a:r>
            <a:br>
              <a:rPr lang="en-US" altLang="zh-TW" sz="3600" b="1" dirty="0"/>
            </a:br>
            <a:br>
              <a:rPr lang="en-US" altLang="zh-TW" sz="3600" b="1" dirty="0"/>
            </a:br>
            <a:r>
              <a:rPr lang="zh-TW" altLang="en-US" sz="3200" b="1" dirty="0"/>
              <a:t>請跟著曲線呼吸，盡量吐長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475513"/>
            <a:ext cx="7886700" cy="11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1(</a:t>
            </a:r>
            <a:r>
              <a:rPr lang="zh-TW" altLang="en-US" dirty="0"/>
              <a:t>可先預設兩秒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3(</a:t>
            </a:r>
            <a:r>
              <a:rPr lang="zh-TW" altLang="en-US" dirty="0"/>
              <a:t>可先預設六秒</a:t>
            </a:r>
            <a:r>
              <a:rPr lang="en-US" altLang="zh-TW" dirty="0"/>
              <a:t>)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吸氣秒數即時監測 換算吐氣秒數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1"/>
          <a:srcRect b="59599"/>
          <a:stretch>
            <a:fillRect/>
          </a:stretch>
        </p:blipFill>
        <p:spPr>
          <a:xfrm>
            <a:off x="867085" y="2022695"/>
            <a:ext cx="7101259" cy="3256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17" y="2492828"/>
            <a:ext cx="583452" cy="1143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肺功能檢測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zh-TW" altLang="en-US" sz="3200" b="1" dirty="0"/>
              <a:t>肺功能檢測前請先觀看衛教影片</a:t>
            </a:r>
            <a:endParaRPr lang="en-US" altLang="zh-TW" sz="3200" b="1" dirty="0"/>
          </a:p>
          <a:p>
            <a:pPr fontAlgn="base">
              <a:lnSpc>
                <a:spcPct val="150000"/>
              </a:lnSpc>
            </a:pPr>
            <a:r>
              <a:rPr lang="en-US" altLang="zh-TW" sz="3200" b="1" dirty="0"/>
              <a:t>1.</a:t>
            </a:r>
            <a:r>
              <a:rPr lang="zh-TW" altLang="en-US" sz="3200" b="1" dirty="0"/>
              <a:t>尖峰吐氣流速測試</a:t>
            </a:r>
            <a:r>
              <a:rPr lang="zh-TW" altLang="en-US" sz="3200" dirty="0">
                <a:solidFill>
                  <a:srgbClr val="0033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/>
              <a:t>(</a:t>
            </a:r>
            <a:r>
              <a:rPr lang="zh-TW" altLang="en-US" sz="3200" b="1" dirty="0"/>
              <a:t>第</a:t>
            </a:r>
            <a:r>
              <a:rPr lang="en-US" altLang="zh-TW" sz="3200" b="1" dirty="0"/>
              <a:t>1</a:t>
            </a:r>
            <a:r>
              <a:rPr lang="zh-TW" altLang="en-US" sz="3200" b="1" dirty="0"/>
              <a:t>支</a:t>
            </a:r>
            <a:r>
              <a:rPr lang="en-US" altLang="zh-TW" sz="3200" b="1" dirty="0"/>
              <a:t>)</a:t>
            </a:r>
            <a:r>
              <a:rPr lang="zh-TW" altLang="en-US" sz="3200" b="1" dirty="0"/>
              <a:t> </a:t>
            </a:r>
            <a:endParaRPr lang="en-US" altLang="zh-TW" sz="3200" b="1" dirty="0"/>
          </a:p>
          <a:p>
            <a:pPr fontAlgn="base">
              <a:lnSpc>
                <a:spcPct val="150000"/>
              </a:lnSpc>
            </a:pPr>
            <a:r>
              <a:rPr lang="zh-TW" altLang="en-US" sz="2400" b="1" dirty="0"/>
              <a:t>請</a:t>
            </a:r>
            <a:r>
              <a:rPr lang="zh-TW" altLang="en-US" sz="2400" b="1" dirty="0">
                <a:solidFill>
                  <a:srgbClr val="FF0000"/>
                </a:solidFill>
              </a:rPr>
              <a:t>連結肺功能測量影片 若觀看完畢</a:t>
            </a:r>
            <a:r>
              <a:rPr lang="en-US" altLang="zh-TW" sz="2400" b="1" dirty="0">
                <a:solidFill>
                  <a:srgbClr val="FF0000"/>
                </a:solidFill>
              </a:rPr>
              <a:t>(V)</a:t>
            </a:r>
            <a:r>
              <a:rPr lang="zh-TW" altLang="en-US" sz="2400" b="1" dirty="0">
                <a:solidFill>
                  <a:srgbClr val="FF0000"/>
                </a:solidFill>
              </a:rPr>
              <a:t>紀錄最後觀看日期</a:t>
            </a:r>
            <a:br>
              <a:rPr lang="en-US" altLang="zh-TW" sz="2400" b="1" dirty="0">
                <a:solidFill>
                  <a:srgbClr val="FF0000"/>
                </a:solidFill>
              </a:rPr>
            </a:br>
            <a:r>
              <a:rPr lang="en-US" altLang="zh-TW" sz="3200" b="1" dirty="0"/>
              <a:t> </a:t>
            </a:r>
            <a:endParaRPr lang="zh-TW" altLang="en-US" dirty="0"/>
          </a:p>
        </p:txBody>
      </p:sp>
      <p:sp>
        <p:nvSpPr>
          <p:cNvPr id="4" name="動作按鈕: 下一項 3">
            <a:hlinkClick r:id="" action="ppaction://hlinkshowjump?jump=nextslide" highlightClick="1"/>
          </p:cNvPr>
          <p:cNvSpPr/>
          <p:nvPr/>
        </p:nvSpPr>
        <p:spPr>
          <a:xfrm>
            <a:off x="3471441" y="5115462"/>
            <a:ext cx="521208" cy="41169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83811" y="5167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測量</a:t>
            </a:r>
            <a:endParaRPr lang="zh-TW" altLang="en-US" dirty="0"/>
          </a:p>
        </p:txBody>
      </p:sp>
      <p:sp>
        <p:nvSpPr>
          <p:cNvPr id="7" name="動作按鈕: 下一項 6">
            <a:hlinkClick r:id="" action="ppaction://hlinkshowjump?jump=nextslide" highlightClick="1"/>
          </p:cNvPr>
          <p:cNvSpPr/>
          <p:nvPr/>
        </p:nvSpPr>
        <p:spPr>
          <a:xfrm>
            <a:off x="923774" y="5115463"/>
            <a:ext cx="521208" cy="41169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2793" y="5155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說明</a:t>
            </a:r>
            <a:endParaRPr lang="zh-TW" altLang="en-US" dirty="0"/>
          </a:p>
        </p:txBody>
      </p:sp>
      <p:sp>
        <p:nvSpPr>
          <p:cNvPr id="10" name="動作按鈕: 下一項 9">
            <a:hlinkClick r:id="" action="ppaction://hlinkshowjump?jump=nextslide" highlightClick="1"/>
          </p:cNvPr>
          <p:cNvSpPr/>
          <p:nvPr/>
        </p:nvSpPr>
        <p:spPr>
          <a:xfrm>
            <a:off x="5556158" y="5145715"/>
            <a:ext cx="521208" cy="41169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268528" y="5193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查詢紀錄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133" y="0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j-ea"/>
              </a:rPr>
              <a:t>尖峰吐氣流速測試 </a:t>
            </a:r>
            <a:r>
              <a:rPr lang="en-US" altLang="zh-TW" sz="3200" dirty="0">
                <a:latin typeface="+mj-ea"/>
              </a:rPr>
              <a:t>- </a:t>
            </a:r>
            <a:r>
              <a:rPr lang="zh-TW" altLang="en-US" sz="3200" dirty="0">
                <a:latin typeface="+mj-ea"/>
              </a:rPr>
              <a:t>說明</a:t>
            </a:r>
            <a:r>
              <a:rPr lang="en-US" altLang="zh-TW" sz="3200" dirty="0">
                <a:latin typeface="+mj-ea"/>
              </a:rPr>
              <a:t>1/2</a:t>
            </a:r>
            <a:endParaRPr lang="zh-TW" altLang="en-US" sz="32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013" y="1385678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用文字和語音說明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 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尖峰吐氣流速是測試病人用力吐氣時，氣流瞬間吐出的最高流速，氣道發炎狹窄時尖峰吐氣流速降低，可用來幫助觀察氣道穩定度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建議每日早晚各記錄一次（早上起床、傍晚）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建議每日相同時間測量，以免影響測量數值。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測量結束會有數據和圖形提供參考。</a:t>
            </a:r>
            <a:endParaRPr lang="zh-TW" altLang="en-US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6351" y="373999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尖峰吐氣流速測試 </a:t>
            </a:r>
            <a:r>
              <a:rPr lang="en-US" altLang="zh-TW" dirty="0">
                <a:latin typeface="+mj-ea"/>
              </a:rPr>
              <a:t>–</a:t>
            </a:r>
            <a:r>
              <a:rPr lang="zh-TW" altLang="en-US" dirty="0">
                <a:latin typeface="+mj-ea"/>
              </a:rPr>
              <a:t>說明</a:t>
            </a:r>
            <a:r>
              <a:rPr lang="en-US" altLang="zh-TW" dirty="0">
                <a:latin typeface="+mj-ea"/>
              </a:rPr>
              <a:t>2/2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715989" y="1798382"/>
            <a:ext cx="5003323" cy="41497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/>
              <a:t>(</a:t>
            </a:r>
            <a:r>
              <a:rPr lang="zh-TW" altLang="en-US" sz="1800" dirty="0"/>
              <a:t>用文字和語音說明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我們將進行尖峰流量測試，請先站立</a:t>
            </a:r>
            <a:r>
              <a:rPr lang="zh-TW" altLang="en-US" sz="1800" dirty="0">
                <a:latin typeface="新細明體" panose="02020500000000000000" charset="-120"/>
                <a:ea typeface="新細明體" panose="02020500000000000000" charset="-120"/>
              </a:rPr>
              <a:t>、站穩，</a:t>
            </a:r>
            <a:r>
              <a:rPr lang="zh-TW" altLang="en-US" sz="1800" dirty="0"/>
              <a:t>口含咬嘴勿漏氣，手拿器材於水平位置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正常呼吸後，大口吸氣，吸到最飽，用最大力氣快速用力吐氣。聽到</a:t>
            </a:r>
            <a:r>
              <a:rPr lang="en-US" altLang="zh-TW" sz="1800" dirty="0"/>
              <a:t>[</a:t>
            </a:r>
            <a:r>
              <a:rPr lang="zh-TW" altLang="en-US" sz="1800" dirty="0"/>
              <a:t>嗶</a:t>
            </a:r>
            <a:r>
              <a:rPr lang="en-US" altLang="zh-TW" sz="1800" dirty="0"/>
              <a:t>]</a:t>
            </a:r>
            <a:r>
              <a:rPr lang="zh-TW" altLang="en-US" sz="1800" dirty="0"/>
              <a:t>長聲 表示測量完畢 回到正常呼吸。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重複以上步驟三次，兩次測試中間至少間隔 </a:t>
            </a:r>
            <a:r>
              <a:rPr lang="en-US" altLang="zh-TW" sz="1800" dirty="0"/>
              <a:t>30 </a:t>
            </a:r>
            <a:r>
              <a:rPr lang="zh-TW" altLang="en-US" sz="1800" dirty="0"/>
              <a:t>秒。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endParaRPr lang="en-US" altLang="zh-TW" sz="3200" dirty="0"/>
          </a:p>
          <a:p>
            <a:pPr>
              <a:lnSpc>
                <a:spcPct val="150000"/>
              </a:lnSpc>
            </a:pPr>
            <a:endParaRPr lang="en-US" altLang="zh-TW" sz="3200" dirty="0"/>
          </a:p>
          <a:p>
            <a:pPr>
              <a:lnSpc>
                <a:spcPct val="150000"/>
              </a:lnSpc>
            </a:pPr>
            <a:endParaRPr lang="en-US" altLang="zh-TW" sz="3200" dirty="0"/>
          </a:p>
          <a:p>
            <a:pPr>
              <a:lnSpc>
                <a:spcPct val="150000"/>
              </a:lnSpc>
            </a:pPr>
            <a:endParaRPr lang="en-US" altLang="zh-TW" sz="3200" dirty="0"/>
          </a:p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5803202" y="1798382"/>
            <a:ext cx="3340797" cy="4149754"/>
            <a:chOff x="5163452" y="1026499"/>
            <a:chExt cx="3145324" cy="3049026"/>
          </a:xfrm>
        </p:grpSpPr>
        <p:pic>
          <p:nvPicPr>
            <p:cNvPr id="1026" name="Picture 2" descr="C:\Users\tr\Downloads\629645.jp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2" t="31373" r="14995" b="32129"/>
            <a:stretch>
              <a:fillRect/>
            </a:stretch>
          </p:blipFill>
          <p:spPr bwMode="auto">
            <a:xfrm>
              <a:off x="5163452" y="1026499"/>
              <a:ext cx="3145324" cy="2954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939261" y="3570509"/>
              <a:ext cx="310550" cy="4748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達三秒</a:t>
              </a:r>
              <a:endPara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784355" y="3193585"/>
              <a:ext cx="379563" cy="8819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回到正常呼吸</a:t>
              </a:r>
              <a:endPara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尖峰吐氣流速測試 </a:t>
            </a:r>
            <a:r>
              <a:rPr lang="en-US" altLang="zh-TW" dirty="0">
                <a:latin typeface="+mj-ea"/>
              </a:rPr>
              <a:t>– </a:t>
            </a:r>
            <a:r>
              <a:rPr lang="zh-TW" altLang="en-US" dirty="0">
                <a:latin typeface="+mj-ea"/>
              </a:rPr>
              <a:t>測量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3744943" cy="435133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輕輕吸氣</a:t>
            </a:r>
            <a:r>
              <a:rPr lang="en-US" altLang="zh-TW" sz="2000" dirty="0"/>
              <a:t>2”</a:t>
            </a:r>
            <a:endParaRPr lang="en-US" altLang="zh-TW" sz="2000" dirty="0"/>
          </a:p>
          <a:p>
            <a:r>
              <a:rPr lang="zh-TW" altLang="en-US" sz="2000" dirty="0"/>
              <a:t>輕輕吐氣</a:t>
            </a:r>
            <a:r>
              <a:rPr lang="en-US" altLang="zh-TW" sz="2000" dirty="0"/>
              <a:t>2’’</a:t>
            </a:r>
            <a:endParaRPr lang="en-US" altLang="zh-TW" sz="2000" dirty="0"/>
          </a:p>
          <a:p>
            <a:r>
              <a:rPr lang="zh-TW" altLang="en-US" sz="2000" dirty="0"/>
              <a:t>大口吸氣吸飽 </a:t>
            </a:r>
            <a:r>
              <a:rPr lang="en-US" altLang="zh-TW" sz="2000" dirty="0"/>
              <a:t>3”</a:t>
            </a:r>
            <a:endParaRPr lang="en-US" altLang="zh-TW" sz="2000" dirty="0"/>
          </a:p>
          <a:p>
            <a:r>
              <a:rPr lang="zh-TW" altLang="en-US" sz="2000" dirty="0"/>
              <a:t>快速用力吹 </a:t>
            </a:r>
            <a:r>
              <a:rPr lang="en-US" altLang="zh-TW" sz="2000" dirty="0"/>
              <a:t>3”</a:t>
            </a:r>
            <a:endParaRPr lang="en-US" altLang="zh-TW" sz="2000" dirty="0"/>
          </a:p>
          <a:p>
            <a:r>
              <a:rPr lang="zh-TW" altLang="en-US" sz="2000" dirty="0"/>
              <a:t>嗶 </a:t>
            </a:r>
            <a:r>
              <a:rPr lang="en-US" altLang="zh-TW" sz="2000" dirty="0"/>
              <a:t>~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zh-TW" altLang="en-US" sz="2000" dirty="0"/>
              <a:t>休息一下 </a:t>
            </a:r>
            <a:r>
              <a:rPr lang="en-US" altLang="zh-TW" sz="2000" dirty="0"/>
              <a:t>30</a:t>
            </a:r>
            <a:r>
              <a:rPr lang="zh-TW" altLang="en-US" sz="2000" dirty="0"/>
              <a:t>秒後再測試一次</a:t>
            </a:r>
            <a:endParaRPr lang="en-US" altLang="zh-TW" sz="2000" dirty="0"/>
          </a:p>
          <a:p>
            <a:r>
              <a:rPr lang="zh-TW" altLang="en-US" sz="2000" dirty="0"/>
              <a:t>顯示 倒數讀秒</a:t>
            </a:r>
            <a:endParaRPr lang="en-US" altLang="zh-TW" sz="2000" dirty="0"/>
          </a:p>
          <a:p>
            <a:r>
              <a:rPr lang="zh-TW" altLang="en-US" sz="2000" dirty="0"/>
              <a:t>測完</a:t>
            </a:r>
            <a:r>
              <a:rPr lang="en-US" altLang="zh-TW" sz="2000" dirty="0"/>
              <a:t>3</a:t>
            </a:r>
            <a:r>
              <a:rPr lang="zh-TW" altLang="en-US" sz="2000" dirty="0"/>
              <a:t>次 </a:t>
            </a:r>
            <a:endParaRPr lang="en-US" altLang="zh-TW" sz="2000" dirty="0"/>
          </a:p>
          <a:p>
            <a:r>
              <a:rPr lang="zh-TW" altLang="en-US" sz="2000" dirty="0"/>
              <a:t>測量完畢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60720" y="5217809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設定灰色虛線</a:t>
            </a:r>
            <a:endParaRPr lang="en-US" altLang="zh-TW" dirty="0"/>
          </a:p>
          <a:p>
            <a:r>
              <a:rPr lang="zh-TW" altLang="en-US" dirty="0"/>
              <a:t>呼吸變實線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803203" y="2436837"/>
            <a:ext cx="3340797" cy="4149754"/>
            <a:chOff x="5163452" y="1026499"/>
            <a:chExt cx="3145324" cy="3049026"/>
          </a:xfrm>
        </p:grpSpPr>
        <p:pic>
          <p:nvPicPr>
            <p:cNvPr id="17" name="Picture 2" descr="C:\Users\tr\Downloads\629645.jp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2" t="31373" r="14995" b="32129"/>
            <a:stretch>
              <a:fillRect/>
            </a:stretch>
          </p:blipFill>
          <p:spPr bwMode="auto">
            <a:xfrm>
              <a:off x="5163452" y="1026499"/>
              <a:ext cx="3145324" cy="2954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39261" y="3570509"/>
              <a:ext cx="310550" cy="4748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達三秒</a:t>
              </a:r>
              <a:endPara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784355" y="3193585"/>
              <a:ext cx="379563" cy="8819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回到正常呼吸</a:t>
              </a:r>
              <a:endPara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1" name="直線單箭頭接點 20"/>
          <p:cNvCxnSpPr>
            <a:stCxn id="15" idx="0"/>
          </p:cNvCxnSpPr>
          <p:nvPr/>
        </p:nvCxnSpPr>
        <p:spPr>
          <a:xfrm flipV="1">
            <a:off x="4572000" y="4001294"/>
            <a:ext cx="2348917" cy="121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38" y="-366223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檢查後顯示數值</a:t>
            </a:r>
            <a:endParaRPr lang="zh-TW" altLang="en-US" sz="36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19523" y="618905"/>
          <a:ext cx="7413262" cy="1415284"/>
        </p:xfrm>
        <a:graphic>
          <a:graphicData uri="http://schemas.openxmlformats.org/drawingml/2006/table">
            <a:tbl>
              <a:tblPr firstRow="1" firstCol="1" bandRow="1"/>
              <a:tblGrid>
                <a:gridCol w="2546073"/>
                <a:gridCol w="2940900"/>
                <a:gridCol w="1926289"/>
              </a:tblGrid>
              <a:tr h="441612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Times New Roman" panose="02020603050405020304" pitchFamily="18" charset="0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charset="-120"/>
                          <a:cs typeface="Times New Roman" panose="02020603050405020304" pitchFamily="18" charset="0"/>
                        </a:rPr>
                        <a:t>測驗數值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Times New Roman" panose="02020603050405020304" pitchFamily="18" charset="0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charset="-12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zh-TW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理想值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Times New Roman" panose="02020603050405020304" pitchFamily="18" charset="0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060">
                <a:tc>
                  <a:txBody>
                    <a:bodyPr/>
                    <a:lstStyle/>
                    <a:p>
                      <a:r>
                        <a:rPr lang="zh-TW" altLang="zh-TW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最高吐氣氣流</a:t>
                      </a:r>
                      <a:r>
                        <a:rPr lang="zh-TW" altLang="en-US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Times New Roman" panose="02020603050405020304" pitchFamily="18" charset="0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charset="-120"/>
                          <a:cs typeface="Times New Roman" panose="02020603050405020304" pitchFamily="18" charset="0"/>
                        </a:rPr>
                        <a:t>顯示</a:t>
                      </a: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三次中最佳值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Times New Roman" panose="02020603050405020304" pitchFamily="18" charset="0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sz="2400" kern="100" dirty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TW" sz="2400" kern="100" dirty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2400" kern="100" dirty="0"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秒呼氣量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Times New Roman" panose="02020603050405020304" pitchFamily="18" charset="0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TW" altLang="en-US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顯示</a:t>
                      </a: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三次中最佳值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Times New Roman" panose="02020603050405020304" pitchFamily="18" charset="0"/>
                      </a:endParaRPr>
                    </a:p>
                  </a:txBody>
                  <a:tcPr marL="63722" marR="637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F91D-01CC-4CF4-939B-CF21141B6390}" type="slidenum">
              <a:rPr lang="zh-TW" altLang="en-US" smtClean="0"/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19523" y="1949592"/>
            <a:ext cx="7794538" cy="477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latin typeface="新細明體" panose="02020500000000000000" charset="-120"/>
              </a:rPr>
              <a:t>A. </a:t>
            </a:r>
            <a:r>
              <a:rPr lang="zh-TW" altLang="en-US" sz="1200" dirty="0">
                <a:latin typeface="新細明體" panose="02020500000000000000" charset="-120"/>
              </a:rPr>
              <a:t>當尖峰呼氣流速計在綠燈區</a:t>
            </a:r>
            <a:r>
              <a:rPr lang="en-US" altLang="zh-TW" sz="1200" dirty="0">
                <a:latin typeface="新細明體" panose="02020500000000000000" charset="-120"/>
              </a:rPr>
              <a:t>(</a:t>
            </a:r>
            <a:r>
              <a:rPr lang="zh-TW" altLang="en-US" sz="1200" dirty="0">
                <a:latin typeface="新細明體" panose="02020500000000000000" charset="-120"/>
              </a:rPr>
              <a:t>尖峰呼氣流速值為理想值之</a:t>
            </a:r>
            <a:r>
              <a:rPr lang="en-US" altLang="zh-TW" sz="1200" dirty="0">
                <a:latin typeface="新細明體" panose="02020500000000000000" charset="-120"/>
              </a:rPr>
              <a:t>80-100%)</a:t>
            </a:r>
            <a:r>
              <a:rPr lang="zh-TW" altLang="en-US" sz="1200" dirty="0">
                <a:latin typeface="新細明體" panose="02020500000000000000" charset="-120"/>
              </a:rPr>
              <a:t>時，表示您的狀況良好：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請繼續保持您目前的氣喘控制計劃。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醫師將會逐漸將您的藥物調整到最低的使用劑量及頻次。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應避免接觸可能誘發氣喘發作的原因。</a:t>
            </a:r>
            <a:br>
              <a:rPr lang="zh-TW" altLang="en-US" sz="1200" dirty="0"/>
            </a:br>
            <a:r>
              <a:rPr lang="en-US" altLang="zh-TW" sz="1200" dirty="0">
                <a:latin typeface="新細明體" panose="02020500000000000000" charset="-120"/>
              </a:rPr>
              <a:t>B. </a:t>
            </a:r>
            <a:r>
              <a:rPr lang="zh-TW" altLang="en-US" sz="1200" dirty="0">
                <a:latin typeface="新細明體" panose="02020500000000000000" charset="-120"/>
              </a:rPr>
              <a:t>當尖峰呼氣流速計在黃燈區</a:t>
            </a:r>
            <a:r>
              <a:rPr lang="en-US" altLang="zh-TW" sz="1200" dirty="0">
                <a:latin typeface="新細明體" panose="02020500000000000000" charset="-120"/>
              </a:rPr>
              <a:t>(</a:t>
            </a:r>
            <a:r>
              <a:rPr lang="zh-TW" altLang="en-US" sz="1200" dirty="0">
                <a:latin typeface="新細明體" panose="02020500000000000000" charset="-120"/>
              </a:rPr>
              <a:t>尖峰呼氣流速值為理想值之</a:t>
            </a:r>
            <a:r>
              <a:rPr lang="en-US" altLang="zh-TW" sz="1200" dirty="0">
                <a:latin typeface="新細明體" panose="02020500000000000000" charset="-120"/>
              </a:rPr>
              <a:t>60-80%)</a:t>
            </a:r>
            <a:r>
              <a:rPr lang="zh-TW" altLang="en-US" sz="1200" dirty="0">
                <a:latin typeface="新細明體" panose="02020500000000000000" charset="-120"/>
              </a:rPr>
              <a:t>時，您應該小心：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您可能有咳嗽、喘鳴、呼吸短促或胸悶等症狀。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您可能因上述症狀而無法從事一般日常活動，或夜裡無法睡好。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此時您可使用吸入型支氣管擴張劑來改善症狀。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若使用支氣管擴張劑後二十至六十分鐘後，呼氣流速仍舊沒有改善，應儘速就醫。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若您的尖峰呼氣流速經常在黃燈區，或經常須靠吸入型支氣管擴張劑來改善症狀，請讓您的醫師知道。</a:t>
            </a:r>
            <a:br>
              <a:rPr lang="zh-TW" altLang="en-US" sz="1200" dirty="0"/>
            </a:br>
            <a:r>
              <a:rPr lang="en-US" altLang="zh-TW" sz="1200" dirty="0">
                <a:latin typeface="新細明體" panose="02020500000000000000" charset="-120"/>
              </a:rPr>
              <a:t>C. </a:t>
            </a:r>
            <a:r>
              <a:rPr lang="zh-TW" altLang="en-US" sz="1200" dirty="0">
                <a:latin typeface="新細明體" panose="02020500000000000000" charset="-120"/>
              </a:rPr>
              <a:t>當尖峰呼氣流速計在紅燈區</a:t>
            </a:r>
            <a:r>
              <a:rPr lang="en-US" altLang="zh-TW" sz="1200" dirty="0">
                <a:latin typeface="新細明體" panose="02020500000000000000" charset="-120"/>
              </a:rPr>
              <a:t>(</a:t>
            </a:r>
            <a:r>
              <a:rPr lang="zh-TW" altLang="en-US" sz="1200" dirty="0">
                <a:latin typeface="新細明體" panose="02020500000000000000" charset="-120"/>
              </a:rPr>
              <a:t>尖峰呼氣流速值為理想值之</a:t>
            </a:r>
            <a:r>
              <a:rPr lang="en-US" altLang="zh-TW" sz="1200" dirty="0">
                <a:latin typeface="新細明體" panose="02020500000000000000" charset="-120"/>
              </a:rPr>
              <a:t>60%</a:t>
            </a:r>
            <a:r>
              <a:rPr lang="zh-TW" altLang="en-US" sz="1200" dirty="0">
                <a:latin typeface="新細明體" panose="02020500000000000000" charset="-120"/>
              </a:rPr>
              <a:t>以下</a:t>
            </a:r>
            <a:r>
              <a:rPr lang="en-US" altLang="zh-TW" sz="1200" dirty="0">
                <a:latin typeface="新細明體" panose="02020500000000000000" charset="-120"/>
              </a:rPr>
              <a:t>)</a:t>
            </a:r>
            <a:r>
              <a:rPr lang="zh-TW" altLang="en-US" sz="1200" dirty="0">
                <a:latin typeface="新細明體" panose="02020500000000000000" charset="-120"/>
              </a:rPr>
              <a:t>時，您應該立即就醫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您可能一直咳嗽、呼吸非常短促、且</a:t>
            </a:r>
            <a:r>
              <a:rPr lang="en-US" altLang="zh-TW" sz="1200" dirty="0">
                <a:solidFill>
                  <a:srgbClr val="666666"/>
                </a:solidFill>
                <a:latin typeface="新細明體" panose="02020500000000000000" charset="-120"/>
              </a:rPr>
              <a:t>/</a:t>
            </a: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或頸胸部有緊繃感、走路困難、一句話須分好幾次才能說完。 通常有喘鳴聲，有時因為很嚴重反而聽不到喘鳴聲。 嘴唇及指甲很嚴重時會呈現紫色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請保持鎮靜，不要驚慌，恐慌會使病情惡化。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請立即使用吸入型支氣管擴張劑，並服用口服類固醇。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請立刻到醫院急診室求診。送醫途中，每隔三至五分鐘使用吸入型支氣管擴張劑。</a:t>
            </a:r>
            <a:br>
              <a:rPr lang="zh-TW" altLang="en-US" sz="1200" dirty="0"/>
            </a:br>
            <a:r>
              <a:rPr lang="zh-TW" altLang="en-US" sz="1200" dirty="0">
                <a:solidFill>
                  <a:srgbClr val="666666"/>
                </a:solidFill>
                <a:latin typeface="新細明體" panose="02020500000000000000" charset="-120"/>
              </a:rPr>
              <a:t>至急診室請告知醫護人員，病人為氣喘急性發作。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62694" y="1221218"/>
            <a:ext cx="763096" cy="9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顯示曲線圖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081" y="153653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顯示過去</a:t>
            </a:r>
            <a:r>
              <a:rPr lang="en-US" altLang="zh-TW" sz="2400" dirty="0">
                <a:latin typeface="+mj-ea"/>
                <a:ea typeface="+mj-ea"/>
              </a:rPr>
              <a:t>1</a:t>
            </a:r>
            <a:r>
              <a:rPr lang="zh-TW" altLang="en-US" sz="2400" dirty="0">
                <a:latin typeface="+mj-ea"/>
                <a:ea typeface="+mj-ea"/>
              </a:rPr>
              <a:t>週測量曲線圖 並顯示燈號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可選擇過去</a:t>
            </a:r>
            <a:r>
              <a:rPr lang="en-US" altLang="zh-TW" sz="2400" dirty="0">
                <a:latin typeface="+mj-ea"/>
                <a:ea typeface="+mj-ea"/>
              </a:rPr>
              <a:t>1</a:t>
            </a:r>
            <a:r>
              <a:rPr lang="zh-TW" altLang="en-US" sz="2400" dirty="0">
                <a:latin typeface="+mj-ea"/>
                <a:ea typeface="+mj-ea"/>
              </a:rPr>
              <a:t>個月曲線圖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</a:rPr>
              <a:t>呈現曲線圖時，同時計算尖峰吐氣流速每日變異度</a:t>
            </a:r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尖峰吐氣流速每日變異度若</a:t>
            </a:r>
            <a:r>
              <a:rPr lang="en-US" altLang="zh-TW" sz="2000" dirty="0">
                <a:latin typeface="+mj-ea"/>
                <a:ea typeface="+mj-ea"/>
              </a:rPr>
              <a:t>&gt;20%</a:t>
            </a:r>
            <a:r>
              <a:rPr lang="zh-TW" altLang="en-US" sz="2000" dirty="0">
                <a:latin typeface="+mj-ea"/>
                <a:ea typeface="+mj-ea"/>
              </a:rPr>
              <a:t>建議使用支氣管擴張劑。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</a:rPr>
              <a:t>使用支氣管擴張劑</a:t>
            </a:r>
            <a:r>
              <a:rPr lang="zh-TW" altLang="en-US" sz="2000" dirty="0">
                <a:latin typeface="+mj-ea"/>
                <a:ea typeface="+mj-ea"/>
              </a:rPr>
              <a:t>後二十至六十分鐘後，尖峰吐氣流速沒有改善，應儘速就醫</a:t>
            </a:r>
            <a:r>
              <a:rPr lang="zh-TW" altLang="en-US" sz="2400" dirty="0">
                <a:latin typeface="+mj-ea"/>
              </a:rPr>
              <a:t>。</a:t>
            </a:r>
            <a:endParaRPr lang="en-US" altLang="zh-TW" sz="2400" dirty="0">
              <a:latin typeface="+mj-ea"/>
              <a:ea typeface="+mj-ea"/>
            </a:endParaRPr>
          </a:p>
          <a:p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5" name="內容版面配置區 2"/>
          <p:cNvSpPr txBox="1"/>
          <p:nvPr/>
        </p:nvSpPr>
        <p:spPr>
          <a:xfrm>
            <a:off x="281081" y="3041349"/>
            <a:ext cx="7886700" cy="165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　　　　　　　　　　　</a:t>
            </a:r>
            <a:r>
              <a:rPr lang="en-US" altLang="zh-TW" sz="2000" dirty="0"/>
              <a:t> </a:t>
            </a:r>
            <a:r>
              <a:rPr lang="zh-TW" altLang="en-US" sz="2000" dirty="0"/>
              <a:t>　　       </a:t>
            </a:r>
            <a:r>
              <a:rPr lang="en-US" altLang="zh-TW" sz="2000" dirty="0"/>
              <a:t>PEFR(</a:t>
            </a:r>
            <a:r>
              <a:rPr lang="zh-TW" altLang="en-US" sz="2000" dirty="0"/>
              <a:t>晚</a:t>
            </a:r>
            <a:r>
              <a:rPr lang="en-US" altLang="zh-TW" sz="2000" dirty="0"/>
              <a:t>) — PEFR(</a:t>
            </a:r>
            <a:r>
              <a:rPr lang="zh-TW" altLang="en-US" sz="2000" dirty="0"/>
              <a:t>早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zh-TW" altLang="en-US" sz="2000" dirty="0"/>
              <a:t>尖峰呼氣流速每日變異度 </a:t>
            </a:r>
            <a:r>
              <a:rPr lang="en-US" altLang="zh-TW" sz="2000" dirty="0"/>
              <a:t>= </a:t>
            </a:r>
            <a:r>
              <a:rPr lang="zh-TW" altLang="en-US" sz="2000" dirty="0"/>
              <a:t>    </a:t>
            </a:r>
            <a:r>
              <a:rPr lang="en-US" altLang="zh-TW" sz="2000" dirty="0"/>
              <a:t>──────────────────────── × 100%</a:t>
            </a:r>
            <a:br>
              <a:rPr lang="en-US" altLang="zh-TW" sz="2000" dirty="0"/>
            </a:br>
            <a:r>
              <a:rPr lang="zh-TW" altLang="en-US" sz="2000" dirty="0"/>
              <a:t>　　　　　　　　　　　 　　</a:t>
            </a:r>
            <a:r>
              <a:rPr lang="en-US" altLang="zh-TW" sz="2000" dirty="0"/>
              <a:t>1/2 [PEFR(</a:t>
            </a:r>
            <a:r>
              <a:rPr lang="zh-TW" altLang="en-US" sz="2000" dirty="0"/>
              <a:t>晚</a:t>
            </a:r>
            <a:r>
              <a:rPr lang="en-US" altLang="zh-TW" sz="2000" dirty="0"/>
              <a:t>) ┼ PEFR(</a:t>
            </a:r>
            <a:r>
              <a:rPr lang="zh-TW" altLang="en-US" sz="2000" dirty="0"/>
              <a:t>早</a:t>
            </a:r>
            <a:r>
              <a:rPr lang="en-US" altLang="zh-TW" sz="2000" dirty="0"/>
              <a:t>)]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720" y="-181526"/>
            <a:ext cx="7886700" cy="1325563"/>
          </a:xfrm>
        </p:spPr>
        <p:txBody>
          <a:bodyPr/>
          <a:lstStyle/>
          <a:p>
            <a:r>
              <a:rPr lang="zh-TW" altLang="en-US" b="1" dirty="0"/>
              <a:t>肺復原訓練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199" y="1189521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zh-TW" altLang="en-US" b="1" dirty="0"/>
              <a:t>肺復原訓練前請先觀看衛教影片</a:t>
            </a:r>
            <a:endParaRPr lang="en-US" altLang="zh-TW" b="1" dirty="0"/>
          </a:p>
          <a:p>
            <a:pPr fontAlgn="base"/>
            <a:endParaRPr lang="en-US" altLang="zh-TW" b="1" dirty="0"/>
          </a:p>
          <a:p>
            <a:pPr marL="0" indent="0" fontAlgn="base"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1. </a:t>
            </a:r>
            <a:r>
              <a:rPr lang="zh-TW" altLang="en-US" b="1" dirty="0">
                <a:solidFill>
                  <a:srgbClr val="C00000"/>
                </a:solidFill>
              </a:rPr>
              <a:t>呼吸節律與力道訓練 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zh-TW" altLang="en-US" b="1" dirty="0">
                <a:solidFill>
                  <a:srgbClr val="C00000"/>
                </a:solidFill>
              </a:rPr>
              <a:t>第</a:t>
            </a:r>
            <a:r>
              <a:rPr lang="en-US" altLang="zh-TW" b="1" dirty="0">
                <a:solidFill>
                  <a:srgbClr val="C00000"/>
                </a:solidFill>
              </a:rPr>
              <a:t>2</a:t>
            </a:r>
            <a:r>
              <a:rPr lang="zh-TW" altLang="en-US" b="1" dirty="0">
                <a:solidFill>
                  <a:srgbClr val="C00000"/>
                </a:solidFill>
              </a:rPr>
              <a:t>支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514350" indent="-514350" fontAlgn="base">
              <a:buAutoNum type="arabicPeriod"/>
            </a:pPr>
            <a:endParaRPr lang="en-US" altLang="zh-TW" b="1" dirty="0"/>
          </a:p>
          <a:p>
            <a:pPr marL="0" indent="0" fontAlgn="base">
              <a:buNone/>
            </a:pPr>
            <a:r>
              <a:rPr lang="en-US" altLang="zh-TW" b="1" dirty="0"/>
              <a:t>2.  </a:t>
            </a:r>
            <a:r>
              <a:rPr lang="zh-TW" altLang="en-US" b="1" dirty="0"/>
              <a:t>咳嗽引痰技巧訓練</a:t>
            </a:r>
            <a:r>
              <a:rPr lang="en-US" altLang="zh-TW" b="1" dirty="0"/>
              <a:t>(</a:t>
            </a:r>
            <a:r>
              <a:rPr lang="zh-TW" altLang="en-US" b="1" dirty="0"/>
              <a:t>第</a:t>
            </a:r>
            <a:r>
              <a:rPr lang="en-US" altLang="zh-TW" b="1" dirty="0"/>
              <a:t>2,3</a:t>
            </a:r>
            <a:r>
              <a:rPr lang="zh-TW" altLang="en-US" b="1" dirty="0"/>
              <a:t>支</a:t>
            </a:r>
            <a:r>
              <a:rPr lang="en-US" altLang="zh-TW" b="1" dirty="0"/>
              <a:t>)</a:t>
            </a:r>
            <a:endParaRPr lang="en-US" altLang="zh-TW" b="1" dirty="0"/>
          </a:p>
          <a:p>
            <a:pPr marL="0" indent="0" fontAlgn="base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altLang="zh-TW" b="1" dirty="0"/>
              <a:t>3.</a:t>
            </a:r>
            <a:r>
              <a:rPr lang="zh-TW" altLang="en-US" b="1" dirty="0"/>
              <a:t> 吐氣阻力訓練</a:t>
            </a:r>
            <a:r>
              <a:rPr lang="en-US" altLang="zh-TW" b="1" dirty="0"/>
              <a:t>(</a:t>
            </a:r>
            <a:r>
              <a:rPr lang="zh-TW" altLang="en-US" b="1" dirty="0"/>
              <a:t>第</a:t>
            </a:r>
            <a:r>
              <a:rPr lang="en-US" altLang="zh-TW" b="1" dirty="0"/>
              <a:t>2, 3, 4)</a:t>
            </a:r>
            <a:endParaRPr lang="en-US" altLang="zh-TW" b="1" dirty="0"/>
          </a:p>
          <a:p>
            <a:pPr marL="0" indent="0" fontAlgn="base">
              <a:buNone/>
            </a:pPr>
            <a:endParaRPr lang="en-US" altLang="zh-TW" b="1" dirty="0"/>
          </a:p>
          <a:p>
            <a:pPr marL="0" indent="0" fontAlgn="base">
              <a:buNone/>
            </a:pPr>
            <a:r>
              <a:rPr lang="en-US" altLang="zh-TW" b="1" dirty="0"/>
              <a:t>4.</a:t>
            </a:r>
            <a:r>
              <a:rPr lang="zh-TW" altLang="en-US" b="1" dirty="0"/>
              <a:t> 吸氣肌肉訓練</a:t>
            </a:r>
            <a:r>
              <a:rPr lang="en-US" altLang="zh-TW" b="1" dirty="0"/>
              <a:t>(</a:t>
            </a:r>
            <a:r>
              <a:rPr lang="zh-TW" altLang="en-US" b="1" dirty="0"/>
              <a:t>第</a:t>
            </a:r>
            <a:r>
              <a:rPr lang="en-US" altLang="zh-TW" b="1" dirty="0"/>
              <a:t>2, 4)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呼吸節律與力道訓練 說明 </a:t>
            </a:r>
            <a:r>
              <a:rPr lang="en-US" altLang="zh-TW" sz="3200" b="1" dirty="0"/>
              <a:t>step 1.1.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00157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顯示字幕、配音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b="1" dirty="0"/>
              <a:t>呼吸節律訓練</a:t>
            </a:r>
            <a:endParaRPr lang="en-US" altLang="zh-TW" dirty="0">
              <a:latin typeface="新細明體" panose="02020500000000000000" charset="-120"/>
              <a:ea typeface="新細明體" panose="02020500000000000000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新細明體" panose="02020500000000000000" charset="-120"/>
                <a:ea typeface="新細明體" panose="02020500000000000000" charset="-120"/>
              </a:rPr>
              <a:t>請先找有靠背椅子做好</a:t>
            </a:r>
            <a:endParaRPr lang="en-US" altLang="zh-TW" dirty="0">
              <a:latin typeface="新細明體" panose="02020500000000000000" charset="-120"/>
              <a:ea typeface="新細明體" panose="02020500000000000000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肩膀放鬆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嘴巴含著咬嘴 自然呼吸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嘴巴吸 </a:t>
            </a:r>
            <a:r>
              <a:rPr lang="en-US" altLang="zh-TW" dirty="0"/>
              <a:t>(</a:t>
            </a:r>
            <a:r>
              <a:rPr lang="zh-TW" altLang="en-US" dirty="0"/>
              <a:t>心裡數</a:t>
            </a:r>
            <a:r>
              <a:rPr lang="en-US" altLang="zh-TW" dirty="0"/>
              <a:t>1,2,3)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嘴巴吐長 </a:t>
            </a:r>
            <a:r>
              <a:rPr lang="en-US" altLang="zh-TW" dirty="0"/>
              <a:t>(</a:t>
            </a:r>
            <a:r>
              <a:rPr lang="zh-TW" altLang="en-US" dirty="0"/>
              <a:t>心裡數</a:t>
            </a:r>
            <a:r>
              <a:rPr lang="en-US" altLang="zh-TW" dirty="0"/>
              <a:t>1,2,3,4,5,6)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開始練習 </a:t>
            </a:r>
            <a:r>
              <a:rPr lang="en-US" altLang="zh-TW" dirty="0"/>
              <a:t>3,2,1 </a:t>
            </a:r>
            <a:r>
              <a:rPr lang="zh-TW" altLang="en-US" dirty="0"/>
              <a:t>請開始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"/>
          <a:srcRect r="12828"/>
          <a:stretch>
            <a:fillRect/>
          </a:stretch>
        </p:blipFill>
        <p:spPr>
          <a:xfrm>
            <a:off x="5175797" y="3652719"/>
            <a:ext cx="3508649" cy="18716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59599"/>
          <a:stretch>
            <a:fillRect/>
          </a:stretch>
        </p:blipFill>
        <p:spPr>
          <a:xfrm>
            <a:off x="4666199" y="1479157"/>
            <a:ext cx="4018247" cy="14754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98187" y="5608444"/>
            <a:ext cx="4245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當吸氣時肚子 隨著吸氣 愈來愈向外凸起</a:t>
            </a:r>
            <a:endParaRPr lang="en-US" altLang="zh-TW" dirty="0"/>
          </a:p>
          <a:p>
            <a:r>
              <a:rPr lang="zh-TW" altLang="en-US" dirty="0"/>
              <a:t>當吐氣時顯示隨著氣減少肚子愈來愈消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329846" y="2954631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引導曲線為</a:t>
            </a:r>
            <a:r>
              <a:rPr lang="en-US" altLang="zh-TW" dirty="0"/>
              <a:t>1:3.5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2076</Words>
  <Application>WPS Presentation</Application>
  <PresentationFormat>如螢幕大小 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新細明體</vt:lpstr>
      <vt:lpstr>Wingdings</vt:lpstr>
      <vt:lpstr>標楷體</vt:lpstr>
      <vt:lpstr>新細明體</vt:lpstr>
      <vt:lpstr>微軟正黑體</vt:lpstr>
      <vt:lpstr>Calibri</vt:lpstr>
      <vt:lpstr>Times New Roman</vt:lpstr>
      <vt:lpstr>Calibri Light</vt:lpstr>
      <vt:lpstr>Microsoft YaHei</vt:lpstr>
      <vt:lpstr>SimSun</vt:lpstr>
      <vt:lpstr>Arial Unicode MS</vt:lpstr>
      <vt:lpstr>Office 佈景主題</vt:lpstr>
      <vt:lpstr>肺功能檢測  </vt:lpstr>
      <vt:lpstr>肺功能檢測 </vt:lpstr>
      <vt:lpstr>尖峰吐氣流速測試 - 說明1/2</vt:lpstr>
      <vt:lpstr>尖峰吐氣流速測試 –說明2/2</vt:lpstr>
      <vt:lpstr>尖峰吐氣流速測試 – 測量</vt:lpstr>
      <vt:lpstr>檢查後顯示數值</vt:lpstr>
      <vt:lpstr>顯示曲線圖</vt:lpstr>
      <vt:lpstr>肺復原訓練 </vt:lpstr>
      <vt:lpstr>呼吸節律與力道訓練 說明 step 1.1.</vt:lpstr>
      <vt:lpstr>呼吸節律與力道訓練 說明 step 1.2.</vt:lpstr>
      <vt:lpstr>呼吸節律與力道訓練 執行  請跟著曲線呼吸，盡量吐長</vt:lpstr>
      <vt:lpstr>呼吸節律與力道訓練 說明 step 2.1. </vt:lpstr>
      <vt:lpstr>呼吸節律與力道訓練 說明step 2.2. </vt:lpstr>
      <vt:lpstr>呼吸節律與力道訓練  step 2  執行  請跟著曲線呼吸，盡量吐長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曾健華</dc:creator>
  <cp:lastModifiedBy>PC</cp:lastModifiedBy>
  <cp:revision>85</cp:revision>
  <cp:lastPrinted>2022-05-01T03:59:00Z</cp:lastPrinted>
  <dcterms:created xsi:type="dcterms:W3CDTF">2022-04-15T00:06:00Z</dcterms:created>
  <dcterms:modified xsi:type="dcterms:W3CDTF">2022-05-09T06:36:47Z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