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f74e18f3a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f74e18f3a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Hoe websites vanaf het begin van het internet werkte, is dat wanneer een web browser een webpagina opvraagt een server ergens op het internet een HTML-pagina terugstuurt naar de browser. Dit werkte prima, omdat browsers nog niet krachtig waren en websites vaak statisch en op zichzelf staand waren.</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nl"/>
              <a:t>Vandaag de dag worden veel websites volledig gebouwd in JavaScript door middel van “Single Page Application (SPA) Frameworks”. Populaire frameworks zijn React.js, Vue.js en Angular. Wanneer een gebruiker een pagina opvraagt via de browser krijgt de browser een vrij lege HTML-pagina terug. De rest van de HTML wordt in de browser, dus in de cliënt, opgebouwd.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nl"/>
              <a:t>Maar er is een midden weg in de vorm van </a:t>
            </a:r>
            <a:r>
              <a:rPr lang="nl">
                <a:solidFill>
                  <a:schemeClr val="dk1"/>
                </a:solidFill>
              </a:rPr>
              <a:t>Isomorphic/Universal JavaScript Frameworks.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nl">
                <a:solidFill>
                  <a:schemeClr val="dk1"/>
                </a:solidFill>
              </a:rPr>
              <a:t>Ik ben Bart in t Veld en ik ga jullie vandaag over deze technologie vertellen.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f74e18f3a_1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f74e18f3a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nl"/>
              <a:t>Angular biedt zijn eigen Isomorphic/Universal implementatie in de vorm van “Angular Universal”. In de achtergrond maakt Angular Universal gebruik van het backend framework Express.js, maar een eigen backend server implementatie is niet nodig.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f74e18f3a_1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f74e18f3a_1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nl"/>
              <a:t>Vue.js heeft een eigen implementatie waarbij een eigen backend server moet worden opgezet.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nl"/>
              <a:t>Het populairste framework met Vue.js ondersteuning is Nuxt.js.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nl"/>
              <a:t>Een kleinere speler in de Vue.js markt is Quasar</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f74e18f3a_1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f74e18f3a_1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React heeft ook een eigen implementatie waarbij een eigen backend server moet worden opgezet.</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Next.js is het populairste </a:t>
            </a:r>
            <a:r>
              <a:rPr lang="nl">
                <a:solidFill>
                  <a:schemeClr val="dk1"/>
                </a:solidFill>
              </a:rPr>
              <a:t>Isomorphic/Universal JavaScript Framework  volgens The State of Javascript. Dit framework noemt zichzelf “The React Framework”.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nl">
                <a:solidFill>
                  <a:schemeClr val="dk1"/>
                </a:solidFill>
              </a:rPr>
              <a:t>Alle genoemde frameworks zijn terug te vinden in The State of JavaScript enquete. Ik wil aanraden om vooral zelf aan de slag te gaan met </a:t>
            </a:r>
            <a:r>
              <a:rPr lang="nl"/>
              <a:t> </a:t>
            </a:r>
            <a:r>
              <a:rPr lang="nl">
                <a:solidFill>
                  <a:schemeClr val="dk1"/>
                </a:solidFill>
              </a:rPr>
              <a:t>Isomorphic/Universal JavaScript Frameworks om zo de voor- en nadelen zelf te ervaren.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f74e18f3a_1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f74e18f3a_1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f74e18f3a_1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f74e18f3a_1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Waar ga ik het vandaag allemaal over hebben. </a:t>
            </a:r>
            <a:endParaRPr/>
          </a:p>
          <a:p>
            <a:pPr indent="0" lvl="0" marL="0" rtl="0" algn="l">
              <a:spcBef>
                <a:spcPts val="0"/>
              </a:spcBef>
              <a:spcAft>
                <a:spcPts val="0"/>
              </a:spcAft>
              <a:buNone/>
            </a:pPr>
            <a:br>
              <a:rPr lang="nl"/>
            </a:br>
            <a:r>
              <a:rPr lang="nl"/>
              <a:t>Als eerst ga ik vertellen wat de hoofd functionaliteit van een Isomp</a:t>
            </a:r>
            <a:r>
              <a:rPr lang="nl"/>
              <a:t>o</a:t>
            </a:r>
            <a:r>
              <a:rPr lang="nl"/>
              <a:t>hic/Universal Framework is.</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Daarna ga ik dit in de praktijk tonen doormiddel van een proof of concept.</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Dan zullen we de voor en nadelen van deze frameworks bespreken.</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Ik wil iedereen aansporen om na deze talk aan de slag te gaan, daarom zal ik wat vertellen over gangbare technologieen.</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Vragen kunnen aan het eind gesteld worden.</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f74e18f3a_1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f74e18f3a_1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nl"/>
              <a:t>“Isomorphic”, of in het Nederlands Isomorfisme, is een wiskundige term. De term wordt gebruikt om twee gelijkvormige structuren te benoemen. De term “Universal” of in het Nederlands universeel, betekent zoiets als ‘overal’</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Maar wat is dan een Isomorphic of Universal JavaScript framework.</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Dit is niet meer dan een “Framework die zowel HTML op de server als in de client kan opbouwen”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f74e18f3a_1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f74e18f3a_1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Traditioneel gezien vraag een browser een webpagina aan bij een server en krijgt de browser de volledige </a:t>
            </a:r>
            <a:r>
              <a:rPr lang="nl"/>
              <a:t>webpagina</a:t>
            </a:r>
            <a:r>
              <a:rPr lang="nl"/>
              <a:t> terug.</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Dit veranderde met de nu web development standaard SPA frameworks. Wanneer de browser een webpagina aanvraagt krijgt de browser een lege HTML-pagina terug. De server geeft ook JavaScript mee waarmee de browser zelf de HTML pagina’s kan opbouwen.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I/U JS lijkt heel veel op traditioneel, maar de HTML wordt ook gebouwd op de server, waarbij bij traditioneel de HTML pagina’s </a:t>
            </a:r>
            <a:r>
              <a:rPr lang="nl"/>
              <a:t>opgeslagen</a:t>
            </a:r>
            <a:r>
              <a:rPr lang="nl"/>
              <a:t> staan op de server. De browser vraagt dus een pagina op, de server bouwt deze pagina en stuurt de volledige content naar de browser terug. De HTML kan dus op de server gebouwd worden.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f74e18f3a_1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f74e18f3a_1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Bij navigatie is het een ander verhaal. Met navigatie wordt het navigeren naar een nieuwe pagina bedoelt. De browser toont op dit moment een andere pagina van de desbetreffende website.</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Een traditionele website moet volledig een nieuwe pagina bij de server aanvragen en krijgt deze pagina met alle content </a:t>
            </a:r>
            <a:r>
              <a:rPr lang="nl"/>
              <a:t>teruggestuurd</a:t>
            </a:r>
            <a:r>
              <a:rPr lang="nl"/>
              <a:t>.</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Bij een SPA is geen aanvraag bij de server meer nodig. De browser bouwt volledig de nieuwe pagina op. </a:t>
            </a:r>
            <a:endParaRPr/>
          </a:p>
          <a:p>
            <a:pPr indent="0" lvl="0" marL="0" rtl="0" algn="l">
              <a:spcBef>
                <a:spcPts val="0"/>
              </a:spcBef>
              <a:spcAft>
                <a:spcPts val="0"/>
              </a:spcAft>
              <a:buNone/>
            </a:pPr>
            <a:r>
              <a:t/>
            </a:r>
            <a:endParaRPr/>
          </a:p>
          <a:p>
            <a:pPr indent="0" lvl="0" marL="0" rtl="0" algn="l">
              <a:spcBef>
                <a:spcPts val="0"/>
              </a:spcBef>
              <a:spcAft>
                <a:spcPts val="0"/>
              </a:spcAft>
              <a:buNone/>
            </a:pPr>
            <a:r>
              <a:rPr lang="nl"/>
              <a:t>I/U doet precies hetzelfde als de SPA in dit geval. Ook hier wordt de nieuwe pagina in de browser </a:t>
            </a:r>
            <a:r>
              <a:rPr lang="nl"/>
              <a:t>opgebouwd</a:t>
            </a:r>
            <a:r>
              <a:rPr lang="nl"/>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f74e18f3a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f74e18f3a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solidFill>
                  <a:schemeClr val="dk1"/>
                </a:solidFill>
              </a:rPr>
              <a:t>Isomorphic/Universal JavaScript Frameworks combineren dus de initiële pagina aanvraag van traditionele websites en het navigeren van SPA’s.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nl">
                <a:solidFill>
                  <a:schemeClr val="dk1"/>
                </a:solidFill>
              </a:rPr>
              <a:t>De voordelen die hieruit worden gehaald zal ik later bespreken.</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f74e18f3a_1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f74e18f3a_1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Eerst wil ik dit gedrag aantonen </a:t>
            </a:r>
            <a:r>
              <a:rPr lang="nl"/>
              <a:t>door middel</a:t>
            </a:r>
            <a:r>
              <a:rPr lang="nl"/>
              <a:t> van een demo.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f74e18f3a_1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f74e18f3a_1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Welke voor- en nadelen brengen </a:t>
            </a:r>
            <a:r>
              <a:rPr lang="nl">
                <a:solidFill>
                  <a:schemeClr val="dk1"/>
                </a:solidFill>
              </a:rPr>
              <a:t>Isomorphic/Universal JavaScript Frameworks met zich mee.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nl">
                <a:solidFill>
                  <a:schemeClr val="dk1"/>
                </a:solidFill>
              </a:rPr>
              <a:t>Voor</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nl">
                <a:solidFill>
                  <a:schemeClr val="dk1"/>
                </a:solidFill>
              </a:rPr>
              <a:t>Het eerste voordeel dat Isomorphic/Universal JavaScript Framework met zich mee neemt is “Search engine optimaztion”. </a:t>
            </a:r>
            <a:r>
              <a:rPr lang="nl"/>
              <a:t>Zoekmachines gebruiken crawlers om HTML-pagina's te indexeren. Het indexeren van deze pagina’s wordt gebruikt om te beslissen hoe hoog de webpagina in de zoekresultaten tevoorschijn moet komen bij een bepaalde zoekopdracht. Deze crawlers vragen een pagina aan bij de server en interpreteren het resultaat. Wanneer de HTML moet worden opgebouwd in de browser kan de crawler dit niet direct interpreteren.</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nl"/>
              <a:t>Als een pagina door de browser moet worden opgebouwd, krijgen de gebruikers enkele seconden een lege pagina of laadbalk te zien. Zowel Twitter als Airbnb is het gelukt de wachttijd van hun website te reduceren door middel van  </a:t>
            </a:r>
            <a:r>
              <a:rPr lang="nl">
                <a:solidFill>
                  <a:schemeClr val="dk1"/>
                </a:solidFill>
              </a:rPr>
              <a:t>Isomorphic/Universal JavaScript.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nl">
                <a:solidFill>
                  <a:schemeClr val="dk1"/>
                </a:solidFill>
              </a:rPr>
              <a:t>Het is mogelijk om bepaalde libraries zowel op de server als op de client te gebruiken. </a:t>
            </a:r>
            <a:r>
              <a:rPr lang="nl"/>
              <a:t>Dit zorgt voor een betere ontwikkeling en hergebruik van code, wat weer leidt tot gelukkiger ontwikkelaar en minder tijd besteed aan het onderhouden van twee verschillende soorten code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nl">
                <a:solidFill>
                  <a:schemeClr val="dk1"/>
                </a:solidFill>
              </a:rPr>
              <a:t>Na</a:t>
            </a:r>
            <a:endParaRPr b="1">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0"/>
              </a:spcBef>
              <a:spcAft>
                <a:spcPts val="0"/>
              </a:spcAft>
              <a:buNone/>
            </a:pPr>
            <a:r>
              <a:rPr lang="nl"/>
              <a:t>Vergeleken met het ontwikkelen van een SPA is het ontwikkelen van een website door middel van een Isomorphic/Universal JavaScript framework ingewikkelder. Je moet er rekening mee houden dat de code zowel op de server als in de browser uitvoerbaar is.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nl"/>
              <a:t>Debuggen wordt hierdoor ook lastiger, normaliter is alle webapplicatie code te debuggen in de browser en een browser zoals chrome heeft goede tools ontwikkeld om het debuggen makkelijker te maken. Een webpagina die in de server wordt opgebouwd is dus niet vanaf het eerste moment te debuggen in de browser en deze tools kunnen dus niet in het gehele proces gebruikt worden</a:t>
            </a:r>
            <a:endParaRPr/>
          </a:p>
          <a:p>
            <a:pPr indent="0" lvl="0" marL="0" rtl="0" algn="l">
              <a:lnSpc>
                <a:spcPct val="115000"/>
              </a:lnSpc>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f74e18f3a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f74e18f3a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Wanneer je aan de slag wilt met</a:t>
            </a:r>
            <a:r>
              <a:rPr lang="nl"/>
              <a:t> </a:t>
            </a:r>
            <a:r>
              <a:rPr lang="nl">
                <a:solidFill>
                  <a:schemeClr val="dk1"/>
                </a:solidFill>
              </a:rPr>
              <a:t>Isomorphic/Universal JavaScript Frameworks is dat mogelijk met technieken die je misschien al kent.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nl">
                <a:solidFill>
                  <a:schemeClr val="dk1"/>
                </a:solidFill>
              </a:rPr>
              <a:t>Als we kijken naar een enquete die elk jaar wordt gehouden door The State of JavaScript onder JavaScript developers. Komen deze frameworks naar boven als top 3.</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nl">
                <a:solidFill>
                  <a:schemeClr val="dk1"/>
                </a:solidFill>
              </a:rPr>
              <a:t>Op nummer drie staat Angular</a:t>
            </a:r>
            <a:endParaRPr>
              <a:solidFill>
                <a:schemeClr val="dk1"/>
              </a:solidFill>
            </a:endParaRPr>
          </a:p>
          <a:p>
            <a:pPr indent="0" lvl="0" marL="0" rtl="0" algn="l">
              <a:spcBef>
                <a:spcPts val="0"/>
              </a:spcBef>
              <a:spcAft>
                <a:spcPts val="0"/>
              </a:spcAft>
              <a:buNone/>
            </a:pPr>
            <a:r>
              <a:rPr lang="nl">
                <a:solidFill>
                  <a:schemeClr val="dk1"/>
                </a:solidFill>
              </a:rPr>
              <a:t>Op nummer twee Vue.js</a:t>
            </a:r>
            <a:endParaRPr>
              <a:solidFill>
                <a:schemeClr val="dk1"/>
              </a:solidFill>
            </a:endParaRPr>
          </a:p>
          <a:p>
            <a:pPr indent="0" lvl="0" marL="0" rtl="0" algn="l">
              <a:spcBef>
                <a:spcPts val="0"/>
              </a:spcBef>
              <a:spcAft>
                <a:spcPts val="0"/>
              </a:spcAft>
              <a:buNone/>
            </a:pPr>
            <a:r>
              <a:rPr lang="nl">
                <a:solidFill>
                  <a:schemeClr val="dk1"/>
                </a:solidFill>
              </a:rPr>
              <a:t>en nummer 1 is React.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nl">
                <a:solidFill>
                  <a:schemeClr val="dk1"/>
                </a:solidFill>
              </a:rPr>
              <a:t>Al deze frameworks bieden mogelijkheid tot Isomorphic/Universal JavaScript.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05000" y="-1887575"/>
            <a:ext cx="9291325" cy="8691874"/>
          </a:xfrm>
          <a:prstGeom prst="rect">
            <a:avLst/>
          </a:prstGeom>
          <a:noFill/>
          <a:ln>
            <a:noFill/>
          </a:ln>
        </p:spPr>
      </p:pic>
      <p:sp>
        <p:nvSpPr>
          <p:cNvPr id="55" name="Google Shape;55;p13"/>
          <p:cNvSpPr/>
          <p:nvPr/>
        </p:nvSpPr>
        <p:spPr>
          <a:xfrm>
            <a:off x="-105000" y="2490600"/>
            <a:ext cx="9354000" cy="2755500"/>
          </a:xfrm>
          <a:prstGeom prst="rect">
            <a:avLst/>
          </a:prstGeom>
          <a:solidFill>
            <a:srgbClr val="000000">
              <a:alpha val="53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ph type="ctrTitle"/>
          </p:nvPr>
        </p:nvSpPr>
        <p:spPr>
          <a:xfrm>
            <a:off x="119933" y="2211950"/>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nl"/>
              <a:t>Isomorphic/Universal JavaScript Frameworks</a:t>
            </a:r>
            <a:endParaRPr/>
          </a:p>
        </p:txBody>
      </p:sp>
      <p:sp>
        <p:nvSpPr>
          <p:cNvPr id="57" name="Google Shape;57;p13"/>
          <p:cNvSpPr txBox="1"/>
          <p:nvPr>
            <p:ph idx="1" type="subTitle"/>
          </p:nvPr>
        </p:nvSpPr>
        <p:spPr>
          <a:xfrm>
            <a:off x="119925" y="430150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Bart in ‘t Veld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Gangbare technologieën: Angular</a:t>
            </a:r>
            <a:endParaRPr/>
          </a:p>
        </p:txBody>
      </p:sp>
      <p:pic>
        <p:nvPicPr>
          <p:cNvPr id="125" name="Google Shape;125;p22"/>
          <p:cNvPicPr preferRelativeResize="0"/>
          <p:nvPr/>
        </p:nvPicPr>
        <p:blipFill>
          <a:blip r:embed="rId3">
            <a:alphaModFix/>
          </a:blip>
          <a:stretch>
            <a:fillRect/>
          </a:stretch>
        </p:blipFill>
        <p:spPr>
          <a:xfrm>
            <a:off x="7878743" y="188925"/>
            <a:ext cx="953550" cy="953550"/>
          </a:xfrm>
          <a:prstGeom prst="rect">
            <a:avLst/>
          </a:prstGeom>
          <a:noFill/>
          <a:ln>
            <a:noFill/>
          </a:ln>
        </p:spPr>
      </p:pic>
      <p:pic>
        <p:nvPicPr>
          <p:cNvPr id="126" name="Google Shape;126;p22"/>
          <p:cNvPicPr preferRelativeResize="0"/>
          <p:nvPr/>
        </p:nvPicPr>
        <p:blipFill>
          <a:blip r:embed="rId4">
            <a:alphaModFix/>
          </a:blip>
          <a:stretch>
            <a:fillRect/>
          </a:stretch>
        </p:blipFill>
        <p:spPr>
          <a:xfrm>
            <a:off x="3686175" y="1905000"/>
            <a:ext cx="1771650" cy="1905000"/>
          </a:xfrm>
          <a:prstGeom prst="rect">
            <a:avLst/>
          </a:prstGeom>
          <a:noFill/>
          <a:ln>
            <a:noFill/>
          </a:ln>
        </p:spPr>
      </p:pic>
      <p:sp>
        <p:nvSpPr>
          <p:cNvPr id="127" name="Google Shape;127;p22"/>
          <p:cNvSpPr txBox="1"/>
          <p:nvPr/>
        </p:nvSpPr>
        <p:spPr>
          <a:xfrm>
            <a:off x="3362100" y="3985275"/>
            <a:ext cx="24198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800">
                <a:solidFill>
                  <a:srgbClr val="FFFFFF"/>
                </a:solidFill>
              </a:rPr>
              <a:t>Angular Universal</a:t>
            </a:r>
            <a:endParaRPr sz="18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Gangbare technologieën: Vue.js</a:t>
            </a:r>
            <a:endParaRPr/>
          </a:p>
        </p:txBody>
      </p:sp>
      <p:pic>
        <p:nvPicPr>
          <p:cNvPr id="133" name="Google Shape;133;p23"/>
          <p:cNvPicPr preferRelativeResize="0"/>
          <p:nvPr/>
        </p:nvPicPr>
        <p:blipFill>
          <a:blip r:embed="rId3">
            <a:alphaModFix/>
          </a:blip>
          <a:stretch>
            <a:fillRect/>
          </a:stretch>
        </p:blipFill>
        <p:spPr>
          <a:xfrm>
            <a:off x="7878750" y="188931"/>
            <a:ext cx="953550" cy="826428"/>
          </a:xfrm>
          <a:prstGeom prst="rect">
            <a:avLst/>
          </a:prstGeom>
          <a:noFill/>
          <a:ln>
            <a:noFill/>
          </a:ln>
        </p:spPr>
      </p:pic>
      <p:pic>
        <p:nvPicPr>
          <p:cNvPr id="134" name="Google Shape;134;p23"/>
          <p:cNvPicPr preferRelativeResize="0"/>
          <p:nvPr/>
        </p:nvPicPr>
        <p:blipFill>
          <a:blip r:embed="rId4">
            <a:alphaModFix/>
          </a:blip>
          <a:stretch>
            <a:fillRect/>
          </a:stretch>
        </p:blipFill>
        <p:spPr>
          <a:xfrm>
            <a:off x="3338375" y="1683738"/>
            <a:ext cx="2535425" cy="2535425"/>
          </a:xfrm>
          <a:prstGeom prst="rect">
            <a:avLst/>
          </a:prstGeom>
          <a:noFill/>
          <a:ln>
            <a:noFill/>
          </a:ln>
        </p:spPr>
      </p:pic>
      <p:pic>
        <p:nvPicPr>
          <p:cNvPr id="135" name="Google Shape;135;p23"/>
          <p:cNvPicPr preferRelativeResize="0"/>
          <p:nvPr/>
        </p:nvPicPr>
        <p:blipFill>
          <a:blip r:embed="rId3">
            <a:alphaModFix/>
          </a:blip>
          <a:stretch>
            <a:fillRect/>
          </a:stretch>
        </p:blipFill>
        <p:spPr>
          <a:xfrm>
            <a:off x="872350" y="2063964"/>
            <a:ext cx="2047974" cy="1774950"/>
          </a:xfrm>
          <a:prstGeom prst="rect">
            <a:avLst/>
          </a:prstGeom>
          <a:noFill/>
          <a:ln>
            <a:noFill/>
          </a:ln>
        </p:spPr>
      </p:pic>
      <p:pic>
        <p:nvPicPr>
          <p:cNvPr id="136" name="Google Shape;136;p23"/>
          <p:cNvPicPr preferRelativeResize="0"/>
          <p:nvPr/>
        </p:nvPicPr>
        <p:blipFill>
          <a:blip r:embed="rId5">
            <a:alphaModFix/>
          </a:blip>
          <a:stretch>
            <a:fillRect/>
          </a:stretch>
        </p:blipFill>
        <p:spPr>
          <a:xfrm>
            <a:off x="6291862" y="1961549"/>
            <a:ext cx="1979800" cy="1979800"/>
          </a:xfrm>
          <a:prstGeom prst="rect">
            <a:avLst/>
          </a:prstGeom>
          <a:noFill/>
          <a:ln>
            <a:noFill/>
          </a:ln>
        </p:spPr>
      </p:pic>
      <p:sp>
        <p:nvSpPr>
          <p:cNvPr id="137" name="Google Shape;137;p23"/>
          <p:cNvSpPr txBox="1"/>
          <p:nvPr/>
        </p:nvSpPr>
        <p:spPr>
          <a:xfrm>
            <a:off x="3362100" y="4036825"/>
            <a:ext cx="24198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800">
                <a:solidFill>
                  <a:srgbClr val="FFFFFF"/>
                </a:solidFill>
              </a:rPr>
              <a:t>Nuxt.js</a:t>
            </a:r>
            <a:endParaRPr sz="1800">
              <a:solidFill>
                <a:srgbClr val="FFFFFF"/>
              </a:solidFill>
            </a:endParaRPr>
          </a:p>
        </p:txBody>
      </p:sp>
      <p:sp>
        <p:nvSpPr>
          <p:cNvPr id="138" name="Google Shape;138;p23"/>
          <p:cNvSpPr txBox="1"/>
          <p:nvPr/>
        </p:nvSpPr>
        <p:spPr>
          <a:xfrm>
            <a:off x="6071850" y="4036825"/>
            <a:ext cx="2419800" cy="64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nl" sz="1800">
                <a:solidFill>
                  <a:srgbClr val="FFFFFF"/>
                </a:solidFill>
              </a:rPr>
              <a:t>Quasar</a:t>
            </a:r>
            <a:endParaRPr sz="1800">
              <a:solidFill>
                <a:srgbClr val="FFFFFF"/>
              </a:solidFill>
            </a:endParaRPr>
          </a:p>
        </p:txBody>
      </p:sp>
      <p:sp>
        <p:nvSpPr>
          <p:cNvPr id="139" name="Google Shape;139;p23"/>
          <p:cNvSpPr txBox="1"/>
          <p:nvPr/>
        </p:nvSpPr>
        <p:spPr>
          <a:xfrm>
            <a:off x="652350" y="4036825"/>
            <a:ext cx="24198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800">
                <a:solidFill>
                  <a:srgbClr val="FFFFFF"/>
                </a:solidFill>
              </a:rPr>
              <a:t>Eigen implementatie</a:t>
            </a:r>
            <a:endParaRPr sz="1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Gangbare technologieën: React</a:t>
            </a:r>
            <a:endParaRPr/>
          </a:p>
        </p:txBody>
      </p:sp>
      <p:pic>
        <p:nvPicPr>
          <p:cNvPr id="145" name="Google Shape;145;p24"/>
          <p:cNvPicPr preferRelativeResize="0"/>
          <p:nvPr/>
        </p:nvPicPr>
        <p:blipFill>
          <a:blip r:embed="rId3">
            <a:alphaModFix/>
          </a:blip>
          <a:stretch>
            <a:fillRect/>
          </a:stretch>
        </p:blipFill>
        <p:spPr>
          <a:xfrm>
            <a:off x="7878750" y="188925"/>
            <a:ext cx="953550" cy="828799"/>
          </a:xfrm>
          <a:prstGeom prst="rect">
            <a:avLst/>
          </a:prstGeom>
          <a:noFill/>
          <a:ln>
            <a:noFill/>
          </a:ln>
        </p:spPr>
      </p:pic>
      <p:pic>
        <p:nvPicPr>
          <p:cNvPr id="146" name="Google Shape;146;p24"/>
          <p:cNvPicPr preferRelativeResize="0"/>
          <p:nvPr/>
        </p:nvPicPr>
        <p:blipFill>
          <a:blip r:embed="rId3">
            <a:alphaModFix/>
          </a:blip>
          <a:stretch>
            <a:fillRect/>
          </a:stretch>
        </p:blipFill>
        <p:spPr>
          <a:xfrm>
            <a:off x="1428641" y="1711950"/>
            <a:ext cx="2497899" cy="2171101"/>
          </a:xfrm>
          <a:prstGeom prst="rect">
            <a:avLst/>
          </a:prstGeom>
          <a:noFill/>
          <a:ln>
            <a:noFill/>
          </a:ln>
        </p:spPr>
      </p:pic>
      <p:pic>
        <p:nvPicPr>
          <p:cNvPr id="147" name="Google Shape;147;p24"/>
          <p:cNvPicPr preferRelativeResize="0"/>
          <p:nvPr/>
        </p:nvPicPr>
        <p:blipFill>
          <a:blip r:embed="rId4">
            <a:alphaModFix/>
          </a:blip>
          <a:stretch>
            <a:fillRect/>
          </a:stretch>
        </p:blipFill>
        <p:spPr>
          <a:xfrm>
            <a:off x="5298159" y="1511937"/>
            <a:ext cx="2346525" cy="2571128"/>
          </a:xfrm>
          <a:prstGeom prst="rect">
            <a:avLst/>
          </a:prstGeom>
          <a:noFill/>
          <a:ln>
            <a:noFill/>
          </a:ln>
        </p:spPr>
      </p:pic>
      <p:sp>
        <p:nvSpPr>
          <p:cNvPr id="148" name="Google Shape;148;p24"/>
          <p:cNvSpPr txBox="1"/>
          <p:nvPr/>
        </p:nvSpPr>
        <p:spPr>
          <a:xfrm>
            <a:off x="1467700" y="4173850"/>
            <a:ext cx="24198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800">
                <a:solidFill>
                  <a:srgbClr val="FFFFFF"/>
                </a:solidFill>
              </a:rPr>
              <a:t>Eigen implementatie</a:t>
            </a:r>
            <a:endParaRPr sz="1800">
              <a:solidFill>
                <a:srgbClr val="FFFFFF"/>
              </a:solidFill>
            </a:endParaRPr>
          </a:p>
        </p:txBody>
      </p:sp>
      <p:sp>
        <p:nvSpPr>
          <p:cNvPr id="149" name="Google Shape;149;p24"/>
          <p:cNvSpPr txBox="1"/>
          <p:nvPr/>
        </p:nvSpPr>
        <p:spPr>
          <a:xfrm>
            <a:off x="5261500" y="4173850"/>
            <a:ext cx="2419800" cy="6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nl" sz="1800">
                <a:solidFill>
                  <a:srgbClr val="FFFFFF"/>
                </a:solidFill>
              </a:rPr>
              <a:t>Next.js</a:t>
            </a:r>
            <a:endParaRPr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a:t>Vragen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Inhoud</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nl"/>
              <a:t>Server en client</a:t>
            </a:r>
            <a:endParaRPr/>
          </a:p>
          <a:p>
            <a:pPr indent="-342900" lvl="0" marL="457200" rtl="0" algn="l">
              <a:spcBef>
                <a:spcPts val="0"/>
              </a:spcBef>
              <a:spcAft>
                <a:spcPts val="0"/>
              </a:spcAft>
              <a:buSzPts val="1800"/>
              <a:buChar char="●"/>
            </a:pPr>
            <a:r>
              <a:rPr lang="nl"/>
              <a:t>Proof of concept</a:t>
            </a:r>
            <a:endParaRPr/>
          </a:p>
          <a:p>
            <a:pPr indent="-342900" lvl="0" marL="457200" rtl="0" algn="l">
              <a:spcBef>
                <a:spcPts val="0"/>
              </a:spcBef>
              <a:spcAft>
                <a:spcPts val="0"/>
              </a:spcAft>
              <a:buSzPts val="1800"/>
              <a:buChar char="●"/>
            </a:pPr>
            <a:r>
              <a:rPr lang="nl"/>
              <a:t>Voor- en nadelen</a:t>
            </a:r>
            <a:endParaRPr/>
          </a:p>
          <a:p>
            <a:pPr indent="-342900" lvl="0" marL="457200" rtl="0" algn="l">
              <a:spcBef>
                <a:spcPts val="0"/>
              </a:spcBef>
              <a:spcAft>
                <a:spcPts val="0"/>
              </a:spcAft>
              <a:buSzPts val="1800"/>
              <a:buChar char="●"/>
            </a:pPr>
            <a:r>
              <a:rPr lang="nl"/>
              <a:t>Gangbare </a:t>
            </a:r>
            <a:r>
              <a:rPr lang="nl"/>
              <a:t>technologieën</a:t>
            </a:r>
            <a:endParaRPr/>
          </a:p>
          <a:p>
            <a:pPr indent="-342900" lvl="0" marL="457200" rtl="0" algn="l">
              <a:spcBef>
                <a:spcPts val="0"/>
              </a:spcBef>
              <a:spcAft>
                <a:spcPts val="0"/>
              </a:spcAft>
              <a:buSzPts val="1800"/>
              <a:buChar char="●"/>
            </a:pPr>
            <a:r>
              <a:rPr lang="nl"/>
              <a:t>Vragen</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Server en client </a:t>
            </a:r>
            <a:endParaRPr/>
          </a:p>
        </p:txBody>
      </p:sp>
      <p:sp>
        <p:nvSpPr>
          <p:cNvPr id="69" name="Google Shape;69;p15"/>
          <p:cNvSpPr txBox="1"/>
          <p:nvPr>
            <p:ph idx="1" type="body"/>
          </p:nvPr>
        </p:nvSpPr>
        <p:spPr>
          <a:xfrm>
            <a:off x="311700" y="1152475"/>
            <a:ext cx="8520600" cy="1203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nl"/>
              <a:t>Isomorfisme</a:t>
            </a:r>
            <a:endParaRPr/>
          </a:p>
          <a:p>
            <a:pPr indent="-342900" lvl="0" marL="457200" rtl="0" algn="l">
              <a:spcBef>
                <a:spcPts val="0"/>
              </a:spcBef>
              <a:spcAft>
                <a:spcPts val="0"/>
              </a:spcAft>
              <a:buSzPts val="1800"/>
              <a:buChar char="●"/>
            </a:pPr>
            <a:r>
              <a:rPr lang="nl"/>
              <a:t>Universeel</a:t>
            </a:r>
            <a:endParaRPr/>
          </a:p>
          <a:p>
            <a:pPr indent="0" lvl="0" marL="0" rtl="0" algn="l">
              <a:lnSpc>
                <a:spcPct val="100000"/>
              </a:lnSpc>
              <a:spcBef>
                <a:spcPts val="1600"/>
              </a:spcBef>
              <a:spcAft>
                <a:spcPts val="0"/>
              </a:spcAft>
              <a:buNone/>
            </a:pPr>
            <a:r>
              <a:t/>
            </a:r>
            <a:endParaRPr/>
          </a:p>
        </p:txBody>
      </p:sp>
      <p:sp>
        <p:nvSpPr>
          <p:cNvPr id="70" name="Google Shape;70;p15"/>
          <p:cNvSpPr txBox="1"/>
          <p:nvPr/>
        </p:nvSpPr>
        <p:spPr>
          <a:xfrm>
            <a:off x="304800" y="2355475"/>
            <a:ext cx="8534400" cy="692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nl" sz="1800">
                <a:solidFill>
                  <a:schemeClr val="lt2"/>
                </a:solidFill>
              </a:rPr>
              <a:t>“Framework die zowel HTML op de server als in de client kan opbouwen”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565661"/>
            <a:ext cx="2232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sz="1800"/>
              <a:t>Traditioneel</a:t>
            </a:r>
            <a:endParaRPr sz="1800"/>
          </a:p>
        </p:txBody>
      </p:sp>
      <p:sp>
        <p:nvSpPr>
          <p:cNvPr id="76" name="Google Shape;76;p16"/>
          <p:cNvSpPr txBox="1"/>
          <p:nvPr>
            <p:ph type="title"/>
          </p:nvPr>
        </p:nvSpPr>
        <p:spPr>
          <a:xfrm>
            <a:off x="3455700" y="554695"/>
            <a:ext cx="2232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sz="1800"/>
              <a:t>SPA</a:t>
            </a:r>
            <a:endParaRPr sz="1800"/>
          </a:p>
        </p:txBody>
      </p:sp>
      <p:sp>
        <p:nvSpPr>
          <p:cNvPr id="77" name="Google Shape;77;p16"/>
          <p:cNvSpPr txBox="1"/>
          <p:nvPr>
            <p:ph type="title"/>
          </p:nvPr>
        </p:nvSpPr>
        <p:spPr>
          <a:xfrm>
            <a:off x="6599700" y="554695"/>
            <a:ext cx="2232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sz="1800"/>
              <a:t>I/U JS</a:t>
            </a:r>
            <a:endParaRPr sz="1800"/>
          </a:p>
        </p:txBody>
      </p:sp>
      <p:sp>
        <p:nvSpPr>
          <p:cNvPr id="78" name="Google Shape;78;p16"/>
          <p:cNvSpPr txBox="1"/>
          <p:nvPr>
            <p:ph type="title"/>
          </p:nvPr>
        </p:nvSpPr>
        <p:spPr>
          <a:xfrm>
            <a:off x="54827" y="54825"/>
            <a:ext cx="765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Server en client: Initiële</a:t>
            </a:r>
            <a:r>
              <a:rPr lang="nl"/>
              <a:t> request</a:t>
            </a:r>
            <a:endParaRPr/>
          </a:p>
        </p:txBody>
      </p:sp>
      <p:pic>
        <p:nvPicPr>
          <p:cNvPr id="79" name="Google Shape;79;p16"/>
          <p:cNvPicPr preferRelativeResize="0"/>
          <p:nvPr/>
        </p:nvPicPr>
        <p:blipFill>
          <a:blip r:embed="rId3">
            <a:alphaModFix/>
          </a:blip>
          <a:stretch>
            <a:fillRect/>
          </a:stretch>
        </p:blipFill>
        <p:spPr>
          <a:xfrm>
            <a:off x="524698" y="910925"/>
            <a:ext cx="1806600" cy="4164400"/>
          </a:xfrm>
          <a:prstGeom prst="rect">
            <a:avLst/>
          </a:prstGeom>
          <a:noFill/>
          <a:ln>
            <a:noFill/>
          </a:ln>
        </p:spPr>
      </p:pic>
      <p:pic>
        <p:nvPicPr>
          <p:cNvPr id="80" name="Google Shape;80;p16"/>
          <p:cNvPicPr preferRelativeResize="0"/>
          <p:nvPr/>
        </p:nvPicPr>
        <p:blipFill rotWithShape="1">
          <a:blip r:embed="rId4">
            <a:alphaModFix/>
          </a:blip>
          <a:srcRect b="0" l="209" r="209" t="0"/>
          <a:stretch/>
        </p:blipFill>
        <p:spPr>
          <a:xfrm>
            <a:off x="6812698" y="910925"/>
            <a:ext cx="1806600" cy="4164400"/>
          </a:xfrm>
          <a:prstGeom prst="rect">
            <a:avLst/>
          </a:prstGeom>
          <a:noFill/>
          <a:ln>
            <a:noFill/>
          </a:ln>
        </p:spPr>
      </p:pic>
      <p:pic>
        <p:nvPicPr>
          <p:cNvPr id="81" name="Google Shape;81;p16"/>
          <p:cNvPicPr preferRelativeResize="0"/>
          <p:nvPr/>
        </p:nvPicPr>
        <p:blipFill>
          <a:blip r:embed="rId5">
            <a:alphaModFix/>
          </a:blip>
          <a:stretch>
            <a:fillRect/>
          </a:stretch>
        </p:blipFill>
        <p:spPr>
          <a:xfrm>
            <a:off x="3461375" y="910925"/>
            <a:ext cx="2434226" cy="416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565661"/>
            <a:ext cx="2232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sz="1800"/>
              <a:t>Traditioneel</a:t>
            </a:r>
            <a:endParaRPr sz="1800"/>
          </a:p>
        </p:txBody>
      </p:sp>
      <p:sp>
        <p:nvSpPr>
          <p:cNvPr id="87" name="Google Shape;87;p17"/>
          <p:cNvSpPr txBox="1"/>
          <p:nvPr>
            <p:ph type="title"/>
          </p:nvPr>
        </p:nvSpPr>
        <p:spPr>
          <a:xfrm>
            <a:off x="3455700" y="554695"/>
            <a:ext cx="2232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sz="1800"/>
              <a:t>SPA</a:t>
            </a:r>
            <a:endParaRPr sz="1800"/>
          </a:p>
        </p:txBody>
      </p:sp>
      <p:sp>
        <p:nvSpPr>
          <p:cNvPr id="88" name="Google Shape;88;p17"/>
          <p:cNvSpPr txBox="1"/>
          <p:nvPr>
            <p:ph type="title"/>
          </p:nvPr>
        </p:nvSpPr>
        <p:spPr>
          <a:xfrm>
            <a:off x="6599700" y="554695"/>
            <a:ext cx="2232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sz="1800"/>
              <a:t>I/U JS</a:t>
            </a:r>
            <a:endParaRPr sz="1800"/>
          </a:p>
        </p:txBody>
      </p:sp>
      <p:sp>
        <p:nvSpPr>
          <p:cNvPr id="89" name="Google Shape;89;p17"/>
          <p:cNvSpPr txBox="1"/>
          <p:nvPr>
            <p:ph type="title"/>
          </p:nvPr>
        </p:nvSpPr>
        <p:spPr>
          <a:xfrm>
            <a:off x="54828" y="54825"/>
            <a:ext cx="8434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Server en client: </a:t>
            </a:r>
            <a:r>
              <a:rPr lang="nl"/>
              <a:t>Navigatie</a:t>
            </a:r>
            <a:endParaRPr/>
          </a:p>
        </p:txBody>
      </p:sp>
      <p:pic>
        <p:nvPicPr>
          <p:cNvPr id="90" name="Google Shape;90;p17"/>
          <p:cNvPicPr preferRelativeResize="0"/>
          <p:nvPr/>
        </p:nvPicPr>
        <p:blipFill rotWithShape="1">
          <a:blip r:embed="rId3">
            <a:alphaModFix/>
          </a:blip>
          <a:srcRect b="0" l="209" r="209" t="0"/>
          <a:stretch/>
        </p:blipFill>
        <p:spPr>
          <a:xfrm>
            <a:off x="524698" y="910925"/>
            <a:ext cx="1806600" cy="4164400"/>
          </a:xfrm>
          <a:prstGeom prst="rect">
            <a:avLst/>
          </a:prstGeom>
          <a:noFill/>
          <a:ln>
            <a:noFill/>
          </a:ln>
        </p:spPr>
      </p:pic>
      <p:pic>
        <p:nvPicPr>
          <p:cNvPr id="91" name="Google Shape;91;p17"/>
          <p:cNvPicPr preferRelativeResize="0"/>
          <p:nvPr/>
        </p:nvPicPr>
        <p:blipFill>
          <a:blip r:embed="rId4">
            <a:alphaModFix/>
          </a:blip>
          <a:stretch>
            <a:fillRect/>
          </a:stretch>
        </p:blipFill>
        <p:spPr>
          <a:xfrm>
            <a:off x="3274898" y="3910252"/>
            <a:ext cx="2462600" cy="1096150"/>
          </a:xfrm>
          <a:prstGeom prst="rect">
            <a:avLst/>
          </a:prstGeom>
          <a:noFill/>
          <a:ln>
            <a:noFill/>
          </a:ln>
        </p:spPr>
      </p:pic>
      <p:pic>
        <p:nvPicPr>
          <p:cNvPr id="92" name="Google Shape;92;p17"/>
          <p:cNvPicPr preferRelativeResize="0"/>
          <p:nvPr/>
        </p:nvPicPr>
        <p:blipFill>
          <a:blip r:embed="rId4">
            <a:alphaModFix/>
          </a:blip>
          <a:stretch>
            <a:fillRect/>
          </a:stretch>
        </p:blipFill>
        <p:spPr>
          <a:xfrm>
            <a:off x="6440844" y="3910252"/>
            <a:ext cx="2462584" cy="109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20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Server en client: </a:t>
            </a:r>
            <a:endParaRPr/>
          </a:p>
          <a:p>
            <a:pPr indent="0" lvl="0" marL="0" rtl="0" algn="l">
              <a:spcBef>
                <a:spcPts val="0"/>
              </a:spcBef>
              <a:spcAft>
                <a:spcPts val="0"/>
              </a:spcAft>
              <a:buNone/>
            </a:pPr>
            <a:r>
              <a:rPr lang="nl"/>
              <a:t>Isomorphic/Universal JavaScript Framework</a:t>
            </a:r>
            <a:endParaRPr/>
          </a:p>
        </p:txBody>
      </p:sp>
      <p:sp>
        <p:nvSpPr>
          <p:cNvPr id="98" name="Google Shape;98;p18"/>
          <p:cNvSpPr txBox="1"/>
          <p:nvPr>
            <p:ph idx="1" type="body"/>
          </p:nvPr>
        </p:nvSpPr>
        <p:spPr>
          <a:xfrm>
            <a:off x="311700" y="1490175"/>
            <a:ext cx="85206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nl"/>
              <a:t>Kan op de server HTML bouwen</a:t>
            </a:r>
            <a:endParaRPr/>
          </a:p>
          <a:p>
            <a:pPr indent="-342900" lvl="0" marL="457200" rtl="0" algn="l">
              <a:spcBef>
                <a:spcPts val="0"/>
              </a:spcBef>
              <a:spcAft>
                <a:spcPts val="0"/>
              </a:spcAft>
              <a:buSzPts val="1800"/>
              <a:buChar char="●"/>
            </a:pPr>
            <a:r>
              <a:rPr lang="nl"/>
              <a:t>Kan op de </a:t>
            </a:r>
            <a:r>
              <a:rPr lang="nl"/>
              <a:t>cliënt</a:t>
            </a:r>
            <a:r>
              <a:rPr lang="nl"/>
              <a:t> HTML bouwen</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nl"/>
              <a:t>Best of both worlds</a:t>
            </a:r>
            <a:endParaRPr/>
          </a:p>
        </p:txBody>
      </p:sp>
      <p:pic>
        <p:nvPicPr>
          <p:cNvPr id="99" name="Google Shape;99;p18"/>
          <p:cNvPicPr preferRelativeResize="0"/>
          <p:nvPr/>
        </p:nvPicPr>
        <p:blipFill rotWithShape="1">
          <a:blip r:embed="rId3">
            <a:alphaModFix/>
          </a:blip>
          <a:srcRect b="0" l="209" r="209" t="0"/>
          <a:stretch/>
        </p:blipFill>
        <p:spPr>
          <a:xfrm>
            <a:off x="4561025" y="1539200"/>
            <a:ext cx="1476575" cy="3403675"/>
          </a:xfrm>
          <a:prstGeom prst="rect">
            <a:avLst/>
          </a:prstGeom>
          <a:noFill/>
          <a:ln>
            <a:noFill/>
          </a:ln>
        </p:spPr>
      </p:pic>
      <p:pic>
        <p:nvPicPr>
          <p:cNvPr id="100" name="Google Shape;100;p18"/>
          <p:cNvPicPr preferRelativeResize="0"/>
          <p:nvPr/>
        </p:nvPicPr>
        <p:blipFill>
          <a:blip r:embed="rId4">
            <a:alphaModFix/>
          </a:blip>
          <a:stretch>
            <a:fillRect/>
          </a:stretch>
        </p:blipFill>
        <p:spPr>
          <a:xfrm>
            <a:off x="6429875" y="4025575"/>
            <a:ext cx="2203525" cy="98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a:t>Demo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Voor- en nadelen</a:t>
            </a:r>
            <a:endParaRPr/>
          </a:p>
        </p:txBody>
      </p:sp>
      <p:sp>
        <p:nvSpPr>
          <p:cNvPr id="111" name="Google Shape;111;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sz="2400"/>
              <a:t>+</a:t>
            </a:r>
            <a:endParaRPr sz="2400"/>
          </a:p>
          <a:p>
            <a:pPr indent="0" lvl="0" marL="0" rtl="0" algn="l">
              <a:spcBef>
                <a:spcPts val="1600"/>
              </a:spcBef>
              <a:spcAft>
                <a:spcPts val="0"/>
              </a:spcAft>
              <a:buNone/>
            </a:pPr>
            <a:r>
              <a:rPr lang="nl" sz="2400"/>
              <a:t>SEO</a:t>
            </a:r>
            <a:endParaRPr sz="2400"/>
          </a:p>
          <a:p>
            <a:pPr indent="0" lvl="0" marL="0" rtl="0" algn="l">
              <a:spcBef>
                <a:spcPts val="1600"/>
              </a:spcBef>
              <a:spcAft>
                <a:spcPts val="0"/>
              </a:spcAft>
              <a:buNone/>
            </a:pPr>
            <a:r>
              <a:rPr lang="nl" sz="2400"/>
              <a:t>Optimale prestatie</a:t>
            </a:r>
            <a:endParaRPr sz="2400"/>
          </a:p>
          <a:p>
            <a:pPr indent="0" lvl="0" marL="0" rtl="0" algn="l">
              <a:spcBef>
                <a:spcPts val="1600"/>
              </a:spcBef>
              <a:spcAft>
                <a:spcPts val="0"/>
              </a:spcAft>
              <a:buNone/>
            </a:pPr>
            <a:r>
              <a:rPr lang="nl" sz="2400"/>
              <a:t>Onderhoudbaarheid</a:t>
            </a:r>
            <a:endParaRPr sz="2400"/>
          </a:p>
          <a:p>
            <a:pPr indent="0" lvl="0" marL="0" rtl="0" algn="l">
              <a:spcBef>
                <a:spcPts val="1600"/>
              </a:spcBef>
              <a:spcAft>
                <a:spcPts val="1600"/>
              </a:spcAft>
              <a:buNone/>
            </a:pPr>
            <a:r>
              <a:t/>
            </a:r>
            <a:endParaRPr sz="2400"/>
          </a:p>
        </p:txBody>
      </p:sp>
      <p:sp>
        <p:nvSpPr>
          <p:cNvPr id="112" name="Google Shape;112;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nl" sz="2400"/>
              <a:t>-</a:t>
            </a:r>
            <a:endParaRPr sz="2400"/>
          </a:p>
          <a:p>
            <a:pPr indent="0" lvl="0" marL="0" rtl="0" algn="l">
              <a:spcBef>
                <a:spcPts val="1600"/>
              </a:spcBef>
              <a:spcAft>
                <a:spcPts val="0"/>
              </a:spcAft>
              <a:buNone/>
            </a:pPr>
            <a:r>
              <a:rPr lang="nl" sz="2400"/>
              <a:t>Ingewikkelder</a:t>
            </a:r>
            <a:endParaRPr sz="2400"/>
          </a:p>
          <a:p>
            <a:pPr indent="0" lvl="0" marL="0" rtl="0" algn="l">
              <a:spcBef>
                <a:spcPts val="1600"/>
              </a:spcBef>
              <a:spcAft>
                <a:spcPts val="1600"/>
              </a:spcAft>
              <a:buNone/>
            </a:pPr>
            <a:r>
              <a:rPr lang="nl" sz="2400"/>
              <a:t>Debuggen</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Gangbare</a:t>
            </a:r>
            <a:r>
              <a:rPr lang="nl"/>
              <a:t> </a:t>
            </a:r>
            <a:r>
              <a:rPr lang="nl"/>
              <a:t>technologieën</a:t>
            </a:r>
            <a:r>
              <a:rPr lang="nl"/>
              <a:t> </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19" name="Google Shape;119;p21"/>
          <p:cNvPicPr preferRelativeResize="0"/>
          <p:nvPr/>
        </p:nvPicPr>
        <p:blipFill>
          <a:blip r:embed="rId3">
            <a:alphaModFix/>
          </a:blip>
          <a:stretch>
            <a:fillRect/>
          </a:stretch>
        </p:blipFill>
        <p:spPr>
          <a:xfrm>
            <a:off x="775097" y="613875"/>
            <a:ext cx="7593806"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