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37" r:id="rId2"/>
    <p:sldId id="404" r:id="rId3"/>
    <p:sldId id="477" r:id="rId4"/>
    <p:sldId id="467" r:id="rId5"/>
    <p:sldId id="462" r:id="rId6"/>
    <p:sldId id="463" r:id="rId7"/>
    <p:sldId id="468" r:id="rId8"/>
    <p:sldId id="469" r:id="rId9"/>
    <p:sldId id="473" r:id="rId10"/>
    <p:sldId id="476" r:id="rId11"/>
    <p:sldId id="475" r:id="rId12"/>
    <p:sldId id="474" r:id="rId13"/>
    <p:sldId id="409" r:id="rId14"/>
    <p:sldId id="449" r:id="rId15"/>
    <p:sldId id="470" r:id="rId16"/>
    <p:sldId id="471" r:id="rId17"/>
    <p:sldId id="408" r:id="rId18"/>
    <p:sldId id="479" r:id="rId19"/>
    <p:sldId id="478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3"/>
    <p:restoredTop sz="94700"/>
  </p:normalViewPr>
  <p:slideViewPr>
    <p:cSldViewPr snapToGrid="0">
      <p:cViewPr varScale="1">
        <p:scale>
          <a:sx n="104" d="100"/>
          <a:sy n="104" d="100"/>
        </p:scale>
        <p:origin x="14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-384" y="3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28473B-9F10-004E-9BD5-367E359EF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9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156857-80E8-F24F-ABB0-E2BA4456D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43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45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0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3" tIns="45717" rIns="91433" bIns="45717"/>
          <a:lstStyle/>
          <a:p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A8875-65DB-A545-9DEB-FC11E6786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EBD74-B9E4-0E4B-AC6A-6A6644FA211D}" type="datetime1">
              <a:t>12/11/16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9145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4D72F-96DD-A242-AAAB-0230EF012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5423E-01F1-194D-BEF2-59037D9E890E}" type="datetime1">
              <a:t>12/11/16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7986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EAB93-7257-5147-A4F1-A8F9422CE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48BEB-BEE3-334D-B79E-E768C9FAF8E5}" type="datetime1">
              <a:t>12/11/16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91448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51C97-27BE-8C41-8CE9-BF9312687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39720-93FE-664C-90ED-4CAF6FDDEA10}" type="datetime1">
              <a:t>12/11/16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0515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7D352-A1D3-5B4F-97D8-BA8303AF0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285A-049E-F04F-84A2-B30C773B375D}" type="datetime1">
              <a:t>12/11/16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18091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59E6-1D05-5941-95ED-18A8A271B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EAE3E-5FC7-A54A-AF77-DDA1203272CF}" type="datetime1">
              <a:t>12/11/16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57741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FEA6-DB1E-F64D-AC36-B235E851E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3E2F-E129-8144-85E5-DEFD93E5B96E}" type="datetime1">
              <a:t>12/11/16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2928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8D7BF-2C49-3E4D-B000-EC4CF47D5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1D202-225B-274E-B468-B23944D81B5F}" type="datetime1">
              <a:t>12/11/16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9307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FC8C8-21BE-7B46-A7CF-64E43925C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E727-DBBF-C24A-80AB-D1A64464A970}" type="datetime1">
              <a:t>12/11/16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2317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59DC-DB1A-7A40-BA20-39977C5BA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F27D-CB15-7843-AC95-0CBD4BB583FE}" type="datetime1">
              <a:t>12/11/16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18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12B6C-06E4-DE4C-BC1B-880E8BFD8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F54F2-E1C3-E741-9012-F819890FDEF2}" type="datetime1">
              <a:t>12/11/16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2403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F514-299D-B14B-B438-CB7C5DB76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FE2EA-BB63-0142-BBBA-3114D28210BA}" type="datetime1">
              <a:t>12/11/16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74742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9B29F-28F6-1A4A-914C-D89638544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6BD5-D583-F445-A197-4E9204106D8D}" type="datetime1">
              <a:t>12/11/16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8523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1358900" y="838200"/>
            <a:ext cx="6845300" cy="635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9F9F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74" name="Text Box 6"/>
          <p:cNvSpPr txBox="1">
            <a:spLocks noChangeArrowheads="1"/>
          </p:cNvSpPr>
          <p:nvPr userDrawn="1"/>
        </p:nvSpPr>
        <p:spPr bwMode="auto">
          <a:xfrm>
            <a:off x="200025" y="6461125"/>
            <a:ext cx="2382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defRPr/>
            </a:pPr>
            <a:endParaRPr lang="en-US" sz="1000" smtClean="0">
              <a:latin typeface="Times New Roman" charset="0"/>
            </a:endParaRPr>
          </a:p>
          <a:p>
            <a:pPr algn="l">
              <a:defRPr/>
            </a:pPr>
            <a:endParaRPr lang="en-US" sz="1000" smtClean="0">
              <a:latin typeface="Times New Roman" charset="0"/>
            </a:endParaRPr>
          </a:p>
        </p:txBody>
      </p:sp>
      <p:sp>
        <p:nvSpPr>
          <p:cNvPr id="1029" name="Text Box 11"/>
          <p:cNvSpPr txBox="1">
            <a:spLocks noChangeArrowheads="1"/>
          </p:cNvSpPr>
          <p:nvPr userDrawn="1"/>
        </p:nvSpPr>
        <p:spPr bwMode="auto">
          <a:xfrm>
            <a:off x="517525" y="6062663"/>
            <a:ext cx="3749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237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FA803A-2A13-814B-9EA3-D1AEA4DCC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758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FA71DDE3-1BFD-2B4B-9B0E-6E78A067C89E}" type="datetime1">
              <a:t>12/11/16</a:t>
            </a:fld>
            <a:endParaRPr lang="en-US"/>
          </a:p>
        </p:txBody>
      </p:sp>
      <p:sp>
        <p:nvSpPr>
          <p:cNvPr id="2375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  <p:pic>
        <p:nvPicPr>
          <p:cNvPr id="1033" name="Picture 41" descr="Meatb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0"/>
            <a:ext cx="9985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0"/>
            <a:ext cx="13335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ヒラギノ角ゴ Pro W3" charset="-128"/>
          <a:cs typeface="ヒラギノ角ゴ Pro W3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ヒラギノ角ゴ Pro W3" charset="-128"/>
          <a:cs typeface="ヒラギノ角ゴ Pro W3" pitchFamily="-112" charset="-128"/>
        </a:defRPr>
      </a:lvl1pPr>
      <a:lvl2pPr marL="730250" indent="-284163" algn="l" rtl="0" eaLnBrk="0" fontAlgn="base" hangingPunct="0">
        <a:spcBef>
          <a:spcPct val="3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062038" indent="-228600" algn="l" rtl="0" eaLnBrk="0" fontAlgn="base" hangingPunct="0">
        <a:spcBef>
          <a:spcPct val="3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0"/>
          <a:cs typeface="Arial" charset="0"/>
        </a:defRPr>
      </a:lvl3pPr>
      <a:lvl4pPr marL="1392238" indent="-228600" algn="l" rtl="0" eaLnBrk="0" fontAlgn="base" hangingPunct="0">
        <a:spcBef>
          <a:spcPct val="35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7224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1796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6pPr>
      <a:lvl7pPr marL="26368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7pPr>
      <a:lvl8pPr marL="30940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8pPr>
      <a:lvl9pPr marL="35512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lonnie.s.walling@nasa.go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Core Flight System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Software Bus Networking Application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 Design As Built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03350" y="4381500"/>
            <a:ext cx="6337300" cy="1593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  <a:hlinkClick r:id="rId2"/>
              </a:rPr>
              <a:t>Christopher.D.Knight@nasa.gov</a:t>
            </a:r>
            <a:endParaRPr lang="en-US" sz="1800">
              <a:solidFill>
                <a:srgbClr val="0000CC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(650) 604-3471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NASA Ames Research Center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Intelligent Systems Division (Code TI)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0E2CE17-9310-CB4D-A759-84364C03D56E}" type="datetime1"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174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95426BED-C96F-A04D-AB94-5A65E6432035}" type="slidenum">
              <a:rPr lang="en-US" sz="1400"/>
              <a:pPr eaLnBrk="1" hangingPunct="1"/>
              <a:t>1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Files: Peer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502102"/>
              </p:ext>
            </p:extLst>
          </p:nvPr>
        </p:nvGraphicFramePr>
        <p:xfrm>
          <a:off x="287869" y="1187450"/>
          <a:ext cx="8013253" cy="4006112"/>
        </p:xfrm>
        <a:graphic>
          <a:graphicData uri="http://schemas.openxmlformats.org/drawingml/2006/table">
            <a:tbl>
              <a:tblPr/>
              <a:tblGrid>
                <a:gridCol w="1973417"/>
                <a:gridCol w="1941648"/>
                <a:gridCol w="4098188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Name</a:t>
                      </a: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SBN_MAX_PEERNAME_LENGTH]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CPU name of the node (needs to match CFE_CPU_NAME.)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 of the node (needs to match CFE_CPU_ID.)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protocol ID for the module to connect to this node.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Spacecraft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Spacecraft ID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QoS of the connection.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NetNumber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Network Number (if you have multiple distinct networks sharing peers.)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+++ module-specific parameters (e.g. hostname/port, serial device filename, etc.)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36294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Parameters (1)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87263"/>
              </p:ext>
            </p:extLst>
          </p:nvPr>
        </p:nvGraphicFramePr>
        <p:xfrm>
          <a:off x="287869" y="1187450"/>
          <a:ext cx="8449732" cy="4341360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MAX_NETWORK_PEERS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4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Number of peers allowed a network.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SUB_PIPE_DEPTH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subscription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MAX_ONESUB_PKTS_ON_PIPE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individual subscription messages on the subscription pipe.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MAX_ALLSUBS_PKTS_ON_PIPE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“all subscriptions” messages on the subscription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MAX_INTERFACE_TYPES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number of interface modules that can be loaded.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SCH_PIPE_DEPTH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scheduler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MOD_STATUS_MSG_SIZE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 Hk messages, the module can provide its own data. This is the max size of that block of RAM.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boolean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DEBUG_MSGS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If defined, SBN will produce copious debug events.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3127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Parameters (2)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29812"/>
              </p:ext>
            </p:extLst>
          </p:nvPr>
        </p:nvGraphicFramePr>
        <p:xfrm>
          <a:off x="287868" y="1187450"/>
          <a:ext cx="8178799" cy="3427072"/>
        </p:xfrm>
        <a:graphic>
          <a:graphicData uri="http://schemas.openxmlformats.org/drawingml/2006/table">
            <a:tbl>
              <a:tblPr/>
              <a:tblGrid>
                <a:gridCol w="2862947"/>
                <a:gridCol w="1589050"/>
                <a:gridCol w="3726802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VOL_MODULE_FILENAME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“/ram/SbnModuleData.dat”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module configuration in the 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NONVOL_MODULE_FILENAME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“/cf/SbnModuleData.dat”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module configuration in the non-volatile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MODULE_FILE_LINE_SIZE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module file line.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VOL_PEER_FILENAME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“/ram/SbnPeerData.dat”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peer configuration in the 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NONVOL_PEER_FILENAME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“/cf/SbnPeerData.dat”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peer configuration in the non-volatile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PEER_FILE_LINE_SIZE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peer file line.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3674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55A1EC38-4983-4447-A9CA-30921677F47E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Commands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23271"/>
              </p:ext>
            </p:extLst>
          </p:nvPr>
        </p:nvGraphicFramePr>
        <p:xfrm>
          <a:off x="581025" y="997206"/>
          <a:ext cx="7896224" cy="3588549"/>
        </p:xfrm>
        <a:graphic>
          <a:graphicData uri="http://schemas.openxmlformats.org/drawingml/2006/table">
            <a:tbl>
              <a:tblPr/>
              <a:tblGrid>
                <a:gridCol w="2021912"/>
                <a:gridCol w="2937156"/>
                <a:gridCol w="29371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Command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(#defined as SBN_&lt;cmd&gt;_CC)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Parameters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NOOP</a:t>
                      </a:r>
                      <a:endParaRPr kumimoji="0" 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General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app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aliveness test – verifies command handler and event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generation.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application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housekeeping telemetry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counters.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RESET_PEER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PeerNum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Resets the task, stopping and clearing config.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current status of the SBN network.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MYSUBS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local subscriptions that SBN is subscribed to.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PEERSUBS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PeeerNum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subscriptions the local SBN is aware of for that peer.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8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SCH_WAKEUP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waits on wakeup messages from the scheduler and also has a built-in timeout in case SCH is not running.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F7BDA28-418C-9143-89A1-46CE07347BF0}" type="datetime1"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84200" y="4657618"/>
            <a:ext cx="7886700" cy="124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800"/>
              <a:t>Housekeeping requests are sent as commands with housekeeping-specific command codes. Responses all are sent as telemetry with the same message ID but the first byte of the response is the command code that made the request.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14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(1)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22019"/>
              </p:ext>
            </p:extLst>
          </p:nvPr>
        </p:nvGraphicFramePr>
        <p:xfrm>
          <a:off x="595313" y="1411288"/>
          <a:ext cx="7693025" cy="3046504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&lt;Padding&gt;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3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32-bit align the remainder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successful ground commands (includes commands from on board sources).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ErrCount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commands with process errors.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for local apps.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EntryCount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Total number of entries (hosts and peers.)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HostCount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host entries.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peer entries.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PeerStatus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SBN_PeerStatus_t * SBN_MAX_NETWORK_PEERS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Details for each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897990" y="1033463"/>
            <a:ext cx="1967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SBN_HkPacket_t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14</a:t>
            </a:fld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15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15</a:t>
            </a:fld>
            <a:endParaRPr lang="en-US" sz="1400"/>
          </a:p>
        </p:txBody>
      </p:sp>
      <p:graphicFrame>
        <p:nvGraphicFramePr>
          <p:cNvPr id="12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28053"/>
              </p:ext>
            </p:extLst>
          </p:nvPr>
        </p:nvGraphicFramePr>
        <p:xfrm>
          <a:off x="665780" y="1413488"/>
          <a:ext cx="7693025" cy="4661092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InUse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Set to !0 when in use.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QoS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quality of service.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ProtocolId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ID of the protocol to use to connect to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State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Whether this node is connected (heartbeating) or disconnected (announcing.)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char * SBN_MAX_PEERNAME_LENGTH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name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ProcessorId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cFS processor ID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SpaceCraftId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ID of the spacecraft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LastSent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sent this peer a message.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LastReceived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received a message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SentCount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sent to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received from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SentErrCount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sending to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RecvErrCount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trying to receive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sent to me by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&lt;Padding&gt;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32-bit align the next block.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IFData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IF-specific private data block.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820898" y="1033463"/>
            <a:ext cx="2122171" cy="36933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SBN_PeerStatus_t</a:t>
            </a:r>
          </a:p>
        </p:txBody>
      </p:sp>
    </p:spTree>
    <p:extLst>
      <p:ext uri="{BB962C8B-B14F-4D97-AF65-F5344CB8AC3E}">
        <p14:creationId xmlns:p14="http://schemas.microsoft.com/office/powerpoint/2010/main" val="368116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16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(3)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53649"/>
              </p:ext>
            </p:extLst>
          </p:nvPr>
        </p:nvGraphicFramePr>
        <p:xfrm>
          <a:off x="595313" y="1411288"/>
          <a:ext cx="7693025" cy="1828008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PeerIdx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index of the peer this is a subscription list for.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number of 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CFE_SB_MsgId_t * SBN_MAX_SUBS_PER_PEER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634923" y="1006155"/>
            <a:ext cx="24941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800"/>
              <a:t>SBN_HkSubsPacket_t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7248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CAA63246-3EE3-4545-8E2D-A932119B18F1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Event IDs</a:t>
            </a:r>
            <a:endParaRPr lang="en-US" sz="140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6055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47132"/>
              </p:ext>
            </p:extLst>
          </p:nvPr>
        </p:nvGraphicFramePr>
        <p:xfrm>
          <a:off x="581025" y="1187450"/>
          <a:ext cx="7810500" cy="2461888"/>
        </p:xfrm>
        <a:graphic>
          <a:graphicData uri="http://schemas.openxmlformats.org/drawingml/2006/table">
            <a:tbl>
              <a:tblPr/>
              <a:tblGrid>
                <a:gridCol w="1952625"/>
                <a:gridCol w="5857875"/>
              </a:tblGrid>
              <a:tr h="3048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Event 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#define SBN_..._EID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software bus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INIT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Application initialization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MSG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 message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FILE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Configuration (module and peer) file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peer resources (pipes, memory)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Network protocol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Commanding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A2A2AB7-0D68-F246-A81D-87CD21846C56}" type="datetime1"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Network Protocol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20490"/>
              </p:ext>
            </p:extLst>
          </p:nvPr>
        </p:nvGraphicFramePr>
        <p:xfrm>
          <a:off x="287869" y="1187450"/>
          <a:ext cx="8449732" cy="1371376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MsgSize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Size of the payload.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Announce/Sub/Unsub/App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ID of the sender. (Needed for UDP).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94901"/>
              </p:ext>
            </p:extLst>
          </p:nvPr>
        </p:nvGraphicFramePr>
        <p:xfrm>
          <a:off x="287869" y="4930597"/>
          <a:ext cx="8449732" cy="1066632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MsgId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Message ID of the subscription.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+ uint8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869" y="4561265"/>
            <a:ext cx="29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(Un)Subscription Message</a:t>
            </a:r>
            <a:endParaRPr lang="en-US" dirty="0"/>
          </a:p>
        </p:txBody>
      </p:sp>
      <p:graphicFrame>
        <p:nvGraphicFramePr>
          <p:cNvPr id="1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53558"/>
              </p:ext>
            </p:extLst>
          </p:nvPr>
        </p:nvGraphicFramePr>
        <p:xfrm>
          <a:off x="287869" y="3179329"/>
          <a:ext cx="8449732" cy="761888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Ident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uchar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[48]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GIT identity $Id: &lt;MD5&gt;$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7869" y="2809997"/>
            <a:ext cx="22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Announce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1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Network Module API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291" y="1242469"/>
            <a:ext cx="83078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/>
              <a:t>Load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**, </a:t>
            </a:r>
            <a:r>
              <a:rPr lang="en-US" dirty="0" err="1"/>
              <a:t>int</a:t>
            </a:r>
            <a:r>
              <a:rPr lang="en-US" dirty="0"/>
              <a:t>, void </a:t>
            </a:r>
            <a:r>
              <a:rPr lang="en-US" dirty="0" smtClean="0"/>
              <a:t>*);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InitHost</a:t>
            </a:r>
            <a:r>
              <a:rPr lang="en-US" dirty="0" smtClean="0"/>
              <a:t>(</a:t>
            </a:r>
            <a:r>
              <a:rPr lang="en-US" dirty="0" err="1" smtClean="0"/>
              <a:t>SBN_HostInterface_t</a:t>
            </a:r>
            <a:r>
              <a:rPr lang="en-US" dirty="0" smtClean="0"/>
              <a:t> </a:t>
            </a:r>
            <a:r>
              <a:rPr lang="en-US" dirty="0"/>
              <a:t>*Host);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InitPeer</a:t>
            </a:r>
            <a:r>
              <a:rPr lang="en-US" dirty="0" smtClean="0"/>
              <a:t>(</a:t>
            </a:r>
            <a:r>
              <a:rPr lang="en-US" dirty="0" err="1" smtClean="0"/>
              <a:t>SBN_PeerInterface_t</a:t>
            </a:r>
            <a:r>
              <a:rPr lang="en-US" dirty="0" smtClean="0"/>
              <a:t> </a:t>
            </a:r>
            <a:r>
              <a:rPr lang="en-US" dirty="0"/>
              <a:t>*Peer</a:t>
            </a:r>
            <a:r>
              <a:rPr lang="en-US" dirty="0" smtClean="0"/>
              <a:t>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/>
              <a:t>Send</a:t>
            </a:r>
            <a:r>
              <a:rPr lang="en-US" dirty="0" smtClean="0"/>
              <a:t>(</a:t>
            </a:r>
            <a:r>
              <a:rPr lang="en-US" dirty="0" err="1" smtClean="0"/>
              <a:t>SBN_PeerInterface_t</a:t>
            </a:r>
            <a:r>
              <a:rPr lang="en-US" dirty="0" smtClean="0"/>
              <a:t> </a:t>
            </a:r>
            <a:r>
              <a:rPr lang="en-US" dirty="0"/>
              <a:t>*Peer, </a:t>
            </a:r>
            <a:r>
              <a:rPr lang="en-US" dirty="0" err="1"/>
              <a:t>SBN_MsgType_t</a:t>
            </a:r>
            <a:r>
              <a:rPr lang="en-US" dirty="0"/>
              <a:t> </a:t>
            </a:r>
            <a:r>
              <a:rPr lang="en-US" dirty="0" err="1"/>
              <a:t>MsgType</a:t>
            </a:r>
            <a:r>
              <a:rPr lang="en-US" dirty="0" smtClean="0"/>
              <a:t>,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SBN_MsgSize_t</a:t>
            </a:r>
            <a:r>
              <a:rPr lang="en-US" dirty="0" smtClean="0"/>
              <a:t> </a:t>
            </a:r>
            <a:r>
              <a:rPr lang="en-US" dirty="0" err="1"/>
              <a:t>MsgSize</a:t>
            </a:r>
            <a:r>
              <a:rPr lang="en-US" dirty="0"/>
              <a:t>, </a:t>
            </a:r>
            <a:r>
              <a:rPr lang="en-US" dirty="0" err="1"/>
              <a:t>SBN_Payload_t</a:t>
            </a:r>
            <a:r>
              <a:rPr lang="en-US" dirty="0"/>
              <a:t> *Payload);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Recv</a:t>
            </a:r>
            <a:r>
              <a:rPr lang="en-US" dirty="0" smtClean="0"/>
              <a:t>(</a:t>
            </a:r>
            <a:r>
              <a:rPr lang="en-US" dirty="0" err="1" smtClean="0"/>
              <a:t>SBN_PeerInterface_t</a:t>
            </a:r>
            <a:r>
              <a:rPr lang="en-US" dirty="0" smtClean="0"/>
              <a:t> </a:t>
            </a:r>
            <a:r>
              <a:rPr lang="en-US" dirty="0"/>
              <a:t>*Peer, </a:t>
            </a:r>
            <a:r>
              <a:rPr lang="en-US" dirty="0" err="1"/>
              <a:t>SBN_MsgType_t</a:t>
            </a:r>
            <a:r>
              <a:rPr lang="en-US" dirty="0"/>
              <a:t> *</a:t>
            </a:r>
            <a:r>
              <a:rPr lang="en-US" dirty="0" err="1" smtClean="0"/>
              <a:t>MsgTypePtr</a:t>
            </a:r>
            <a:r>
              <a:rPr lang="en-US" dirty="0" smtClean="0"/>
              <a:t>,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SBN_MsgSize_t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MsgSizePtr</a:t>
            </a:r>
            <a:r>
              <a:rPr lang="en-US" dirty="0"/>
              <a:t>, </a:t>
            </a:r>
            <a:r>
              <a:rPr lang="en-US" dirty="0" err="1"/>
              <a:t>SBN_CpuId_t</a:t>
            </a:r>
            <a:r>
              <a:rPr lang="en-US" dirty="0"/>
              <a:t> *</a:t>
            </a:r>
            <a:r>
              <a:rPr lang="en-US" dirty="0" err="1" smtClean="0"/>
              <a:t>CpuIdPtr</a:t>
            </a:r>
            <a:r>
              <a:rPr lang="en-US" dirty="0" smtClean="0"/>
              <a:t>,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SBN_Payload_t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PayloadBuffer</a:t>
            </a:r>
            <a:r>
              <a:rPr lang="en-US" dirty="0"/>
              <a:t>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ReportModuleStatus</a:t>
            </a:r>
            <a:r>
              <a:rPr lang="en-US" dirty="0" smtClean="0"/>
              <a:t>(</a:t>
            </a:r>
            <a:r>
              <a:rPr lang="en-US" dirty="0" err="1" smtClean="0"/>
              <a:t>SBN_ModuleStatusPacket_t</a:t>
            </a:r>
            <a:r>
              <a:rPr lang="en-US" dirty="0" smtClean="0"/>
              <a:t> </a:t>
            </a:r>
            <a:r>
              <a:rPr lang="en-US" dirty="0"/>
              <a:t>*Buffer);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ResetPeer</a:t>
            </a:r>
            <a:r>
              <a:rPr lang="en-US" dirty="0" smtClean="0"/>
              <a:t>(</a:t>
            </a:r>
            <a:r>
              <a:rPr lang="en-US" dirty="0" err="1" smtClean="0"/>
              <a:t>SBN_PeerInterface_t</a:t>
            </a:r>
            <a:r>
              <a:rPr lang="en-US" dirty="0" smtClean="0"/>
              <a:t> </a:t>
            </a:r>
            <a:r>
              <a:rPr lang="en-US" dirty="0"/>
              <a:t>*Peer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Design (1)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sz="2000" dirty="0">
                <a:cs typeface="Times New Roman" charset="0"/>
              </a:rPr>
              <a:t>SBN is a </a:t>
            </a:r>
            <a:r>
              <a:rPr lang="en-US" sz="2000" dirty="0" err="1">
                <a:cs typeface="Times New Roman" charset="0"/>
              </a:rPr>
              <a:t>cFS</a:t>
            </a:r>
            <a:r>
              <a:rPr lang="en-US" sz="2000" dirty="0">
                <a:cs typeface="Times New Roman" charset="0"/>
              </a:rPr>
              <a:t> application </a:t>
            </a:r>
            <a:r>
              <a:rPr lang="en-US" sz="2000" dirty="0" smtClean="0">
                <a:cs typeface="Times New Roman" charset="0"/>
              </a:rPr>
              <a:t>that</a:t>
            </a:r>
            <a:r>
              <a:rPr lang="mr-IN" sz="2000" dirty="0" smtClean="0">
                <a:cs typeface="Times New Roman" charset="0"/>
              </a:rPr>
              <a:t>…</a:t>
            </a:r>
            <a:endParaRPr lang="en-US" sz="2000" dirty="0" smtClean="0">
              <a:cs typeface="Times New Roman" charset="0"/>
            </a:endParaRP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c</a:t>
            </a:r>
            <a:r>
              <a:rPr lang="en-US" sz="2000" dirty="0" smtClean="0">
                <a:cs typeface="Times New Roman" charset="0"/>
              </a:rPr>
              <a:t>onnects the local software bus to one or more other </a:t>
            </a:r>
            <a:r>
              <a:rPr lang="en-US" sz="2000" dirty="0" err="1" smtClean="0">
                <a:cs typeface="Times New Roman" charset="0"/>
              </a:rPr>
              <a:t>cFS</a:t>
            </a:r>
            <a:r>
              <a:rPr lang="en-US" sz="2000" dirty="0">
                <a:cs typeface="Times New Roman" charset="0"/>
              </a:rPr>
              <a:t> </a:t>
            </a:r>
            <a:r>
              <a:rPr lang="en-US" sz="2000" dirty="0" smtClean="0">
                <a:cs typeface="Times New Roman" charset="0"/>
              </a:rPr>
              <a:t>nodes </a:t>
            </a:r>
            <a:r>
              <a:rPr lang="en-US" sz="2000" dirty="0" smtClean="0">
                <a:cs typeface="Times New Roman" charset="0"/>
              </a:rPr>
              <a:t>(who are also running SBN) such </a:t>
            </a:r>
            <a:r>
              <a:rPr lang="en-US" sz="2000" dirty="0">
                <a:cs typeface="Times New Roman" charset="0"/>
              </a:rPr>
              <a:t>that </a:t>
            </a:r>
            <a:r>
              <a:rPr lang="en-US" sz="2000" dirty="0" smtClean="0">
                <a:cs typeface="Times New Roman" charset="0"/>
              </a:rPr>
              <a:t>all messages </a:t>
            </a:r>
            <a:r>
              <a:rPr lang="en-US" sz="2000" dirty="0">
                <a:cs typeface="Times New Roman" charset="0"/>
              </a:rPr>
              <a:t>sent by an application on one bus </a:t>
            </a:r>
            <a:r>
              <a:rPr lang="en-US" sz="2000" dirty="0" smtClean="0">
                <a:cs typeface="Times New Roman" charset="0"/>
              </a:rPr>
              <a:t>will be </a:t>
            </a:r>
            <a:r>
              <a:rPr lang="en-US" sz="2000" dirty="0">
                <a:cs typeface="Times New Roman" charset="0"/>
              </a:rPr>
              <a:t>received by an application on another </a:t>
            </a:r>
            <a:r>
              <a:rPr lang="en-US" sz="2000" dirty="0" smtClean="0">
                <a:cs typeface="Times New Roman" charset="0"/>
              </a:rPr>
              <a:t>bus.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has </a:t>
            </a:r>
            <a:r>
              <a:rPr lang="en-US" sz="2000" dirty="0">
                <a:cs typeface="Times New Roman" charset="0"/>
              </a:rPr>
              <a:t>a modular network architecture (TCP, UDP, Serial, </a:t>
            </a:r>
            <a:r>
              <a:rPr lang="en-US" sz="2000" dirty="0" err="1">
                <a:cs typeface="Times New Roman" charset="0"/>
              </a:rPr>
              <a:t>SpaceWire</a:t>
            </a:r>
            <a:r>
              <a:rPr lang="en-US" sz="2000" dirty="0">
                <a:cs typeface="Times New Roman" charset="0"/>
              </a:rPr>
              <a:t>, etc.) to connect peers and supports mixed-mode peer </a:t>
            </a:r>
            <a:r>
              <a:rPr lang="en-US" sz="2000" dirty="0" smtClean="0">
                <a:cs typeface="Times New Roman" charset="0"/>
              </a:rPr>
              <a:t>networks.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utilizes </a:t>
            </a:r>
            <a:r>
              <a:rPr lang="en-US" sz="2000" dirty="0">
                <a:cs typeface="Times New Roman" charset="0"/>
              </a:rPr>
              <a:t>an “announce” and “heartbeat” protocol to provide network state awareness to the SBN </a:t>
            </a:r>
            <a:r>
              <a:rPr lang="en-US" sz="2000" dirty="0" smtClean="0">
                <a:cs typeface="Times New Roman" charset="0"/>
              </a:rPr>
              <a:t>application.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remaps </a:t>
            </a:r>
            <a:r>
              <a:rPr lang="en-US" sz="2000" dirty="0">
                <a:cs typeface="Times New Roman" charset="0"/>
              </a:rPr>
              <a:t>and filters outgoing messages </a:t>
            </a:r>
            <a:r>
              <a:rPr lang="en-US" sz="2000" dirty="0" smtClean="0">
                <a:cs typeface="Times New Roman" charset="0"/>
              </a:rPr>
              <a:t>(</a:t>
            </a:r>
            <a:r>
              <a:rPr lang="en-US" sz="2000" dirty="0" err="1" smtClean="0">
                <a:cs typeface="Times New Roman" charset="0"/>
              </a:rPr>
              <a:t>cFS</a:t>
            </a:r>
            <a:r>
              <a:rPr lang="en-US" sz="2000" dirty="0" smtClean="0">
                <a:cs typeface="Times New Roman" charset="0"/>
              </a:rPr>
              <a:t> </a:t>
            </a:r>
            <a:r>
              <a:rPr lang="en-US" sz="2000" dirty="0" smtClean="0">
                <a:cs typeface="Times New Roman" charset="0"/>
              </a:rPr>
              <a:t>table-configured</a:t>
            </a:r>
            <a:r>
              <a:rPr lang="en-US" sz="2000" dirty="0" smtClean="0">
                <a:cs typeface="Times New Roman" charset="0"/>
              </a:rPr>
              <a:t>.)</a:t>
            </a:r>
            <a:endParaRPr lang="en-US" sz="2000" dirty="0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Design (2)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sz="2000" dirty="0">
                <a:cs typeface="Times New Roman" charset="0"/>
              </a:rPr>
              <a:t>SBN is a </a:t>
            </a:r>
            <a:r>
              <a:rPr lang="en-US" sz="2000" dirty="0" err="1">
                <a:cs typeface="Times New Roman" charset="0"/>
              </a:rPr>
              <a:t>cFS</a:t>
            </a:r>
            <a:r>
              <a:rPr lang="en-US" sz="2000" dirty="0">
                <a:cs typeface="Times New Roman" charset="0"/>
              </a:rPr>
              <a:t> application </a:t>
            </a:r>
            <a:r>
              <a:rPr lang="en-US" sz="2000" dirty="0" smtClean="0">
                <a:cs typeface="Times New Roman" charset="0"/>
              </a:rPr>
              <a:t>that</a:t>
            </a:r>
            <a:r>
              <a:rPr lang="mr-IN" sz="2000" dirty="0" smtClean="0">
                <a:cs typeface="Times New Roman" charset="0"/>
              </a:rPr>
              <a:t>…</a:t>
            </a:r>
            <a:endParaRPr lang="en-US" sz="2000" dirty="0">
              <a:cs typeface="Times New Roman" charset="0"/>
            </a:endParaRP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subscribes </a:t>
            </a:r>
            <a:r>
              <a:rPr lang="en-US" sz="2000" dirty="0">
                <a:cs typeface="Times New Roman" charset="0"/>
              </a:rPr>
              <a:t>to the </a:t>
            </a:r>
            <a:r>
              <a:rPr lang="en-US" sz="2000" dirty="0"/>
              <a:t>CFE_SB_</a:t>
            </a:r>
            <a:r>
              <a:rPr lang="en-US" sz="2000" b="1" dirty="0"/>
              <a:t>ALLSUBS</a:t>
            </a:r>
            <a:r>
              <a:rPr lang="en-US" sz="2000" dirty="0"/>
              <a:t>_TLM_MID and sends a CFE_SB_</a:t>
            </a:r>
            <a:r>
              <a:rPr lang="en-US" sz="2000" b="1" dirty="0"/>
              <a:t>SEND_PREV_SUBS</a:t>
            </a:r>
            <a:r>
              <a:rPr lang="en-US" sz="2000" dirty="0"/>
              <a:t>_CC to receive all existing subscriptions at startup.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subscribes </a:t>
            </a:r>
            <a:r>
              <a:rPr lang="en-US" sz="2000" dirty="0">
                <a:cs typeface="Times New Roman" charset="0"/>
              </a:rPr>
              <a:t>to the </a:t>
            </a:r>
            <a:r>
              <a:rPr lang="en-US" sz="2000" dirty="0"/>
              <a:t>CFE_SB_</a:t>
            </a:r>
            <a:r>
              <a:rPr lang="en-US" sz="2000" b="1" dirty="0"/>
              <a:t>ONESUB</a:t>
            </a:r>
            <a:r>
              <a:rPr lang="en-US" sz="2000" dirty="0"/>
              <a:t>_TLM_MID message that informs SBN when a local application has (un)subscribed.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/>
              <a:t>…</a:t>
            </a:r>
            <a:r>
              <a:rPr lang="en-US" sz="2000" dirty="0" smtClean="0"/>
              <a:t>uses a task for each peer for receiving messages from the peer and publishing it on the local SB.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/>
              <a:t>…</a:t>
            </a:r>
            <a:r>
              <a:rPr lang="en-US" sz="2000" dirty="0" smtClean="0"/>
              <a:t>polls local pipes periodically (via </a:t>
            </a:r>
            <a:r>
              <a:rPr lang="en-US" sz="2000" dirty="0"/>
              <a:t>SCH </a:t>
            </a:r>
            <a:r>
              <a:rPr lang="en-US" sz="2000" dirty="0" smtClean="0"/>
              <a:t>command and/or timeout) for messages to send out to peers.</a:t>
            </a:r>
            <a:endParaRPr lang="en-US" sz="2000" dirty="0"/>
          </a:p>
          <a:p>
            <a:pPr marL="0" indent="0" algn="l">
              <a:spcBef>
                <a:spcPct val="35000"/>
              </a:spcBef>
            </a:pPr>
            <a:r>
              <a:rPr lang="en-US" sz="2000" dirty="0">
                <a:cs typeface="Times New Roman" charset="0"/>
              </a:rPr>
              <a:t>.</a:t>
            </a:r>
            <a:r>
              <a:rPr lang="en-US" sz="2000" dirty="0" smtClean="0">
                <a:cs typeface="Times New Roman" charset="0"/>
              </a:rPr>
              <a:t>..Ensures </a:t>
            </a:r>
            <a:r>
              <a:rPr lang="en-US" sz="2000" dirty="0">
                <a:cs typeface="Times New Roman" charset="0"/>
              </a:rPr>
              <a:t>all SBN and CCSDS headers are big-endian over the wire.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8777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6274E1C5-9E98-A64F-B559-FB3F275AD9A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Concerns/Future Developments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spcBef>
                <a:spcPct val="35000"/>
              </a:spcBef>
              <a:buFontTx/>
              <a:buChar char="•"/>
            </a:pPr>
            <a:endParaRPr lang="en-US" sz="1600" b="1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5B289AB-880F-764B-B46B-97A10573CB72}" type="datetime1"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17296"/>
              </p:ext>
            </p:extLst>
          </p:nvPr>
        </p:nvGraphicFramePr>
        <p:xfrm>
          <a:off x="552691" y="1090714"/>
          <a:ext cx="8063870" cy="48018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31935"/>
                <a:gridCol w="4031935"/>
              </a:tblGrid>
              <a:tr h="4012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cs typeface="Times New Roman" charset="0"/>
                        </a:rPr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Fix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12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Chatty protocol of announcing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and </a:t>
                      </a:r>
                      <a:r>
                        <a:rPr lang="en-US" sz="1600" b="0" baseline="0" dirty="0" err="1">
                          <a:cs typeface="Times New Roman" charset="0"/>
                        </a:rPr>
                        <a:t>heartbeating</a:t>
                      </a:r>
                      <a:r>
                        <a:rPr lang="en-US" sz="1600" b="0" baseline="0" dirty="0" smtClean="0">
                          <a:cs typeface="Times New Roman" charset="0"/>
                        </a:rPr>
                        <a:t>. Need for all net types?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Improvements</a:t>
                      </a:r>
                      <a:r>
                        <a:rPr lang="en-US" sz="1600" b="0" baseline="0" dirty="0" smtClean="0"/>
                        <a:t> already implemented. P</a:t>
                      </a:r>
                      <a:r>
                        <a:rPr lang="en-US" sz="1600" b="0" dirty="0" smtClean="0"/>
                        <a:t>ush </a:t>
                      </a:r>
                      <a:r>
                        <a:rPr lang="en-US" sz="1600" b="0" dirty="0"/>
                        <a:t>protocol chatter</a:t>
                      </a:r>
                      <a:r>
                        <a:rPr lang="en-US" sz="1600" b="0" baseline="0" dirty="0"/>
                        <a:t> down to </a:t>
                      </a:r>
                      <a:r>
                        <a:rPr lang="en-US" sz="1600" b="0" baseline="0" dirty="0" smtClean="0"/>
                        <a:t>modules?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“star network” only, </a:t>
                      </a:r>
                      <a:r>
                        <a:rPr lang="en-US" sz="1600" b="0" dirty="0">
                          <a:cs typeface="Times New Roman" charset="0"/>
                        </a:rPr>
                        <a:t>lacks any forwarding/routing capability.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Develop forwarding/routing architecture,</a:t>
                      </a:r>
                      <a:r>
                        <a:rPr lang="en-US" sz="1600" b="0" baseline="0" dirty="0"/>
                        <a:t> or develop/integrate separate app (CI/TO?)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cs typeface="Times New Roman" charset="0"/>
                        </a:rPr>
                        <a:t>cFS</a:t>
                      </a:r>
                      <a:r>
                        <a:rPr lang="en-US" sz="1600" b="0" dirty="0">
                          <a:cs typeface="Times New Roman" charset="0"/>
                        </a:rPr>
                        <a:t> SB limits the total number of MIDs to 256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. </a:t>
                      </a:r>
                      <a:r>
                        <a:rPr lang="en-US" sz="1600" b="0" dirty="0">
                          <a:cs typeface="Times New Roman" charset="0"/>
                        </a:rPr>
                        <a:t>Large SBN networks will need significantly more.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Leverage remapping/filtering. I</a:t>
                      </a:r>
                      <a:r>
                        <a:rPr lang="en-US" sz="1600" b="0" baseline="0" dirty="0" smtClean="0"/>
                        <a:t>ncrease </a:t>
                      </a:r>
                      <a:r>
                        <a:rPr lang="en-US" sz="1600" b="0" baseline="0" dirty="0"/>
                        <a:t>SB limits. Investigate impacts.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 subscribes to all MIDs of all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other subs, plus subs for all peers</a:t>
                      </a:r>
                      <a:r>
                        <a:rPr lang="en-US" sz="1600" b="0" dirty="0"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Increase</a:t>
                      </a:r>
                      <a:r>
                        <a:rPr lang="en-US" sz="1600" b="0" baseline="0" dirty="0"/>
                        <a:t> limits, </a:t>
                      </a:r>
                      <a:r>
                        <a:rPr lang="en-US" sz="1600" b="0" baseline="0" dirty="0" smtClean="0"/>
                        <a:t>leverage filtering </a:t>
                      </a:r>
                      <a:r>
                        <a:rPr lang="en-US" sz="1600" b="0" baseline="0" dirty="0"/>
                        <a:t>to limit subs for </a:t>
                      </a:r>
                      <a:r>
                        <a:rPr lang="en-US" sz="1600" b="0" baseline="0" dirty="0" smtClean="0"/>
                        <a:t>peers.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5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cs typeface="Times New Roman" charset="0"/>
                        </a:rPr>
                        <a:t>SBN provides no guarantee of delivery.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Use TCP, or (re)add</a:t>
                      </a:r>
                      <a:r>
                        <a:rPr lang="en-US" sz="1600" b="0" baseline="0" dirty="0" smtClean="0"/>
                        <a:t> a guarantee of delivery windowing logic.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cs typeface="Times New Roman" charset="0"/>
                        </a:rPr>
                        <a:t>SBN “polls” network connections</a:t>
                      </a:r>
                      <a:r>
                        <a:rPr lang="en-US" sz="1600" b="0" baseline="0" dirty="0" smtClean="0">
                          <a:cs typeface="Times New Roman" charset="0"/>
                        </a:rPr>
                        <a:t> set in NO_WAIT, per SCH wakeup.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Task-based</a:t>
                      </a:r>
                      <a:r>
                        <a:rPr lang="en-US" sz="1600" b="0" baseline="0" dirty="0" smtClean="0"/>
                        <a:t> SBN implemented but not merged (wise for RT?) Could use select().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cs typeface="Times New Roman" charset="0"/>
                        </a:rPr>
                        <a:t>SBN connections</a:t>
                      </a:r>
                      <a:r>
                        <a:rPr lang="en-US" sz="1600" b="0" baseline="0" dirty="0" smtClean="0">
                          <a:cs typeface="Times New Roman" charset="0"/>
                        </a:rPr>
                        <a:t> defined at start time.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Allow for command-driven network configuration?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204831" y="36321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CPU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62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6977354-87A3-C747-817B-6BF0041CBF60}" type="slidenum">
              <a:rPr lang="en-US" sz="1400"/>
              <a:pPr algn="r" eaLnBrk="1" hangingPunct="1"/>
              <a:t>5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Context Diagram</a:t>
            </a:r>
          </a:p>
        </p:txBody>
      </p:sp>
      <p:sp>
        <p:nvSpPr>
          <p:cNvPr id="26630" name="Line 10"/>
          <p:cNvSpPr>
            <a:spLocks noChangeShapeType="1"/>
          </p:cNvSpPr>
          <p:nvPr/>
        </p:nvSpPr>
        <p:spPr bwMode="auto">
          <a:xfrm>
            <a:off x="2568575" y="561200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9"/>
          <p:cNvSpPr txBox="1">
            <a:spLocks noChangeArrowheads="1"/>
          </p:cNvSpPr>
          <p:nvPr/>
        </p:nvSpPr>
        <p:spPr bwMode="auto">
          <a:xfrm>
            <a:off x="678703" y="4934221"/>
            <a:ext cx="176688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Messages/</a:t>
            </a:r>
          </a:p>
          <a:p>
            <a:pPr eaLnBrk="1" hangingPunct="1"/>
            <a:r>
              <a:rPr lang="en-US" sz="1200"/>
              <a:t>Subscriptions</a:t>
            </a:r>
          </a:p>
        </p:txBody>
      </p:sp>
      <p:sp>
        <p:nvSpPr>
          <p:cNvPr id="26646" name="Oval 40"/>
          <p:cNvSpPr>
            <a:spLocks noChangeArrowheads="1"/>
          </p:cNvSpPr>
          <p:nvPr/>
        </p:nvSpPr>
        <p:spPr bwMode="auto">
          <a:xfrm>
            <a:off x="1997711" y="4113392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4B56D29-4AFD-2543-B780-B0364A4E64D6}" type="datetime1"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266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5959A39-F535-A04A-9FD7-2F32C2DFC645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523875" y="435946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1119743" y="44923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549440" y="1176491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>
            <a:off x="4785604" y="1917163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6766585" y="223150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2" name="Left Arrow 31"/>
          <p:cNvSpPr/>
          <p:nvPr/>
        </p:nvSpPr>
        <p:spPr bwMode="auto">
          <a:xfrm rot="10800000">
            <a:off x="5805738" y="2323475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537976" y="36228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3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auto">
          <a:xfrm>
            <a:off x="4774140" y="4363529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6755121" y="467787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6" name="Left Arrow 35"/>
          <p:cNvSpPr/>
          <p:nvPr/>
        </p:nvSpPr>
        <p:spPr bwMode="auto">
          <a:xfrm rot="10800000">
            <a:off x="5794274" y="4769841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 rot="19564955">
            <a:off x="2577912" y="3312618"/>
            <a:ext cx="2657994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Left-Right Arrow 37"/>
          <p:cNvSpPr/>
          <p:nvPr/>
        </p:nvSpPr>
        <p:spPr bwMode="auto">
          <a:xfrm rot="541527">
            <a:off x="2984990" y="4549034"/>
            <a:ext cx="1939730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Left-Right Arrow 38"/>
          <p:cNvSpPr/>
          <p:nvPr/>
        </p:nvSpPr>
        <p:spPr bwMode="auto">
          <a:xfrm rot="16200000">
            <a:off x="4376888" y="3479673"/>
            <a:ext cx="1879852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3076914" y="2906874"/>
            <a:ext cx="2382971" cy="2330738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94160" y="1067010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630324" y="1807682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611305" y="2122027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0" name="Left Arrow 29"/>
          <p:cNvSpPr/>
          <p:nvPr/>
        </p:nvSpPr>
        <p:spPr bwMode="auto">
          <a:xfrm rot="10800000">
            <a:off x="1650458" y="22139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Left-Right Arrow 36"/>
          <p:cNvSpPr/>
          <p:nvPr/>
        </p:nvSpPr>
        <p:spPr bwMode="auto">
          <a:xfrm rot="14106966">
            <a:off x="763567" y="3324867"/>
            <a:ext cx="2029127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loud 39"/>
          <p:cNvSpPr/>
          <p:nvPr/>
        </p:nvSpPr>
        <p:spPr bwMode="auto">
          <a:xfrm rot="3775766">
            <a:off x="810699" y="2977717"/>
            <a:ext cx="1839203" cy="1043903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stCxn id="136" idx="2"/>
          </p:cNvCxnSpPr>
          <p:nvPr/>
        </p:nvCxnSpPr>
        <p:spPr>
          <a:xfrm flipH="1">
            <a:off x="7124337" y="2333502"/>
            <a:ext cx="14451" cy="4002216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 rot="5400000">
            <a:off x="6851489" y="3189428"/>
            <a:ext cx="600800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Ann.</a:t>
            </a:r>
          </a:p>
        </p:txBody>
      </p:sp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Sequence: Setup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541584" y="4801742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Cloud 68"/>
          <p:cNvSpPr/>
          <p:nvPr/>
        </p:nvSpPr>
        <p:spPr>
          <a:xfrm>
            <a:off x="4322790" y="1302583"/>
            <a:ext cx="1665958" cy="559836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3162080" y="1138728"/>
            <a:ext cx="25373" cy="454157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2848091" y="1618973"/>
            <a:ext cx="653581" cy="314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Startup</a:t>
            </a:r>
          </a:p>
        </p:txBody>
      </p:sp>
      <p:cxnSp>
        <p:nvCxnSpPr>
          <p:cNvPr id="73" name="Straight Connector 72"/>
          <p:cNvCxnSpPr>
            <a:stCxn id="69" idx="1"/>
          </p:cNvCxnSpPr>
          <p:nvPr/>
        </p:nvCxnSpPr>
        <p:spPr>
          <a:xfrm>
            <a:off x="5155769" y="1861823"/>
            <a:ext cx="0" cy="418714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175735" y="2155992"/>
            <a:ext cx="1966379" cy="2257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04500" y="1898369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162080" y="2649755"/>
            <a:ext cx="1980034" cy="2299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17120" y="2395437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79" name="Left Brace 78"/>
          <p:cNvSpPr/>
          <p:nvPr/>
        </p:nvSpPr>
        <p:spPr>
          <a:xfrm>
            <a:off x="2725111" y="2146245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157959" y="2879730"/>
            <a:ext cx="1345227" cy="188192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189390" y="3156729"/>
            <a:ext cx="3761211" cy="5026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Left Brace 83"/>
          <p:cNvSpPr/>
          <p:nvPr/>
        </p:nvSpPr>
        <p:spPr>
          <a:xfrm>
            <a:off x="2752421" y="2653219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2313760" y="2766194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879600" y="3225541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517120" y="2893385"/>
            <a:ext cx="930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157959" y="2400952"/>
            <a:ext cx="1345227" cy="188192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Left Brace 93"/>
          <p:cNvSpPr/>
          <p:nvPr/>
        </p:nvSpPr>
        <p:spPr>
          <a:xfrm>
            <a:off x="2725111" y="3186985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2286450" y="3299960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3530775" y="3427151"/>
            <a:ext cx="930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331919" y="3932504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16200000">
            <a:off x="2313761" y="2226484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372885" y="4820058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619019" y="488356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&lt;SB messages&gt;</a:t>
            </a:r>
            <a:endParaRPr lang="en-US" sz="1200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1516772" y="1583933"/>
            <a:ext cx="24812" cy="444109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Multiply 124"/>
          <p:cNvSpPr/>
          <p:nvPr/>
        </p:nvSpPr>
        <p:spPr>
          <a:xfrm>
            <a:off x="6483804" y="2893625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6" name="Multiply 125"/>
          <p:cNvSpPr/>
          <p:nvPr/>
        </p:nvSpPr>
        <p:spPr>
          <a:xfrm>
            <a:off x="6483804" y="2434406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46884" y="1019806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266465" y="1226824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802661" y="1964170"/>
            <a:ext cx="67225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Peer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529406" y="4383112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529405" y="1738960"/>
            <a:ext cx="1523432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8358" y="1761438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“local subs”</a:t>
            </a:r>
          </a:p>
        </p:txBody>
      </p:sp>
      <p:sp>
        <p:nvSpPr>
          <p:cNvPr id="127" name="Rectangle 126"/>
          <p:cNvSpPr/>
          <p:nvPr/>
        </p:nvSpPr>
        <p:spPr>
          <a:xfrm rot="5400000">
            <a:off x="2201692" y="2925181"/>
            <a:ext cx="1921257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Announcing</a:t>
            </a:r>
          </a:p>
        </p:txBody>
      </p:sp>
      <p:sp>
        <p:nvSpPr>
          <p:cNvPr id="128" name="Rectangle 127"/>
          <p:cNvSpPr/>
          <p:nvPr/>
        </p:nvSpPr>
        <p:spPr>
          <a:xfrm rot="5400000">
            <a:off x="2084706" y="4760792"/>
            <a:ext cx="2143765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304608" y="3208820"/>
            <a:ext cx="3645993" cy="6554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>
            <a:off x="6824006" y="2576990"/>
            <a:ext cx="653581" cy="314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Startup</a:t>
            </a:r>
          </a:p>
        </p:txBody>
      </p:sp>
      <p:sp>
        <p:nvSpPr>
          <p:cNvPr id="131" name="Rectangle 130"/>
          <p:cNvSpPr/>
          <p:nvPr/>
        </p:nvSpPr>
        <p:spPr>
          <a:xfrm rot="5400000">
            <a:off x="5870560" y="4775548"/>
            <a:ext cx="2578508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3334114" y="4153193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334114" y="4098559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334114" y="4262419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543775" y="5172615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1543774" y="5350124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375076" y="5204586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3375076" y="5382095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531598" y="4535512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1531597" y="4699366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182503" y="3920974"/>
            <a:ext cx="1277301" cy="461665"/>
          </a:xfrm>
          <a:prstGeom prst="rect">
            <a:avLst/>
          </a:prstGeom>
          <a:solidFill>
            <a:srgbClr val="FFFFFF">
              <a:alpha val="7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“here are my subs”</a:t>
            </a:r>
            <a:endParaRPr lang="en-US" sz="1200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3345574" y="3850588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3334114" y="4016643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399830" y="3768574"/>
            <a:ext cx="1277301" cy="461665"/>
          </a:xfrm>
          <a:prstGeom prst="rect">
            <a:avLst/>
          </a:prstGeom>
          <a:solidFill>
            <a:srgbClr val="FFFFFF">
              <a:alpha val="7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“here are my subs”</a:t>
            </a:r>
            <a:endParaRPr lang="en-US" sz="12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162080" y="3690495"/>
            <a:ext cx="3761210" cy="5151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Sequence: Packet Exchange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866494" y="2330573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9584" y="1910977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6350" y="2149860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Subscribe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85895" y="426286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3773" y="1911573"/>
            <a:ext cx="21372" cy="382538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61083" y="24268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61083" y="25792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61083" y="2731659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3805" y="3036091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13205" y="3188491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13205" y="3367832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851105" y="380978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81185" y="3954566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85895" y="4106966"/>
            <a:ext cx="1931590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45999" y="3036091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61389" y="3188491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261389" y="3352588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38089" y="2807020"/>
            <a:ext cx="163241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42029" y="2511391"/>
            <a:ext cx="167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“enable sub reporting”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1929" y="3829967"/>
            <a:ext cx="1201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SubscribeLocal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41683" y="5268346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47013" y="4832353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45999" y="4829319"/>
            <a:ext cx="163518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17829" y="5255671"/>
            <a:ext cx="154866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00585" y="4829319"/>
            <a:ext cx="199149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9055" y="5268346"/>
            <a:ext cx="188850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61083" y="5061260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7948" y="4819199"/>
            <a:ext cx="1142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Unsubscribe()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245999" y="5061260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13205" y="509619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59055" y="3677567"/>
            <a:ext cx="1257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“subs” from peer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218689" y="4106966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218689" y="4262861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237423" y="4396522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42029" y="2807020"/>
            <a:ext cx="59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“subs”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93805" y="525567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237423" y="4548808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796550" y="4548808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823860" y="5565524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265399" y="5565524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45940" y="425802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 smtClean="0"/>
              <a:t>SB messages&gt;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3773" y="4548808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SendMsg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299980" y="140520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28676" name="TextBox 28675"/>
          <p:cNvSpPr txBox="1"/>
          <p:nvPr/>
        </p:nvSpPr>
        <p:spPr>
          <a:xfrm>
            <a:off x="1233976" y="152064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0154" y="1975641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5953756" y="1242564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35964" y="24797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err="1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003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  <a:effectLst/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Sequence: Teardown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B58AE35B-4B8A-B14C-A608-7A3AEEBA245B}" type="datetime1"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963223" y="2020874"/>
            <a:ext cx="0" cy="361407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956912" y="2020278"/>
            <a:ext cx="0" cy="415158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941327" y="2020278"/>
            <a:ext cx="0" cy="14013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181709" y="2594365"/>
            <a:ext cx="3605027" cy="450601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168054" y="2444165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95362" y="2332004"/>
            <a:ext cx="1095172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SBmessages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627972" y="2155568"/>
            <a:ext cx="113364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&lt;SB messages&gt;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6456560" y="3421598"/>
            <a:ext cx="969533" cy="2924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000000"/>
                </a:solidFill>
              </a:rPr>
              <a:t>Terminated</a:t>
            </a:r>
            <a:endParaRPr lang="en-US" sz="1200" i="1" dirty="0">
              <a:solidFill>
                <a:srgbClr val="000000"/>
              </a:solidFill>
            </a:endParaRPr>
          </a:p>
        </p:txBody>
      </p:sp>
      <p:sp>
        <p:nvSpPr>
          <p:cNvPr id="72" name="Left Brace 71"/>
          <p:cNvSpPr/>
          <p:nvPr/>
        </p:nvSpPr>
        <p:spPr>
          <a:xfrm>
            <a:off x="2403930" y="3771382"/>
            <a:ext cx="313496" cy="927296"/>
          </a:xfrm>
          <a:prstGeom prst="leftBrac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1748332" y="4013257"/>
            <a:ext cx="866443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SBN_</a:t>
            </a:r>
          </a:p>
          <a:p>
            <a:r>
              <a:rPr lang="en-US" sz="1000" dirty="0" smtClean="0"/>
              <a:t>HEARTBEAT_</a:t>
            </a:r>
          </a:p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3181708" y="4665180"/>
            <a:ext cx="93066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87" name="Multiply 86"/>
          <p:cNvSpPr/>
          <p:nvPr/>
        </p:nvSpPr>
        <p:spPr>
          <a:xfrm>
            <a:off x="6045904" y="3439559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8" name="Multiply 87"/>
          <p:cNvSpPr/>
          <p:nvPr/>
        </p:nvSpPr>
        <p:spPr>
          <a:xfrm>
            <a:off x="6056363" y="3939812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5708" y="1634277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61" name="Rectangle 60"/>
          <p:cNvSpPr/>
          <p:nvPr/>
        </p:nvSpPr>
        <p:spPr>
          <a:xfrm rot="5400000">
            <a:off x="2379191" y="5232803"/>
            <a:ext cx="1183909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Announcing</a:t>
            </a:r>
          </a:p>
        </p:txBody>
      </p:sp>
      <p:sp>
        <p:nvSpPr>
          <p:cNvPr id="62" name="Rectangle 61"/>
          <p:cNvSpPr/>
          <p:nvPr/>
        </p:nvSpPr>
        <p:spPr>
          <a:xfrm rot="5400000">
            <a:off x="1634093" y="3272448"/>
            <a:ext cx="2662640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sp>
        <p:nvSpPr>
          <p:cNvPr id="63" name="Rectangle 62"/>
          <p:cNvSpPr/>
          <p:nvPr/>
        </p:nvSpPr>
        <p:spPr>
          <a:xfrm rot="5400000">
            <a:off x="6231291" y="2487310"/>
            <a:ext cx="1447383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156589" y="4892730"/>
            <a:ext cx="1800323" cy="3096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42932" y="5418380"/>
            <a:ext cx="93066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91" name="Cloud 90"/>
          <p:cNvSpPr/>
          <p:nvPr/>
        </p:nvSpPr>
        <p:spPr>
          <a:xfrm>
            <a:off x="4063337" y="1452784"/>
            <a:ext cx="1665958" cy="559836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625141" y="1527224"/>
            <a:ext cx="67225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Peer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158780" y="5632276"/>
            <a:ext cx="1800323" cy="3096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3170244" y="2705801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197555" y="3238329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129278" y="3211023"/>
            <a:ext cx="2931962" cy="366473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145124" y="3718441"/>
            <a:ext cx="2931962" cy="366473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0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Files: Module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59523"/>
              </p:ext>
            </p:extLst>
          </p:nvPr>
        </p:nvGraphicFramePr>
        <p:xfrm>
          <a:off x="287869" y="1187450"/>
          <a:ext cx="8449732" cy="1889480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ID</a:t>
                      </a: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identifying number for this protocol.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Name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name of this protocol.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Module Path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path to the module file.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Module Operations Symbol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symbol in the module’s symbol table containing the methods the module provides.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26" y="3194837"/>
            <a:ext cx="830781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>
                <a:latin typeface="+mn-lt"/>
                <a:cs typeface="Courier New"/>
              </a:rPr>
              <a:t>The configuration file is modeled on the ES startup script, one record per line, fields separated by commas and lines terminated with semicolons. For example:</a:t>
            </a:r>
          </a:p>
          <a:p>
            <a:pPr algn="l"/>
            <a:endParaRPr lang="en-US">
              <a:latin typeface="Courier New"/>
              <a:cs typeface="Courier New"/>
            </a:endParaRPr>
          </a:p>
          <a:p>
            <a:pPr algn="l"/>
            <a:r>
              <a:rPr lang="en-US">
                <a:latin typeface="Courier New"/>
                <a:cs typeface="Courier New"/>
              </a:rPr>
              <a:t>1, UDP, /cf/sbn_udp_module.so, SBN_UDP_Ops;</a:t>
            </a:r>
          </a:p>
          <a:p>
            <a:pPr algn="l"/>
            <a:r>
              <a:rPr lang="en-US">
                <a:latin typeface="Courier New"/>
                <a:cs typeface="Courier New"/>
              </a:rPr>
              <a:t>2, TCP, /cf/sbn_tcp_module.so, SBN_TCP_Ops;</a:t>
            </a:r>
          </a:p>
          <a:p>
            <a:pPr algn="l"/>
            <a:r>
              <a:rPr lang="en-US">
                <a:latin typeface="Courier New"/>
                <a:cs typeface="Courier New"/>
              </a:rPr>
              <a:t>6, Serial, /cf/sbn_serial_module.so, SBN_Serial_Ops;</a:t>
            </a:r>
          </a:p>
        </p:txBody>
      </p:sp>
    </p:spTree>
    <p:extLst>
      <p:ext uri="{BB962C8B-B14F-4D97-AF65-F5344CB8AC3E}">
        <p14:creationId xmlns:p14="http://schemas.microsoft.com/office/powerpoint/2010/main" val="1441914820"/>
      </p:ext>
    </p:extLst>
  </p:cSld>
  <p:clrMapOvr>
    <a:masterClrMapping/>
  </p:clrMapOvr>
</p:sld>
</file>

<file path=ppt/theme/theme1.xml><?xml version="1.0" encoding="utf-8"?>
<a:theme xmlns:a="http://schemas.openxmlformats.org/drawingml/2006/main" name="SDO retreat">
  <a:themeElements>
    <a:clrScheme name="SDO retrea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DO retrea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>
          <a:solidFill>
            <a:schemeClr val="tx1"/>
          </a:solidFill>
          <a:round/>
          <a:headEnd/>
          <a:tailEnd type="triangle" w="lg" len="lg"/>
        </a:ln>
      </a:spPr>
      <a:bodyPr/>
      <a:lstStyle/>
    </a:lnDef>
  </a:objectDefaults>
  <a:extraClrSchemeLst>
    <a:extraClrScheme>
      <a:clrScheme name="SDO retre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O retre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32581</TotalTime>
  <Words>1765</Words>
  <Application>Microsoft Macintosh PowerPoint</Application>
  <PresentationFormat>On-screen Show (4:3)</PresentationFormat>
  <Paragraphs>480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Courier New</vt:lpstr>
      <vt:lpstr>ＭＳ Ｐゴシック</vt:lpstr>
      <vt:lpstr>Times New Roman</vt:lpstr>
      <vt:lpstr>ヒラギノ角ゴ Pro W3</vt:lpstr>
      <vt:lpstr>Arial</vt:lpstr>
      <vt:lpstr>SDO retreat</vt:lpstr>
      <vt:lpstr>Core Flight System  Software Bus Networking Application   Design As Built</vt:lpstr>
      <vt:lpstr>PowerPoint Presentation</vt:lpstr>
      <vt:lpstr>PowerPoint Presentation</vt:lpstr>
      <vt:lpstr>PowerPoint Presentation</vt:lpstr>
      <vt:lpstr>Context Diagram</vt:lpstr>
      <vt:lpstr>Sequence: Setup</vt:lpstr>
      <vt:lpstr>Sequence: Packet Exchange</vt:lpstr>
      <vt:lpstr>Sequence: Teardown</vt:lpstr>
      <vt:lpstr>Configuration Files: Module Data</vt:lpstr>
      <vt:lpstr>Configuration Files: Peer Data</vt:lpstr>
      <vt:lpstr>Configuration Parameters (1)</vt:lpstr>
      <vt:lpstr>Configuration Parameters (2)</vt:lpstr>
      <vt:lpstr>Commands</vt:lpstr>
      <vt:lpstr>Housekeeping (1)</vt:lpstr>
      <vt:lpstr>Housekeeping (2)</vt:lpstr>
      <vt:lpstr>Housekeeping (3)</vt:lpstr>
      <vt:lpstr>Event IDs</vt:lpstr>
      <vt:lpstr>Network Protocol</vt:lpstr>
      <vt:lpstr>Network Module API</vt:lpstr>
    </vt:vector>
  </TitlesOfParts>
  <Company>FSW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Chris Knight</cp:lastModifiedBy>
  <cp:revision>688</cp:revision>
  <cp:lastPrinted>2008-10-02T19:05:01Z</cp:lastPrinted>
  <dcterms:created xsi:type="dcterms:W3CDTF">2010-11-22T18:56:39Z</dcterms:created>
  <dcterms:modified xsi:type="dcterms:W3CDTF">2016-12-12T05:00:08Z</dcterms:modified>
</cp:coreProperties>
</file>