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18"/>
  </p:notesMasterIdLst>
  <p:handoutMasterIdLst>
    <p:handoutMasterId r:id="rId19"/>
  </p:handoutMasterIdLst>
  <p:sldIdLst>
    <p:sldId id="437" r:id="rId2"/>
    <p:sldId id="404" r:id="rId3"/>
    <p:sldId id="467" r:id="rId4"/>
    <p:sldId id="462" r:id="rId5"/>
    <p:sldId id="463" r:id="rId6"/>
    <p:sldId id="468" r:id="rId7"/>
    <p:sldId id="469" r:id="rId8"/>
    <p:sldId id="473" r:id="rId9"/>
    <p:sldId id="476" r:id="rId10"/>
    <p:sldId id="475" r:id="rId11"/>
    <p:sldId id="474" r:id="rId12"/>
    <p:sldId id="409" r:id="rId13"/>
    <p:sldId id="449" r:id="rId14"/>
    <p:sldId id="470" r:id="rId15"/>
    <p:sldId id="471" r:id="rId16"/>
    <p:sldId id="408" r:id="rId17"/>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ctr"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7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200" d="100"/>
          <a:sy n="200" d="100"/>
        </p:scale>
        <p:origin x="-384" y="3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ヒラギノ角ゴ Pro W3" charset="-128"/>
                <a:cs typeface="+mn-cs"/>
              </a:defRPr>
            </a:lvl1pPr>
          </a:lstStyle>
          <a:p>
            <a:pPr>
              <a:defRPr/>
            </a:pPr>
            <a:endParaRPr lang="en-US"/>
          </a:p>
        </p:txBody>
      </p:sp>
      <p:sp>
        <p:nvSpPr>
          <p:cNvPr id="539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128"/>
                <a:cs typeface="+mn-cs"/>
              </a:defRPr>
            </a:lvl1pPr>
          </a:lstStyle>
          <a:p>
            <a:pPr>
              <a:defRPr/>
            </a:pPr>
            <a:endParaRPr lang="en-US"/>
          </a:p>
        </p:txBody>
      </p:sp>
      <p:sp>
        <p:nvSpPr>
          <p:cNvPr id="539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ヒラギノ角ゴ Pro W3" charset="-128"/>
                <a:cs typeface="+mn-cs"/>
              </a:defRPr>
            </a:lvl1pPr>
          </a:lstStyle>
          <a:p>
            <a:pPr>
              <a:defRPr/>
            </a:pPr>
            <a:r>
              <a:rPr lang="en-US"/>
              <a:t>testnotes</a:t>
            </a:r>
          </a:p>
        </p:txBody>
      </p:sp>
      <p:sp>
        <p:nvSpPr>
          <p:cNvPr id="539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528473B-9F10-004E-9BD5-367E359EFAFB}" type="slidenum">
              <a:rPr lang="en-US"/>
              <a:pPr>
                <a:defRPr/>
              </a:pPr>
              <a:t>‹#›</a:t>
            </a:fld>
            <a:endParaRPr lang="en-US"/>
          </a:p>
        </p:txBody>
      </p:sp>
    </p:spTree>
    <p:extLst>
      <p:ext uri="{BB962C8B-B14F-4D97-AF65-F5344CB8AC3E}">
        <p14:creationId xmlns:p14="http://schemas.microsoft.com/office/powerpoint/2010/main" val="5415397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ヒラギノ角ゴ Pro W3" charset="-128"/>
                <a:cs typeface="+mn-cs"/>
              </a:defRPr>
            </a:lvl1pPr>
          </a:lstStyle>
          <a:p>
            <a:pPr>
              <a:defRPr/>
            </a:pPr>
            <a:endParaRPr lang="en-US"/>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charset="-128"/>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ヒラギノ角ゴ Pro W3" charset="-128"/>
                <a:cs typeface="+mn-cs"/>
              </a:defRPr>
            </a:lvl1pPr>
          </a:lstStyle>
          <a:p>
            <a:pPr>
              <a:defRPr/>
            </a:pPr>
            <a:r>
              <a:rPr lang="en-US"/>
              <a:t>testnotes</a:t>
            </a:r>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156857-80E8-F24F-ABB0-E2BA4456D99F}" type="slidenum">
              <a:rPr lang="en-US"/>
              <a:pPr>
                <a:defRPr/>
              </a:pPr>
              <a:t>‹#›</a:t>
            </a:fld>
            <a:endParaRPr lang="en-US"/>
          </a:p>
        </p:txBody>
      </p:sp>
    </p:spTree>
    <p:extLst>
      <p:ext uri="{BB962C8B-B14F-4D97-AF65-F5344CB8AC3E}">
        <p14:creationId xmlns:p14="http://schemas.microsoft.com/office/powerpoint/2010/main" val="220582438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pitchFamily="-112"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lIns="91433" tIns="45717" rIns="91433" bIns="45717"/>
          <a:lstStyle/>
          <a:p>
            <a:endParaRPr lang="en-US">
              <a:ea typeface="ヒラギノ角ゴ Pro W3" charset="0"/>
              <a:cs typeface="ヒラギノ角ゴ Pro W3"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testnotes</a:t>
            </a: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6"/>
          <p:cNvSpPr txBox="1">
            <a:spLocks noGrp="1"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200"/>
              <a:t>testnotes</a:t>
            </a: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ヒラギノ角ゴ Pro W3" charset="0"/>
              <a:cs typeface="ヒラギノ角ゴ Pro W3"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92FA8875-65DB-A545-9DEB-FC11E678640C}"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AC0EBD74-B9E4-0E4B-AC6A-6A6644FA211D}"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91455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6384D72F-96DD-A242-AAAB-0230EF012B68}"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6B45423E-01F1-194D-BEF2-59037D9E890E}"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79866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019800" cy="6049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A8FEAB93-7257-5147-A4F1-A8F9422CEA77}"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82B48BEB-BEE3-334D-B79E-E768C9FAF8E5}"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914482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53200" cy="6889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vert="horz"/>
          <a:lstStyle/>
          <a:p>
            <a:pPr lvl="0"/>
            <a:endParaRPr lang="en-US" noProof="0" smtClean="0"/>
          </a:p>
        </p:txBody>
      </p:sp>
      <p:sp>
        <p:nvSpPr>
          <p:cNvPr id="4" name="Rectangle 12"/>
          <p:cNvSpPr>
            <a:spLocks noGrp="1" noChangeArrowheads="1"/>
          </p:cNvSpPr>
          <p:nvPr>
            <p:ph type="sldNum" sz="quarter" idx="10"/>
          </p:nvPr>
        </p:nvSpPr>
        <p:spPr>
          <a:ln/>
        </p:spPr>
        <p:txBody>
          <a:bodyPr/>
          <a:lstStyle>
            <a:lvl1pPr>
              <a:defRPr/>
            </a:lvl1pPr>
          </a:lstStyle>
          <a:p>
            <a:pPr>
              <a:defRPr/>
            </a:pPr>
            <a:fld id="{C4551C97-27BE-8C41-8CE9-BF931268783E}"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B2C39720-93FE-664C-90ED-4CAF6FDDEA10}"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70515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6553200" cy="688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sz="quarter" idx="10"/>
          </p:nvPr>
        </p:nvSpPr>
        <p:spPr>
          <a:ln/>
        </p:spPr>
        <p:txBody>
          <a:bodyPr/>
          <a:lstStyle>
            <a:lvl1pPr>
              <a:defRPr/>
            </a:lvl1pPr>
          </a:lstStyle>
          <a:p>
            <a:pPr>
              <a:defRPr/>
            </a:pPr>
            <a:fld id="{B1C7D352-A1D3-5B4F-97D8-BA8303AF0EFA}"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A2FE285A-049E-F04F-84A2-B30C773B375D}" type="datetime1">
              <a:t>9/28/16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18091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sldNum" sz="quarter" idx="10"/>
          </p:nvPr>
        </p:nvSpPr>
        <p:spPr>
          <a:ln/>
        </p:spPr>
        <p:txBody>
          <a:bodyPr/>
          <a:lstStyle>
            <a:lvl1pPr>
              <a:defRPr/>
            </a:lvl1pPr>
          </a:lstStyle>
          <a:p>
            <a:pPr>
              <a:defRPr/>
            </a:pPr>
            <a:fld id="{412059E6-1D05-5941-95ED-18A8A271B345}"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2D3EAE3E-5FC7-A54A-AF77-DDA1203272CF}"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5774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pPr>
              <a:defRPr/>
            </a:pPr>
            <a:fld id="{928EFEA6-DB1E-F64D-AC36-B235E851E349}" type="slidenum">
              <a:rPr lang="en-US"/>
              <a:pPr>
                <a:defRPr/>
              </a:pPr>
              <a:t>‹#›</a:t>
            </a:fld>
            <a:endParaRPr lang="en-US"/>
          </a:p>
        </p:txBody>
      </p:sp>
      <p:sp>
        <p:nvSpPr>
          <p:cNvPr id="5" name="Rectangle 13"/>
          <p:cNvSpPr>
            <a:spLocks noGrp="1" noChangeArrowheads="1"/>
          </p:cNvSpPr>
          <p:nvPr>
            <p:ph type="dt" sz="half" idx="11"/>
          </p:nvPr>
        </p:nvSpPr>
        <p:spPr>
          <a:ln/>
        </p:spPr>
        <p:txBody>
          <a:bodyPr/>
          <a:lstStyle>
            <a:lvl1pPr>
              <a:defRPr/>
            </a:lvl1pPr>
          </a:lstStyle>
          <a:p>
            <a:pPr>
              <a:defRPr/>
            </a:pPr>
            <a:fld id="{95763E2F-E129-8144-85E5-DEFD93E5B96E}" type="datetime1">
              <a:t>9/28/16</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12928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sldNum" sz="quarter" idx="10"/>
          </p:nvPr>
        </p:nvSpPr>
        <p:spPr>
          <a:ln/>
        </p:spPr>
        <p:txBody>
          <a:bodyPr/>
          <a:lstStyle>
            <a:lvl1pPr>
              <a:defRPr/>
            </a:lvl1pPr>
          </a:lstStyle>
          <a:p>
            <a:pPr>
              <a:defRPr/>
            </a:pPr>
            <a:fld id="{4CC8D7BF-2C49-3E4D-B000-EC4CF47D5EDC}"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5981D202-225B-274E-B468-B23944D81B5F}" type="datetime1">
              <a:t>9/28/16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9307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sldNum" sz="quarter" idx="10"/>
          </p:nvPr>
        </p:nvSpPr>
        <p:spPr>
          <a:ln/>
        </p:spPr>
        <p:txBody>
          <a:bodyPr/>
          <a:lstStyle>
            <a:lvl1pPr>
              <a:defRPr/>
            </a:lvl1pPr>
          </a:lstStyle>
          <a:p>
            <a:pPr>
              <a:defRPr/>
            </a:pPr>
            <a:fld id="{3F2FC8C8-21BE-7B46-A7CF-64E43925C0E0}" type="slidenum">
              <a:rPr lang="en-US"/>
              <a:pPr>
                <a:defRPr/>
              </a:pPr>
              <a:t>‹#›</a:t>
            </a:fld>
            <a:endParaRPr lang="en-US"/>
          </a:p>
        </p:txBody>
      </p:sp>
      <p:sp>
        <p:nvSpPr>
          <p:cNvPr id="8" name="Rectangle 13"/>
          <p:cNvSpPr>
            <a:spLocks noGrp="1" noChangeArrowheads="1"/>
          </p:cNvSpPr>
          <p:nvPr>
            <p:ph type="dt" sz="half" idx="11"/>
          </p:nvPr>
        </p:nvSpPr>
        <p:spPr>
          <a:ln/>
        </p:spPr>
        <p:txBody>
          <a:bodyPr/>
          <a:lstStyle>
            <a:lvl1pPr>
              <a:defRPr/>
            </a:lvl1pPr>
          </a:lstStyle>
          <a:p>
            <a:pPr>
              <a:defRPr/>
            </a:pPr>
            <a:fld id="{5D77E727-DBBF-C24A-80AB-D1A64464A970}" type="datetime1">
              <a:t>9/28/16</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231772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sldNum" sz="quarter" idx="10"/>
          </p:nvPr>
        </p:nvSpPr>
        <p:spPr>
          <a:ln/>
        </p:spPr>
        <p:txBody>
          <a:bodyPr/>
          <a:lstStyle>
            <a:lvl1pPr>
              <a:defRPr/>
            </a:lvl1pPr>
          </a:lstStyle>
          <a:p>
            <a:pPr>
              <a:defRPr/>
            </a:pPr>
            <a:fld id="{436459DC-DB1A-7A40-BA20-39977C5BA465}" type="slidenum">
              <a:rPr lang="en-US"/>
              <a:pPr>
                <a:defRPr/>
              </a:pPr>
              <a:t>‹#›</a:t>
            </a:fld>
            <a:endParaRPr lang="en-US"/>
          </a:p>
        </p:txBody>
      </p:sp>
      <p:sp>
        <p:nvSpPr>
          <p:cNvPr id="4" name="Rectangle 13"/>
          <p:cNvSpPr>
            <a:spLocks noGrp="1" noChangeArrowheads="1"/>
          </p:cNvSpPr>
          <p:nvPr>
            <p:ph type="dt" sz="half" idx="11"/>
          </p:nvPr>
        </p:nvSpPr>
        <p:spPr>
          <a:ln/>
        </p:spPr>
        <p:txBody>
          <a:bodyPr/>
          <a:lstStyle>
            <a:lvl1pPr>
              <a:defRPr/>
            </a:lvl1pPr>
          </a:lstStyle>
          <a:p>
            <a:pPr>
              <a:defRPr/>
            </a:pPr>
            <a:fld id="{335DF27D-CB15-7843-AC95-0CBD4BB583FE}" type="datetime1">
              <a:t>9/28/16</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188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04C12B6C-06E4-DE4C-BC1B-880E8BFD8CA8}" type="slidenum">
              <a:rPr lang="en-US"/>
              <a:pPr>
                <a:defRPr/>
              </a:pPr>
              <a:t>‹#›</a:t>
            </a:fld>
            <a:endParaRPr lang="en-US"/>
          </a:p>
        </p:txBody>
      </p:sp>
      <p:sp>
        <p:nvSpPr>
          <p:cNvPr id="3" name="Rectangle 13"/>
          <p:cNvSpPr>
            <a:spLocks noGrp="1" noChangeArrowheads="1"/>
          </p:cNvSpPr>
          <p:nvPr>
            <p:ph type="dt" sz="half" idx="11"/>
          </p:nvPr>
        </p:nvSpPr>
        <p:spPr>
          <a:ln/>
        </p:spPr>
        <p:txBody>
          <a:bodyPr/>
          <a:lstStyle>
            <a:lvl1pPr>
              <a:defRPr/>
            </a:lvl1pPr>
          </a:lstStyle>
          <a:p>
            <a:pPr>
              <a:defRPr/>
            </a:pPr>
            <a:fld id="{358F54F2-E1C3-E741-9012-F819890FDEF2}" type="datetime1">
              <a:t>9/28/16</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324034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2B68F514-299D-B14B-B438-CB7C5DB76461}"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9D5FE2EA-BB63-0142-BBBA-3114D28210BA}" type="datetime1">
              <a:t>9/28/16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174742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pPr>
              <a:defRPr/>
            </a:pPr>
            <a:fld id="{0B29B29F-28F6-1A4A-914C-D89638544D3A}" type="slidenum">
              <a:rPr lang="en-US"/>
              <a:pPr>
                <a:defRPr/>
              </a:pPr>
              <a:t>‹#›</a:t>
            </a:fld>
            <a:endParaRPr lang="en-US"/>
          </a:p>
        </p:txBody>
      </p:sp>
      <p:sp>
        <p:nvSpPr>
          <p:cNvPr id="6" name="Rectangle 13"/>
          <p:cNvSpPr>
            <a:spLocks noGrp="1" noChangeArrowheads="1"/>
          </p:cNvSpPr>
          <p:nvPr>
            <p:ph type="dt" sz="half" idx="11"/>
          </p:nvPr>
        </p:nvSpPr>
        <p:spPr>
          <a:ln/>
        </p:spPr>
        <p:txBody>
          <a:bodyPr/>
          <a:lstStyle>
            <a:lvl1pPr>
              <a:defRPr/>
            </a:lvl1pPr>
          </a:lstStyle>
          <a:p>
            <a:pPr>
              <a:defRPr/>
            </a:pPr>
            <a:fld id="{7D606BD5-D583-F445-A197-4E9204106D8D}" type="datetime1">
              <a:t>9/28/16</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r>
              <a:rPr lang="en-US"/>
              <a:t>cFS Application: SBN</a:t>
            </a:r>
          </a:p>
        </p:txBody>
      </p:sp>
    </p:spTree>
    <p:extLst>
      <p:ext uri="{BB962C8B-B14F-4D97-AF65-F5344CB8AC3E}">
        <p14:creationId xmlns:p14="http://schemas.microsoft.com/office/powerpoint/2010/main" val="285234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1027" name="Rectangle 5"/>
          <p:cNvSpPr>
            <a:spLocks noChangeArrowheads="1"/>
          </p:cNvSpPr>
          <p:nvPr userDrawn="1"/>
        </p:nvSpPr>
        <p:spPr bwMode="auto">
          <a:xfrm>
            <a:off x="1358900" y="838200"/>
            <a:ext cx="6845300" cy="63500"/>
          </a:xfrm>
          <a:prstGeom prst="rect">
            <a:avLst/>
          </a:prstGeom>
          <a:gradFill rotWithShape="0">
            <a:gsLst>
              <a:gs pos="0">
                <a:srgbClr val="000099"/>
              </a:gs>
              <a:gs pos="100000">
                <a:srgbClr val="F9F9F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37574" name="Text Box 6"/>
          <p:cNvSpPr txBox="1">
            <a:spLocks noChangeArrowheads="1"/>
          </p:cNvSpPr>
          <p:nvPr userDrawn="1"/>
        </p:nvSpPr>
        <p:spPr bwMode="auto">
          <a:xfrm>
            <a:off x="200025" y="6461125"/>
            <a:ext cx="2382838" cy="3968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37931725" indent="-37474525" eaLnBrk="0" hangingPunct="0">
              <a:defRPr sz="2400">
                <a:solidFill>
                  <a:schemeClr val="tx1"/>
                </a:solidFill>
                <a:latin typeface="Arial" charset="0"/>
                <a:ea typeface="ヒラギノ角ゴ Pro W3" charset="0"/>
                <a:cs typeface="ヒラギノ角ゴ Pro W3" charset="0"/>
              </a:defRPr>
            </a:lvl2pPr>
            <a:lvl3pPr eaLnBrk="0" hangingPunct="0">
              <a:defRPr sz="2400">
                <a:solidFill>
                  <a:schemeClr val="tx1"/>
                </a:solidFill>
                <a:latin typeface="Arial" charset="0"/>
                <a:ea typeface="ヒラギノ角ゴ Pro W3" charset="0"/>
                <a:cs typeface="ヒラギノ角ゴ Pro W3" charset="0"/>
              </a:defRPr>
            </a:lvl3pPr>
            <a:lvl4pPr eaLnBrk="0" hangingPunct="0">
              <a:defRPr sz="2400">
                <a:solidFill>
                  <a:schemeClr val="tx1"/>
                </a:solidFill>
                <a:latin typeface="Arial" charset="0"/>
                <a:ea typeface="ヒラギノ角ゴ Pro W3" charset="0"/>
                <a:cs typeface="ヒラギノ角ゴ Pro W3" charset="0"/>
              </a:defRPr>
            </a:lvl4pPr>
            <a:lvl5pPr eaLnBrk="0" hangingPunct="0">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a:defRPr/>
            </a:pPr>
            <a:endParaRPr lang="en-US" sz="1000" smtClean="0">
              <a:latin typeface="Times New Roman" charset="0"/>
            </a:endParaRPr>
          </a:p>
          <a:p>
            <a:pPr algn="l">
              <a:defRPr/>
            </a:pPr>
            <a:endParaRPr lang="en-US" sz="1000" smtClean="0">
              <a:latin typeface="Times New Roman" charset="0"/>
            </a:endParaRPr>
          </a:p>
        </p:txBody>
      </p:sp>
      <p:sp>
        <p:nvSpPr>
          <p:cNvPr id="1029" name="Text Box 11"/>
          <p:cNvSpPr txBox="1">
            <a:spLocks noChangeArrowheads="1"/>
          </p:cNvSpPr>
          <p:nvPr userDrawn="1"/>
        </p:nvSpPr>
        <p:spPr bwMode="auto">
          <a:xfrm>
            <a:off x="517525" y="6062663"/>
            <a:ext cx="3749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defRPr/>
            </a:pPr>
            <a:endParaRPr lang="en-US" sz="1800" smtClean="0"/>
          </a:p>
        </p:txBody>
      </p:sp>
      <p:sp>
        <p:nvSpPr>
          <p:cNvPr id="237580" name="Rectangle 12"/>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CFA803A-2A13-814B-9EA3-D1AEA4DCC373}" type="slidenum">
              <a:rPr lang="en-US"/>
              <a:pPr>
                <a:defRPr/>
              </a:pPr>
              <a:t>‹#›</a:t>
            </a:fld>
            <a:endParaRPr lang="en-US"/>
          </a:p>
        </p:txBody>
      </p:sp>
      <p:sp>
        <p:nvSpPr>
          <p:cNvPr id="237581"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ヒラギノ角ゴ Pro W3" charset="-128"/>
                <a:cs typeface="+mn-cs"/>
              </a:defRPr>
            </a:lvl1pPr>
          </a:lstStyle>
          <a:p>
            <a:pPr>
              <a:defRPr/>
            </a:pPr>
            <a:fld id="{FA71DDE3-1BFD-2B4B-9B0E-6E78A067C89E}" type="datetime1">
              <a:t>9/28/16</a:t>
            </a:fld>
            <a:endParaRPr lang="en-US"/>
          </a:p>
        </p:txBody>
      </p:sp>
      <p:sp>
        <p:nvSpPr>
          <p:cNvPr id="237582"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ヒラギノ角ゴ Pro W3" charset="-128"/>
                <a:cs typeface="+mn-cs"/>
              </a:defRPr>
            </a:lvl1pPr>
          </a:lstStyle>
          <a:p>
            <a:pPr>
              <a:defRPr/>
            </a:pPr>
            <a:r>
              <a:rPr lang="en-US"/>
              <a:t>cFS Application: SBN</a:t>
            </a:r>
          </a:p>
        </p:txBody>
      </p:sp>
      <p:pic>
        <p:nvPicPr>
          <p:cNvPr id="1033" name="Picture 41" descr="Meatball"/>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69888" y="0"/>
            <a:ext cx="9985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10500" y="0"/>
            <a:ext cx="13335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p:txStyles>
    <p:titleStyle>
      <a:lvl1pPr algn="ctr" rtl="0" eaLnBrk="0" fontAlgn="base" hangingPunct="0">
        <a:spcBef>
          <a:spcPct val="0"/>
        </a:spcBef>
        <a:spcAft>
          <a:spcPct val="0"/>
        </a:spcAft>
        <a:defRPr sz="2800" b="1">
          <a:solidFill>
            <a:schemeClr val="accent2"/>
          </a:solidFill>
          <a:latin typeface="+mj-lt"/>
          <a:ea typeface="ヒラギノ角ゴ Pro W3" charset="-128"/>
          <a:cs typeface="ヒラギノ角ゴ Pro W3" pitchFamily="-112" charset="-128"/>
        </a:defRPr>
      </a:lvl1pPr>
      <a:lvl2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2pPr>
      <a:lvl3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3pPr>
      <a:lvl4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4pPr>
      <a:lvl5pPr algn="ctr" rtl="0" eaLnBrk="0" fontAlgn="base" hangingPunct="0">
        <a:spcBef>
          <a:spcPct val="0"/>
        </a:spcBef>
        <a:spcAft>
          <a:spcPct val="0"/>
        </a:spcAft>
        <a:defRPr sz="2800" b="1">
          <a:solidFill>
            <a:schemeClr val="accent2"/>
          </a:solidFill>
          <a:latin typeface="Times New Roman" charset="0"/>
          <a:ea typeface="ヒラギノ角ゴ Pro W3" charset="-128"/>
          <a:cs typeface="ヒラギノ角ゴ Pro W3" pitchFamily="-112" charset="-128"/>
        </a:defRPr>
      </a:lvl5pPr>
      <a:lvl6pPr marL="457200" algn="ctr" rtl="0" eaLnBrk="0" fontAlgn="base" hangingPunct="0">
        <a:spcBef>
          <a:spcPct val="0"/>
        </a:spcBef>
        <a:spcAft>
          <a:spcPct val="0"/>
        </a:spcAft>
        <a:defRPr sz="2800" b="1">
          <a:solidFill>
            <a:schemeClr val="accent2"/>
          </a:solidFill>
          <a:latin typeface="Times New Roman" charset="0"/>
        </a:defRPr>
      </a:lvl6pPr>
      <a:lvl7pPr marL="914400" algn="ctr" rtl="0" eaLnBrk="0" fontAlgn="base" hangingPunct="0">
        <a:spcBef>
          <a:spcPct val="0"/>
        </a:spcBef>
        <a:spcAft>
          <a:spcPct val="0"/>
        </a:spcAft>
        <a:defRPr sz="2800" b="1">
          <a:solidFill>
            <a:schemeClr val="accent2"/>
          </a:solidFill>
          <a:latin typeface="Times New Roman" charset="0"/>
        </a:defRPr>
      </a:lvl7pPr>
      <a:lvl8pPr marL="1371600" algn="ctr" rtl="0" eaLnBrk="0" fontAlgn="base" hangingPunct="0">
        <a:spcBef>
          <a:spcPct val="0"/>
        </a:spcBef>
        <a:spcAft>
          <a:spcPct val="0"/>
        </a:spcAft>
        <a:defRPr sz="2800" b="1">
          <a:solidFill>
            <a:schemeClr val="accent2"/>
          </a:solidFill>
          <a:latin typeface="Times New Roman" charset="0"/>
        </a:defRPr>
      </a:lvl8pPr>
      <a:lvl9pPr marL="1828800" algn="ctr" rtl="0" eaLnBrk="0" fontAlgn="base" hangingPunct="0">
        <a:spcBef>
          <a:spcPct val="0"/>
        </a:spcBef>
        <a:spcAft>
          <a:spcPct val="0"/>
        </a:spcAft>
        <a:defRPr sz="2800" b="1">
          <a:solidFill>
            <a:schemeClr val="accent2"/>
          </a:solidFill>
          <a:latin typeface="Times New Roman" charset="0"/>
        </a:defRPr>
      </a:lvl9pPr>
    </p:titleStyle>
    <p:bodyStyle>
      <a:lvl1pPr marL="342900" indent="-342900" algn="l" rtl="0" eaLnBrk="0" fontAlgn="base" hangingPunct="0">
        <a:spcBef>
          <a:spcPct val="35000"/>
        </a:spcBef>
        <a:spcAft>
          <a:spcPct val="0"/>
        </a:spcAft>
        <a:buChar char="•"/>
        <a:defRPr sz="2000" b="1">
          <a:solidFill>
            <a:schemeClr val="tx1"/>
          </a:solidFill>
          <a:latin typeface="+mn-lt"/>
          <a:ea typeface="ヒラギノ角ゴ Pro W3" charset="-128"/>
          <a:cs typeface="ヒラギノ角ゴ Pro W3" pitchFamily="-112" charset="-128"/>
        </a:defRPr>
      </a:lvl1pPr>
      <a:lvl2pPr marL="730250" indent="-284163" algn="l" rtl="0" eaLnBrk="0" fontAlgn="base" hangingPunct="0">
        <a:spcBef>
          <a:spcPct val="35000"/>
        </a:spcBef>
        <a:spcAft>
          <a:spcPct val="0"/>
        </a:spcAft>
        <a:buChar char="–"/>
        <a:defRPr>
          <a:solidFill>
            <a:schemeClr val="tx1"/>
          </a:solidFill>
          <a:latin typeface="+mn-lt"/>
          <a:ea typeface="ヒラギノ角ゴ Pro W3" charset="-128"/>
        </a:defRPr>
      </a:lvl2pPr>
      <a:lvl3pPr marL="1062038" indent="-228600" algn="l" rtl="0" eaLnBrk="0" fontAlgn="base" hangingPunct="0">
        <a:spcBef>
          <a:spcPct val="35000"/>
        </a:spcBef>
        <a:spcAft>
          <a:spcPct val="0"/>
        </a:spcAft>
        <a:buChar char="•"/>
        <a:defRPr sz="1600">
          <a:solidFill>
            <a:schemeClr val="tx1"/>
          </a:solidFill>
          <a:latin typeface="+mn-lt"/>
          <a:ea typeface="ＭＳ Ｐゴシック" charset="0"/>
          <a:cs typeface="Arial" charset="0"/>
        </a:defRPr>
      </a:lvl3pPr>
      <a:lvl4pPr marL="1392238" indent="-228600" algn="l" rtl="0" eaLnBrk="0" fontAlgn="base" hangingPunct="0">
        <a:spcBef>
          <a:spcPct val="35000"/>
        </a:spcBef>
        <a:spcAft>
          <a:spcPct val="0"/>
        </a:spcAft>
        <a:buChar char="o"/>
        <a:defRPr sz="1400">
          <a:solidFill>
            <a:schemeClr val="tx1"/>
          </a:solidFill>
          <a:latin typeface="+mn-lt"/>
          <a:ea typeface="Arial" charset="0"/>
          <a:cs typeface="Arial" charset="0"/>
        </a:defRPr>
      </a:lvl4pPr>
      <a:lvl5pPr marL="1722438" indent="-228600" algn="l" rtl="0" eaLnBrk="0" fontAlgn="base" hangingPunct="0">
        <a:spcBef>
          <a:spcPct val="20000"/>
        </a:spcBef>
        <a:spcAft>
          <a:spcPct val="0"/>
        </a:spcAft>
        <a:buChar char="•"/>
        <a:defRPr sz="1400">
          <a:solidFill>
            <a:schemeClr val="tx1"/>
          </a:solidFill>
          <a:latin typeface="+mn-lt"/>
          <a:ea typeface="Arial" charset="0"/>
          <a:cs typeface="Arial" charset="0"/>
        </a:defRPr>
      </a:lvl5pPr>
      <a:lvl6pPr marL="2179638" indent="-228600" algn="l" rtl="0" eaLnBrk="0" fontAlgn="base" hangingPunct="0">
        <a:spcBef>
          <a:spcPct val="20000"/>
        </a:spcBef>
        <a:spcAft>
          <a:spcPct val="0"/>
        </a:spcAft>
        <a:buChar char="•"/>
        <a:defRPr sz="1400">
          <a:solidFill>
            <a:schemeClr val="tx1"/>
          </a:solidFill>
          <a:latin typeface="+mn-lt"/>
          <a:ea typeface="Arial" charset="0"/>
          <a:cs typeface="Arial" charset="0"/>
        </a:defRPr>
      </a:lvl6pPr>
      <a:lvl7pPr marL="2636838" indent="-228600" algn="l" rtl="0" eaLnBrk="0" fontAlgn="base" hangingPunct="0">
        <a:spcBef>
          <a:spcPct val="20000"/>
        </a:spcBef>
        <a:spcAft>
          <a:spcPct val="0"/>
        </a:spcAft>
        <a:buChar char="•"/>
        <a:defRPr sz="1400">
          <a:solidFill>
            <a:schemeClr val="tx1"/>
          </a:solidFill>
          <a:latin typeface="+mn-lt"/>
          <a:ea typeface="Arial" charset="0"/>
          <a:cs typeface="Arial" charset="0"/>
        </a:defRPr>
      </a:lvl7pPr>
      <a:lvl8pPr marL="3094038" indent="-228600" algn="l" rtl="0" eaLnBrk="0" fontAlgn="base" hangingPunct="0">
        <a:spcBef>
          <a:spcPct val="20000"/>
        </a:spcBef>
        <a:spcAft>
          <a:spcPct val="0"/>
        </a:spcAft>
        <a:buChar char="•"/>
        <a:defRPr sz="1400">
          <a:solidFill>
            <a:schemeClr val="tx1"/>
          </a:solidFill>
          <a:latin typeface="+mn-lt"/>
          <a:ea typeface="Arial" charset="0"/>
          <a:cs typeface="Arial" charset="0"/>
        </a:defRPr>
      </a:lvl8pPr>
      <a:lvl9pPr marL="3551238" indent="-228600" algn="l" rtl="0" eaLnBrk="0" fontAlgn="base" hangingPunct="0">
        <a:spcBef>
          <a:spcPct val="20000"/>
        </a:spcBef>
        <a:spcAft>
          <a:spcPct val="0"/>
        </a:spcAft>
        <a:buChar char="•"/>
        <a:defRPr sz="1400">
          <a:solidFill>
            <a:schemeClr val="tx1"/>
          </a:solidFill>
          <a:latin typeface="+mn-lt"/>
          <a:ea typeface="Arial" charset="0"/>
          <a:cs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mailto:lonnie.s.walling@nasa.go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ctrTitle" idx="4294967295"/>
          </p:nvPr>
        </p:nvSpPr>
        <p:spPr>
          <a:xfrm>
            <a:off x="685800" y="2286000"/>
            <a:ext cx="7772400" cy="1143000"/>
          </a:xfrm>
        </p:spPr>
        <p:txBody>
          <a:bodyPr/>
          <a:lstStyle/>
          <a:p>
            <a:r>
              <a:rPr lang="en-US">
                <a:latin typeface="Times New Roman" charset="0"/>
                <a:ea typeface="ヒラギノ角ゴ Pro W3" charset="0"/>
                <a:cs typeface="ヒラギノ角ゴ Pro W3" charset="0"/>
              </a:rPr>
              <a:t>Core Flight System </a:t>
            </a:r>
            <a:br>
              <a:rPr lang="en-US">
                <a:latin typeface="Times New Roman" charset="0"/>
                <a:ea typeface="ヒラギノ角ゴ Pro W3" charset="0"/>
                <a:cs typeface="ヒラギノ角ゴ Pro W3" charset="0"/>
              </a:rPr>
            </a:br>
            <a:r>
              <a:rPr lang="en-US">
                <a:latin typeface="Times New Roman" charset="0"/>
                <a:ea typeface="ヒラギノ角ゴ Pro W3" charset="0"/>
                <a:cs typeface="ヒラギノ角ゴ Pro W3" charset="0"/>
              </a:rPr>
              <a:t>Software Bus Networking Application </a:t>
            </a:r>
            <a:br>
              <a:rPr lang="en-US">
                <a:latin typeface="Times New Roman" charset="0"/>
                <a:ea typeface="ヒラギノ角ゴ Pro W3" charset="0"/>
                <a:cs typeface="ヒラギノ角ゴ Pro W3" charset="0"/>
              </a:rPr>
            </a:br>
            <a:r>
              <a:rPr lang="en-US">
                <a:latin typeface="Times New Roman" charset="0"/>
                <a:ea typeface="ヒラギノ角ゴ Pro W3" charset="0"/>
                <a:cs typeface="ヒラギノ角ゴ Pro W3" charset="0"/>
              </a:rPr>
              <a:t> Design As Built</a:t>
            </a:r>
          </a:p>
        </p:txBody>
      </p:sp>
      <p:sp>
        <p:nvSpPr>
          <p:cNvPr id="17410" name="Rectangle 3"/>
          <p:cNvSpPr>
            <a:spLocks noGrp="1" noChangeArrowheads="1"/>
          </p:cNvSpPr>
          <p:nvPr>
            <p:ph type="subTitle" idx="4294967295"/>
          </p:nvPr>
        </p:nvSpPr>
        <p:spPr bwMode="auto">
          <a:xfrm>
            <a:off x="1403350" y="4381500"/>
            <a:ext cx="6337300" cy="1593850"/>
          </a:xfrm>
          <a:prstGeom prst="rect">
            <a:avLst/>
          </a:prstGeom>
          <a:solidFill>
            <a:srgbClr val="FFFFFF"/>
          </a:solidFill>
          <a:ln>
            <a:solidFill>
              <a:srgbClr val="000000"/>
            </a:solidFill>
            <a:miter lim="800000"/>
            <a:headEnd/>
            <a:tailEnd/>
          </a:ln>
        </p:spPr>
        <p:txBody>
          <a:bodyPr lIns="91429" tIns="45714" rIns="91429" bIns="45714"/>
          <a:lstStyle/>
          <a:p>
            <a:pPr marL="0" indent="0" algn="ctr">
              <a:buFontTx/>
              <a:buNone/>
            </a:pPr>
            <a:r>
              <a:rPr lang="en-US" sz="1800">
                <a:solidFill>
                  <a:srgbClr val="0000CC"/>
                </a:solidFill>
                <a:latin typeface="Arial" charset="0"/>
                <a:ea typeface="ヒラギノ角ゴ Pro W3" charset="0"/>
                <a:cs typeface="ヒラギノ角ゴ Pro W3" charset="0"/>
                <a:hlinkClick r:id="rId2"/>
              </a:rPr>
              <a:t>Christopher.D.Knight@nasa.gov</a:t>
            </a:r>
            <a:endParaRPr lang="en-US" sz="1800">
              <a:solidFill>
                <a:srgbClr val="0000CC"/>
              </a:solidFill>
              <a:latin typeface="Arial" charset="0"/>
              <a:ea typeface="ヒラギノ角ゴ Pro W3" charset="0"/>
              <a:cs typeface="ヒラギノ角ゴ Pro W3" charset="0"/>
            </a:endParaRPr>
          </a:p>
          <a:p>
            <a:pPr marL="0" indent="0" algn="ctr">
              <a:buFontTx/>
              <a:buNone/>
            </a:pPr>
            <a:r>
              <a:rPr lang="en-US" sz="1800">
                <a:solidFill>
                  <a:srgbClr val="0000CC"/>
                </a:solidFill>
                <a:latin typeface="Arial" charset="0"/>
                <a:ea typeface="ヒラギノ角ゴ Pro W3" charset="0"/>
                <a:cs typeface="ヒラギノ角ゴ Pro W3" charset="0"/>
              </a:rPr>
              <a:t>(650) 604-3471</a:t>
            </a:r>
          </a:p>
          <a:p>
            <a:pPr marL="0" indent="0" algn="ctr">
              <a:buFontTx/>
              <a:buNone/>
            </a:pPr>
            <a:r>
              <a:rPr lang="en-US" sz="1800">
                <a:solidFill>
                  <a:srgbClr val="0000CC"/>
                </a:solidFill>
                <a:latin typeface="Arial" charset="0"/>
                <a:ea typeface="ヒラギノ角ゴ Pro W3" charset="0"/>
                <a:cs typeface="ヒラギノ角ゴ Pro W3" charset="0"/>
              </a:rPr>
              <a:t>NASA Ames Research Center</a:t>
            </a:r>
          </a:p>
          <a:p>
            <a:pPr marL="0" indent="0" algn="ctr">
              <a:buFontTx/>
              <a:buNone/>
            </a:pPr>
            <a:r>
              <a:rPr lang="en-US" sz="1800">
                <a:solidFill>
                  <a:srgbClr val="0000CC"/>
                </a:solidFill>
                <a:latin typeface="Arial" charset="0"/>
                <a:ea typeface="ヒラギノ角ゴ Pro W3" charset="0"/>
                <a:cs typeface="ヒラギノ角ゴ Pro W3" charset="0"/>
              </a:rPr>
              <a:t>Intelligent Systems Division (Code TI)</a:t>
            </a:r>
          </a:p>
        </p:txBody>
      </p:sp>
      <p:sp>
        <p:nvSpPr>
          <p:cNvPr id="2" name="Date Placeholder 1"/>
          <p:cNvSpPr>
            <a:spLocks noGrp="1"/>
          </p:cNvSpPr>
          <p:nvPr>
            <p:ph type="dt" sz="quarter" idx="11"/>
          </p:nvPr>
        </p:nvSpPr>
        <p:spPr/>
        <p:txBody>
          <a:bodyPr/>
          <a:lstStyle/>
          <a:p>
            <a:pPr>
              <a:defRPr/>
            </a:pPr>
            <a:fld id="{90E2CE17-9310-CB4D-A759-84364C03D56E}"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1741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95426BED-C96F-A04D-AB94-5A65E6432035}" type="slidenum">
              <a:rPr lang="en-US" sz="1400"/>
              <a:pPr eaLnBrk="1" hangingPunct="1"/>
              <a:t>1</a:t>
            </a:fld>
            <a:endParaRPr lang="en-US" sz="140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10</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Parameters (1)</a:t>
            </a:r>
          </a:p>
        </p:txBody>
      </p:sp>
      <p:graphicFrame>
        <p:nvGraphicFramePr>
          <p:cNvPr id="56467" name="Group 147"/>
          <p:cNvGraphicFramePr>
            <a:graphicFrameLocks noGrp="1"/>
          </p:cNvGraphicFramePr>
          <p:nvPr>
            <p:extLst>
              <p:ext uri="{D42A27DB-BD31-4B8C-83A1-F6EECF244321}">
                <p14:modId xmlns:p14="http://schemas.microsoft.com/office/powerpoint/2010/main" val="1516263846"/>
              </p:ext>
            </p:extLst>
          </p:nvPr>
        </p:nvGraphicFramePr>
        <p:xfrm>
          <a:off x="287869" y="1187450"/>
          <a:ext cx="8449732" cy="4036615"/>
        </p:xfrm>
        <a:graphic>
          <a:graphicData uri="http://schemas.openxmlformats.org/drawingml/2006/table">
            <a:tbl>
              <a:tblPr/>
              <a:tblGrid>
                <a:gridCol w="2938288"/>
                <a:gridCol w="1494488"/>
                <a:gridCol w="4016956"/>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 SBN_*</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Default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SUB_PIPE_DEPTH</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256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Depth of the subscription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MAX_ONESUB_PKTS_ON_PIPE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256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Maximum number of individual subscription messages on the subscription 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MAX_ALLSUBS_PKTS_ON_PIPE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64</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Maximum number of “all subscriptions” messages on the subscription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MAX_INTERFACE_TYPES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6</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Max number of interface modules that can be loaded.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SCH_PIPE_DEPTH</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Depth of the scheduler pipe.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 STATUS_MSG_SIZE</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 Hk messages, the module can provide its own data. This is the max size of that block of RAM.</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boolean DEBUG_MSGS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undef</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If defined, SBN will produce copious debug events.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13127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11</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Parameters (2)</a:t>
            </a:r>
          </a:p>
        </p:txBody>
      </p:sp>
      <p:graphicFrame>
        <p:nvGraphicFramePr>
          <p:cNvPr id="56467" name="Group 147"/>
          <p:cNvGraphicFramePr>
            <a:graphicFrameLocks noGrp="1"/>
          </p:cNvGraphicFramePr>
          <p:nvPr>
            <p:extLst>
              <p:ext uri="{D42A27DB-BD31-4B8C-83A1-F6EECF244321}">
                <p14:modId xmlns:p14="http://schemas.microsoft.com/office/powerpoint/2010/main" val="4023429812"/>
              </p:ext>
            </p:extLst>
          </p:nvPr>
        </p:nvGraphicFramePr>
        <p:xfrm>
          <a:off x="287868" y="1187450"/>
          <a:ext cx="8178799" cy="3427071"/>
        </p:xfrm>
        <a:graphic>
          <a:graphicData uri="http://schemas.openxmlformats.org/drawingml/2006/table">
            <a:tbl>
              <a:tblPr/>
              <a:tblGrid>
                <a:gridCol w="2862947"/>
                <a:gridCol w="1589050"/>
                <a:gridCol w="3726802"/>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 SBN_*</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8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Default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8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VOL_MODULE_FILENAME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“/ram/SbnModuleData.dat”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module configuration in the 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NONVOL_MODULE_FILENAME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“/cf/SbnModuleData.dat”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module configuration in the non-volatile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MODULE_FILE_LINE_SIZE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 length of a module file line.</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VOL_PEER_FILENAME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“/ram/SbnPeerData.dat”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peer configuration in the 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char * NONVOL_PEER_FILENAME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“/cf/SbnPeerData.dat”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Path of the peer configuration in the non-volatile memory.</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int PEER_FILE_LINE_SIZE</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128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Max length of a peer file line.</a:t>
                      </a:r>
                      <a:endParaRPr kumimoji="0" lang="en-US" sz="11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73674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55A1EC38-4983-4447-A9CA-30921677F47E}" type="slidenum">
              <a:rPr lang="en-US" sz="1400"/>
              <a:pPr eaLnBrk="1" hangingPunct="1"/>
              <a:t>12</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Commands</a:t>
            </a:r>
          </a:p>
        </p:txBody>
      </p:sp>
      <p:graphicFrame>
        <p:nvGraphicFramePr>
          <p:cNvPr id="56467" name="Group 147"/>
          <p:cNvGraphicFramePr>
            <a:graphicFrameLocks noGrp="1"/>
          </p:cNvGraphicFramePr>
          <p:nvPr>
            <p:extLst>
              <p:ext uri="{D42A27DB-BD31-4B8C-83A1-F6EECF244321}">
                <p14:modId xmlns:p14="http://schemas.microsoft.com/office/powerpoint/2010/main" val="3544323271"/>
              </p:ext>
            </p:extLst>
          </p:nvPr>
        </p:nvGraphicFramePr>
        <p:xfrm>
          <a:off x="581025" y="997206"/>
          <a:ext cx="7896224" cy="3588549"/>
        </p:xfrm>
        <a:graphic>
          <a:graphicData uri="http://schemas.openxmlformats.org/drawingml/2006/table">
            <a:tbl>
              <a:tblPr/>
              <a:tblGrid>
                <a:gridCol w="2021912"/>
                <a:gridCol w="2937156"/>
                <a:gridCol w="2937156"/>
              </a:tblGrid>
              <a:tr h="6628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Command</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(#defined as SBN_&lt;cmd&gt;_CC)</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Parameters</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NOOP</a:t>
                      </a:r>
                      <a:endParaRPr kumimoji="0" lang="en-US" sz="10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General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app </a:t>
                      </a: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aliveness test – verifies command handler and event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generation.</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Reset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application </a:t>
                      </a:r>
                      <a:r>
                        <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housekeeping telemetry </a:t>
                      </a: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counters.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RESET_PEER</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uint8 PeerNum</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Resets the task, stopping and clearing config.</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SEND_HK</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current status of the SBN network.</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778">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MYSUBS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local subscriptions that SBN is subscribed to.</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48343">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PEERSUBS</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uint8 PeeerNum</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sends telemetry containing the subscriptions the local SBN is aware of for that peer.</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358339">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SCH_WAKEUP</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(none)</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SBN waits on wakeup messages from the scheduler and also has a built-in timeout in case SCH is not running.</a:t>
                      </a:r>
                      <a:endParaRPr kumimoji="0" lang="en-US" sz="10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Date Placeholder 1"/>
          <p:cNvSpPr>
            <a:spLocks noGrp="1"/>
          </p:cNvSpPr>
          <p:nvPr>
            <p:ph type="dt" sz="quarter" idx="11"/>
          </p:nvPr>
        </p:nvSpPr>
        <p:spPr/>
        <p:txBody>
          <a:bodyPr/>
          <a:lstStyle/>
          <a:p>
            <a:pPr>
              <a:defRPr/>
            </a:pPr>
            <a:fld id="{0F7BDA28-418C-9143-89A1-46CE07347BF0}"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7" name="TextBox 1"/>
          <p:cNvSpPr txBox="1">
            <a:spLocks noChangeArrowheads="1"/>
          </p:cNvSpPr>
          <p:nvPr/>
        </p:nvSpPr>
        <p:spPr bwMode="auto">
          <a:xfrm>
            <a:off x="584200" y="4657618"/>
            <a:ext cx="7886700" cy="124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800"/>
              <a:t>Housekeeping requests are sent as commands with housekeeping-specific command codes. Responses all are sent as telemetry with the same message ID but the first byte of the response is the command code that made the request.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13</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(1)</a:t>
            </a:r>
          </a:p>
        </p:txBody>
      </p:sp>
      <p:graphicFrame>
        <p:nvGraphicFramePr>
          <p:cNvPr id="94341" name="Group 133"/>
          <p:cNvGraphicFramePr>
            <a:graphicFrameLocks noGrp="1"/>
          </p:cNvGraphicFramePr>
          <p:nvPr>
            <p:extLst>
              <p:ext uri="{D42A27DB-BD31-4B8C-83A1-F6EECF244321}">
                <p14:modId xmlns:p14="http://schemas.microsoft.com/office/powerpoint/2010/main" val="874022019"/>
              </p:ext>
            </p:extLst>
          </p:nvPr>
        </p:nvGraphicFramePr>
        <p:xfrm>
          <a:off x="595313" y="1411288"/>
          <a:ext cx="7693025" cy="3046503"/>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TlmHeader</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uint8[CFE_SB_TLM_HDR_SIZE]</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header.</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CC</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command code that requested this housekeeping.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&lt;Padding&gt;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3</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32-bit align the remainder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CmdCount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successful ground commands (includes commands from on board sources).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commands with process errors.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subscriptions for local apps.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EntryCount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Total number of entries (hosts and peers.)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HostCount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host entries.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peer entries.</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PeerStatus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SBN_PeerStatus_t * SBN_MAX_NETWORK_PEERS</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Details for each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56" name="TextBox 2"/>
          <p:cNvSpPr txBox="1">
            <a:spLocks noChangeArrowheads="1"/>
          </p:cNvSpPr>
          <p:nvPr/>
        </p:nvSpPr>
        <p:spPr bwMode="auto">
          <a:xfrm>
            <a:off x="897990" y="1033463"/>
            <a:ext cx="1967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800"/>
              <a:t>SBN_HkPacket_t</a:t>
            </a:r>
          </a:p>
        </p:txBody>
      </p:sp>
      <p:sp>
        <p:nvSpPr>
          <p:cNvPr id="2" name="Date Placeholder 1"/>
          <p:cNvSpPr>
            <a:spLocks noGrp="1"/>
          </p:cNvSpPr>
          <p:nvPr>
            <p:ph type="dt" sz="quarter" idx="11"/>
          </p:nvPr>
        </p:nvSpPr>
        <p:spPr/>
        <p:txBody>
          <a:bodyPr/>
          <a:lstStyle/>
          <a:p>
            <a:pPr>
              <a:defRPr/>
            </a:pPr>
            <a:fld id="{59DBD478-FE4D-DB41-B957-A9DBBBBF7C99}"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13</a:t>
            </a:fld>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14</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(2)</a:t>
            </a:r>
          </a:p>
        </p:txBody>
      </p:sp>
      <p:sp>
        <p:nvSpPr>
          <p:cNvPr id="2" name="Date Placeholder 1"/>
          <p:cNvSpPr>
            <a:spLocks noGrp="1"/>
          </p:cNvSpPr>
          <p:nvPr>
            <p:ph type="dt" sz="quarter" idx="11"/>
          </p:nvPr>
        </p:nvSpPr>
        <p:spPr/>
        <p:txBody>
          <a:bodyPr/>
          <a:lstStyle/>
          <a:p>
            <a:pPr>
              <a:defRPr/>
            </a:pPr>
            <a:fld id="{59DBD478-FE4D-DB41-B957-A9DBBBBF7C99}"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14</a:t>
            </a:fld>
            <a:endParaRPr lang="en-US" sz="1400"/>
          </a:p>
        </p:txBody>
      </p:sp>
      <p:graphicFrame>
        <p:nvGraphicFramePr>
          <p:cNvPr id="12" name="Group 133"/>
          <p:cNvGraphicFramePr>
            <a:graphicFrameLocks noGrp="1"/>
          </p:cNvGraphicFramePr>
          <p:nvPr>
            <p:extLst>
              <p:ext uri="{D42A27DB-BD31-4B8C-83A1-F6EECF244321}">
                <p14:modId xmlns:p14="http://schemas.microsoft.com/office/powerpoint/2010/main" val="755928053"/>
              </p:ext>
            </p:extLst>
          </p:nvPr>
        </p:nvGraphicFramePr>
        <p:xfrm>
          <a:off x="665780" y="1413488"/>
          <a:ext cx="7693025" cy="4661091"/>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InUse</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Set to !0 when in use.</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QoS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quality of service.</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ProtocolId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ID of the protocol to use to connect to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State</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Whether this node is connected (heartbeating) or disconnected (announcing.)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Name</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char * SBN_MAX_PEERNAME_LENGTH</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name of the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ProcessorId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cFS processor ID of the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SpaceCraftId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ID of the spacecraft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LastSent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OS_time_t</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 time I sent this peer a message.</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LastReceived</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OS_time_t</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Last time I received a message from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SentCount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messages sent to this peer since last reset.</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RecvCount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cap="none" normalizeH="0" baseline="0" smtClean="0">
                          <a:ln>
                            <a:noFill/>
                          </a:ln>
                          <a:solidFill>
                            <a:schemeClr val="tx1"/>
                          </a:solidFill>
                          <a:effectLst/>
                          <a:latin typeface="Arial" charset="0"/>
                          <a:ea typeface="ヒラギノ角ゴ Pro W3" charset="-128"/>
                        </a:rPr>
                        <a:t>Number of messages received from this peer since last reset.</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SentErrCount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errors raised when sending to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RecvErrCount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errors raised when trying to receive from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Number of subscriptions sent to me by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&lt;Padding&gt;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32-bit align the next block.</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IFData</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 * 32</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IF-specific private data block.</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11" name="TextBox 2"/>
          <p:cNvSpPr txBox="1">
            <a:spLocks noChangeArrowheads="1"/>
          </p:cNvSpPr>
          <p:nvPr/>
        </p:nvSpPr>
        <p:spPr bwMode="auto">
          <a:xfrm>
            <a:off x="820898" y="1033463"/>
            <a:ext cx="2122171" cy="369332"/>
          </a:xfrm>
          <a:prstGeom prst="rect">
            <a:avLst/>
          </a:prstGeom>
          <a:solidFill>
            <a:srgbClr val="FFFFFF"/>
          </a:solidFill>
          <a:ln>
            <a:noFill/>
          </a:ln>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800"/>
              <a:t>SBN_PeerStatus_t</a:t>
            </a:r>
          </a:p>
        </p:txBody>
      </p:sp>
    </p:spTree>
    <p:extLst>
      <p:ext uri="{BB962C8B-B14F-4D97-AF65-F5344CB8AC3E}">
        <p14:creationId xmlns:p14="http://schemas.microsoft.com/office/powerpoint/2010/main" val="368116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00B6422-2848-6D42-8742-B05BF8E48EE5}" type="slidenum">
              <a:rPr lang="en-US" sz="1400"/>
              <a:pPr algn="r" eaLnBrk="1" hangingPunct="1"/>
              <a:t>15</a:t>
            </a:fld>
            <a:endParaRPr lang="en-US" sz="1400"/>
          </a:p>
        </p:txBody>
      </p:sp>
      <p:sp>
        <p:nvSpPr>
          <p:cNvPr id="34818"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Housekeeping (3)</a:t>
            </a:r>
          </a:p>
        </p:txBody>
      </p:sp>
      <p:graphicFrame>
        <p:nvGraphicFramePr>
          <p:cNvPr id="94341" name="Group 133"/>
          <p:cNvGraphicFramePr>
            <a:graphicFrameLocks noGrp="1"/>
          </p:cNvGraphicFramePr>
          <p:nvPr>
            <p:extLst>
              <p:ext uri="{D42A27DB-BD31-4B8C-83A1-F6EECF244321}">
                <p14:modId xmlns:p14="http://schemas.microsoft.com/office/powerpoint/2010/main" val="3675653649"/>
              </p:ext>
            </p:extLst>
          </p:nvPr>
        </p:nvGraphicFramePr>
        <p:xfrm>
          <a:off x="595313" y="1411288"/>
          <a:ext cx="7693025" cy="1828007"/>
        </p:xfrm>
        <a:graphic>
          <a:graphicData uri="http://schemas.openxmlformats.org/drawingml/2006/table">
            <a:tbl>
              <a:tblPr/>
              <a:tblGrid>
                <a:gridCol w="1503633"/>
                <a:gridCol w="2046406"/>
                <a:gridCol w="4142986"/>
              </a:tblGrid>
              <a:tr h="30465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Telemetry Point</a:t>
                      </a:r>
                    </a:p>
                  </a:txBody>
                  <a:tcPr marL="91437" marR="91437" marT="45649" marB="456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Data Type</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761">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TlmHeader</a:t>
                      </a:r>
                    </a:p>
                  </a:txBody>
                  <a:tcPr marL="91456" marR="91456" marT="45682" marB="4568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uint8[CFE_SB_TLM_HDR_SIZE]</a:t>
                      </a:r>
                    </a:p>
                  </a:txBody>
                  <a:tcPr marL="91456" marR="91456" marT="45682" marB="456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CCSDS header.</a:t>
                      </a:r>
                    </a:p>
                  </a:txBody>
                  <a:tcPr marL="91456" marR="91456" marT="45682" marB="4568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CC</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command code that requested this housekeeping.</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PeerIdx</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uint8</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The index of the peer this is a subscription list for.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9609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SubCount</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uint16</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000" b="0" i="0" u="none" strike="noStrike" cap="none" normalizeH="0" baseline="0" smtClean="0">
                          <a:ln>
                            <a:noFill/>
                          </a:ln>
                          <a:solidFill>
                            <a:schemeClr val="tx1"/>
                          </a:solidFill>
                          <a:effectLst/>
                          <a:latin typeface="Arial" charset="0"/>
                          <a:ea typeface="ヒラギノ角ゴ Pro W3" charset="-128"/>
                        </a:rPr>
                        <a:t>The number of subscriptions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solidFill>
                      <a:srgbClr val="FFFFFF"/>
                    </a:solidFill>
                  </a:tcPr>
                </a:tc>
              </a:tr>
              <a:tr h="24369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a:t>
                      </a:r>
                    </a:p>
                  </a:txBody>
                  <a:tcPr marL="91437" marR="91437" marT="45649" marB="45649"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CFE_SB_MsgId_t * SBN_MAX_SUBS_PER_PEER</a:t>
                      </a:r>
                    </a:p>
                  </a:txBody>
                  <a:tcPr marL="91437" marR="91437" marT="45649" marB="456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Subscriptions for this peer.</a:t>
                      </a:r>
                    </a:p>
                  </a:txBody>
                  <a:tcPr marL="91437" marR="91437" marT="45649" marB="45649"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34856" name="TextBox 2"/>
          <p:cNvSpPr txBox="1">
            <a:spLocks noChangeArrowheads="1"/>
          </p:cNvSpPr>
          <p:nvPr/>
        </p:nvSpPr>
        <p:spPr bwMode="auto">
          <a:xfrm>
            <a:off x="634923" y="1006155"/>
            <a:ext cx="24941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eaLnBrk="1" hangingPunct="1"/>
            <a:r>
              <a:rPr lang="en-US" sz="1800"/>
              <a:t>SBN_HkSubsPacket_t</a:t>
            </a:r>
          </a:p>
        </p:txBody>
      </p:sp>
      <p:sp>
        <p:nvSpPr>
          <p:cNvPr id="2" name="Date Placeholder 1"/>
          <p:cNvSpPr>
            <a:spLocks noGrp="1"/>
          </p:cNvSpPr>
          <p:nvPr>
            <p:ph type="dt" sz="quarter" idx="11"/>
          </p:nvPr>
        </p:nvSpPr>
        <p:spPr/>
        <p:txBody>
          <a:bodyPr/>
          <a:lstStyle/>
          <a:p>
            <a:pPr>
              <a:defRPr/>
            </a:pPr>
            <a:fld id="{59DBD478-FE4D-DB41-B957-A9DBBBBF7C99}"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348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A98656E8-BAD3-2A42-9D86-EB9A7DD7D73C}" type="slidenum">
              <a:rPr lang="en-US" sz="1400"/>
              <a:pPr eaLnBrk="1" hangingPunct="1"/>
              <a:t>15</a:t>
            </a:fld>
            <a:endParaRPr lang="en-US" sz="1400"/>
          </a:p>
        </p:txBody>
      </p:sp>
    </p:spTree>
    <p:extLst>
      <p:ext uri="{BB962C8B-B14F-4D97-AF65-F5344CB8AC3E}">
        <p14:creationId xmlns:p14="http://schemas.microsoft.com/office/powerpoint/2010/main" val="257248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CAA63246-3EE3-4545-8E2D-A932119B18F1}" type="slidenum">
              <a:rPr lang="en-US" sz="1400"/>
              <a:pPr eaLnBrk="1" hangingPunct="1"/>
              <a:t>16</a:t>
            </a:fld>
            <a:endParaRPr lang="en-US" sz="1400"/>
          </a:p>
        </p:txBody>
      </p:sp>
      <p:sp>
        <p:nvSpPr>
          <p:cNvPr id="40962"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Event IDs</a:t>
            </a:r>
            <a:endParaRPr lang="en-US" sz="1400">
              <a:latin typeface="Times New Roman" charset="0"/>
              <a:ea typeface="ヒラギノ角ゴ Pro W3" charset="0"/>
              <a:cs typeface="ヒラギノ角ゴ Pro W3" charset="0"/>
            </a:endParaRPr>
          </a:p>
        </p:txBody>
      </p:sp>
      <p:graphicFrame>
        <p:nvGraphicFramePr>
          <p:cNvPr id="60554" name="Group 138"/>
          <p:cNvGraphicFramePr>
            <a:graphicFrameLocks noGrp="1"/>
          </p:cNvGraphicFramePr>
          <p:nvPr>
            <p:extLst>
              <p:ext uri="{D42A27DB-BD31-4B8C-83A1-F6EECF244321}">
                <p14:modId xmlns:p14="http://schemas.microsoft.com/office/powerpoint/2010/main" val="643147132"/>
              </p:ext>
            </p:extLst>
          </p:nvPr>
        </p:nvGraphicFramePr>
        <p:xfrm>
          <a:off x="581025" y="1187450"/>
          <a:ext cx="7810500" cy="2461888"/>
        </p:xfrm>
        <a:graphic>
          <a:graphicData uri="http://schemas.openxmlformats.org/drawingml/2006/table">
            <a:tbl>
              <a:tblPr/>
              <a:tblGrid>
                <a:gridCol w="1952625"/>
                <a:gridCol w="5857875"/>
              </a:tblGrid>
              <a:tr h="304894">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Event ID</a:t>
                      </a:r>
                    </a:p>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#define SBN_..._EID</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ea typeface="ヒラギノ角ゴ Pro W3" charset="-128"/>
                        </a:rPr>
                        <a:t>Description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Local software bus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INIT</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Application initialization</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MSG</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SB message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FILE</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Configuration (module and peer) file</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PEER</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Local peer resources (pipes, memory)</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PROTO</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Network protocol</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CMD</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Commanding</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243915">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a:t>
                      </a:r>
                    </a:p>
                  </a:txBody>
                  <a:tcPr marT="45734" marB="45734"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ea typeface="ヒラギノ角ゴ Pro W3" charset="-128"/>
                        </a:rPr>
                        <a:t>Subscriptions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solidFill>
                      <a:srgbClr val="FFFFFF"/>
                    </a:solidFill>
                  </a:tcPr>
                </a:tc>
              </a:tr>
            </a:tbl>
          </a:graphicData>
        </a:graphic>
      </p:graphicFrame>
      <p:sp>
        <p:nvSpPr>
          <p:cNvPr id="2" name="Date Placeholder 1"/>
          <p:cNvSpPr>
            <a:spLocks noGrp="1"/>
          </p:cNvSpPr>
          <p:nvPr>
            <p:ph type="dt" sz="quarter" idx="11"/>
          </p:nvPr>
        </p:nvSpPr>
        <p:spPr/>
        <p:txBody>
          <a:bodyPr/>
          <a:lstStyle/>
          <a:p>
            <a:pPr>
              <a:defRPr/>
            </a:pPr>
            <a:fld id="{DA2A2AB7-0D68-F246-A81D-87CD21846C56}"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B6953E68-731D-B04B-BDD7-AFF9F6DECD3A}" type="slidenum">
              <a:rPr lang="en-US" sz="1400"/>
              <a:pPr eaLnBrk="1" hangingPunct="1"/>
              <a:t>2</a:t>
            </a:fld>
            <a:endParaRPr lang="en-US" sz="1400"/>
          </a:p>
        </p:txBody>
      </p:sp>
      <p:sp>
        <p:nvSpPr>
          <p:cNvPr id="18434" name="Rectangle 2"/>
          <p:cNvSpPr>
            <a:spLocks noChangeArrowheads="1"/>
          </p:cNvSpPr>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p>
            <a:pPr eaLnBrk="0" hangingPunct="0"/>
            <a:r>
              <a:rPr lang="en-US" sz="2800" b="1">
                <a:solidFill>
                  <a:schemeClr val="accent2"/>
                </a:solidFill>
                <a:latin typeface="Times New Roman" charset="0"/>
              </a:rPr>
              <a:t>Design</a:t>
            </a:r>
            <a:endParaRPr lang="en-US" b="1">
              <a:solidFill>
                <a:schemeClr val="accent2"/>
              </a:solidFill>
              <a:latin typeface="Times New Roman" charset="0"/>
            </a:endParaRPr>
          </a:p>
        </p:txBody>
      </p:sp>
      <p:sp>
        <p:nvSpPr>
          <p:cNvPr id="18435" name="TextBox 2"/>
          <p:cNvSpPr txBox="1">
            <a:spLocks noChangeArrowheads="1"/>
          </p:cNvSpPr>
          <p:nvPr/>
        </p:nvSpPr>
        <p:spPr bwMode="auto">
          <a:xfrm>
            <a:off x="609600" y="1358900"/>
            <a:ext cx="7848600" cy="482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marL="0" indent="0" algn="l">
              <a:spcBef>
                <a:spcPct val="35000"/>
              </a:spcBef>
            </a:pPr>
            <a:r>
              <a:rPr lang="en-US" sz="1800" b="1">
                <a:cs typeface="Times New Roman" charset="0"/>
              </a:rPr>
              <a:t>SBN is a cFS application that:</a:t>
            </a:r>
          </a:p>
          <a:p>
            <a:pPr algn="l">
              <a:spcBef>
                <a:spcPct val="35000"/>
              </a:spcBef>
              <a:buFontTx/>
              <a:buChar char="•"/>
            </a:pPr>
            <a:r>
              <a:rPr lang="en-US" sz="1800" b="1">
                <a:cs typeface="Times New Roman" charset="0"/>
              </a:rPr>
              <a:t>connects point-to-point with other SBN applications on other multiple cFS software busses together such that messages sent by an application on one bus can be received by an application on another bus.</a:t>
            </a:r>
          </a:p>
          <a:p>
            <a:pPr algn="l">
              <a:spcBef>
                <a:spcPct val="35000"/>
              </a:spcBef>
              <a:buFontTx/>
              <a:buChar char="•"/>
            </a:pPr>
            <a:r>
              <a:rPr lang="en-US" sz="1800" b="1">
                <a:cs typeface="Times New Roman" charset="0"/>
              </a:rPr>
              <a:t>has a modular network architecture (TCP, UDP, Serial, SpaceWire, etc.) to connect peers and supports mixed-mode peer networks.</a:t>
            </a:r>
          </a:p>
          <a:p>
            <a:pPr algn="l">
              <a:spcBef>
                <a:spcPct val="35000"/>
              </a:spcBef>
              <a:buFontTx/>
              <a:buChar char="•"/>
            </a:pPr>
            <a:r>
              <a:rPr lang="en-US" sz="1800" b="1">
                <a:cs typeface="Times New Roman" charset="0"/>
              </a:rPr>
              <a:t>utilizes an “announce” and “heartbeat” protocol to provide network state awareness to the SBN application.</a:t>
            </a:r>
          </a:p>
          <a:p>
            <a:pPr algn="l">
              <a:spcBef>
                <a:spcPct val="35000"/>
              </a:spcBef>
              <a:buFontTx/>
              <a:buChar char="•"/>
            </a:pPr>
            <a:r>
              <a:rPr lang="en-US" sz="1800" b="1">
                <a:cs typeface="Times New Roman" charset="0"/>
              </a:rPr>
              <a:t>subscribes to the </a:t>
            </a:r>
            <a:r>
              <a:rPr lang="en-US" sz="1800" b="1"/>
              <a:t>CFE_SB_ALLSUBS_TLM_MID and sends a CFE_SB_SEND_PREV_SUBS_CC to receive all existing subscriptions at startup.</a:t>
            </a:r>
          </a:p>
          <a:p>
            <a:pPr algn="l">
              <a:spcBef>
                <a:spcPct val="35000"/>
              </a:spcBef>
              <a:buFontTx/>
              <a:buChar char="•"/>
            </a:pPr>
            <a:r>
              <a:rPr lang="en-US" sz="1800" b="1">
                <a:cs typeface="Times New Roman" charset="0"/>
              </a:rPr>
              <a:t>subscribes to the </a:t>
            </a:r>
            <a:r>
              <a:rPr lang="en-US" sz="1800" b="1"/>
              <a:t>CFE_SB_ONESUB_TLM_MID message that informs SBN when a local application has (un)subscribed.</a:t>
            </a:r>
          </a:p>
          <a:p>
            <a:pPr algn="l">
              <a:spcBef>
                <a:spcPct val="35000"/>
              </a:spcBef>
              <a:buFontTx/>
              <a:buChar char="•"/>
            </a:pPr>
            <a:r>
              <a:rPr lang="en-US" sz="1800" b="1">
                <a:cs typeface="Times New Roman" charset="0"/>
              </a:rPr>
              <a:t>Ensures all SBN and CCSDS headers are big-endian over the wire.</a:t>
            </a:r>
          </a:p>
        </p:txBody>
      </p:sp>
      <p:sp>
        <p:nvSpPr>
          <p:cNvPr id="2" name="Date Placeholder 1"/>
          <p:cNvSpPr>
            <a:spLocks noGrp="1"/>
          </p:cNvSpPr>
          <p:nvPr>
            <p:ph type="dt" sz="quarter" idx="11"/>
          </p:nvPr>
        </p:nvSpPr>
        <p:spPr/>
        <p:txBody>
          <a:bodyPr/>
          <a:lstStyle/>
          <a:p>
            <a:pPr>
              <a:defRPr/>
            </a:pPr>
            <a:fld id="{B90418B6-1B50-F34D-B458-B7530561AB98}"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6274E1C5-9E98-A64F-B559-FB3F275AD9AC}" type="slidenum">
              <a:rPr lang="en-US" sz="1400"/>
              <a:pPr eaLnBrk="1" hangingPunct="1"/>
              <a:t>3</a:t>
            </a:fld>
            <a:endParaRPr lang="en-US" sz="1400"/>
          </a:p>
        </p:txBody>
      </p:sp>
      <p:sp>
        <p:nvSpPr>
          <p:cNvPr id="22530" name="Rectangle 2"/>
          <p:cNvSpPr>
            <a:spLocks noChangeArrowheads="1"/>
          </p:cNvSpPr>
          <p:nvPr/>
        </p:nvSpPr>
        <p:spPr bwMode="auto">
          <a:xfrm>
            <a:off x="1371600" y="76200"/>
            <a:ext cx="6553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p>
            <a:pPr eaLnBrk="0" hangingPunct="0"/>
            <a:r>
              <a:rPr lang="en-US" sz="2800" b="1">
                <a:solidFill>
                  <a:schemeClr val="accent2"/>
                </a:solidFill>
                <a:latin typeface="Times New Roman" charset="0"/>
              </a:rPr>
              <a:t>Concerns/Future Developments</a:t>
            </a:r>
            <a:endParaRPr lang="en-US" b="1">
              <a:solidFill>
                <a:schemeClr val="accent2"/>
              </a:solidFill>
              <a:latin typeface="Times New Roman" charset="0"/>
            </a:endParaRPr>
          </a:p>
        </p:txBody>
      </p:sp>
      <p:sp>
        <p:nvSpPr>
          <p:cNvPr id="22531" name="TextBox 2"/>
          <p:cNvSpPr txBox="1">
            <a:spLocks noChangeArrowheads="1"/>
          </p:cNvSpPr>
          <p:nvPr/>
        </p:nvSpPr>
        <p:spPr bwMode="auto">
          <a:xfrm>
            <a:off x="609600" y="1358900"/>
            <a:ext cx="7848600" cy="338554"/>
          </a:xfrm>
          <a:prstGeom prst="rect">
            <a:avLst/>
          </a:prstGeom>
          <a:solidFill>
            <a:schemeClr val="bg1"/>
          </a:solidFill>
          <a:ln>
            <a:noFill/>
          </a:ln>
        </p:spPr>
        <p:txBody>
          <a:bodyPr>
            <a:spAutoFit/>
          </a:bodyPr>
          <a:lstStyle>
            <a:lvl1pPr marL="342900" indent="-342900"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l">
              <a:spcBef>
                <a:spcPct val="35000"/>
              </a:spcBef>
              <a:buFontTx/>
              <a:buChar char="•"/>
            </a:pPr>
            <a:endParaRPr lang="en-US" sz="1600" b="1">
              <a:cs typeface="Times New Roman" charset="0"/>
            </a:endParaRPr>
          </a:p>
        </p:txBody>
      </p:sp>
      <p:sp>
        <p:nvSpPr>
          <p:cNvPr id="2" name="Date Placeholder 1"/>
          <p:cNvSpPr>
            <a:spLocks noGrp="1"/>
          </p:cNvSpPr>
          <p:nvPr>
            <p:ph type="dt" sz="quarter" idx="11"/>
          </p:nvPr>
        </p:nvSpPr>
        <p:spPr/>
        <p:txBody>
          <a:bodyPr/>
          <a:lstStyle/>
          <a:p>
            <a:pPr>
              <a:defRPr/>
            </a:pPr>
            <a:fld id="{05B289AB-880F-764B-B46B-97A10573CB72}"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graphicFrame>
        <p:nvGraphicFramePr>
          <p:cNvPr id="4" name="Table 3"/>
          <p:cNvGraphicFramePr>
            <a:graphicFrameLocks noGrp="1"/>
          </p:cNvGraphicFramePr>
          <p:nvPr>
            <p:extLst>
              <p:ext uri="{D42A27DB-BD31-4B8C-83A1-F6EECF244321}">
                <p14:modId xmlns:p14="http://schemas.microsoft.com/office/powerpoint/2010/main" val="2402670025"/>
              </p:ext>
            </p:extLst>
          </p:nvPr>
        </p:nvGraphicFramePr>
        <p:xfrm>
          <a:off x="552691" y="1236835"/>
          <a:ext cx="8063870" cy="4362623"/>
        </p:xfrm>
        <a:graphic>
          <a:graphicData uri="http://schemas.openxmlformats.org/drawingml/2006/table">
            <a:tbl>
              <a:tblPr firstRow="1">
                <a:tableStyleId>{5C22544A-7EE6-4342-B048-85BDC9FD1C3A}</a:tableStyleId>
              </a:tblPr>
              <a:tblGrid>
                <a:gridCol w="4031935"/>
                <a:gridCol w="4031935"/>
              </a:tblGrid>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Issue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600" b="0"/>
                        <a:t>Fix</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r>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Chatty protocol of announcing</a:t>
                      </a:r>
                      <a:r>
                        <a:rPr lang="en-US" sz="1600" b="0" baseline="0">
                          <a:cs typeface="Times New Roman" charset="0"/>
                        </a:rPr>
                        <a:t> and heartbeating.</a:t>
                      </a:r>
                      <a:endParaRPr lang="en-US" sz="1600" b="0">
                        <a:cs typeface="Times New Roman" charset="0"/>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Push protocol chatter</a:t>
                      </a:r>
                      <a:r>
                        <a:rPr lang="en-US" sz="1600" b="0" baseline="0"/>
                        <a:t> down to modules.</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4012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MID collisions likely in large networks.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Develop</a:t>
                      </a:r>
                      <a:r>
                        <a:rPr lang="en-US" sz="1600" b="0" baseline="0"/>
                        <a:t> filtering and remapping architecture.</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6820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a:t>
                      </a:r>
                      <a:r>
                        <a:rPr lang="en-US" sz="1600" b="0" baseline="0">
                          <a:cs typeface="Times New Roman" charset="0"/>
                        </a:rPr>
                        <a:t> “star network” only, </a:t>
                      </a:r>
                      <a:r>
                        <a:rPr lang="en-US" sz="1600" b="0">
                          <a:cs typeface="Times New Roman" charset="0"/>
                        </a:rPr>
                        <a:t>lacks any forwarding/routing capability.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Develop forwarding/routing architecture,</a:t>
                      </a:r>
                      <a:r>
                        <a:rPr lang="en-US" sz="1600" b="0" baseline="0"/>
                        <a:t> or develop/integrate separate app (CI/TO?)</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6820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cFS SB limits the total number of MIDs to 256</a:t>
                      </a:r>
                      <a:r>
                        <a:rPr lang="en-US" sz="1600" b="0" baseline="0">
                          <a:cs typeface="Times New Roman" charset="0"/>
                        </a:rPr>
                        <a:t>. </a:t>
                      </a:r>
                      <a:r>
                        <a:rPr lang="en-US" sz="1600" b="0">
                          <a:cs typeface="Times New Roman" charset="0"/>
                        </a:rPr>
                        <a:t>Large SBN networks will need significantly more.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I</a:t>
                      </a:r>
                      <a:r>
                        <a:rPr lang="en-US" sz="1600" b="0" baseline="0"/>
                        <a:t>ncrease SB limits. Investigate impacts.</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9628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 subscribes to all MIDs of all</a:t>
                      </a:r>
                      <a:r>
                        <a:rPr lang="en-US" sz="1600" b="0" baseline="0">
                          <a:cs typeface="Times New Roman" charset="0"/>
                        </a:rPr>
                        <a:t> other subs, plus subs for all peers</a:t>
                      </a:r>
                      <a:r>
                        <a:rPr lang="en-US" sz="1600" b="0">
                          <a:cs typeface="Times New Roman" charset="0"/>
                        </a:rPr>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Increase</a:t>
                      </a:r>
                      <a:r>
                        <a:rPr lang="en-US" sz="1600" b="0" baseline="0"/>
                        <a:t> limits, develop filtering to limit subs for peers, “subscribe all” to receive all SB messages (need deep pipe.)</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a:cs typeface="Times New Roman" charset="0"/>
                        </a:rPr>
                        <a:t>SBN configuration is error-prone.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600" b="0"/>
                        <a:t>Redesign,</a:t>
                      </a:r>
                      <a:r>
                        <a:rPr lang="en-US" sz="1600" b="0" baseline="0"/>
                        <a:t> use OSAL configloader.</a:t>
                      </a:r>
                      <a:endParaRPr lang="en-US" sz="1600" b="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204831" y="2676293"/>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t>CPU</a:t>
            </a:r>
            <a:endParaRPr kumimoji="0" lang="en-US" sz="1800" b="0" i="0" u="none" strike="noStrike" cap="none" normalizeH="0" baseline="0">
              <a:ln>
                <a:noFill/>
              </a:ln>
              <a:solidFill>
                <a:schemeClr val="tx1"/>
              </a:solidFill>
              <a:effectLst/>
              <a:latin typeface="Arial" charset="0"/>
            </a:endParaRPr>
          </a:p>
        </p:txBody>
      </p:sp>
      <p:sp>
        <p:nvSpPr>
          <p:cNvPr id="2662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algn="r" eaLnBrk="1" hangingPunct="1"/>
            <a:fld id="{C6977354-87A3-C747-817B-6BF0041CBF60}" type="slidenum">
              <a:rPr lang="en-US" sz="1400"/>
              <a:pPr algn="r" eaLnBrk="1" hangingPunct="1"/>
              <a:t>4</a:t>
            </a:fld>
            <a:endParaRPr lang="en-US" sz="1400"/>
          </a:p>
        </p:txBody>
      </p:sp>
      <p:sp>
        <p:nvSpPr>
          <p:cNvPr id="26626" name="Rectangle 2"/>
          <p:cNvSpPr>
            <a:spLocks noGrp="1" noChangeArrowheads="1"/>
          </p:cNvSpPr>
          <p:nvPr>
            <p:ph type="title" idx="4294967295"/>
          </p:nvPr>
        </p:nvSpPr>
        <p:spPr/>
        <p:txBody>
          <a:bodyPr/>
          <a:lstStyle/>
          <a:p>
            <a:r>
              <a:rPr lang="en-US">
                <a:latin typeface="Times New Roman" charset="0"/>
                <a:ea typeface="ヒラギノ角ゴ Pro W3" charset="0"/>
                <a:cs typeface="ヒラギノ角ゴ Pro W3" charset="0"/>
              </a:rPr>
              <a:t>Context Diagram</a:t>
            </a:r>
          </a:p>
        </p:txBody>
      </p:sp>
      <p:sp>
        <p:nvSpPr>
          <p:cNvPr id="26630" name="Line 10"/>
          <p:cNvSpPr>
            <a:spLocks noChangeShapeType="1"/>
          </p:cNvSpPr>
          <p:nvPr/>
        </p:nvSpPr>
        <p:spPr bwMode="auto">
          <a:xfrm>
            <a:off x="2568575" y="465613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4" name="Text Box 19"/>
          <p:cNvSpPr txBox="1">
            <a:spLocks noChangeArrowheads="1"/>
          </p:cNvSpPr>
          <p:nvPr/>
        </p:nvSpPr>
        <p:spPr bwMode="auto">
          <a:xfrm>
            <a:off x="678703" y="3978357"/>
            <a:ext cx="1766887" cy="461665"/>
          </a:xfrm>
          <a:prstGeom prst="rect">
            <a:avLst/>
          </a:prstGeom>
          <a:solidFill>
            <a:schemeClr val="bg1"/>
          </a:solidFill>
          <a:ln>
            <a:noFill/>
          </a:ln>
        </p:spPr>
        <p:txBody>
          <a:bodyPr anchorCtr="1">
            <a:spAutoFit/>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r>
              <a:rPr lang="en-US" sz="1200"/>
              <a:t>Messages/</a:t>
            </a:r>
          </a:p>
          <a:p>
            <a:pPr eaLnBrk="1" hangingPunct="1"/>
            <a:r>
              <a:rPr lang="en-US" sz="1200"/>
              <a:t>Subscriptions</a:t>
            </a:r>
          </a:p>
        </p:txBody>
      </p:sp>
      <p:sp>
        <p:nvSpPr>
          <p:cNvPr id="26646" name="Oval 40"/>
          <p:cNvSpPr>
            <a:spLocks noChangeArrowheads="1"/>
          </p:cNvSpPr>
          <p:nvPr/>
        </p:nvSpPr>
        <p:spPr bwMode="auto">
          <a:xfrm>
            <a:off x="1997711" y="3157528"/>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2" name="Date Placeholder 1"/>
          <p:cNvSpPr>
            <a:spLocks noGrp="1"/>
          </p:cNvSpPr>
          <p:nvPr>
            <p:ph type="dt" sz="quarter" idx="11"/>
          </p:nvPr>
        </p:nvSpPr>
        <p:spPr/>
        <p:txBody>
          <a:bodyPr/>
          <a:lstStyle/>
          <a:p>
            <a:pPr>
              <a:defRPr/>
            </a:pPr>
            <a:fld id="{E4B56D29-4AFD-2543-B780-B0364A4E64D6}"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2665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B5959A39-F535-A04A-9FD7-2F32C2DFC645}" type="slidenum">
              <a:rPr lang="en-US" sz="1400"/>
              <a:pPr eaLnBrk="1" hangingPunct="1"/>
              <a:t>4</a:t>
            </a:fld>
            <a:endParaRPr lang="en-US" sz="1400"/>
          </a:p>
        </p:txBody>
      </p:sp>
      <p:sp>
        <p:nvSpPr>
          <p:cNvPr id="26627" name="Oval 4"/>
          <p:cNvSpPr>
            <a:spLocks noChangeArrowheads="1"/>
          </p:cNvSpPr>
          <p:nvPr/>
        </p:nvSpPr>
        <p:spPr bwMode="auto">
          <a:xfrm>
            <a:off x="523875" y="3403600"/>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6" name="Left Arrow 5"/>
          <p:cNvSpPr/>
          <p:nvPr/>
        </p:nvSpPr>
        <p:spPr bwMode="auto">
          <a:xfrm>
            <a:off x="1119743" y="3536530"/>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050" b="0" i="0" u="none" strike="noStrike" cap="none" normalizeH="0" baseline="0">
              <a:ln>
                <a:noFill/>
              </a:ln>
              <a:solidFill>
                <a:schemeClr val="tx1"/>
              </a:solidFill>
              <a:effectLst/>
              <a:latin typeface="Arial" charset="0"/>
            </a:endParaRPr>
          </a:p>
        </p:txBody>
      </p:sp>
      <p:sp>
        <p:nvSpPr>
          <p:cNvPr id="26" name="Rounded Rectangle 25"/>
          <p:cNvSpPr/>
          <p:nvPr/>
        </p:nvSpPr>
        <p:spPr bwMode="auto">
          <a:xfrm>
            <a:off x="4549440" y="1176491"/>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t>Peer</a:t>
            </a:r>
            <a:endParaRPr kumimoji="0" lang="en-US" sz="1800" b="0" i="0" u="none" strike="noStrike" cap="none" normalizeH="0" baseline="0">
              <a:ln>
                <a:noFill/>
              </a:ln>
              <a:solidFill>
                <a:schemeClr val="tx1"/>
              </a:solidFill>
              <a:effectLst/>
              <a:latin typeface="Arial" charset="0"/>
            </a:endParaRPr>
          </a:p>
        </p:txBody>
      </p:sp>
      <p:sp>
        <p:nvSpPr>
          <p:cNvPr id="29" name="Oval 40"/>
          <p:cNvSpPr>
            <a:spLocks noChangeArrowheads="1"/>
          </p:cNvSpPr>
          <p:nvPr/>
        </p:nvSpPr>
        <p:spPr bwMode="auto">
          <a:xfrm>
            <a:off x="4785604" y="1917163"/>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31" name="Oval 4"/>
          <p:cNvSpPr>
            <a:spLocks noChangeArrowheads="1"/>
          </p:cNvSpPr>
          <p:nvPr/>
        </p:nvSpPr>
        <p:spPr bwMode="auto">
          <a:xfrm>
            <a:off x="6766585" y="2231508"/>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32" name="Left Arrow 31"/>
          <p:cNvSpPr/>
          <p:nvPr/>
        </p:nvSpPr>
        <p:spPr bwMode="auto">
          <a:xfrm rot="10800000">
            <a:off x="5805738" y="2323475"/>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3" name="Rounded Rectangle 32"/>
          <p:cNvSpPr/>
          <p:nvPr/>
        </p:nvSpPr>
        <p:spPr bwMode="auto">
          <a:xfrm>
            <a:off x="4537976" y="3622857"/>
            <a:ext cx="3195365" cy="2389547"/>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t>Peer</a:t>
            </a:r>
            <a:endParaRPr kumimoji="0" lang="en-US" sz="1800" b="0" i="0" u="none" strike="noStrike" cap="none" normalizeH="0" baseline="0">
              <a:ln>
                <a:noFill/>
              </a:ln>
              <a:solidFill>
                <a:schemeClr val="tx1"/>
              </a:solidFill>
              <a:effectLst/>
              <a:latin typeface="Arial" charset="0"/>
            </a:endParaRPr>
          </a:p>
        </p:txBody>
      </p:sp>
      <p:sp>
        <p:nvSpPr>
          <p:cNvPr id="34" name="Oval 40"/>
          <p:cNvSpPr>
            <a:spLocks noChangeArrowheads="1"/>
          </p:cNvSpPr>
          <p:nvPr/>
        </p:nvSpPr>
        <p:spPr bwMode="auto">
          <a:xfrm>
            <a:off x="4774140" y="4363529"/>
            <a:ext cx="1111250" cy="1104900"/>
          </a:xfrm>
          <a:prstGeom prst="ellipse">
            <a:avLst/>
          </a:prstGeom>
          <a:solidFill>
            <a:schemeClr val="bg1"/>
          </a:solidFill>
          <a:ln w="9525">
            <a:solidFill>
              <a:schemeClr val="tx1"/>
            </a:solidFill>
            <a:round/>
            <a:headEnd/>
            <a:tailEnd/>
          </a:ln>
        </p:spPr>
        <p:txBody>
          <a:bodyPr wrap="none" anchor="ctr"/>
          <a:lstStyle/>
          <a:p>
            <a:r>
              <a:rPr lang="en-US"/>
              <a:t>SBN</a:t>
            </a:r>
          </a:p>
        </p:txBody>
      </p:sp>
      <p:sp>
        <p:nvSpPr>
          <p:cNvPr id="35" name="Oval 4"/>
          <p:cNvSpPr>
            <a:spLocks noChangeArrowheads="1"/>
          </p:cNvSpPr>
          <p:nvPr/>
        </p:nvSpPr>
        <p:spPr bwMode="auto">
          <a:xfrm>
            <a:off x="6755121" y="4677874"/>
            <a:ext cx="609600" cy="609600"/>
          </a:xfrm>
          <a:prstGeom prst="ellipse">
            <a:avLst/>
          </a:prstGeom>
          <a:solidFill>
            <a:schemeClr val="bg1"/>
          </a:solidFill>
          <a:ln w="9525">
            <a:solidFill>
              <a:srgbClr val="000000"/>
            </a:solidFill>
            <a:round/>
            <a:headEnd/>
            <a:tailEnd/>
          </a:ln>
        </p:spPr>
        <p:txBody>
          <a:bodyPr wrap="none" anchor="ctr"/>
          <a:lstStyle/>
          <a:p>
            <a:r>
              <a:rPr lang="en-US" sz="1200"/>
              <a:t>SB</a:t>
            </a:r>
          </a:p>
        </p:txBody>
      </p:sp>
      <p:sp>
        <p:nvSpPr>
          <p:cNvPr id="36" name="Left Arrow 35"/>
          <p:cNvSpPr/>
          <p:nvPr/>
        </p:nvSpPr>
        <p:spPr bwMode="auto">
          <a:xfrm rot="10800000">
            <a:off x="5794274" y="4769841"/>
            <a:ext cx="969533" cy="355018"/>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Left-Right Arrow 8"/>
          <p:cNvSpPr/>
          <p:nvPr/>
        </p:nvSpPr>
        <p:spPr bwMode="auto">
          <a:xfrm rot="20183683">
            <a:off x="2815793" y="2860823"/>
            <a:ext cx="2211952"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38" name="Left-Right Arrow 37"/>
          <p:cNvSpPr/>
          <p:nvPr/>
        </p:nvSpPr>
        <p:spPr bwMode="auto">
          <a:xfrm rot="1642885">
            <a:off x="2858949" y="4132896"/>
            <a:ext cx="2211952"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39" name="Left-Right Arrow 38"/>
          <p:cNvSpPr/>
          <p:nvPr/>
        </p:nvSpPr>
        <p:spPr bwMode="auto">
          <a:xfrm rot="16200000">
            <a:off x="4376888" y="3479673"/>
            <a:ext cx="1879852" cy="409637"/>
          </a:xfrm>
          <a:prstGeom prst="lef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Connector 73"/>
          <p:cNvCxnSpPr>
            <a:stCxn id="136" idx="2"/>
          </p:cNvCxnSpPr>
          <p:nvPr/>
        </p:nvCxnSpPr>
        <p:spPr>
          <a:xfrm flipH="1">
            <a:off x="7124337" y="2333502"/>
            <a:ext cx="14451" cy="4002216"/>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rot="5400000">
            <a:off x="6851489" y="3189428"/>
            <a:ext cx="600800"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a:t>
            </a:r>
          </a:p>
        </p:txBody>
      </p:sp>
      <p:sp>
        <p:nvSpPr>
          <p:cNvPr id="28695" name="Title 1"/>
          <p:cNvSpPr>
            <a:spLocks noGrp="1"/>
          </p:cNvSpPr>
          <p:nvPr>
            <p:ph type="title"/>
          </p:nvPr>
        </p:nvSpPr>
        <p:spPr>
          <a:xfrm>
            <a:off x="1371600" y="93480"/>
            <a:ext cx="6553200" cy="688975"/>
          </a:xfrm>
        </p:spPr>
        <p:txBody>
          <a:bodyPr/>
          <a:lstStyle/>
          <a:p>
            <a:r>
              <a:rPr lang="en-US">
                <a:latin typeface="Times New Roman" charset="0"/>
                <a:ea typeface="ヒラギノ角ゴ Pro W3" charset="0"/>
                <a:cs typeface="ヒラギノ角ゴ Pro W3" charset="0"/>
              </a:rPr>
              <a:t>Sequence: Setup</a:t>
            </a:r>
          </a:p>
        </p:txBody>
      </p:sp>
      <p:sp>
        <p:nvSpPr>
          <p:cNvPr id="2869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5</a:t>
            </a:fld>
            <a:endParaRPr lang="en-US" sz="1400"/>
          </a:p>
        </p:txBody>
      </p:sp>
      <p:sp>
        <p:nvSpPr>
          <p:cNvPr id="2" name="Date Placeholder 1"/>
          <p:cNvSpPr>
            <a:spLocks noGrp="1"/>
          </p:cNvSpPr>
          <p:nvPr>
            <p:ph type="dt" sz="quarter" idx="11"/>
          </p:nvPr>
        </p:nvSpPr>
        <p:spPr/>
        <p:txBody>
          <a:bodyPr/>
          <a:lstStyle/>
          <a:p>
            <a:pPr>
              <a:defRPr/>
            </a:pPr>
            <a:fld id="{B58AE35B-4B8A-B14C-A608-7A3AEEBA245B}"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cxnSp>
        <p:nvCxnSpPr>
          <p:cNvPr id="68" name="Straight Arrow Connector 67"/>
          <p:cNvCxnSpPr/>
          <p:nvPr/>
        </p:nvCxnSpPr>
        <p:spPr>
          <a:xfrm flipV="1">
            <a:off x="1541584" y="4801742"/>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69" name="Cloud 68"/>
          <p:cNvSpPr/>
          <p:nvPr/>
        </p:nvSpPr>
        <p:spPr>
          <a:xfrm>
            <a:off x="4322790" y="1302583"/>
            <a:ext cx="1665958" cy="559836"/>
          </a:xfrm>
          <a:prstGeom prst="cloud">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Network</a:t>
            </a:r>
            <a:endParaRPr lang="en-US" dirty="0">
              <a:solidFill>
                <a:srgbClr val="000000"/>
              </a:solidFill>
            </a:endParaRPr>
          </a:p>
        </p:txBody>
      </p:sp>
      <p:cxnSp>
        <p:nvCxnSpPr>
          <p:cNvPr id="70" name="Straight Connector 69"/>
          <p:cNvCxnSpPr/>
          <p:nvPr/>
        </p:nvCxnSpPr>
        <p:spPr>
          <a:xfrm>
            <a:off x="3162080" y="1138728"/>
            <a:ext cx="25373" cy="454157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rot="5400000">
            <a:off x="2848091" y="1618973"/>
            <a:ext cx="653581" cy="314075"/>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Startup</a:t>
            </a:r>
          </a:p>
        </p:txBody>
      </p:sp>
      <p:cxnSp>
        <p:nvCxnSpPr>
          <p:cNvPr id="73" name="Straight Connector 72"/>
          <p:cNvCxnSpPr>
            <a:stCxn id="69" idx="1"/>
          </p:cNvCxnSpPr>
          <p:nvPr/>
        </p:nvCxnSpPr>
        <p:spPr>
          <a:xfrm>
            <a:off x="5155769" y="1861823"/>
            <a:ext cx="0" cy="4187149"/>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3175735" y="2155992"/>
            <a:ext cx="1966379" cy="22579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3504500" y="1898369"/>
            <a:ext cx="930663" cy="276999"/>
          </a:xfrm>
          <a:prstGeom prst="rect">
            <a:avLst/>
          </a:prstGeom>
          <a:noFill/>
        </p:spPr>
        <p:txBody>
          <a:bodyPr wrap="none" rtlCol="0">
            <a:spAutoFit/>
          </a:bodyPr>
          <a:lstStyle/>
          <a:p>
            <a:r>
              <a:rPr lang="en-US" sz="1200" dirty="0" smtClean="0"/>
              <a:t>“announce”</a:t>
            </a:r>
            <a:endParaRPr lang="en-US" sz="1200" dirty="0"/>
          </a:p>
        </p:txBody>
      </p:sp>
      <p:cxnSp>
        <p:nvCxnSpPr>
          <p:cNvPr id="77" name="Straight Arrow Connector 76"/>
          <p:cNvCxnSpPr/>
          <p:nvPr/>
        </p:nvCxnSpPr>
        <p:spPr>
          <a:xfrm>
            <a:off x="3162080" y="2649755"/>
            <a:ext cx="1980034" cy="22997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3517120" y="2395437"/>
            <a:ext cx="930663" cy="276999"/>
          </a:xfrm>
          <a:prstGeom prst="rect">
            <a:avLst/>
          </a:prstGeom>
          <a:noFill/>
        </p:spPr>
        <p:txBody>
          <a:bodyPr wrap="none" rtlCol="0">
            <a:spAutoFit/>
          </a:bodyPr>
          <a:lstStyle/>
          <a:p>
            <a:r>
              <a:rPr lang="en-US" sz="1200" dirty="0" smtClean="0"/>
              <a:t>“announce”</a:t>
            </a:r>
            <a:endParaRPr lang="en-US" sz="1200" dirty="0"/>
          </a:p>
        </p:txBody>
      </p:sp>
      <p:sp>
        <p:nvSpPr>
          <p:cNvPr id="79" name="Left Brace 78"/>
          <p:cNvSpPr/>
          <p:nvPr/>
        </p:nvSpPr>
        <p:spPr>
          <a:xfrm>
            <a:off x="2725111" y="2146245"/>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cxnSp>
        <p:nvCxnSpPr>
          <p:cNvPr id="82" name="Straight Arrow Connector 81"/>
          <p:cNvCxnSpPr/>
          <p:nvPr/>
        </p:nvCxnSpPr>
        <p:spPr>
          <a:xfrm>
            <a:off x="5157959" y="2879730"/>
            <a:ext cx="1345227" cy="188192"/>
          </a:xfrm>
          <a:prstGeom prst="straightConnector1">
            <a:avLst/>
          </a:prstGeom>
          <a:ln>
            <a:solidFill>
              <a:srgbClr val="0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3189390" y="3156729"/>
            <a:ext cx="3761211" cy="502692"/>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Left Brace 83"/>
          <p:cNvSpPr/>
          <p:nvPr/>
        </p:nvSpPr>
        <p:spPr>
          <a:xfrm>
            <a:off x="2752421" y="2653219"/>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85" name="TextBox 84"/>
          <p:cNvSpPr txBox="1"/>
          <p:nvPr/>
        </p:nvSpPr>
        <p:spPr>
          <a:xfrm rot="16200000">
            <a:off x="2313760" y="2766194"/>
            <a:ext cx="600320" cy="246221"/>
          </a:xfrm>
          <a:prstGeom prst="rect">
            <a:avLst/>
          </a:prstGeom>
          <a:noFill/>
        </p:spPr>
        <p:txBody>
          <a:bodyPr wrap="none" rtlCol="0">
            <a:spAutoFit/>
          </a:bodyPr>
          <a:lstStyle/>
          <a:p>
            <a:r>
              <a:rPr lang="en-US" sz="1000" dirty="0" smtClean="0"/>
              <a:t>timeout</a:t>
            </a:r>
            <a:endParaRPr lang="en-US" sz="1000" dirty="0"/>
          </a:p>
        </p:txBody>
      </p:sp>
      <p:sp>
        <p:nvSpPr>
          <p:cNvPr id="88" name="TextBox 87"/>
          <p:cNvSpPr txBox="1"/>
          <p:nvPr/>
        </p:nvSpPr>
        <p:spPr>
          <a:xfrm>
            <a:off x="5879600" y="3225541"/>
            <a:ext cx="930663" cy="276999"/>
          </a:xfrm>
          <a:prstGeom prst="rect">
            <a:avLst/>
          </a:prstGeom>
          <a:noFill/>
        </p:spPr>
        <p:txBody>
          <a:bodyPr wrap="none" rtlCol="0">
            <a:spAutoFit/>
          </a:bodyPr>
          <a:lstStyle/>
          <a:p>
            <a:r>
              <a:rPr lang="en-US" sz="1200" dirty="0" smtClean="0"/>
              <a:t>“announce”</a:t>
            </a:r>
            <a:endParaRPr lang="en-US" sz="1200" dirty="0"/>
          </a:p>
        </p:txBody>
      </p:sp>
      <p:sp>
        <p:nvSpPr>
          <p:cNvPr id="89" name="TextBox 88"/>
          <p:cNvSpPr txBox="1"/>
          <p:nvPr/>
        </p:nvSpPr>
        <p:spPr>
          <a:xfrm>
            <a:off x="3517120" y="2893385"/>
            <a:ext cx="930663" cy="276999"/>
          </a:xfrm>
          <a:prstGeom prst="rect">
            <a:avLst/>
          </a:prstGeom>
          <a:solidFill>
            <a:schemeClr val="bg1"/>
          </a:solidFill>
        </p:spPr>
        <p:txBody>
          <a:bodyPr wrap="none" rtlCol="0">
            <a:spAutoFit/>
          </a:bodyPr>
          <a:lstStyle/>
          <a:p>
            <a:r>
              <a:rPr lang="en-US" sz="1200" dirty="0" smtClean="0"/>
              <a:t>“announce”</a:t>
            </a:r>
            <a:endParaRPr lang="en-US" sz="1200" dirty="0"/>
          </a:p>
        </p:txBody>
      </p:sp>
      <p:cxnSp>
        <p:nvCxnSpPr>
          <p:cNvPr id="91" name="Straight Arrow Connector 90"/>
          <p:cNvCxnSpPr/>
          <p:nvPr/>
        </p:nvCxnSpPr>
        <p:spPr>
          <a:xfrm>
            <a:off x="5157959" y="2400952"/>
            <a:ext cx="1345227" cy="188192"/>
          </a:xfrm>
          <a:prstGeom prst="straightConnector1">
            <a:avLst/>
          </a:prstGeom>
          <a:ln>
            <a:solidFill>
              <a:srgbClr val="00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94" name="Left Brace 93"/>
          <p:cNvSpPr/>
          <p:nvPr/>
        </p:nvSpPr>
        <p:spPr>
          <a:xfrm>
            <a:off x="2725111" y="3186985"/>
            <a:ext cx="300419" cy="512536"/>
          </a:xfrm>
          <a:prstGeom prst="leftBrac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95" name="TextBox 94"/>
          <p:cNvSpPr txBox="1"/>
          <p:nvPr/>
        </p:nvSpPr>
        <p:spPr>
          <a:xfrm rot="16200000">
            <a:off x="2286450" y="3299960"/>
            <a:ext cx="600320" cy="246221"/>
          </a:xfrm>
          <a:prstGeom prst="rect">
            <a:avLst/>
          </a:prstGeom>
          <a:noFill/>
        </p:spPr>
        <p:txBody>
          <a:bodyPr wrap="none" rtlCol="0">
            <a:spAutoFit/>
          </a:bodyPr>
          <a:lstStyle/>
          <a:p>
            <a:r>
              <a:rPr lang="en-US" sz="1000" dirty="0" smtClean="0"/>
              <a:t>timeout</a:t>
            </a:r>
            <a:endParaRPr lang="en-US" sz="1000" dirty="0"/>
          </a:p>
        </p:txBody>
      </p:sp>
      <p:sp>
        <p:nvSpPr>
          <p:cNvPr id="96" name="TextBox 95"/>
          <p:cNvSpPr txBox="1"/>
          <p:nvPr/>
        </p:nvSpPr>
        <p:spPr>
          <a:xfrm>
            <a:off x="3530775" y="3427151"/>
            <a:ext cx="930663" cy="276999"/>
          </a:xfrm>
          <a:prstGeom prst="rect">
            <a:avLst/>
          </a:prstGeom>
          <a:solidFill>
            <a:schemeClr val="bg1"/>
          </a:solidFill>
        </p:spPr>
        <p:txBody>
          <a:bodyPr wrap="none" rtlCol="0">
            <a:spAutoFit/>
          </a:bodyPr>
          <a:lstStyle/>
          <a:p>
            <a:r>
              <a:rPr lang="en-US" sz="1200" dirty="0" smtClean="0"/>
              <a:t>“announce”</a:t>
            </a:r>
            <a:endParaRPr lang="en-US" sz="1200" dirty="0"/>
          </a:p>
        </p:txBody>
      </p:sp>
      <p:cxnSp>
        <p:nvCxnSpPr>
          <p:cNvPr id="97" name="Straight Arrow Connector 96"/>
          <p:cNvCxnSpPr/>
          <p:nvPr/>
        </p:nvCxnSpPr>
        <p:spPr>
          <a:xfrm>
            <a:off x="3331919" y="3932504"/>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rot="16200000">
            <a:off x="2313761" y="2226484"/>
            <a:ext cx="600320" cy="246221"/>
          </a:xfrm>
          <a:prstGeom prst="rect">
            <a:avLst/>
          </a:prstGeom>
          <a:noFill/>
        </p:spPr>
        <p:txBody>
          <a:bodyPr wrap="none" rtlCol="0">
            <a:spAutoFit/>
          </a:bodyPr>
          <a:lstStyle/>
          <a:p>
            <a:r>
              <a:rPr lang="en-US" sz="1000" dirty="0" smtClean="0"/>
              <a:t>timeout</a:t>
            </a:r>
            <a:endParaRPr lang="en-US" sz="1000" dirty="0"/>
          </a:p>
        </p:txBody>
      </p:sp>
      <p:cxnSp>
        <p:nvCxnSpPr>
          <p:cNvPr id="112" name="Straight Arrow Connector 111"/>
          <p:cNvCxnSpPr/>
          <p:nvPr/>
        </p:nvCxnSpPr>
        <p:spPr>
          <a:xfrm>
            <a:off x="3372885" y="4820058"/>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117" name="TextBox 116"/>
          <p:cNvSpPr txBox="1"/>
          <p:nvPr/>
        </p:nvSpPr>
        <p:spPr>
          <a:xfrm>
            <a:off x="1619019" y="4883563"/>
            <a:ext cx="1133644" cy="276999"/>
          </a:xfrm>
          <a:prstGeom prst="rect">
            <a:avLst/>
          </a:prstGeom>
          <a:noFill/>
        </p:spPr>
        <p:txBody>
          <a:bodyPr wrap="none" rtlCol="0">
            <a:spAutoFit/>
          </a:bodyPr>
          <a:lstStyle/>
          <a:p>
            <a:r>
              <a:rPr lang="en-US" sz="1200" dirty="0" smtClean="0"/>
              <a:t>&lt;SB messages&gt;</a:t>
            </a:r>
            <a:endParaRPr lang="en-US" sz="1200" dirty="0"/>
          </a:p>
        </p:txBody>
      </p:sp>
      <p:cxnSp>
        <p:nvCxnSpPr>
          <p:cNvPr id="119" name="Straight Connector 118"/>
          <p:cNvCxnSpPr/>
          <p:nvPr/>
        </p:nvCxnSpPr>
        <p:spPr>
          <a:xfrm>
            <a:off x="1516772" y="1583933"/>
            <a:ext cx="24812" cy="4441098"/>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25" name="Multiply 124"/>
          <p:cNvSpPr/>
          <p:nvPr/>
        </p:nvSpPr>
        <p:spPr>
          <a:xfrm>
            <a:off x="6483804" y="2893625"/>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126" name="Multiply 125"/>
          <p:cNvSpPr/>
          <p:nvPr/>
        </p:nvSpPr>
        <p:spPr>
          <a:xfrm>
            <a:off x="6483804" y="2434406"/>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134" name="TextBox 133"/>
          <p:cNvSpPr txBox="1"/>
          <p:nvPr/>
        </p:nvSpPr>
        <p:spPr>
          <a:xfrm>
            <a:off x="2846884" y="1019806"/>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135" name="TextBox 134"/>
          <p:cNvSpPr txBox="1"/>
          <p:nvPr/>
        </p:nvSpPr>
        <p:spPr>
          <a:xfrm>
            <a:off x="1266465" y="1226824"/>
            <a:ext cx="492593" cy="369332"/>
          </a:xfrm>
          <a:prstGeom prst="rect">
            <a:avLst/>
          </a:prstGeom>
          <a:solidFill>
            <a:schemeClr val="bg1"/>
          </a:solidFill>
          <a:ln>
            <a:solidFill>
              <a:srgbClr val="000000"/>
            </a:solidFill>
          </a:ln>
        </p:spPr>
        <p:txBody>
          <a:bodyPr wrap="none" rtlCol="0">
            <a:spAutoFit/>
          </a:bodyPr>
          <a:lstStyle/>
          <a:p>
            <a:r>
              <a:rPr lang="en-US"/>
              <a:t>SB</a:t>
            </a:r>
          </a:p>
        </p:txBody>
      </p:sp>
      <p:sp>
        <p:nvSpPr>
          <p:cNvPr id="136" name="TextBox 135"/>
          <p:cNvSpPr txBox="1"/>
          <p:nvPr/>
        </p:nvSpPr>
        <p:spPr>
          <a:xfrm>
            <a:off x="6802661" y="1964170"/>
            <a:ext cx="672254" cy="369332"/>
          </a:xfrm>
          <a:prstGeom prst="rect">
            <a:avLst/>
          </a:prstGeom>
          <a:solidFill>
            <a:schemeClr val="bg1"/>
          </a:solidFill>
          <a:ln>
            <a:solidFill>
              <a:srgbClr val="000000"/>
            </a:solidFill>
          </a:ln>
        </p:spPr>
        <p:txBody>
          <a:bodyPr wrap="none" rtlCol="0">
            <a:spAutoFit/>
          </a:bodyPr>
          <a:lstStyle/>
          <a:p>
            <a:r>
              <a:rPr lang="en-US"/>
              <a:t>Peer</a:t>
            </a:r>
          </a:p>
        </p:txBody>
      </p:sp>
      <p:cxnSp>
        <p:nvCxnSpPr>
          <p:cNvPr id="66" name="Straight Arrow Connector 65"/>
          <p:cNvCxnSpPr/>
          <p:nvPr/>
        </p:nvCxnSpPr>
        <p:spPr>
          <a:xfrm flipH="1">
            <a:off x="1529406" y="4383112"/>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529405" y="1738960"/>
            <a:ext cx="1523432"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518358" y="1761438"/>
            <a:ext cx="971465" cy="276999"/>
          </a:xfrm>
          <a:prstGeom prst="rect">
            <a:avLst/>
          </a:prstGeom>
          <a:noFill/>
        </p:spPr>
        <p:txBody>
          <a:bodyPr wrap="none" rtlCol="0">
            <a:spAutoFit/>
          </a:bodyPr>
          <a:lstStyle/>
          <a:p>
            <a:r>
              <a:rPr lang="en-US" sz="1200"/>
              <a:t>“local subs”</a:t>
            </a:r>
          </a:p>
        </p:txBody>
      </p:sp>
      <p:sp>
        <p:nvSpPr>
          <p:cNvPr id="127" name="Rectangle 126"/>
          <p:cNvSpPr/>
          <p:nvPr/>
        </p:nvSpPr>
        <p:spPr>
          <a:xfrm rot="5400000">
            <a:off x="2201692" y="2925181"/>
            <a:ext cx="1921257"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Announcing</a:t>
            </a:r>
          </a:p>
        </p:txBody>
      </p:sp>
      <p:sp>
        <p:nvSpPr>
          <p:cNvPr id="128" name="Rectangle 127"/>
          <p:cNvSpPr/>
          <p:nvPr/>
        </p:nvSpPr>
        <p:spPr>
          <a:xfrm rot="5400000">
            <a:off x="2084706" y="4760792"/>
            <a:ext cx="2143765"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90" name="Straight Arrow Connector 89"/>
          <p:cNvCxnSpPr/>
          <p:nvPr/>
        </p:nvCxnSpPr>
        <p:spPr>
          <a:xfrm flipH="1">
            <a:off x="3304608" y="3208820"/>
            <a:ext cx="3645993" cy="655418"/>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rot="5400000">
            <a:off x="6824006" y="2576990"/>
            <a:ext cx="653581" cy="314075"/>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Startup</a:t>
            </a:r>
          </a:p>
        </p:txBody>
      </p:sp>
      <p:sp>
        <p:nvSpPr>
          <p:cNvPr id="131" name="Rectangle 130"/>
          <p:cNvSpPr/>
          <p:nvPr/>
        </p:nvSpPr>
        <p:spPr>
          <a:xfrm rot="5400000">
            <a:off x="5870560" y="4775548"/>
            <a:ext cx="2578508"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133" name="Straight Arrow Connector 132"/>
          <p:cNvCxnSpPr/>
          <p:nvPr/>
        </p:nvCxnSpPr>
        <p:spPr>
          <a:xfrm flipH="1">
            <a:off x="3334114" y="4153193"/>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334114" y="4098559"/>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3334114" y="4262419"/>
            <a:ext cx="3591371" cy="50521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1543775" y="5172615"/>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2" name="Straight Arrow Connector 141"/>
          <p:cNvCxnSpPr/>
          <p:nvPr/>
        </p:nvCxnSpPr>
        <p:spPr>
          <a:xfrm flipV="1">
            <a:off x="1543774" y="5350124"/>
            <a:ext cx="1448950" cy="17055"/>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3" name="Straight Arrow Connector 142"/>
          <p:cNvCxnSpPr/>
          <p:nvPr/>
        </p:nvCxnSpPr>
        <p:spPr>
          <a:xfrm>
            <a:off x="3375076" y="5204586"/>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4" name="Straight Arrow Connector 143"/>
          <p:cNvCxnSpPr/>
          <p:nvPr/>
        </p:nvCxnSpPr>
        <p:spPr>
          <a:xfrm>
            <a:off x="3375076" y="5382095"/>
            <a:ext cx="3536749" cy="491564"/>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45" name="Straight Arrow Connector 144"/>
          <p:cNvCxnSpPr/>
          <p:nvPr/>
        </p:nvCxnSpPr>
        <p:spPr>
          <a:xfrm flipH="1">
            <a:off x="1531598" y="4535512"/>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531597" y="4699366"/>
            <a:ext cx="1433817" cy="0"/>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3182503" y="3920974"/>
            <a:ext cx="1277301" cy="461665"/>
          </a:xfrm>
          <a:prstGeom prst="rect">
            <a:avLst/>
          </a:prstGeom>
          <a:solidFill>
            <a:srgbClr val="FFFFFF">
              <a:alpha val="73000"/>
            </a:srgbClr>
          </a:solidFill>
        </p:spPr>
        <p:txBody>
          <a:bodyPr wrap="square" rtlCol="0">
            <a:spAutoFit/>
          </a:bodyPr>
          <a:lstStyle/>
          <a:p>
            <a:r>
              <a:rPr lang="en-US" sz="1200" dirty="0" smtClean="0"/>
              <a:t>“here are my subs”</a:t>
            </a:r>
            <a:endParaRPr lang="en-US" sz="1200" dirty="0"/>
          </a:p>
        </p:txBody>
      </p:sp>
      <p:cxnSp>
        <p:nvCxnSpPr>
          <p:cNvPr id="100" name="Straight Arrow Connector 99"/>
          <p:cNvCxnSpPr/>
          <p:nvPr/>
        </p:nvCxnSpPr>
        <p:spPr>
          <a:xfrm flipH="1">
            <a:off x="3345574" y="3850588"/>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flipH="1">
            <a:off x="3334114" y="4016643"/>
            <a:ext cx="3605027" cy="532528"/>
          </a:xfrm>
          <a:prstGeom prst="straightConnector1">
            <a:avLst/>
          </a:prstGeom>
          <a:ln w="1270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7399830" y="3768574"/>
            <a:ext cx="1277301" cy="461665"/>
          </a:xfrm>
          <a:prstGeom prst="rect">
            <a:avLst/>
          </a:prstGeom>
          <a:solidFill>
            <a:srgbClr val="FFFFFF">
              <a:alpha val="73000"/>
            </a:srgbClr>
          </a:solidFill>
        </p:spPr>
        <p:txBody>
          <a:bodyPr wrap="square" rtlCol="0">
            <a:spAutoFit/>
          </a:bodyPr>
          <a:lstStyle/>
          <a:p>
            <a:r>
              <a:rPr lang="en-US" sz="1200" dirty="0" smtClean="0"/>
              <a:t>“here are my subs”</a:t>
            </a:r>
            <a:endParaRPr lang="en-US" sz="1200" dirty="0"/>
          </a:p>
        </p:txBody>
      </p:sp>
      <p:cxnSp>
        <p:nvCxnSpPr>
          <p:cNvPr id="93" name="Straight Arrow Connector 92"/>
          <p:cNvCxnSpPr/>
          <p:nvPr/>
        </p:nvCxnSpPr>
        <p:spPr>
          <a:xfrm>
            <a:off x="3162080" y="3690495"/>
            <a:ext cx="3761210" cy="515108"/>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Title 1"/>
          <p:cNvSpPr>
            <a:spLocks noGrp="1"/>
          </p:cNvSpPr>
          <p:nvPr>
            <p:ph type="title"/>
          </p:nvPr>
        </p:nvSpPr>
        <p:spPr>
          <a:xfrm>
            <a:off x="1371600" y="93480"/>
            <a:ext cx="6553200" cy="688975"/>
          </a:xfrm>
        </p:spPr>
        <p:txBody>
          <a:bodyPr/>
          <a:lstStyle/>
          <a:p>
            <a:r>
              <a:rPr lang="en-US">
                <a:latin typeface="Times New Roman" charset="0"/>
                <a:ea typeface="ヒラギノ角ゴ Pro W3" charset="0"/>
                <a:cs typeface="ヒラギノ角ゴ Pro W3" charset="0"/>
              </a:rPr>
              <a:t>Sequence: Packet Exchange</a:t>
            </a:r>
          </a:p>
        </p:txBody>
      </p:sp>
      <p:sp>
        <p:nvSpPr>
          <p:cNvPr id="2869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6</a:t>
            </a:fld>
            <a:endParaRPr lang="en-US" sz="1400"/>
          </a:p>
        </p:txBody>
      </p:sp>
      <p:sp>
        <p:nvSpPr>
          <p:cNvPr id="2" name="Date Placeholder 1"/>
          <p:cNvSpPr>
            <a:spLocks noGrp="1"/>
          </p:cNvSpPr>
          <p:nvPr>
            <p:ph type="dt" sz="quarter" idx="11"/>
          </p:nvPr>
        </p:nvSpPr>
        <p:spPr/>
        <p:txBody>
          <a:bodyPr/>
          <a:lstStyle/>
          <a:p>
            <a:pPr>
              <a:defRPr/>
            </a:pPr>
            <a:fld id="{B58AE35B-4B8A-B14C-A608-7A3AEEBA245B}" type="datetime1">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cxnSp>
        <p:nvCxnSpPr>
          <p:cNvPr id="8" name="Straight Connector 7"/>
          <p:cNvCxnSpPr/>
          <p:nvPr/>
        </p:nvCxnSpPr>
        <p:spPr>
          <a:xfrm flipV="1">
            <a:off x="4866494" y="2330573"/>
            <a:ext cx="1" cy="3540885"/>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79584" y="1910977"/>
            <a:ext cx="0" cy="3955583"/>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238089" y="1909545"/>
            <a:ext cx="0" cy="3922455"/>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976350" y="2149860"/>
            <a:ext cx="971465" cy="276999"/>
          </a:xfrm>
          <a:prstGeom prst="rect">
            <a:avLst/>
          </a:prstGeom>
          <a:noFill/>
        </p:spPr>
        <p:txBody>
          <a:bodyPr wrap="none" rtlCol="0">
            <a:spAutoFit/>
          </a:bodyPr>
          <a:lstStyle/>
          <a:p>
            <a:r>
              <a:rPr lang="en-US" sz="1200" dirty="0" err="1"/>
              <a:t>Subscribe</a:t>
            </a:r>
            <a:r>
              <a:rPr lang="en-US" sz="1200" dirty="0" smtClean="0"/>
              <a:t>()</a:t>
            </a:r>
            <a:endParaRPr lang="en-US" sz="1200" dirty="0"/>
          </a:p>
        </p:txBody>
      </p:sp>
      <p:cxnSp>
        <p:nvCxnSpPr>
          <p:cNvPr id="14" name="Straight Arrow Connector 13"/>
          <p:cNvCxnSpPr/>
          <p:nvPr/>
        </p:nvCxnSpPr>
        <p:spPr>
          <a:xfrm flipH="1">
            <a:off x="4885895" y="4262861"/>
            <a:ext cx="2025590" cy="285947"/>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16" name="Straight Connector 15"/>
          <p:cNvCxnSpPr/>
          <p:nvPr/>
        </p:nvCxnSpPr>
        <p:spPr>
          <a:xfrm>
            <a:off x="1833773" y="1911573"/>
            <a:ext cx="21372" cy="3825387"/>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1861083" y="2426859"/>
            <a:ext cx="137700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861083" y="2579259"/>
            <a:ext cx="137700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861083" y="2731659"/>
            <a:ext cx="140431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893805" y="3036091"/>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913205" y="3188491"/>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913205" y="3367832"/>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4851105" y="3809788"/>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a:off x="4881185" y="3954566"/>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4885895" y="4106966"/>
            <a:ext cx="1931590"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245999" y="3036091"/>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261389" y="3188491"/>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261389" y="3352588"/>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3238089" y="2807020"/>
            <a:ext cx="1632415"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242029" y="2511391"/>
            <a:ext cx="1671176" cy="276999"/>
          </a:xfrm>
          <a:prstGeom prst="rect">
            <a:avLst/>
          </a:prstGeom>
          <a:noFill/>
        </p:spPr>
        <p:txBody>
          <a:bodyPr wrap="none" rtlCol="0">
            <a:spAutoFit/>
          </a:bodyPr>
          <a:lstStyle/>
          <a:p>
            <a:r>
              <a:rPr lang="en-US" sz="1200" dirty="0" smtClean="0"/>
              <a:t>“enable sub reporting”</a:t>
            </a:r>
            <a:endParaRPr lang="en-US" sz="1200" dirty="0"/>
          </a:p>
        </p:txBody>
      </p:sp>
      <p:sp>
        <p:nvSpPr>
          <p:cNvPr id="31" name="TextBox 30"/>
          <p:cNvSpPr txBox="1"/>
          <p:nvPr/>
        </p:nvSpPr>
        <p:spPr>
          <a:xfrm>
            <a:off x="3231929" y="3829967"/>
            <a:ext cx="1201997" cy="276999"/>
          </a:xfrm>
          <a:prstGeom prst="rect">
            <a:avLst/>
          </a:prstGeom>
          <a:noFill/>
        </p:spPr>
        <p:txBody>
          <a:bodyPr wrap="none" rtlCol="0">
            <a:spAutoFit/>
          </a:bodyPr>
          <a:lstStyle/>
          <a:p>
            <a:r>
              <a:rPr lang="en-US" sz="1200" dirty="0" err="1" smtClean="0"/>
              <a:t>SubscribeLocal</a:t>
            </a:r>
            <a:r>
              <a:rPr lang="en-US" sz="1200" dirty="0" smtClean="0"/>
              <a:t>()</a:t>
            </a:r>
            <a:endParaRPr lang="en-US" sz="1200" dirty="0"/>
          </a:p>
        </p:txBody>
      </p:sp>
      <p:cxnSp>
        <p:nvCxnSpPr>
          <p:cNvPr id="32" name="Straight Arrow Connector 31"/>
          <p:cNvCxnSpPr/>
          <p:nvPr/>
        </p:nvCxnSpPr>
        <p:spPr>
          <a:xfrm>
            <a:off x="1841683" y="5268346"/>
            <a:ext cx="140431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3" name="Straight Arrow Connector 32"/>
          <p:cNvCxnSpPr/>
          <p:nvPr/>
        </p:nvCxnSpPr>
        <p:spPr>
          <a:xfrm>
            <a:off x="1847013" y="4832353"/>
            <a:ext cx="140431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p:nvPr/>
        </p:nvCxnSpPr>
        <p:spPr>
          <a:xfrm>
            <a:off x="3245999" y="4829319"/>
            <a:ext cx="163518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5" name="Straight Arrow Connector 34"/>
          <p:cNvCxnSpPr/>
          <p:nvPr/>
        </p:nvCxnSpPr>
        <p:spPr>
          <a:xfrm>
            <a:off x="3317829" y="5255671"/>
            <a:ext cx="1548666"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6" name="Straight Arrow Connector 35"/>
          <p:cNvCxnSpPr/>
          <p:nvPr/>
        </p:nvCxnSpPr>
        <p:spPr>
          <a:xfrm>
            <a:off x="4900585" y="4829319"/>
            <a:ext cx="1991499" cy="297178"/>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p:nvPr/>
        </p:nvCxnSpPr>
        <p:spPr>
          <a:xfrm>
            <a:off x="4959055" y="5268346"/>
            <a:ext cx="1888509" cy="297178"/>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a:off x="1861083" y="5061260"/>
            <a:ext cx="140431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987948" y="4819199"/>
            <a:ext cx="1142485" cy="276999"/>
          </a:xfrm>
          <a:prstGeom prst="rect">
            <a:avLst/>
          </a:prstGeom>
          <a:noFill/>
        </p:spPr>
        <p:txBody>
          <a:bodyPr wrap="none" rtlCol="0">
            <a:spAutoFit/>
          </a:bodyPr>
          <a:lstStyle/>
          <a:p>
            <a:r>
              <a:rPr lang="en-US" sz="1200" dirty="0" err="1"/>
              <a:t>Unsubscribe()</a:t>
            </a:r>
            <a:endParaRPr lang="en-US" sz="1200" dirty="0"/>
          </a:p>
        </p:txBody>
      </p:sp>
      <p:cxnSp>
        <p:nvCxnSpPr>
          <p:cNvPr id="40" name="Straight Arrow Connector 39"/>
          <p:cNvCxnSpPr/>
          <p:nvPr/>
        </p:nvCxnSpPr>
        <p:spPr>
          <a:xfrm flipV="1">
            <a:off x="3245999" y="5061260"/>
            <a:ext cx="1605106" cy="1206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4913205" y="5096198"/>
            <a:ext cx="1966379" cy="28955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959055" y="3677567"/>
            <a:ext cx="1257451" cy="276999"/>
          </a:xfrm>
          <a:prstGeom prst="rect">
            <a:avLst/>
          </a:prstGeom>
          <a:noFill/>
        </p:spPr>
        <p:txBody>
          <a:bodyPr wrap="none" rtlCol="0">
            <a:spAutoFit/>
          </a:bodyPr>
          <a:lstStyle/>
          <a:p>
            <a:r>
              <a:rPr lang="en-US" sz="1200" dirty="0" smtClean="0"/>
              <a:t>“subs” from peer</a:t>
            </a:r>
            <a:endParaRPr lang="en-US" sz="1200" dirty="0"/>
          </a:p>
        </p:txBody>
      </p:sp>
      <p:cxnSp>
        <p:nvCxnSpPr>
          <p:cNvPr id="43" name="Straight Arrow Connector 42"/>
          <p:cNvCxnSpPr/>
          <p:nvPr/>
        </p:nvCxnSpPr>
        <p:spPr>
          <a:xfrm flipH="1">
            <a:off x="3218689" y="4106966"/>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3218689" y="4262861"/>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3237423" y="4396522"/>
            <a:ext cx="162268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242029" y="2807020"/>
            <a:ext cx="592831" cy="276999"/>
          </a:xfrm>
          <a:prstGeom prst="rect">
            <a:avLst/>
          </a:prstGeom>
          <a:noFill/>
        </p:spPr>
        <p:txBody>
          <a:bodyPr wrap="none" rtlCol="0">
            <a:spAutoFit/>
          </a:bodyPr>
          <a:lstStyle/>
          <a:p>
            <a:r>
              <a:rPr lang="en-US" sz="1200" dirty="0" smtClean="0"/>
              <a:t>“subs”</a:t>
            </a:r>
            <a:endParaRPr lang="en-US" sz="1200" dirty="0"/>
          </a:p>
        </p:txBody>
      </p:sp>
      <p:cxnSp>
        <p:nvCxnSpPr>
          <p:cNvPr id="47" name="Straight Arrow Connector 46"/>
          <p:cNvCxnSpPr/>
          <p:nvPr/>
        </p:nvCxnSpPr>
        <p:spPr>
          <a:xfrm flipH="1">
            <a:off x="4893805" y="5255671"/>
            <a:ext cx="2025590" cy="285947"/>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48" name="Straight Arrow Connector 47"/>
          <p:cNvCxnSpPr/>
          <p:nvPr/>
        </p:nvCxnSpPr>
        <p:spPr>
          <a:xfrm flipH="1">
            <a:off x="3237423" y="4548808"/>
            <a:ext cx="1648472"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H="1">
            <a:off x="1796550" y="4548808"/>
            <a:ext cx="1422139"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50" name="Straight Arrow Connector 49"/>
          <p:cNvCxnSpPr/>
          <p:nvPr/>
        </p:nvCxnSpPr>
        <p:spPr>
          <a:xfrm flipH="1">
            <a:off x="1823860" y="5565524"/>
            <a:ext cx="1422139"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p:nvPr/>
        </p:nvCxnSpPr>
        <p:spPr>
          <a:xfrm flipH="1">
            <a:off x="3265399" y="5565524"/>
            <a:ext cx="1648472" cy="0"/>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52" name="TextBox 51"/>
          <p:cNvSpPr txBox="1"/>
          <p:nvPr/>
        </p:nvSpPr>
        <p:spPr>
          <a:xfrm>
            <a:off x="5745940" y="4258022"/>
            <a:ext cx="1133644" cy="276999"/>
          </a:xfrm>
          <a:prstGeom prst="rect">
            <a:avLst/>
          </a:prstGeom>
          <a:noFill/>
        </p:spPr>
        <p:txBody>
          <a:bodyPr wrap="none" rtlCol="0">
            <a:spAutoFit/>
          </a:bodyPr>
          <a:lstStyle/>
          <a:p>
            <a:r>
              <a:rPr lang="en-US" sz="1200" dirty="0"/>
              <a:t>&lt;</a:t>
            </a:r>
            <a:r>
              <a:rPr lang="en-US" sz="1200" dirty="0" smtClean="0"/>
              <a:t>SB messages&gt;</a:t>
            </a:r>
            <a:endParaRPr lang="en-US" sz="1200" dirty="0"/>
          </a:p>
        </p:txBody>
      </p:sp>
      <p:sp>
        <p:nvSpPr>
          <p:cNvPr id="53" name="TextBox 52"/>
          <p:cNvSpPr txBox="1"/>
          <p:nvPr/>
        </p:nvSpPr>
        <p:spPr>
          <a:xfrm>
            <a:off x="1833773" y="4548808"/>
            <a:ext cx="851165" cy="276999"/>
          </a:xfrm>
          <a:prstGeom prst="rect">
            <a:avLst/>
          </a:prstGeom>
          <a:noFill/>
        </p:spPr>
        <p:txBody>
          <a:bodyPr wrap="none" rtlCol="0">
            <a:spAutoFit/>
          </a:bodyPr>
          <a:lstStyle/>
          <a:p>
            <a:r>
              <a:rPr lang="en-US" sz="1200" dirty="0" err="1" smtClean="0"/>
              <a:t>SendMsg</a:t>
            </a:r>
            <a:r>
              <a:rPr lang="en-US" sz="1200" dirty="0" smtClean="0"/>
              <a:t>()</a:t>
            </a:r>
            <a:endParaRPr lang="en-US" sz="1200" dirty="0"/>
          </a:p>
        </p:txBody>
      </p:sp>
      <p:sp>
        <p:nvSpPr>
          <p:cNvPr id="61" name="TextBox 60"/>
          <p:cNvSpPr txBox="1"/>
          <p:nvPr/>
        </p:nvSpPr>
        <p:spPr>
          <a:xfrm>
            <a:off x="1299980" y="1405200"/>
            <a:ext cx="1172579" cy="369332"/>
          </a:xfrm>
          <a:prstGeom prst="rect">
            <a:avLst/>
          </a:prstGeom>
          <a:solidFill>
            <a:schemeClr val="bg1"/>
          </a:solidFill>
          <a:ln>
            <a:solidFill>
              <a:srgbClr val="000000"/>
            </a:solidFill>
          </a:ln>
        </p:spPr>
        <p:txBody>
          <a:bodyPr wrap="none" rtlCol="0">
            <a:spAutoFit/>
          </a:bodyPr>
          <a:lstStyle/>
          <a:p>
            <a:r>
              <a:rPr lang="en-US"/>
              <a:t>cFS Apps</a:t>
            </a:r>
          </a:p>
        </p:txBody>
      </p:sp>
      <p:sp>
        <p:nvSpPr>
          <p:cNvPr id="28676" name="TextBox 28675"/>
          <p:cNvSpPr txBox="1"/>
          <p:nvPr/>
        </p:nvSpPr>
        <p:spPr>
          <a:xfrm>
            <a:off x="1233976" y="1520640"/>
            <a:ext cx="1172579" cy="369332"/>
          </a:xfrm>
          <a:prstGeom prst="rect">
            <a:avLst/>
          </a:prstGeom>
          <a:solidFill>
            <a:schemeClr val="bg1"/>
          </a:solidFill>
          <a:ln>
            <a:solidFill>
              <a:srgbClr val="000000"/>
            </a:solidFill>
          </a:ln>
        </p:spPr>
        <p:txBody>
          <a:bodyPr wrap="none" rtlCol="0">
            <a:spAutoFit/>
          </a:bodyPr>
          <a:lstStyle/>
          <a:p>
            <a:r>
              <a:rPr lang="en-US"/>
              <a:t>cFS Apps</a:t>
            </a:r>
          </a:p>
        </p:txBody>
      </p:sp>
      <p:sp>
        <p:nvSpPr>
          <p:cNvPr id="62" name="TextBox 61"/>
          <p:cNvSpPr txBox="1"/>
          <p:nvPr/>
        </p:nvSpPr>
        <p:spPr>
          <a:xfrm>
            <a:off x="2982665" y="1509186"/>
            <a:ext cx="492593" cy="369332"/>
          </a:xfrm>
          <a:prstGeom prst="rect">
            <a:avLst/>
          </a:prstGeom>
          <a:solidFill>
            <a:schemeClr val="bg1"/>
          </a:solidFill>
          <a:ln>
            <a:solidFill>
              <a:srgbClr val="000000"/>
            </a:solidFill>
          </a:ln>
        </p:spPr>
        <p:txBody>
          <a:bodyPr wrap="none" rtlCol="0">
            <a:spAutoFit/>
          </a:bodyPr>
          <a:lstStyle/>
          <a:p>
            <a:r>
              <a:rPr lang="en-US"/>
              <a:t>SB</a:t>
            </a:r>
          </a:p>
        </p:txBody>
      </p:sp>
      <p:sp>
        <p:nvSpPr>
          <p:cNvPr id="63" name="TextBox 62"/>
          <p:cNvSpPr txBox="1"/>
          <p:nvPr/>
        </p:nvSpPr>
        <p:spPr>
          <a:xfrm>
            <a:off x="4540154" y="1975641"/>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28677" name="Cloud 28676"/>
          <p:cNvSpPr/>
          <p:nvPr/>
        </p:nvSpPr>
        <p:spPr bwMode="auto">
          <a:xfrm>
            <a:off x="5953756" y="1242564"/>
            <a:ext cx="1747892" cy="587146"/>
          </a:xfrm>
          <a:prstGeom prst="cloud">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t>Peer</a:t>
            </a:r>
            <a:endParaRPr kumimoji="0" lang="en-US" sz="1800" b="0" i="0" u="none" strike="noStrike" cap="none" normalizeH="0" baseline="0">
              <a:ln>
                <a:noFill/>
              </a:ln>
              <a:solidFill>
                <a:schemeClr val="tx1"/>
              </a:solidFill>
              <a:effectLst/>
              <a:latin typeface="Arial" charset="0"/>
            </a:endParaRPr>
          </a:p>
        </p:txBody>
      </p:sp>
      <p:sp>
        <p:nvSpPr>
          <p:cNvPr id="54" name="TextBox 53"/>
          <p:cNvSpPr txBox="1"/>
          <p:nvPr/>
        </p:nvSpPr>
        <p:spPr>
          <a:xfrm>
            <a:off x="2335964" y="2479769"/>
            <a:ext cx="338554" cy="276999"/>
          </a:xfrm>
          <a:prstGeom prst="rect">
            <a:avLst/>
          </a:prstGeom>
          <a:noFill/>
        </p:spPr>
        <p:txBody>
          <a:bodyPr wrap="none" rtlCol="0">
            <a:spAutoFit/>
          </a:bodyPr>
          <a:lstStyle/>
          <a:p>
            <a:r>
              <a:rPr lang="mr-IN" sz="1200" dirty="0" err="1"/>
              <a:t>…</a:t>
            </a:r>
            <a:endParaRPr lang="en-US" sz="1200" dirty="0"/>
          </a:p>
        </p:txBody>
      </p:sp>
    </p:spTree>
    <p:extLst>
      <p:ext uri="{BB962C8B-B14F-4D97-AF65-F5344CB8AC3E}">
        <p14:creationId xmlns:p14="http://schemas.microsoft.com/office/powerpoint/2010/main" val="392003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Title 1"/>
          <p:cNvSpPr>
            <a:spLocks noGrp="1"/>
          </p:cNvSpPr>
          <p:nvPr>
            <p:ph type="title"/>
          </p:nvPr>
        </p:nvSpPr>
        <p:spPr>
          <a:xfrm>
            <a:off x="1371600" y="93480"/>
            <a:ext cx="6553200" cy="688975"/>
          </a:xfrm>
          <a:effectLst/>
        </p:spPr>
        <p:txBody>
          <a:bodyPr/>
          <a:lstStyle/>
          <a:p>
            <a:r>
              <a:rPr lang="en-US">
                <a:latin typeface="Times New Roman" charset="0"/>
                <a:ea typeface="ヒラギノ角ゴ Pro W3" charset="0"/>
                <a:cs typeface="ヒラギノ角ゴ Pro W3" charset="0"/>
              </a:rPr>
              <a:t>Sequence: Teardown</a:t>
            </a:r>
          </a:p>
        </p:txBody>
      </p:sp>
      <p:sp>
        <p:nvSpPr>
          <p:cNvPr id="28696" name="Slide Number Placeholder 2"/>
          <p:cNvSpPr>
            <a:spLocks noGrp="1"/>
          </p:cNvSpPr>
          <p:nvPr>
            <p:ph type="sldNum" sz="quarter" idx="10"/>
          </p:nvPr>
        </p:nvSpPr>
        <p:spPr>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D3CDD568-6222-B140-A574-A4C08029A517}" type="slidenum">
              <a:rPr lang="en-US" sz="1400"/>
              <a:pPr eaLnBrk="1" hangingPunct="1"/>
              <a:t>7</a:t>
            </a:fld>
            <a:endParaRPr lang="en-US" sz="1400"/>
          </a:p>
        </p:txBody>
      </p:sp>
      <p:sp>
        <p:nvSpPr>
          <p:cNvPr id="2" name="Date Placeholder 1"/>
          <p:cNvSpPr>
            <a:spLocks noGrp="1"/>
          </p:cNvSpPr>
          <p:nvPr>
            <p:ph type="dt" sz="quarter" idx="11"/>
          </p:nvPr>
        </p:nvSpPr>
        <p:spPr>
          <a:effectLst/>
        </p:spPr>
        <p:txBody>
          <a:bodyPr/>
          <a:lstStyle/>
          <a:p>
            <a:pPr>
              <a:defRPr/>
            </a:pPr>
            <a:fld id="{B58AE35B-4B8A-B14C-A608-7A3AEEBA245B}" type="datetime1">
              <a:t>9/28/16</a:t>
            </a:fld>
            <a:endParaRPr lang="en-US"/>
          </a:p>
        </p:txBody>
      </p:sp>
      <p:sp>
        <p:nvSpPr>
          <p:cNvPr id="3" name="Footer Placeholder 2"/>
          <p:cNvSpPr>
            <a:spLocks noGrp="1"/>
          </p:cNvSpPr>
          <p:nvPr>
            <p:ph type="ftr" sz="quarter" idx="12"/>
          </p:nvPr>
        </p:nvSpPr>
        <p:spPr>
          <a:effectLst/>
        </p:spPr>
        <p:txBody>
          <a:bodyPr/>
          <a:lstStyle/>
          <a:p>
            <a:pPr>
              <a:defRPr/>
            </a:pPr>
            <a:r>
              <a:rPr lang="en-US"/>
              <a:t>cFS Application: SBN</a:t>
            </a:r>
          </a:p>
        </p:txBody>
      </p:sp>
      <p:cxnSp>
        <p:nvCxnSpPr>
          <p:cNvPr id="55" name="Straight Connector 54"/>
          <p:cNvCxnSpPr/>
          <p:nvPr/>
        </p:nvCxnSpPr>
        <p:spPr>
          <a:xfrm>
            <a:off x="2963223" y="2020874"/>
            <a:ext cx="0" cy="3614077"/>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4956912" y="2020278"/>
            <a:ext cx="0" cy="4151581"/>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41327" y="2020278"/>
            <a:ext cx="0" cy="1401320"/>
          </a:xfrm>
          <a:prstGeom prst="line">
            <a:avLst/>
          </a:prstGeom>
          <a:ln>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3181709" y="2594365"/>
            <a:ext cx="3605027" cy="450601"/>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64" name="Straight Arrow Connector 63"/>
          <p:cNvCxnSpPr/>
          <p:nvPr/>
        </p:nvCxnSpPr>
        <p:spPr>
          <a:xfrm flipH="1">
            <a:off x="3168054" y="2444165"/>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
        <p:nvSpPr>
          <p:cNvPr id="68" name="TextBox 67"/>
          <p:cNvSpPr txBox="1"/>
          <p:nvPr/>
        </p:nvSpPr>
        <p:spPr>
          <a:xfrm>
            <a:off x="3195362" y="2332004"/>
            <a:ext cx="1095172" cy="276999"/>
          </a:xfrm>
          <a:prstGeom prst="rect">
            <a:avLst/>
          </a:prstGeom>
          <a:noFill/>
          <a:effectLst/>
        </p:spPr>
        <p:txBody>
          <a:bodyPr wrap="none" rtlCol="0">
            <a:spAutoFit/>
          </a:bodyPr>
          <a:lstStyle/>
          <a:p>
            <a:r>
              <a:rPr lang="en-US" sz="1200" dirty="0" smtClean="0"/>
              <a:t>&lt;</a:t>
            </a:r>
            <a:r>
              <a:rPr lang="en-US" sz="1200" dirty="0" err="1" smtClean="0"/>
              <a:t>SBmessages</a:t>
            </a:r>
            <a:r>
              <a:rPr lang="en-US" sz="1200" dirty="0" smtClean="0"/>
              <a:t>&gt;</a:t>
            </a:r>
            <a:endParaRPr lang="en-US" sz="1200" dirty="0"/>
          </a:p>
        </p:txBody>
      </p:sp>
      <p:sp>
        <p:nvSpPr>
          <p:cNvPr id="69" name="TextBox 68"/>
          <p:cNvSpPr txBox="1"/>
          <p:nvPr/>
        </p:nvSpPr>
        <p:spPr>
          <a:xfrm>
            <a:off x="5627972" y="2155568"/>
            <a:ext cx="1133644" cy="276999"/>
          </a:xfrm>
          <a:prstGeom prst="rect">
            <a:avLst/>
          </a:prstGeom>
          <a:noFill/>
          <a:effectLst/>
        </p:spPr>
        <p:txBody>
          <a:bodyPr wrap="none" rtlCol="0">
            <a:spAutoFit/>
          </a:bodyPr>
          <a:lstStyle/>
          <a:p>
            <a:r>
              <a:rPr lang="en-US" sz="1200" dirty="0" smtClean="0"/>
              <a:t>&lt;SB messages&gt;</a:t>
            </a:r>
            <a:endParaRPr lang="en-US" sz="1200" dirty="0"/>
          </a:p>
        </p:txBody>
      </p:sp>
      <p:sp>
        <p:nvSpPr>
          <p:cNvPr id="71" name="Rectangle 70"/>
          <p:cNvSpPr/>
          <p:nvPr/>
        </p:nvSpPr>
        <p:spPr>
          <a:xfrm>
            <a:off x="6456560" y="3421598"/>
            <a:ext cx="969533" cy="292441"/>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dirty="0" smtClean="0">
                <a:solidFill>
                  <a:srgbClr val="000000"/>
                </a:solidFill>
              </a:rPr>
              <a:t>Terminated</a:t>
            </a:r>
            <a:endParaRPr lang="en-US" sz="1200" i="1" dirty="0">
              <a:solidFill>
                <a:srgbClr val="000000"/>
              </a:solidFill>
            </a:endParaRPr>
          </a:p>
        </p:txBody>
      </p:sp>
      <p:sp>
        <p:nvSpPr>
          <p:cNvPr id="72" name="Left Brace 71"/>
          <p:cNvSpPr/>
          <p:nvPr/>
        </p:nvSpPr>
        <p:spPr>
          <a:xfrm>
            <a:off x="2403930" y="3771382"/>
            <a:ext cx="313496" cy="927296"/>
          </a:xfrm>
          <a:prstGeom prst="leftBrace">
            <a:avLst/>
          </a:prstGeom>
          <a:solidFill>
            <a:srgbClr val="FFFFFF"/>
          </a:solidFill>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0000"/>
              </a:solidFill>
            </a:endParaRPr>
          </a:p>
        </p:txBody>
      </p:sp>
      <p:sp>
        <p:nvSpPr>
          <p:cNvPr id="73" name="TextBox 72"/>
          <p:cNvSpPr txBox="1"/>
          <p:nvPr/>
        </p:nvSpPr>
        <p:spPr>
          <a:xfrm rot="16200000">
            <a:off x="1748332" y="4013257"/>
            <a:ext cx="866443" cy="553998"/>
          </a:xfrm>
          <a:prstGeom prst="rect">
            <a:avLst/>
          </a:prstGeom>
          <a:noFill/>
          <a:effectLst/>
        </p:spPr>
        <p:txBody>
          <a:bodyPr wrap="none" rtlCol="0">
            <a:spAutoFit/>
          </a:bodyPr>
          <a:lstStyle/>
          <a:p>
            <a:r>
              <a:rPr lang="en-US" sz="1000" dirty="0" smtClean="0"/>
              <a:t>SBN_</a:t>
            </a:r>
          </a:p>
          <a:p>
            <a:r>
              <a:rPr lang="en-US" sz="1000" dirty="0" smtClean="0"/>
              <a:t>HEARTBEAT_</a:t>
            </a:r>
          </a:p>
          <a:p>
            <a:r>
              <a:rPr lang="en-US" sz="1000" dirty="0" smtClean="0"/>
              <a:t>TIMEOUT</a:t>
            </a:r>
            <a:endParaRPr lang="en-US" sz="1000" dirty="0"/>
          </a:p>
        </p:txBody>
      </p:sp>
      <p:sp>
        <p:nvSpPr>
          <p:cNvPr id="80" name="TextBox 79"/>
          <p:cNvSpPr txBox="1"/>
          <p:nvPr/>
        </p:nvSpPr>
        <p:spPr>
          <a:xfrm>
            <a:off x="3181708" y="4665180"/>
            <a:ext cx="930663" cy="276999"/>
          </a:xfrm>
          <a:prstGeom prst="rect">
            <a:avLst/>
          </a:prstGeom>
          <a:noFill/>
          <a:effectLst/>
        </p:spPr>
        <p:txBody>
          <a:bodyPr wrap="none" rtlCol="0">
            <a:spAutoFit/>
          </a:bodyPr>
          <a:lstStyle/>
          <a:p>
            <a:r>
              <a:rPr lang="en-US" sz="1200" dirty="0" smtClean="0"/>
              <a:t>“announce”</a:t>
            </a:r>
            <a:endParaRPr lang="en-US" sz="1200" dirty="0"/>
          </a:p>
        </p:txBody>
      </p:sp>
      <p:sp>
        <p:nvSpPr>
          <p:cNvPr id="87" name="Multiply 86"/>
          <p:cNvSpPr/>
          <p:nvPr/>
        </p:nvSpPr>
        <p:spPr>
          <a:xfrm>
            <a:off x="6045904" y="3439559"/>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88" name="Multiply 87"/>
          <p:cNvSpPr/>
          <p:nvPr/>
        </p:nvSpPr>
        <p:spPr>
          <a:xfrm>
            <a:off x="6056363" y="3939812"/>
            <a:ext cx="280332" cy="309476"/>
          </a:xfrm>
          <a:prstGeom prst="mathMultiply">
            <a:avLst/>
          </a:prstGeom>
          <a:solidFill>
            <a:srgbClr val="FFFFFF"/>
          </a:solidFill>
          <a:ln>
            <a:solidFill>
              <a:srgbClr val="00000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rgbClr val="000000"/>
              </a:solidFill>
            </a:endParaRPr>
          </a:p>
        </p:txBody>
      </p:sp>
      <p:sp>
        <p:nvSpPr>
          <p:cNvPr id="39" name="TextBox 38"/>
          <p:cNvSpPr txBox="1"/>
          <p:nvPr/>
        </p:nvSpPr>
        <p:spPr>
          <a:xfrm>
            <a:off x="2655708" y="1634277"/>
            <a:ext cx="659293" cy="369332"/>
          </a:xfrm>
          <a:prstGeom prst="rect">
            <a:avLst/>
          </a:prstGeom>
          <a:solidFill>
            <a:schemeClr val="bg1"/>
          </a:solidFill>
          <a:ln>
            <a:solidFill>
              <a:srgbClr val="000000"/>
            </a:solidFill>
          </a:ln>
        </p:spPr>
        <p:txBody>
          <a:bodyPr wrap="none" rtlCol="0">
            <a:spAutoFit/>
          </a:bodyPr>
          <a:lstStyle/>
          <a:p>
            <a:r>
              <a:rPr lang="en-US"/>
              <a:t>SBN</a:t>
            </a:r>
          </a:p>
        </p:txBody>
      </p:sp>
      <p:sp>
        <p:nvSpPr>
          <p:cNvPr id="61" name="Rectangle 60"/>
          <p:cNvSpPr/>
          <p:nvPr/>
        </p:nvSpPr>
        <p:spPr>
          <a:xfrm rot="5400000">
            <a:off x="2379191" y="5232803"/>
            <a:ext cx="1183909" cy="339194"/>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Announcing</a:t>
            </a:r>
          </a:p>
        </p:txBody>
      </p:sp>
      <p:sp>
        <p:nvSpPr>
          <p:cNvPr id="62" name="Rectangle 61"/>
          <p:cNvSpPr/>
          <p:nvPr/>
        </p:nvSpPr>
        <p:spPr>
          <a:xfrm rot="5400000">
            <a:off x="1634093" y="3272448"/>
            <a:ext cx="2662640"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sp>
        <p:nvSpPr>
          <p:cNvPr id="63" name="Rectangle 62"/>
          <p:cNvSpPr/>
          <p:nvPr/>
        </p:nvSpPr>
        <p:spPr>
          <a:xfrm rot="5400000">
            <a:off x="6231291" y="2487310"/>
            <a:ext cx="1447383" cy="350658"/>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a:solidFill>
                  <a:srgbClr val="000000"/>
                </a:solidFill>
              </a:rPr>
              <a:t>Heartbeating</a:t>
            </a:r>
          </a:p>
        </p:txBody>
      </p:sp>
      <p:cxnSp>
        <p:nvCxnSpPr>
          <p:cNvPr id="89" name="Straight Arrow Connector 88"/>
          <p:cNvCxnSpPr/>
          <p:nvPr/>
        </p:nvCxnSpPr>
        <p:spPr>
          <a:xfrm>
            <a:off x="3156589" y="4892730"/>
            <a:ext cx="1800323" cy="3096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3142932" y="5418380"/>
            <a:ext cx="930663" cy="276999"/>
          </a:xfrm>
          <a:prstGeom prst="rect">
            <a:avLst/>
          </a:prstGeom>
          <a:noFill/>
          <a:effectLst/>
        </p:spPr>
        <p:txBody>
          <a:bodyPr wrap="none" rtlCol="0">
            <a:spAutoFit/>
          </a:bodyPr>
          <a:lstStyle/>
          <a:p>
            <a:r>
              <a:rPr lang="en-US" sz="1200" dirty="0" smtClean="0"/>
              <a:t>“announce”</a:t>
            </a:r>
            <a:endParaRPr lang="en-US" sz="1200" dirty="0"/>
          </a:p>
        </p:txBody>
      </p:sp>
      <p:sp>
        <p:nvSpPr>
          <p:cNvPr id="91" name="Cloud 90"/>
          <p:cNvSpPr/>
          <p:nvPr/>
        </p:nvSpPr>
        <p:spPr>
          <a:xfrm>
            <a:off x="4063337" y="1452784"/>
            <a:ext cx="1665958" cy="559836"/>
          </a:xfrm>
          <a:prstGeom prst="cloud">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Network</a:t>
            </a:r>
            <a:endParaRPr lang="en-US" dirty="0">
              <a:solidFill>
                <a:srgbClr val="000000"/>
              </a:solidFill>
            </a:endParaRPr>
          </a:p>
        </p:txBody>
      </p:sp>
      <p:sp>
        <p:nvSpPr>
          <p:cNvPr id="92" name="TextBox 91"/>
          <p:cNvSpPr txBox="1"/>
          <p:nvPr/>
        </p:nvSpPr>
        <p:spPr>
          <a:xfrm>
            <a:off x="6625141" y="1527224"/>
            <a:ext cx="672254" cy="369332"/>
          </a:xfrm>
          <a:prstGeom prst="rect">
            <a:avLst/>
          </a:prstGeom>
          <a:solidFill>
            <a:schemeClr val="bg1"/>
          </a:solidFill>
          <a:ln>
            <a:solidFill>
              <a:srgbClr val="000000"/>
            </a:solidFill>
          </a:ln>
        </p:spPr>
        <p:txBody>
          <a:bodyPr wrap="none" rtlCol="0">
            <a:spAutoFit/>
          </a:bodyPr>
          <a:lstStyle/>
          <a:p>
            <a:r>
              <a:rPr lang="en-US"/>
              <a:t>Peer</a:t>
            </a:r>
          </a:p>
        </p:txBody>
      </p:sp>
      <p:cxnSp>
        <p:nvCxnSpPr>
          <p:cNvPr id="95" name="Straight Arrow Connector 94"/>
          <p:cNvCxnSpPr/>
          <p:nvPr/>
        </p:nvCxnSpPr>
        <p:spPr>
          <a:xfrm>
            <a:off x="3158780" y="5632276"/>
            <a:ext cx="1800323" cy="30965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a:off x="3170244" y="2705801"/>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7" name="Straight Arrow Connector 96"/>
          <p:cNvCxnSpPr/>
          <p:nvPr/>
        </p:nvCxnSpPr>
        <p:spPr>
          <a:xfrm flipH="1">
            <a:off x="3197555" y="3238329"/>
            <a:ext cx="3564062" cy="450601"/>
          </a:xfrm>
          <a:prstGeom prst="straightConnector1">
            <a:avLst/>
          </a:prstGeom>
          <a:ln w="12700" cmpd="sng">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8" name="Straight Arrow Connector 97"/>
          <p:cNvCxnSpPr/>
          <p:nvPr/>
        </p:nvCxnSpPr>
        <p:spPr>
          <a:xfrm>
            <a:off x="3129278" y="3211023"/>
            <a:ext cx="2931962" cy="366473"/>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cxnSp>
        <p:nvCxnSpPr>
          <p:cNvPr id="99" name="Straight Arrow Connector 98"/>
          <p:cNvCxnSpPr/>
          <p:nvPr/>
        </p:nvCxnSpPr>
        <p:spPr>
          <a:xfrm>
            <a:off x="3145124" y="3718441"/>
            <a:ext cx="2931962" cy="366473"/>
          </a:xfrm>
          <a:prstGeom prst="straightConnector1">
            <a:avLst/>
          </a:prstGeom>
          <a:ln>
            <a:solidFill>
              <a:srgbClr val="000000"/>
            </a:solidFill>
            <a:prstDash val="dashDot"/>
            <a:tailEnd type="arrow"/>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7370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8</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Files: Module Data</a:t>
            </a:r>
          </a:p>
        </p:txBody>
      </p:sp>
      <p:graphicFrame>
        <p:nvGraphicFramePr>
          <p:cNvPr id="56467" name="Group 147"/>
          <p:cNvGraphicFramePr>
            <a:graphicFrameLocks noGrp="1"/>
          </p:cNvGraphicFramePr>
          <p:nvPr>
            <p:extLst>
              <p:ext uri="{D42A27DB-BD31-4B8C-83A1-F6EECF244321}">
                <p14:modId xmlns:p14="http://schemas.microsoft.com/office/powerpoint/2010/main" val="434259523"/>
              </p:ext>
            </p:extLst>
          </p:nvPr>
        </p:nvGraphicFramePr>
        <p:xfrm>
          <a:off x="287869" y="1187450"/>
          <a:ext cx="8449732" cy="1889479"/>
        </p:xfrm>
        <a:graphic>
          <a:graphicData uri="http://schemas.openxmlformats.org/drawingml/2006/table">
            <a:tbl>
              <a:tblPr/>
              <a:tblGrid>
                <a:gridCol w="2938288"/>
                <a:gridCol w="1494488"/>
                <a:gridCol w="4016956"/>
              </a:tblGrid>
              <a:tr h="33655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Type</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Protocol ID</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identifying number for this protocol.</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Protocol Name</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The name of this protocol.</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Module Path</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path to the module file.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Module Operations Symbol</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char[50]</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symbol in the module’s symbol table containing the methods the module provides.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
        <p:nvSpPr>
          <p:cNvPr id="4" name="Rectangle 3"/>
          <p:cNvSpPr/>
          <p:nvPr/>
        </p:nvSpPr>
        <p:spPr>
          <a:xfrm>
            <a:off x="292626" y="3194837"/>
            <a:ext cx="8307818" cy="1754327"/>
          </a:xfrm>
          <a:prstGeom prst="rect">
            <a:avLst/>
          </a:prstGeom>
        </p:spPr>
        <p:txBody>
          <a:bodyPr wrap="square">
            <a:spAutoFit/>
          </a:bodyPr>
          <a:lstStyle/>
          <a:p>
            <a:pPr algn="l"/>
            <a:r>
              <a:rPr lang="en-US">
                <a:latin typeface="+mn-lt"/>
                <a:cs typeface="Courier New"/>
              </a:rPr>
              <a:t>The configuration file is modeled on the ES startup script, one record per line, fields separated by commas and lines terminated with semicolons. For example:</a:t>
            </a:r>
          </a:p>
          <a:p>
            <a:pPr algn="l"/>
            <a:endParaRPr lang="en-US">
              <a:latin typeface="Courier New"/>
              <a:cs typeface="Courier New"/>
            </a:endParaRPr>
          </a:p>
          <a:p>
            <a:pPr algn="l"/>
            <a:r>
              <a:rPr lang="en-US">
                <a:latin typeface="Courier New"/>
                <a:cs typeface="Courier New"/>
              </a:rPr>
              <a:t>1, UDP, /cf/sbn_udp_module.so, SBN_UDP_Ops;</a:t>
            </a:r>
          </a:p>
          <a:p>
            <a:pPr algn="l"/>
            <a:r>
              <a:rPr lang="en-US">
                <a:latin typeface="Courier New"/>
                <a:cs typeface="Courier New"/>
              </a:rPr>
              <a:t>2, TCP, /cf/sbn_tcp_module.so, SBN_TCP_Ops;</a:t>
            </a:r>
          </a:p>
          <a:p>
            <a:pPr algn="l"/>
            <a:r>
              <a:rPr lang="en-US">
                <a:latin typeface="Courier New"/>
                <a:cs typeface="Courier New"/>
              </a:rPr>
              <a:t>6, Serial, /cf/sbn_serial_module.so, SBN_Serial_Ops;</a:t>
            </a:r>
          </a:p>
        </p:txBody>
      </p:sp>
    </p:spTree>
    <p:extLst>
      <p:ext uri="{BB962C8B-B14F-4D97-AF65-F5344CB8AC3E}">
        <p14:creationId xmlns:p14="http://schemas.microsoft.com/office/powerpoint/2010/main" val="144191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ヒラギノ角ゴ Pro W3" charset="0"/>
                <a:cs typeface="ヒラギノ角ゴ Pro W3" charset="0"/>
              </a:defRPr>
            </a:lvl1pPr>
            <a:lvl2pPr marL="742950" indent="-285750" eaLnBrk="0" hangingPunct="0">
              <a:defRPr sz="2400">
                <a:solidFill>
                  <a:schemeClr val="tx1"/>
                </a:solidFill>
                <a:latin typeface="Arial" charset="0"/>
                <a:ea typeface="ヒラギノ角ゴ Pro W3" charset="0"/>
                <a:cs typeface="ヒラギノ角ゴ Pro W3" charset="0"/>
              </a:defRPr>
            </a:lvl2pPr>
            <a:lvl3pPr marL="1143000" indent="-228600" eaLnBrk="0" hangingPunct="0">
              <a:defRPr sz="2400">
                <a:solidFill>
                  <a:schemeClr val="tx1"/>
                </a:solidFill>
                <a:latin typeface="Arial" charset="0"/>
                <a:ea typeface="ヒラギノ角ゴ Pro W3" charset="0"/>
                <a:cs typeface="ヒラギノ角ゴ Pro W3" charset="0"/>
              </a:defRPr>
            </a:lvl3pPr>
            <a:lvl4pPr marL="1600200" indent="-228600" eaLnBrk="0" hangingPunct="0">
              <a:defRPr sz="2400">
                <a:solidFill>
                  <a:schemeClr val="tx1"/>
                </a:solidFill>
                <a:latin typeface="Arial" charset="0"/>
                <a:ea typeface="ヒラギノ角ゴ Pro W3" charset="0"/>
                <a:cs typeface="ヒラギノ角ゴ Pro W3" charset="0"/>
              </a:defRPr>
            </a:lvl4pPr>
            <a:lvl5pPr marL="2057400" indent="-228600" eaLnBrk="0" hangingPunct="0">
              <a:defRPr sz="2400">
                <a:solidFill>
                  <a:schemeClr val="tx1"/>
                </a:solidFill>
                <a:latin typeface="Arial" charset="0"/>
                <a:ea typeface="ヒラギノ角ゴ Pro W3" charset="0"/>
                <a:cs typeface="ヒラギノ角ゴ Pro W3" charset="0"/>
              </a:defRPr>
            </a:lvl5pPr>
            <a:lvl6pPr marL="25146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29718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34290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3886200" indent="-228600" algn="ctr"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pPr eaLnBrk="1" hangingPunct="1"/>
            <a:fld id="{EE975231-3F63-4F4E-B8F6-0A246541BABA}" type="slidenum">
              <a:rPr lang="en-US" sz="1400"/>
              <a:pPr eaLnBrk="1" hangingPunct="1"/>
              <a:t>9</a:t>
            </a:fld>
            <a:endParaRPr lang="en-US" sz="1400"/>
          </a:p>
        </p:txBody>
      </p:sp>
      <p:sp>
        <p:nvSpPr>
          <p:cNvPr id="30722" name="Rectangle 2"/>
          <p:cNvSpPr>
            <a:spLocks noGrp="1" noChangeArrowheads="1"/>
          </p:cNvSpPr>
          <p:nvPr>
            <p:ph type="title"/>
          </p:nvPr>
        </p:nvSpPr>
        <p:spPr/>
        <p:txBody>
          <a:bodyPr/>
          <a:lstStyle/>
          <a:p>
            <a:r>
              <a:rPr lang="en-US">
                <a:latin typeface="Times New Roman" charset="0"/>
                <a:ea typeface="ヒラギノ角ゴ Pro W3" charset="0"/>
                <a:cs typeface="ヒラギノ角ゴ Pro W3" charset="0"/>
              </a:rPr>
              <a:t>Configuration Files: Peer Data</a:t>
            </a:r>
          </a:p>
        </p:txBody>
      </p:sp>
      <p:graphicFrame>
        <p:nvGraphicFramePr>
          <p:cNvPr id="56467" name="Group 147"/>
          <p:cNvGraphicFramePr>
            <a:graphicFrameLocks noGrp="1"/>
          </p:cNvGraphicFramePr>
          <p:nvPr>
            <p:extLst>
              <p:ext uri="{D42A27DB-BD31-4B8C-83A1-F6EECF244321}">
                <p14:modId xmlns:p14="http://schemas.microsoft.com/office/powerpoint/2010/main" val="1547464845"/>
              </p:ext>
            </p:extLst>
          </p:nvPr>
        </p:nvGraphicFramePr>
        <p:xfrm>
          <a:off x="287869" y="1187450"/>
          <a:ext cx="8013253" cy="4006111"/>
        </p:xfrm>
        <a:graphic>
          <a:graphicData uri="http://schemas.openxmlformats.org/drawingml/2006/table">
            <a:tbl>
              <a:tblPr/>
              <a:tblGrid>
                <a:gridCol w="1673989"/>
                <a:gridCol w="2241076"/>
                <a:gridCol w="4098188"/>
              </a:tblGrid>
              <a:tr h="33655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Parameter</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Type</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2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Description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CPU Name</a:t>
                      </a:r>
                      <a:endPar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char[</a:t>
                      </a:r>
                    </a:p>
                    <a:p>
                      <a:pPr marL="0" marR="0" lvl="0" indent="0" algn="l" defTabSz="914400" rtl="0" eaLnBrk="0" fontAlgn="base" latinLnBrk="0" hangingPunct="0">
                        <a:lnSpc>
                          <a:spcPct val="100000"/>
                        </a:lnSpc>
                        <a:spcBef>
                          <a:spcPct val="35000"/>
                        </a:spcBef>
                        <a:spcAft>
                          <a:spcPct val="0"/>
                        </a:spcAft>
                        <a:buClrTx/>
                        <a:buSzTx/>
                        <a:buFontTx/>
                        <a:buNone/>
                        <a:tabLst/>
                        <a:defRPr/>
                      </a:pPr>
                      <a:r>
                        <a:rPr kumimoji="0" lang="en-US" sz="1400" b="0" i="0" u="none" strike="noStrike" kern="1200" cap="none" normalizeH="0" baseline="0">
                          <a:ln>
                            <a:noFill/>
                          </a:ln>
                          <a:solidFill>
                            <a:schemeClr val="tx1"/>
                          </a:solidFill>
                          <a:effectLst/>
                          <a:latin typeface="Arial" pitchFamily="-112" charset="0"/>
                          <a:ea typeface="ヒラギノ角ゴ Pro W3" pitchFamily="-112" charset="-128"/>
                          <a:cs typeface="ヒラギノ角ゴ Pro W3" pitchFamily="-112" charset="-128"/>
                        </a:rPr>
                        <a:t>SBN_MAX_PEERNAME_LENGTH]</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CPU name of the node (needs to match CFE_CPU_NAME.)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CPU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uint32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112" charset="0"/>
                          <a:ea typeface="ヒラギノ角ゴ Pro W3" pitchFamily="-112" charset="-128"/>
                          <a:cs typeface="ヒラギノ角ゴ Pro W3" pitchFamily="-112" charset="-128"/>
                        </a:rPr>
                        <a:t>The ID of the node (needs to match CFE_CPU_ID.)</a:t>
                      </a: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Protocol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protocol ID for the module to connect to this node.</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Spacecraft ID</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uint32</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Spacecraft ID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QoS</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uint8</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QoS of the connection.</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72">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NetNumber</a:t>
                      </a:r>
                    </a:p>
                  </a:txBody>
                  <a:tcPr marT="45692" marB="45692"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int</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The Network Number (if you have multiple distinct networks sharing peers.)</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rgbClr r="0" g="0" b="0"/>
                      </a:solidFill>
                      <a:prstDash val="dash"/>
                      <a:round/>
                      <a:headEnd type="none" w="med" len="med"/>
                      <a:tailEnd type="none" w="med" len="med"/>
                    </a:lnB>
                    <a:lnTlToBr>
                      <a:noFill/>
                    </a:lnTlToBr>
                    <a:lnBlToTr>
                      <a:noFill/>
                    </a:lnBlToTr>
                    <a:noFill/>
                  </a:tcPr>
                </a:tc>
              </a:tr>
              <a:tr h="396172">
                <a:tc gridSpan="3">
                  <a:txBody>
                    <a:bodyPr/>
                    <a:lstStyle/>
                    <a:p>
                      <a:pPr marL="0" marR="0" lvl="0" indent="0" algn="l" defTabSz="914400" rtl="0" eaLnBrk="0" fontAlgn="base" latinLnBrk="0" hangingPunct="0">
                        <a:lnSpc>
                          <a:spcPct val="100000"/>
                        </a:lnSpc>
                        <a:spcBef>
                          <a:spcPct val="35000"/>
                        </a:spcBef>
                        <a:spcAft>
                          <a:spcPct val="0"/>
                        </a:spcAft>
                        <a:buClrTx/>
                        <a:buSzTx/>
                        <a:buFontTx/>
                        <a:buNone/>
                        <a:tabLst/>
                      </a:pPr>
                      <a:r>
                        <a:rPr kumimoji="0" lang="en-US" sz="1400" b="1"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rPr>
                        <a:t>+++ module-specific parameters (e.g. hostname/port, serial device filename, etc.)</a:t>
                      </a:r>
                    </a:p>
                  </a:txBody>
                  <a:tcPr marT="45692" marB="45692" horzOverflow="overflow">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rgbClr r="0" g="0" b="0"/>
                      </a:solidFill>
                      <a:prstDash val="dash"/>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35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3500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ヒラギノ角ゴ Pro W3" pitchFamily="-112" charset="-128"/>
                        <a:cs typeface="ヒラギノ角ゴ Pro W3" pitchFamily="-112" charset="-128"/>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quarter" idx="11"/>
          </p:nvPr>
        </p:nvSpPr>
        <p:spPr/>
        <p:txBody>
          <a:bodyPr/>
          <a:lstStyle/>
          <a:p>
            <a:pPr>
              <a:defRPr/>
            </a:pPr>
            <a:fld id="{7EB3607B-311D-CD49-AD8D-9D9F140825C4}" type="datetime1">
              <a:rPr lang="en-US"/>
              <a:pPr>
                <a:defRPr/>
              </a:pPr>
              <a:t>9/28/16</a:t>
            </a:fld>
            <a:endParaRPr lang="en-US"/>
          </a:p>
        </p:txBody>
      </p:sp>
      <p:sp>
        <p:nvSpPr>
          <p:cNvPr id="3" name="Footer Placeholder 2"/>
          <p:cNvSpPr>
            <a:spLocks noGrp="1"/>
          </p:cNvSpPr>
          <p:nvPr>
            <p:ph type="ftr" sz="quarter" idx="12"/>
          </p:nvPr>
        </p:nvSpPr>
        <p:spPr/>
        <p:txBody>
          <a:bodyPr/>
          <a:lstStyle/>
          <a:p>
            <a:pPr>
              <a:defRPr/>
            </a:pPr>
            <a:r>
              <a:rPr lang="en-US"/>
              <a:t>cFS Application: SBN</a:t>
            </a:r>
          </a:p>
        </p:txBody>
      </p:sp>
    </p:spTree>
    <p:extLst>
      <p:ext uri="{BB962C8B-B14F-4D97-AF65-F5344CB8AC3E}">
        <p14:creationId xmlns:p14="http://schemas.microsoft.com/office/powerpoint/2010/main" val="2362947601"/>
      </p:ext>
    </p:extLst>
  </p:cSld>
  <p:clrMapOvr>
    <a:masterClrMapping/>
  </p:clrMapOvr>
</p:sld>
</file>

<file path=ppt/theme/theme1.xml><?xml version="1.0" encoding="utf-8"?>
<a:theme xmlns:a="http://schemas.openxmlformats.org/drawingml/2006/main" name="SDO retreat">
  <a:themeElements>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DO retrea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noFill/>
        <a:ln w="9525">
          <a:solidFill>
            <a:schemeClr val="tx1"/>
          </a:solidFill>
          <a:round/>
          <a:headEnd/>
          <a:tailEnd type="triangle" w="lg" len="lg"/>
        </a:ln>
      </a:spPr>
      <a:bodyPr/>
      <a:lstStyle/>
    </a:lnDef>
  </a:objectDefaults>
  <a:extraClrSchemeLst>
    <a:extraClrScheme>
      <a:clrScheme name="SDO retrea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O retrea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O retrea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O retrea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O retrea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O retrea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O retrea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32378</TotalTime>
  <Words>1606</Words>
  <Application>Microsoft Macintosh PowerPoint</Application>
  <PresentationFormat>On-screen Show (4:3)</PresentationFormat>
  <Paragraphs>406</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SDO retreat</vt:lpstr>
      <vt:lpstr>Core Flight System  Software Bus Networking Application   Design As Built</vt:lpstr>
      <vt:lpstr>PowerPoint Presentation</vt:lpstr>
      <vt:lpstr>PowerPoint Presentation</vt:lpstr>
      <vt:lpstr>Context Diagram</vt:lpstr>
      <vt:lpstr>Sequence: Setup</vt:lpstr>
      <vt:lpstr>Sequence: Packet Exchange</vt:lpstr>
      <vt:lpstr>Sequence: Teardown</vt:lpstr>
      <vt:lpstr>Configuration Files: Module Data</vt:lpstr>
      <vt:lpstr>Configuration Files: Peer Data</vt:lpstr>
      <vt:lpstr>Configuration Parameters (1)</vt:lpstr>
      <vt:lpstr>Configuration Parameters (2)</vt:lpstr>
      <vt:lpstr>Commands</vt:lpstr>
      <vt:lpstr>Housekeeping (1)</vt:lpstr>
      <vt:lpstr>Housekeeping (2)</vt:lpstr>
      <vt:lpstr>Housekeeping (3)</vt:lpstr>
      <vt:lpstr>Event IDs</vt:lpstr>
    </vt:vector>
  </TitlesOfParts>
  <Company>FSW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dc:creator>
  <cp:lastModifiedBy>Chris Knight</cp:lastModifiedBy>
  <cp:revision>677</cp:revision>
  <cp:lastPrinted>2008-10-02T19:05:01Z</cp:lastPrinted>
  <dcterms:created xsi:type="dcterms:W3CDTF">2010-11-22T18:56:39Z</dcterms:created>
  <dcterms:modified xsi:type="dcterms:W3CDTF">2016-09-28T17:55:25Z</dcterms:modified>
</cp:coreProperties>
</file>