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37" r:id="rId2"/>
    <p:sldId id="404" r:id="rId3"/>
    <p:sldId id="477" r:id="rId4"/>
    <p:sldId id="467" r:id="rId5"/>
    <p:sldId id="462" r:id="rId6"/>
    <p:sldId id="468" r:id="rId7"/>
    <p:sldId id="473" r:id="rId8"/>
    <p:sldId id="476" r:id="rId9"/>
    <p:sldId id="475" r:id="rId10"/>
    <p:sldId id="480" r:id="rId11"/>
    <p:sldId id="474" r:id="rId12"/>
    <p:sldId id="409" r:id="rId13"/>
    <p:sldId id="449" r:id="rId14"/>
    <p:sldId id="470" r:id="rId15"/>
    <p:sldId id="471" r:id="rId16"/>
    <p:sldId id="408" r:id="rId17"/>
    <p:sldId id="479" r:id="rId18"/>
    <p:sldId id="478" r:id="rId19"/>
    <p:sldId id="481" r:id="rId20"/>
    <p:sldId id="469" r:id="rId21"/>
    <p:sldId id="463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0"/>
    <p:restoredTop sz="94662"/>
  </p:normalViewPr>
  <p:slideViewPr>
    <p:cSldViewPr snapToGrid="0">
      <p:cViewPr>
        <p:scale>
          <a:sx n="100" d="100"/>
          <a:sy n="100" d="100"/>
        </p:scale>
        <p:origin x="21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384" y="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28473B-9F10-004E-9BD5-367E359EF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testnotes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156857-80E8-F24F-ABB0-E2BA4456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43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4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200"/>
              <a:t>testnotes</a:t>
            </a: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3" tIns="45717" rIns="91433" bIns="45717"/>
          <a:lstStyle/>
          <a:p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3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testnotes</a:t>
            </a: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8875-65DB-A545-9DEB-FC11E6786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EBD74-B9E4-0E4B-AC6A-6A6644FA211D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9145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4D72F-96DD-A242-AAAB-0230EF01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423E-01F1-194D-BEF2-59037D9E890E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7986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EAB93-7257-5147-A4F1-A8F9422C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8BEB-BEE3-334D-B79E-E768C9FAF8E5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91448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51C97-27BE-8C41-8CE9-BF9312687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9720-93FE-664C-90ED-4CAF6FDDEA10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0515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553200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7D352-A1D3-5B4F-97D8-BA8303AF0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285A-049E-F04F-84A2-B30C773B375D}" type="datetime1">
              <a:t>5/4/17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1809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59E6-1D05-5941-95ED-18A8A271B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EAE3E-5FC7-A54A-AF77-DDA1203272CF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57741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FEA6-DB1E-F64D-AC36-B235E851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3E2F-E129-8144-85E5-DEFD93E5B96E}" type="datetime1">
              <a:t>5/4/17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2928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D7BF-2C49-3E4D-B000-EC4CF47D5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1D202-225B-274E-B468-B23944D81B5F}" type="datetime1">
              <a:t>5/4/17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9307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FC8C8-21BE-7B46-A7CF-64E43925C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E727-DBBF-C24A-80AB-D1A64464A970}" type="datetime1">
              <a:t>5/4/17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2317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459DC-DB1A-7A40-BA20-39977C5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F27D-CB15-7843-AC95-0CBD4BB583FE}" type="datetime1">
              <a:t>5/4/17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18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12B6C-06E4-DE4C-BC1B-880E8BFD8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54F2-E1C3-E741-9012-F819890FDEF2}" type="datetime1">
              <a:t>5/4/17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32403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F514-299D-B14B-B438-CB7C5DB76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FE2EA-BB63-0142-BBBA-3114D28210BA}" type="datetime1">
              <a:t>5/4/17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7474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B29F-28F6-1A4A-914C-D8963854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6BD5-D583-F445-A197-4E9204106D8D}" type="datetime1">
              <a:t>5/4/17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852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1358900" y="838200"/>
            <a:ext cx="6845300" cy="635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9F9F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4" name="Text Box 6"/>
          <p:cNvSpPr txBox="1">
            <a:spLocks noChangeArrowheads="1"/>
          </p:cNvSpPr>
          <p:nvPr userDrawn="1"/>
        </p:nvSpPr>
        <p:spPr bwMode="auto">
          <a:xfrm>
            <a:off x="200025" y="6461125"/>
            <a:ext cx="238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defRPr/>
            </a:pPr>
            <a:endParaRPr lang="en-US" sz="1000" smtClean="0">
              <a:latin typeface="Times New Roman" charset="0"/>
            </a:endParaRPr>
          </a:p>
          <a:p>
            <a:pPr algn="l">
              <a:defRPr/>
            </a:pPr>
            <a:endParaRPr lang="en-US" sz="1000" smtClean="0">
              <a:latin typeface="Times New Roman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 userDrawn="1"/>
        </p:nvSpPr>
        <p:spPr bwMode="auto">
          <a:xfrm>
            <a:off x="517525" y="6062663"/>
            <a:ext cx="3749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FA803A-2A13-814B-9EA3-D1AEA4DC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75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FA71DDE3-1BFD-2B4B-9B0E-6E78A067C89E}" type="datetime1">
              <a:t>5/4/17</a:t>
            </a:fld>
            <a:endParaRPr lang="en-US"/>
          </a:p>
        </p:txBody>
      </p:sp>
      <p:sp>
        <p:nvSpPr>
          <p:cNvPr id="2375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cFS Application: SBN</a:t>
            </a:r>
          </a:p>
        </p:txBody>
      </p:sp>
      <p:pic>
        <p:nvPicPr>
          <p:cNvPr id="1033" name="Picture 41" descr="Meatb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0"/>
            <a:ext cx="9985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0"/>
            <a:ext cx="13335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ヒラギノ角ゴ Pro W3" charset="-128"/>
          <a:cs typeface="ヒラギノ角ゴ Pro W3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  <a:ea typeface="ヒラギノ角ゴ Pro W3" charset="-128"/>
          <a:cs typeface="ヒラギノ角ゴ Pro W3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ヒラギノ角ゴ Pro W3" charset="-128"/>
          <a:cs typeface="ヒラギノ角ゴ Pro W3" pitchFamily="-112" charset="-128"/>
        </a:defRPr>
      </a:lvl1pPr>
      <a:lvl2pPr marL="730250" indent="-284163" algn="l" rtl="0" eaLnBrk="0" fontAlgn="base" hangingPunct="0">
        <a:spcBef>
          <a:spcPct val="3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062038" indent="-228600" algn="l" rtl="0" eaLnBrk="0" fontAlgn="base" hangingPunct="0">
        <a:spcBef>
          <a:spcPct val="3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0"/>
          <a:cs typeface="Arial" charset="0"/>
        </a:defRPr>
      </a:lvl3pPr>
      <a:lvl4pPr marL="1392238" indent="-228600" algn="l" rtl="0" eaLnBrk="0" fontAlgn="base" hangingPunct="0">
        <a:spcBef>
          <a:spcPct val="35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onnie.s.walling@nasa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Core Flight System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Software Bus Networking Application </a:t>
            </a:r>
            <a:b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</a:br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 Design As Built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03350" y="4381500"/>
            <a:ext cx="6337300" cy="1593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  <a:hlinkClick r:id="rId2"/>
              </a:rPr>
              <a:t>Christopher.D.Knight@nasa.gov</a:t>
            </a:r>
            <a:endParaRPr lang="en-US" sz="1800">
              <a:solidFill>
                <a:srgbClr val="0000CC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(650) 604-3471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NASA Ames Research Center</a:t>
            </a:r>
          </a:p>
          <a:p>
            <a:pPr marL="0" indent="0" algn="ctr"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Intelligent Systems Division (Code TI)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E2CE17-9310-CB4D-A759-84364C03D56E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95426BED-C96F-A04D-AB94-5A65E6432035}" type="slidenum">
              <a:rPr lang="en-US" sz="1400"/>
              <a:pPr eaLnBrk="1" hangingPunct="1"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(2)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94703"/>
              </p:ext>
            </p:extLst>
          </p:nvPr>
        </p:nvGraphicFramePr>
        <p:xfrm>
          <a:off x="287869" y="1187450"/>
          <a:ext cx="8449732" cy="455472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pipes for peer messages.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DEFAULT_MSG_LIM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Subscription message limit for peer’s subs.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SUB_PIPE_DEPTH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SBN subscription-watching pipe. This pipe receives messages about all local subscriptions.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MAX_ONESUB_PKTS_ON_PIPE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individual subscription messages on the subscription pipe.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MAX_ALLSUBS_PKTS_ON_PIPE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“all subscriptions” messages on the subscription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MAX_INTERFACE_TYPES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number of interface modules that can be loaded.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SCH_PIPE_DEPTH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Depth of the scheduler pipe.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MOD_STATUS_MSG_SIZE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messages, the module can provide its own data. This is the max size of that block of RAM.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196257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Configuration Parameters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(3)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82831"/>
              </p:ext>
            </p:extLst>
          </p:nvPr>
        </p:nvGraphicFramePr>
        <p:xfrm>
          <a:off x="287868" y="1204384"/>
          <a:ext cx="8178799" cy="4950960"/>
        </p:xfrm>
        <a:graphic>
          <a:graphicData uri="http://schemas.openxmlformats.org/drawingml/2006/table">
            <a:tbl>
              <a:tblPr/>
              <a:tblGrid>
                <a:gridCol w="2862947"/>
                <a:gridCol w="1589050"/>
                <a:gridCol w="3726802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NONVOL_MODULE_FILENAME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“/cf/SbnModuleData.dat”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module configuration in the non-volatile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 MODULE_FILE_LINE_SIZE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module file line.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VOL_PEER_FILENAME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“/ram/SbnPeerData.dat”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volatile memory.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 * NONVOL_PEER_FILENAME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“/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cf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/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SbnPeerData.dat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Path of the peer configuration in the non-volatile memory.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PEER_FILE_LINE_SIZE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128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peer file line.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SEND_TASK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pipe and send messages to the peer as soon as they are read off the pipe.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pipes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RECV_TASK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Use a per-peer task to wait on the peer’s connection and send messages to the bus as soon as they are received by the peer. If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undef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peer connections are polled every time SCH wakes up SBN.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73674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55A1EC38-4983-4447-A9CA-30921677F47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Commands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5862"/>
              </p:ext>
            </p:extLst>
          </p:nvPr>
        </p:nvGraphicFramePr>
        <p:xfrm>
          <a:off x="581025" y="997206"/>
          <a:ext cx="7896224" cy="4380893"/>
        </p:xfrm>
        <a:graphic>
          <a:graphicData uri="http://schemas.openxmlformats.org/drawingml/2006/table">
            <a:tbl>
              <a:tblPr/>
              <a:tblGrid>
                <a:gridCol w="2021912"/>
                <a:gridCol w="2937156"/>
                <a:gridCol w="29371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(#defined as SBN_&lt;cmd&gt;_CC)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Parameters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NOOP</a:t>
                      </a:r>
                      <a:endParaRPr kumimoji="0" lang="en-US" sz="10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General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aliveness test – verifies command handler and event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generation.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application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housekeeping telemetry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counters.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RESET_PEER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PeerNum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Resets the task, stopping and clearing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config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current status of the SBN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SEND_HK_NET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network.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SEND_HK_PEER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Send telemetry about a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MYSUBS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local subscriptions that SBN is subscribed to.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PEERSUBS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NetIdx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, uint8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PeerIdx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sends telemetry containing the subscriptions the local SBN is aware of for that peer.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8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SCH_WAKEUP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(none)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 waits on wakeup messages from the scheduler and also has a built-in timeout in case SCH is not running.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F7BDA28-418C-9143-89A1-46CE07347BF0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85787" y="5378099"/>
            <a:ext cx="78867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400" dirty="0"/>
              <a:t>Housekeeping requests are sent as commands with housekeeping-specific command codes. Responses all are sent as telemetry with the same message ID but the first byte of the response is the command code that made the request.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13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(1)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184"/>
              </p:ext>
            </p:extLst>
          </p:nvPr>
        </p:nvGraphicFramePr>
        <p:xfrm>
          <a:off x="595313" y="1411288"/>
          <a:ext cx="7693025" cy="1919312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successful ground commands (includes commands from on board sources).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commands with process errors.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for local apps.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Total number of entries (hosts and peers.)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897990" y="1033463"/>
            <a:ext cx="1967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SBN_HkPacket_t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13</a:t>
            </a:fld>
            <a:endParaRPr lang="en-US" sz="1400"/>
          </a:p>
        </p:txBody>
      </p:sp>
      <p:graphicFrame>
        <p:nvGraphicFramePr>
          <p:cNvPr id="1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89370"/>
              </p:ext>
            </p:extLst>
          </p:nvPr>
        </p:nvGraphicFramePr>
        <p:xfrm>
          <a:off x="595313" y="3716918"/>
          <a:ext cx="7693025" cy="167561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char[SBN_MAX_NET_NAME_LENGTH]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ProtocolID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ID of the protocol of this network.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peers in this net.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85557" y="3339093"/>
            <a:ext cx="1992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 dirty="0" err="1" smtClean="0"/>
              <a:t>SBN_NetStatus_t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14</a:t>
            </a:fld>
            <a:endParaRPr lang="en-US" sz="1400"/>
          </a:p>
        </p:txBody>
      </p:sp>
      <p:graphicFrame>
        <p:nvGraphicFramePr>
          <p:cNvPr id="12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69862"/>
              </p:ext>
            </p:extLst>
          </p:nvPr>
        </p:nvGraphicFramePr>
        <p:xfrm>
          <a:off x="665780" y="1413488"/>
          <a:ext cx="7693025" cy="3686234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QoS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quality of service.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State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Whether this node is connected (heartbeating) or disconnected (announcing.)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Name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char * SBN_MAX_PEERNAME_LENGTH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name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ProcessorID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cFS processor ID of the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LastSend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sent this peer a message.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LastRecv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OS_time_t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Last time I received a message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sent to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messages received from this peer since last reset.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SendErrCount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sending to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RecvErrCount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errors raised when trying to receive from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Number of subscriptions sent to me by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IFData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 * 32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IF-specific private data block.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820898" y="1033463"/>
            <a:ext cx="21221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800"/>
              <a:t>SBN_PeerStatus_t</a:t>
            </a:r>
          </a:p>
        </p:txBody>
      </p:sp>
    </p:spTree>
    <p:extLst>
      <p:ext uri="{BB962C8B-B14F-4D97-AF65-F5344CB8AC3E}">
        <p14:creationId xmlns:p14="http://schemas.microsoft.com/office/powerpoint/2010/main" val="368116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00B6422-2848-6D42-8742-B05BF8E48EE5}" type="slidenum">
              <a:rPr lang="en-US" sz="1400"/>
              <a:pPr algn="r" eaLnBrk="1" hangingPunct="1"/>
              <a:t>15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Housekeeping (3)</a:t>
            </a:r>
          </a:p>
        </p:txBody>
      </p:sp>
      <p:graphicFrame>
        <p:nvGraphicFramePr>
          <p:cNvPr id="9434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53649"/>
              </p:ext>
            </p:extLst>
          </p:nvPr>
        </p:nvGraphicFramePr>
        <p:xfrm>
          <a:off x="595313" y="1411288"/>
          <a:ext cx="7693025" cy="1828008"/>
        </p:xfrm>
        <a:graphic>
          <a:graphicData uri="http://schemas.openxmlformats.org/drawingml/2006/table">
            <a:tbl>
              <a:tblPr/>
              <a:tblGrid>
                <a:gridCol w="1503633"/>
                <a:gridCol w="2046406"/>
                <a:gridCol w="4142986"/>
              </a:tblGrid>
              <a:tr h="304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Telemetry Point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Data Type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TlmHeader</a:t>
                      </a:r>
                    </a:p>
                  </a:txBody>
                  <a:tcPr marL="91456" marR="91456" marT="45682" marB="4568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uint8[CFE_SB_TLM_HDR_SIZE]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CCSDS header.</a:t>
                      </a:r>
                    </a:p>
                  </a:txBody>
                  <a:tcPr marL="91456" marR="91456"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CC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command code that requested this housekeeping.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PeerIdx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uint8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index of the peer this is a subscription list for.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SubCount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uint16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The number of 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6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</a:t>
                      </a:r>
                    </a:p>
                  </a:txBody>
                  <a:tcPr marL="91437" marR="91437" marT="45649" marB="45649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CFE_SB_MsgId_t * SBN_MAX_SUBS_PER_PEER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 for this peer.</a:t>
                      </a:r>
                    </a:p>
                  </a:txBody>
                  <a:tcPr marL="91437" marR="91437"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856" name="TextBox 2"/>
          <p:cNvSpPr txBox="1">
            <a:spLocks noChangeArrowheads="1"/>
          </p:cNvSpPr>
          <p:nvPr/>
        </p:nvSpPr>
        <p:spPr bwMode="auto">
          <a:xfrm>
            <a:off x="634923" y="1006155"/>
            <a:ext cx="24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/>
            <a:r>
              <a:rPr lang="en-US" sz="1800"/>
              <a:t>SBN_HkSubsPacket_t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DBD478-FE4D-DB41-B957-A9DBBBBF7C99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348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A98656E8-BAD3-2A42-9D86-EB9A7DD7D73C}" type="slidenum">
              <a:rPr lang="en-US" sz="1400"/>
              <a:pPr eaLnBrk="1" hangingPunct="1"/>
              <a:t>15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7248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CAA63246-3EE3-4545-8E2D-A932119B18F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Event IDs</a:t>
            </a:r>
            <a:endParaRPr lang="en-US" sz="140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6055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7132"/>
              </p:ext>
            </p:extLst>
          </p:nvPr>
        </p:nvGraphicFramePr>
        <p:xfrm>
          <a:off x="581025" y="1187450"/>
          <a:ext cx="7810500" cy="2461888"/>
        </p:xfrm>
        <a:graphic>
          <a:graphicData uri="http://schemas.openxmlformats.org/drawingml/2006/table">
            <a:tbl>
              <a:tblPr/>
              <a:tblGrid>
                <a:gridCol w="1952625"/>
                <a:gridCol w="5857875"/>
              </a:tblGrid>
              <a:tr h="3048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Event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#define SBN_..._EID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Description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software bus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INIT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Application initialization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MSG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SB message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FILE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Configuration (module and peer) file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PEER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Local peer resources (pipes, memory)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PROTO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Network protocol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CMD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Commanding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Subscriptions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2A2AB7-0D68-F246-A81D-87CD21846C56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Protocol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7409"/>
              </p:ext>
            </p:extLst>
          </p:nvPr>
        </p:nvGraphicFramePr>
        <p:xfrm>
          <a:off x="287869" y="1187450"/>
          <a:ext cx="8449732" cy="1371376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MsgSize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Size of the payload.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Announce/Sub/Unsub/App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 of the sender. (Needed for UDP).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9" y="2811428"/>
            <a:ext cx="29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(Un)Subscription Message</a:t>
            </a:r>
            <a:endParaRPr lang="en-US" dirty="0"/>
          </a:p>
        </p:txBody>
      </p:sp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5110"/>
              </p:ext>
            </p:extLst>
          </p:nvPr>
        </p:nvGraphicFramePr>
        <p:xfrm>
          <a:off x="287869" y="3233995"/>
          <a:ext cx="8449732" cy="2441507"/>
        </p:xfrm>
        <a:graphic>
          <a:graphicData uri="http://schemas.openxmlformats.org/drawingml/2006/table">
            <a:tbl>
              <a:tblPr/>
              <a:tblGrid>
                <a:gridCol w="2938288"/>
                <a:gridCol w="1828443"/>
                <a:gridCol w="3683001"/>
              </a:tblGrid>
              <a:tr h="308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SubCnt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Number of entries in the Subs table.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9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Subs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SBN_PackedSubs_t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2140"/>
              </p:ext>
            </p:extLst>
          </p:nvPr>
        </p:nvGraphicFramePr>
        <p:xfrm>
          <a:off x="5264435" y="4190682"/>
          <a:ext cx="3333465" cy="1279992"/>
        </p:xfrm>
        <a:graphic>
          <a:graphicData uri="http://schemas.openxmlformats.org/drawingml/2006/table">
            <a:tbl>
              <a:tblPr/>
              <a:tblGrid>
                <a:gridCol w="2209604"/>
                <a:gridCol w="1123861"/>
              </a:tblGrid>
              <a:tr h="1881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Field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MsgId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73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 + uint8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Network Module API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291" y="1242469"/>
            <a:ext cx="8307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Load</a:t>
            </a:r>
            <a:r>
              <a:rPr lang="en-US" sz="1400" dirty="0" smtClean="0"/>
              <a:t>(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/>
              <a:t>char **, </a:t>
            </a:r>
            <a:r>
              <a:rPr lang="en-US" sz="1400" dirty="0" err="1"/>
              <a:t>int</a:t>
            </a:r>
            <a:r>
              <a:rPr lang="en-US" sz="1400" dirty="0"/>
              <a:t>, void </a:t>
            </a:r>
            <a:r>
              <a:rPr lang="en-US" sz="1400" dirty="0" smtClean="0"/>
              <a:t>*);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InitHost</a:t>
            </a:r>
            <a:r>
              <a:rPr lang="en-US" sz="1400" dirty="0" smtClean="0"/>
              <a:t>(</a:t>
            </a:r>
            <a:r>
              <a:rPr lang="en-US" sz="1400" dirty="0" err="1" smtClean="0"/>
              <a:t>SBN_HostInterface_t</a:t>
            </a:r>
            <a:r>
              <a:rPr lang="en-US" sz="1400" dirty="0" smtClean="0"/>
              <a:t> </a:t>
            </a:r>
            <a:r>
              <a:rPr lang="en-US" sz="1400" dirty="0"/>
              <a:t>*Host);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InitPeer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PollPeer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*Peer);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smtClean="0"/>
              <a:t>Send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*Peer, </a:t>
            </a:r>
            <a:r>
              <a:rPr lang="en-US" sz="1400" dirty="0" err="1"/>
              <a:t>SBN_MsgType_t</a:t>
            </a:r>
            <a:r>
              <a:rPr lang="en-US" sz="1400" dirty="0"/>
              <a:t> </a:t>
            </a:r>
            <a:r>
              <a:rPr lang="en-US" sz="1400" dirty="0" err="1"/>
              <a:t>MsgType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 err="1"/>
              <a:t>MsgSize</a:t>
            </a:r>
            <a:r>
              <a:rPr lang="en-US" sz="1400" dirty="0"/>
              <a:t>, </a:t>
            </a:r>
            <a:r>
              <a:rPr lang="en-US" sz="1400" dirty="0" err="1"/>
              <a:t>SBN_Payload_t</a:t>
            </a:r>
            <a:r>
              <a:rPr lang="en-US" sz="1400" dirty="0"/>
              <a:t> *Payload);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RecvFromPeer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*Peer, </a:t>
            </a:r>
            <a:r>
              <a:rPr lang="en-US" sz="1400" dirty="0" err="1"/>
              <a:t>SBN_MsgType_t</a:t>
            </a:r>
            <a:r>
              <a:rPr lang="en-US" sz="1400" dirty="0"/>
              <a:t> 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MsgSizePtr</a:t>
            </a:r>
            <a:r>
              <a:rPr lang="en-US" sz="1400" dirty="0"/>
              <a:t>, </a:t>
            </a:r>
            <a:r>
              <a:rPr lang="en-US" sz="1400" dirty="0" err="1"/>
              <a:t>SBN_CpuId_t</a:t>
            </a:r>
            <a:r>
              <a:rPr lang="en-US" sz="1400" dirty="0"/>
              <a:t> 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b="1" dirty="0" err="1" smtClean="0"/>
              <a:t>RecvFromNet</a:t>
            </a:r>
            <a:r>
              <a:rPr lang="en-US" sz="1400" dirty="0" smtClean="0"/>
              <a:t>(</a:t>
            </a:r>
            <a:r>
              <a:rPr lang="en-US" sz="1400" dirty="0" err="1" smtClean="0"/>
              <a:t>SBN_NetInterface_t</a:t>
            </a:r>
            <a:r>
              <a:rPr lang="en-US" sz="1400" dirty="0" smtClean="0"/>
              <a:t> *Net, 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smtClean="0"/>
              <a:t>Peer,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SBN_MsgType_t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MsgTypePtr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SBN_MsgSize_t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MsgSizePtr</a:t>
            </a:r>
            <a:r>
              <a:rPr lang="en-US" sz="1400" dirty="0" smtClean="0"/>
              <a:t>,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 smtClean="0"/>
              <a:t>SBN_CpuId_t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 smtClean="0"/>
              <a:t>CpuIdPtr</a:t>
            </a:r>
            <a:r>
              <a:rPr lang="en-US" sz="1400" dirty="0" smtClean="0"/>
              <a:t>, </a:t>
            </a:r>
            <a:r>
              <a:rPr lang="en-US" sz="1400" dirty="0" err="1" smtClean="0"/>
              <a:t>SBN_Payload_t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err="1"/>
              <a:t>PayloadBuffer</a:t>
            </a:r>
            <a:r>
              <a:rPr lang="en-US" sz="1400" dirty="0"/>
              <a:t>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ReportModuleStatus</a:t>
            </a:r>
            <a:r>
              <a:rPr lang="en-US" sz="1400" dirty="0" smtClean="0"/>
              <a:t>(</a:t>
            </a:r>
            <a:r>
              <a:rPr lang="en-US" sz="1400" dirty="0" err="1" smtClean="0"/>
              <a:t>SBN_ModuleStatusPacket_t</a:t>
            </a:r>
            <a:r>
              <a:rPr lang="en-US" sz="1400" dirty="0" smtClean="0"/>
              <a:t> </a:t>
            </a:r>
            <a:r>
              <a:rPr lang="en-US" sz="1400" dirty="0"/>
              <a:t>*Buffer);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 smtClean="0"/>
              <a:t>ResetPeer</a:t>
            </a:r>
            <a:r>
              <a:rPr lang="en-US" sz="1400" dirty="0" smtClean="0"/>
              <a:t>(</a:t>
            </a:r>
            <a:r>
              <a:rPr lang="en-US" sz="1400" dirty="0" err="1" smtClean="0"/>
              <a:t>SBN_PeerInterface_t</a:t>
            </a:r>
            <a:r>
              <a:rPr lang="en-US" sz="1400" dirty="0" smtClean="0"/>
              <a:t> </a:t>
            </a:r>
            <a:r>
              <a:rPr lang="en-US" sz="1400" dirty="0"/>
              <a:t>*Peer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948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that are backup, or outdated.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551C97-27BE-8C41-8CE9-BF93126878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C39720-93FE-664C-90ED-4CAF6FDDEA10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cFS Application: SBN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(1)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 smtClean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connects the local software bus to one or more other 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sz="2000" dirty="0" smtClean="0">
                <a:cs typeface="Times New Roman" charset="0"/>
              </a:rPr>
              <a:t>nodes (who are also running SBN) such </a:t>
            </a:r>
            <a:r>
              <a:rPr lang="en-US" sz="2000" dirty="0">
                <a:cs typeface="Times New Roman" charset="0"/>
              </a:rPr>
              <a:t>that </a:t>
            </a:r>
            <a:r>
              <a:rPr lang="en-US" sz="2000" dirty="0" smtClean="0">
                <a:cs typeface="Times New Roman" charset="0"/>
              </a:rPr>
              <a:t>all messages </a:t>
            </a:r>
            <a:r>
              <a:rPr lang="en-US" sz="2000" dirty="0">
                <a:cs typeface="Times New Roman" charset="0"/>
              </a:rPr>
              <a:t>sent by an application on one bus </a:t>
            </a:r>
            <a:r>
              <a:rPr lang="en-US" sz="2000" dirty="0" smtClean="0">
                <a:cs typeface="Times New Roman" charset="0"/>
              </a:rPr>
              <a:t>will be </a:t>
            </a:r>
            <a:r>
              <a:rPr lang="en-US" sz="2000" dirty="0">
                <a:cs typeface="Times New Roman" charset="0"/>
              </a:rPr>
              <a:t>received by an application on another </a:t>
            </a:r>
            <a:r>
              <a:rPr lang="en-US" sz="2000" dirty="0" smtClean="0">
                <a:cs typeface="Times New Roman" charset="0"/>
              </a:rPr>
              <a:t>bus.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has </a:t>
            </a:r>
            <a:r>
              <a:rPr lang="en-US" sz="2000" dirty="0">
                <a:cs typeface="Times New Roman" charset="0"/>
              </a:rPr>
              <a:t>a modular network architecture (TCP, UDP, Serial, </a:t>
            </a:r>
            <a:r>
              <a:rPr lang="en-US" sz="2000" dirty="0" err="1">
                <a:cs typeface="Times New Roman" charset="0"/>
              </a:rPr>
              <a:t>SpaceWire</a:t>
            </a:r>
            <a:r>
              <a:rPr lang="en-US" sz="2000" dirty="0">
                <a:cs typeface="Times New Roman" charset="0"/>
              </a:rPr>
              <a:t>, etc.) to connect peers and supports mixed-mode peer </a:t>
            </a:r>
            <a:r>
              <a:rPr lang="en-US" sz="2000" dirty="0" smtClean="0">
                <a:cs typeface="Times New Roman" charset="0"/>
              </a:rPr>
              <a:t>networks.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remaps </a:t>
            </a:r>
            <a:r>
              <a:rPr lang="en-US" sz="2000" dirty="0">
                <a:cs typeface="Times New Roman" charset="0"/>
              </a:rPr>
              <a:t>and filters outgoing messages </a:t>
            </a:r>
            <a:r>
              <a:rPr lang="en-US" sz="2000" dirty="0" smtClean="0">
                <a:cs typeface="Times New Roman" charset="0"/>
              </a:rPr>
              <a:t>(</a:t>
            </a:r>
            <a:r>
              <a:rPr lang="en-US" sz="2000" dirty="0" err="1" smtClean="0">
                <a:cs typeface="Times New Roman" charset="0"/>
              </a:rPr>
              <a:t>cFS</a:t>
            </a:r>
            <a:r>
              <a:rPr lang="en-US" sz="2000" dirty="0" smtClean="0">
                <a:cs typeface="Times New Roman" charset="0"/>
              </a:rPr>
              <a:t> table-configured.)</a:t>
            </a:r>
            <a:endParaRPr lang="en-US" sz="2000" dirty="0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  <a:effectLst/>
        </p:spPr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NEED UPDATE Sequence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: Teardown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B58AE35B-4B8A-B14C-A608-7A3AEEBA245B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963223" y="2020874"/>
            <a:ext cx="0" cy="36140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56912" y="2020278"/>
            <a:ext cx="0" cy="415158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41327" y="2020278"/>
            <a:ext cx="0" cy="14013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81709" y="2594365"/>
            <a:ext cx="3605027" cy="450601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168054" y="2444165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95362" y="2332004"/>
            <a:ext cx="109517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27972" y="2155568"/>
            <a:ext cx="113364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6456560" y="3421598"/>
            <a:ext cx="969533" cy="2924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rgbClr val="000000"/>
                </a:solidFill>
              </a:rPr>
              <a:t>Terminated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403930" y="3771382"/>
            <a:ext cx="313496" cy="927296"/>
          </a:xfrm>
          <a:prstGeom prst="leftBrac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48332" y="4013257"/>
            <a:ext cx="866443" cy="5539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81708" y="46651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7" name="Multiply 86"/>
          <p:cNvSpPr/>
          <p:nvPr/>
        </p:nvSpPr>
        <p:spPr>
          <a:xfrm>
            <a:off x="6045904" y="3439559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Multiply 87"/>
          <p:cNvSpPr/>
          <p:nvPr/>
        </p:nvSpPr>
        <p:spPr>
          <a:xfrm>
            <a:off x="6056363" y="3939812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5708" y="1634277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2379191" y="5232803"/>
            <a:ext cx="1183909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62" name="Rectangle 61"/>
          <p:cNvSpPr/>
          <p:nvPr/>
        </p:nvSpPr>
        <p:spPr>
          <a:xfrm rot="5400000">
            <a:off x="1634093" y="3272448"/>
            <a:ext cx="2662640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sp>
        <p:nvSpPr>
          <p:cNvPr id="63" name="Rectangle 62"/>
          <p:cNvSpPr/>
          <p:nvPr/>
        </p:nvSpPr>
        <p:spPr>
          <a:xfrm rot="5400000">
            <a:off x="6231291" y="2487310"/>
            <a:ext cx="1447383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156589" y="4892730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42932" y="5418380"/>
            <a:ext cx="93066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91" name="Cloud 90"/>
          <p:cNvSpPr/>
          <p:nvPr/>
        </p:nvSpPr>
        <p:spPr>
          <a:xfrm>
            <a:off x="4063337" y="1452784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5141" y="1527224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158780" y="5632276"/>
            <a:ext cx="1800323" cy="3096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170244" y="2705801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197555" y="3238329"/>
            <a:ext cx="3564062" cy="4506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129278" y="3211023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145124" y="3718441"/>
            <a:ext cx="2931962" cy="366473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0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136" idx="2"/>
          </p:cNvCxnSpPr>
          <p:nvPr/>
        </p:nvCxnSpPr>
        <p:spPr>
          <a:xfrm flipH="1">
            <a:off x="7124337" y="2333502"/>
            <a:ext cx="14451" cy="400221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 rot="5400000">
            <a:off x="6851489" y="3189428"/>
            <a:ext cx="600800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Ann.</a:t>
            </a:r>
          </a:p>
        </p:txBody>
      </p:sp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NEED UPDATE Sequence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: </a:t>
            </a:r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Setup</a:t>
            </a:r>
            <a:endParaRPr lang="en-US" dirty="0">
              <a:latin typeface="Times New Roman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541584" y="4801742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4322790" y="1302583"/>
            <a:ext cx="1665958" cy="559836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162080" y="1138728"/>
            <a:ext cx="25373" cy="454157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2848091" y="1618973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cxnSp>
        <p:nvCxnSpPr>
          <p:cNvPr id="73" name="Straight Connector 72"/>
          <p:cNvCxnSpPr>
            <a:stCxn id="69" idx="1"/>
          </p:cNvCxnSpPr>
          <p:nvPr/>
        </p:nvCxnSpPr>
        <p:spPr>
          <a:xfrm>
            <a:off x="5155769" y="1861823"/>
            <a:ext cx="0" cy="41871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175735" y="2155992"/>
            <a:ext cx="1966379" cy="2257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04500" y="1898369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162080" y="2649755"/>
            <a:ext cx="1980034" cy="2299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17120" y="2395437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2725111" y="214624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5157959" y="2879730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189390" y="3156729"/>
            <a:ext cx="3761211" cy="5026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eft Brace 83"/>
          <p:cNvSpPr/>
          <p:nvPr/>
        </p:nvSpPr>
        <p:spPr>
          <a:xfrm>
            <a:off x="2752421" y="2653219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13760" y="276619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879600" y="3225541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17120" y="2893385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157959" y="2400952"/>
            <a:ext cx="1345227" cy="1881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Left Brace 93"/>
          <p:cNvSpPr/>
          <p:nvPr/>
        </p:nvSpPr>
        <p:spPr>
          <a:xfrm>
            <a:off x="2725111" y="3186985"/>
            <a:ext cx="300419" cy="512536"/>
          </a:xfrm>
          <a:prstGeom prst="leftBrac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2286450" y="329996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30775" y="3427151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3331919" y="3932504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6200000">
            <a:off x="2313761" y="222648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372885" y="4820058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19019" y="488356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1516772" y="1583933"/>
            <a:ext cx="24812" cy="444109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Multiply 124"/>
          <p:cNvSpPr/>
          <p:nvPr/>
        </p:nvSpPr>
        <p:spPr>
          <a:xfrm>
            <a:off x="6483804" y="2893625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6" name="Multiply 125"/>
          <p:cNvSpPr/>
          <p:nvPr/>
        </p:nvSpPr>
        <p:spPr>
          <a:xfrm>
            <a:off x="6483804" y="2434406"/>
            <a:ext cx="280332" cy="309476"/>
          </a:xfrm>
          <a:prstGeom prst="mathMultiply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46884" y="1019806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266465" y="1226824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02661" y="1964170"/>
            <a:ext cx="67225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529406" y="43831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529405" y="1738960"/>
            <a:ext cx="1523432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8358" y="1761438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“local subs”</a:t>
            </a:r>
          </a:p>
        </p:txBody>
      </p:sp>
      <p:sp>
        <p:nvSpPr>
          <p:cNvPr id="127" name="Rectangle 126"/>
          <p:cNvSpPr/>
          <p:nvPr/>
        </p:nvSpPr>
        <p:spPr>
          <a:xfrm rot="5400000">
            <a:off x="2201692" y="2925181"/>
            <a:ext cx="1921257" cy="3391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Announcing</a:t>
            </a:r>
          </a:p>
        </p:txBody>
      </p:sp>
      <p:sp>
        <p:nvSpPr>
          <p:cNvPr id="128" name="Rectangle 127"/>
          <p:cNvSpPr/>
          <p:nvPr/>
        </p:nvSpPr>
        <p:spPr>
          <a:xfrm rot="5400000">
            <a:off x="2084706" y="4760792"/>
            <a:ext cx="2143765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304608" y="3208820"/>
            <a:ext cx="3645993" cy="6554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6824006" y="2576990"/>
            <a:ext cx="653581" cy="314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Startup</a:t>
            </a:r>
          </a:p>
        </p:txBody>
      </p:sp>
      <p:sp>
        <p:nvSpPr>
          <p:cNvPr id="131" name="Rectangle 130"/>
          <p:cNvSpPr/>
          <p:nvPr/>
        </p:nvSpPr>
        <p:spPr>
          <a:xfrm rot="5400000">
            <a:off x="5870560" y="4775548"/>
            <a:ext cx="2578508" cy="3506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Heartbeating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3334114" y="415319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334114" y="409855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334114" y="4262419"/>
            <a:ext cx="3591371" cy="5052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543775" y="5172615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543774" y="5350124"/>
            <a:ext cx="1448950" cy="17055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375076" y="5204586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375076" y="5382095"/>
            <a:ext cx="3536749" cy="491564"/>
          </a:xfrm>
          <a:prstGeom prst="straightConnector1">
            <a:avLst/>
          </a:prstGeom>
          <a:ln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531598" y="4535512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531597" y="4699366"/>
            <a:ext cx="1433817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182503" y="39209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3345574" y="3850588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3334114" y="4016643"/>
            <a:ext cx="3605027" cy="53252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99830" y="3768574"/>
            <a:ext cx="1277301" cy="461665"/>
          </a:xfrm>
          <a:prstGeom prst="rect">
            <a:avLst/>
          </a:prstGeom>
          <a:solidFill>
            <a:srgbClr val="FFFFFF">
              <a:alpha val="7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“here are my subs”</a:t>
            </a:r>
            <a:endParaRPr lang="en-US" sz="1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2080" y="3690495"/>
            <a:ext cx="3761210" cy="5151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6953E68-731D-B04B-BDD7-AFF9F6DECD3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Design (2)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marL="0" indent="0" algn="l">
              <a:spcBef>
                <a:spcPct val="35000"/>
              </a:spcBef>
            </a:pPr>
            <a:r>
              <a:rPr lang="en-US" sz="2000" dirty="0">
                <a:cs typeface="Times New Roman" charset="0"/>
              </a:rPr>
              <a:t>SBN is a </a:t>
            </a:r>
            <a:r>
              <a:rPr lang="en-US" sz="2000" dirty="0" err="1">
                <a:cs typeface="Times New Roman" charset="0"/>
              </a:rPr>
              <a:t>cFS</a:t>
            </a:r>
            <a:r>
              <a:rPr lang="en-US" sz="2000" dirty="0">
                <a:cs typeface="Times New Roman" charset="0"/>
              </a:rPr>
              <a:t> application </a:t>
            </a:r>
            <a:r>
              <a:rPr lang="en-US" sz="2000" dirty="0" smtClean="0">
                <a:cs typeface="Times New Roman" charset="0"/>
              </a:rPr>
              <a:t>that</a:t>
            </a:r>
            <a:r>
              <a:rPr lang="mr-IN" sz="2000" dirty="0" smtClean="0">
                <a:cs typeface="Times New Roman" charset="0"/>
              </a:rPr>
              <a:t>…</a:t>
            </a:r>
            <a:endParaRPr lang="en-US" sz="2000" dirty="0">
              <a:cs typeface="Times New Roman" charset="0"/>
            </a:endParaRP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ALLSUBS</a:t>
            </a:r>
            <a:r>
              <a:rPr lang="en-US" sz="2000" dirty="0"/>
              <a:t>_TLM_MID and sends a CFE_SB_</a:t>
            </a:r>
            <a:r>
              <a:rPr lang="en-US" sz="2000" b="1" dirty="0"/>
              <a:t>SEND_PREV_SUBS</a:t>
            </a:r>
            <a:r>
              <a:rPr lang="en-US" sz="2000" dirty="0"/>
              <a:t>_CC to receive all existing subscriptions at startup.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>
                <a:cs typeface="Times New Roman" charset="0"/>
              </a:rPr>
              <a:t>…</a:t>
            </a:r>
            <a:r>
              <a:rPr lang="en-US" sz="2000" dirty="0" smtClean="0">
                <a:cs typeface="Times New Roman" charset="0"/>
              </a:rPr>
              <a:t>subscribes </a:t>
            </a:r>
            <a:r>
              <a:rPr lang="en-US" sz="2000" dirty="0">
                <a:cs typeface="Times New Roman" charset="0"/>
              </a:rPr>
              <a:t>to the </a:t>
            </a:r>
            <a:r>
              <a:rPr lang="en-US" sz="2000" dirty="0"/>
              <a:t>CFE_SB_</a:t>
            </a:r>
            <a:r>
              <a:rPr lang="en-US" sz="2000" b="1" dirty="0"/>
              <a:t>ONESUB</a:t>
            </a:r>
            <a:r>
              <a:rPr lang="en-US" sz="2000" dirty="0"/>
              <a:t>_TLM_MID message that informs SBN when a local application has (un)subscribed.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receives messages from peers (either via “select” polling or per-peer task, compile-time configurable) and publishes the messages locally.</a:t>
            </a:r>
          </a:p>
          <a:p>
            <a:pPr marL="0" indent="0" algn="l">
              <a:spcBef>
                <a:spcPct val="35000"/>
              </a:spcBef>
            </a:pPr>
            <a:r>
              <a:rPr lang="mr-IN" sz="2000" dirty="0" smtClean="0"/>
              <a:t>…</a:t>
            </a:r>
            <a:r>
              <a:rPr lang="en-US" sz="2000" dirty="0" smtClean="0"/>
              <a:t>gets messages for peers from the SB (either via “polling” or per-peer task, compile-time configurable) and sends the messages to peers.</a:t>
            </a:r>
          </a:p>
          <a:p>
            <a:pPr marL="0" indent="0" algn="l">
              <a:spcBef>
                <a:spcPct val="35000"/>
              </a:spcBef>
            </a:pPr>
            <a:r>
              <a:rPr lang="en-US" sz="2000" dirty="0" smtClean="0">
                <a:cs typeface="Times New Roman" charset="0"/>
              </a:rPr>
              <a:t>...Ensures </a:t>
            </a:r>
            <a:r>
              <a:rPr lang="en-US" sz="2000" dirty="0">
                <a:cs typeface="Times New Roman" charset="0"/>
              </a:rPr>
              <a:t>all SBN and CCSDS headers are big-endian over the wire.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90418B6-1B50-F34D-B458-B7530561AB98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8777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6274E1C5-9E98-A64F-B559-FB3F275AD9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371600" y="76200"/>
            <a:ext cx="6553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/>
          <a:p>
            <a:pPr eaLnBrk="0" hangingPunct="0"/>
            <a:r>
              <a:rPr lang="en-US" sz="2800" b="1">
                <a:solidFill>
                  <a:schemeClr val="accent2"/>
                </a:solidFill>
                <a:latin typeface="Times New Roman" charset="0"/>
              </a:rPr>
              <a:t>Concerns/Future Developments</a:t>
            </a:r>
            <a:endParaRPr lang="en-US" b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609600" y="1358900"/>
            <a:ext cx="78486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spcBef>
                <a:spcPct val="35000"/>
              </a:spcBef>
              <a:buFontTx/>
              <a:buChar char="•"/>
            </a:pPr>
            <a:endParaRPr lang="en-US" sz="1600" b="1"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B289AB-880F-764B-B46B-97A10573CB72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662"/>
              </p:ext>
            </p:extLst>
          </p:nvPr>
        </p:nvGraphicFramePr>
        <p:xfrm>
          <a:off x="552691" y="1090714"/>
          <a:ext cx="8063870" cy="36435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31935"/>
                <a:gridCol w="4031935"/>
              </a:tblGrid>
              <a:tr h="4012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cs typeface="Times New Roman" charset="0"/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Fix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“star network” only, </a:t>
                      </a:r>
                      <a:r>
                        <a:rPr lang="en-US" sz="1600" b="0" dirty="0">
                          <a:cs typeface="Times New Roman" charset="0"/>
                        </a:rPr>
                        <a:t>lacks any forwarding/routing capability.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Develop forwarding/routing architecture,</a:t>
                      </a:r>
                      <a:r>
                        <a:rPr lang="en-US" sz="1600" b="0" baseline="0" dirty="0"/>
                        <a:t> or develop/integrate separate app (CI/TO?)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cs typeface="Times New Roman" charset="0"/>
                        </a:rPr>
                        <a:t>cFS</a:t>
                      </a:r>
                      <a:r>
                        <a:rPr lang="en-US" sz="1600" b="0" dirty="0">
                          <a:cs typeface="Times New Roman" charset="0"/>
                        </a:rPr>
                        <a:t> SB limits the total number of MIDs to 256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. </a:t>
                      </a:r>
                      <a:r>
                        <a:rPr lang="en-US" sz="1600" b="0" dirty="0">
                          <a:cs typeface="Times New Roman" charset="0"/>
                        </a:rPr>
                        <a:t>Large SBN networks will need significantly more.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Leverage remapping/filtering. I</a:t>
                      </a:r>
                      <a:r>
                        <a:rPr lang="en-US" sz="1600" b="0" baseline="0" dirty="0" smtClean="0"/>
                        <a:t>ncrease </a:t>
                      </a:r>
                      <a:r>
                        <a:rPr lang="en-US" sz="1600" b="0" baseline="0" dirty="0"/>
                        <a:t>SB limits. Investigate impacts.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cs typeface="Times New Roman" charset="0"/>
                        </a:rPr>
                        <a:t>SBN subscribes to all MIDs of all</a:t>
                      </a:r>
                      <a:r>
                        <a:rPr lang="en-US" sz="1600" b="0" baseline="0" dirty="0">
                          <a:cs typeface="Times New Roman" charset="0"/>
                        </a:rPr>
                        <a:t> other subs, plus subs for all peers</a:t>
                      </a:r>
                      <a:r>
                        <a:rPr lang="en-US" sz="1600" b="0" dirty="0"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Increase</a:t>
                      </a:r>
                      <a:r>
                        <a:rPr lang="en-US" sz="1600" b="0" baseline="0" dirty="0"/>
                        <a:t> limits, </a:t>
                      </a:r>
                      <a:r>
                        <a:rPr lang="en-US" sz="1600" b="0" baseline="0" dirty="0" smtClean="0"/>
                        <a:t>leverage filtering </a:t>
                      </a:r>
                      <a:r>
                        <a:rPr lang="en-US" sz="1600" b="0" baseline="0" dirty="0"/>
                        <a:t>to limit subs for </a:t>
                      </a:r>
                      <a:r>
                        <a:rPr lang="en-US" sz="1600" b="0" baseline="0" dirty="0" smtClean="0"/>
                        <a:t>peers.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5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provides no guarantee of delivery.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Use TCP, or (re)add</a:t>
                      </a:r>
                      <a:r>
                        <a:rPr lang="en-US" sz="1600" b="0" baseline="0" dirty="0" smtClean="0"/>
                        <a:t> a guarantee of delivery windowing logic.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cs typeface="Times New Roman" charset="0"/>
                        </a:rPr>
                        <a:t>SBN connections</a:t>
                      </a:r>
                      <a:r>
                        <a:rPr lang="en-US" sz="1600" b="0" baseline="0" dirty="0" smtClean="0">
                          <a:cs typeface="Times New Roman" charset="0"/>
                        </a:rPr>
                        <a:t> defined at start time.</a:t>
                      </a:r>
                      <a:endParaRPr lang="en-US" sz="1600" b="0" dirty="0"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Allow for command-driven network configuration?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04831" y="36321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CPU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/>
            <a:fld id="{C6977354-87A3-C747-817B-6BF0041CBF60}" type="slidenum">
              <a:rPr lang="en-US" sz="1400"/>
              <a:pPr algn="r" eaLnBrk="1" hangingPunct="1"/>
              <a:t>5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Context Diagram</a:t>
            </a: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>
            <a:off x="2568575" y="561200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678703" y="4934221"/>
            <a:ext cx="176688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sz="1200"/>
              <a:t>Messages/</a:t>
            </a:r>
          </a:p>
          <a:p>
            <a:pPr eaLnBrk="1" hangingPunct="1"/>
            <a:r>
              <a:rPr lang="en-US" sz="1200"/>
              <a:t>Subscriptions</a:t>
            </a:r>
          </a:p>
        </p:txBody>
      </p:sp>
      <p:sp>
        <p:nvSpPr>
          <p:cNvPr id="26646" name="Oval 40"/>
          <p:cNvSpPr>
            <a:spLocks noChangeArrowheads="1"/>
          </p:cNvSpPr>
          <p:nvPr/>
        </p:nvSpPr>
        <p:spPr bwMode="auto">
          <a:xfrm>
            <a:off x="1997711" y="411339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B56D29-4AFD-2543-B780-B0364A4E64D6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26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B5959A39-F535-A04A-9FD7-2F32C2DFC64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523875" y="435946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1119743" y="44923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9440" y="1176491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2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4785604" y="1917163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6766585" y="223150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2" name="Left Arrow 31"/>
          <p:cNvSpPr/>
          <p:nvPr/>
        </p:nvSpPr>
        <p:spPr bwMode="auto">
          <a:xfrm rot="10800000">
            <a:off x="5805738" y="2323475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537976" y="3622857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40"/>
          <p:cNvSpPr>
            <a:spLocks noChangeArrowheads="1"/>
          </p:cNvSpPr>
          <p:nvPr/>
        </p:nvSpPr>
        <p:spPr bwMode="auto">
          <a:xfrm>
            <a:off x="4774140" y="4363529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55121" y="467787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6" name="Left Arrow 35"/>
          <p:cNvSpPr/>
          <p:nvPr/>
        </p:nvSpPr>
        <p:spPr bwMode="auto">
          <a:xfrm rot="10800000">
            <a:off x="5794274" y="4769841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19564955">
            <a:off x="2577912" y="3312618"/>
            <a:ext cx="2657994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-Right Arrow 37"/>
          <p:cNvSpPr/>
          <p:nvPr/>
        </p:nvSpPr>
        <p:spPr bwMode="auto">
          <a:xfrm rot="541527">
            <a:off x="2984990" y="4549034"/>
            <a:ext cx="1939730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-Right Arrow 38"/>
          <p:cNvSpPr/>
          <p:nvPr/>
        </p:nvSpPr>
        <p:spPr bwMode="auto">
          <a:xfrm rot="16200000">
            <a:off x="4376888" y="3479673"/>
            <a:ext cx="1879852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loud 3"/>
          <p:cNvSpPr/>
          <p:nvPr/>
        </p:nvSpPr>
        <p:spPr bwMode="auto">
          <a:xfrm>
            <a:off x="3076914" y="2906874"/>
            <a:ext cx="2382971" cy="2330738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94160" y="1067010"/>
            <a:ext cx="3195365" cy="238954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 1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30324" y="1807682"/>
            <a:ext cx="1111250" cy="1104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SBN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611305" y="212202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200"/>
              <a:t>SB</a:t>
            </a:r>
          </a:p>
        </p:txBody>
      </p:sp>
      <p:sp>
        <p:nvSpPr>
          <p:cNvPr id="30" name="Left Arrow 29"/>
          <p:cNvSpPr/>
          <p:nvPr/>
        </p:nvSpPr>
        <p:spPr bwMode="auto">
          <a:xfrm rot="10800000">
            <a:off x="1650458" y="2213994"/>
            <a:ext cx="969533" cy="355018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-Right Arrow 36"/>
          <p:cNvSpPr/>
          <p:nvPr/>
        </p:nvSpPr>
        <p:spPr bwMode="auto">
          <a:xfrm rot="14106966">
            <a:off x="763567" y="3324867"/>
            <a:ext cx="2029127" cy="40963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loud 39"/>
          <p:cNvSpPr/>
          <p:nvPr/>
        </p:nvSpPr>
        <p:spPr bwMode="auto">
          <a:xfrm rot="3775766">
            <a:off x="810699" y="2977717"/>
            <a:ext cx="1839203" cy="1043903"/>
          </a:xfrm>
          <a:prstGeom prst="cloud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NetNum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Title 1"/>
          <p:cNvSpPr>
            <a:spLocks noGrp="1"/>
          </p:cNvSpPr>
          <p:nvPr>
            <p:ph type="title"/>
          </p:nvPr>
        </p:nvSpPr>
        <p:spPr>
          <a:xfrm>
            <a:off x="1371600" y="93480"/>
            <a:ext cx="6553200" cy="68897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Sequence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: Packet Exchange</a:t>
            </a:r>
          </a:p>
        </p:txBody>
      </p:sp>
      <p:sp>
        <p:nvSpPr>
          <p:cNvPr id="2869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D3CDD568-6222-B140-A574-A4C08029A5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58AE35B-4B8A-B14C-A608-7A3AEEBA245B}" type="datetime1"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866494" y="2330573"/>
            <a:ext cx="1" cy="354088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9584" y="1910977"/>
            <a:ext cx="0" cy="395558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8089" y="1909545"/>
            <a:ext cx="0" cy="39224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6350" y="2149860"/>
            <a:ext cx="97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Subscribe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85895" y="426286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3773" y="1911573"/>
            <a:ext cx="21372" cy="382538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61083" y="24268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61083" y="2579259"/>
            <a:ext cx="13770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1083" y="2731659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3805" y="3036091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51105" y="380978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45999" y="3036091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238089" y="2807020"/>
            <a:ext cx="16324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42029" y="251139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1929" y="382996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41683" y="5268346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47013" y="4832353"/>
            <a:ext cx="140431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45999" y="4829319"/>
            <a:ext cx="163518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7829" y="5255671"/>
            <a:ext cx="1548666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00585" y="4829319"/>
            <a:ext cx="199149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9055" y="5268346"/>
            <a:ext cx="1888509" cy="2971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61083" y="5061260"/>
            <a:ext cx="14043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7948" y="4819199"/>
            <a:ext cx="1142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Unsubscribe()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245999" y="5061260"/>
            <a:ext cx="1605106" cy="120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205" y="5096198"/>
            <a:ext cx="1966379" cy="289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9055" y="367756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18689" y="4106966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18689" y="4262861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237423" y="4396522"/>
            <a:ext cx="162268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42029" y="280702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93805" y="5255671"/>
            <a:ext cx="2025590" cy="285947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37423" y="4548808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796550" y="4548808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823860" y="5565524"/>
            <a:ext cx="1422139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265399" y="5565524"/>
            <a:ext cx="1648472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Dot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45940" y="425802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3773" y="454880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299980" y="140520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28676" name="TextBox 28675"/>
          <p:cNvSpPr txBox="1"/>
          <p:nvPr/>
        </p:nvSpPr>
        <p:spPr>
          <a:xfrm>
            <a:off x="1233976" y="1520640"/>
            <a:ext cx="117257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cFS Apps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2665" y="1509186"/>
            <a:ext cx="4925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0154" y="1975641"/>
            <a:ext cx="659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SBN</a:t>
            </a:r>
          </a:p>
        </p:txBody>
      </p:sp>
      <p:sp>
        <p:nvSpPr>
          <p:cNvPr id="28677" name="Cloud 28676"/>
          <p:cNvSpPr/>
          <p:nvPr/>
        </p:nvSpPr>
        <p:spPr bwMode="auto">
          <a:xfrm>
            <a:off x="5953756" y="1242564"/>
            <a:ext cx="1747892" cy="587146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Peer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964" y="24797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err="1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00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Module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9523"/>
              </p:ext>
            </p:extLst>
          </p:nvPr>
        </p:nvGraphicFramePr>
        <p:xfrm>
          <a:off x="287869" y="1187450"/>
          <a:ext cx="8449732" cy="1889480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identifying number for this protocol.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Name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name of this protocol.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Path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path to the module file.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Module Operations Symbol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char[50]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symbol in the module’s symbol table containing the methods the module provides.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26" y="3194837"/>
            <a:ext cx="830781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n-lt"/>
                <a:cs typeface="Courier New"/>
              </a:rPr>
              <a:t>The configuration file is modeled on the ES startup script, one record per line, fields separated by commas and lines terminated with semicolons. For example:</a:t>
            </a:r>
          </a:p>
          <a:p>
            <a:pPr algn="l"/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1, UDP,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sbn_udp_module.so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SBN_UDP_Ops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2, TCP,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sbn_tcp_module.so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SBN_TCP_Ops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6, Serial, /</a:t>
            </a:r>
            <a:r>
              <a:rPr lang="en-US" dirty="0" err="1">
                <a:latin typeface="Courier New"/>
                <a:cs typeface="Courier New"/>
              </a:rPr>
              <a:t>cf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sbn_serial_module.so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SBN_Serial_Ops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191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ヒラギノ角ゴ Pro W3" charset="0"/>
                <a:cs typeface="ヒラギノ角ゴ Pro W3" charset="0"/>
              </a:rPr>
              <a:t>Configuration Files: Peer Data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4318"/>
              </p:ext>
            </p:extLst>
          </p:nvPr>
        </p:nvGraphicFramePr>
        <p:xfrm>
          <a:off x="287869" y="1187450"/>
          <a:ext cx="8114644" cy="3319550"/>
        </p:xfrm>
        <a:graphic>
          <a:graphicData uri="http://schemas.openxmlformats.org/drawingml/2006/table">
            <a:tbl>
              <a:tblPr/>
              <a:tblGrid>
                <a:gridCol w="1760855"/>
                <a:gridCol w="2255601"/>
                <a:gridCol w="4098188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Type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Name</a:t>
                      </a:r>
                      <a:endParaRPr kumimoji="0" 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SBN_MAX_PEERNAME_LENGTH]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CPU name of the node (needs to match CFE_CPU_NAME.)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CPU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ID of the node (needs to match CFE_CPU_ID for that node.)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Protocol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protocol ID for the module to connect to this node.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Spacecraft ID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uint32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Spacecraft 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uint8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QoS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of the connection.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NetName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char[SBN_MAX_NET_NAME_LENGTH]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Network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name.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2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+++ module-specific parameters (e.g. hostname/port, serial device filename, etc.)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69" y="4621405"/>
            <a:ext cx="8307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  <a:cs typeface="Courier New"/>
              </a:rPr>
              <a:t>For example:</a:t>
            </a:r>
          </a:p>
          <a:p>
            <a:pPr algn="l"/>
            <a:endParaRPr lang="en-US" dirty="0" smtClean="0">
              <a:latin typeface="Courier New"/>
              <a:cs typeface="Courier New"/>
            </a:endParaRP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CPU1, 1, 1, 42, 0, 42Net, 10.0.1.2,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CPU2, 2, 1, 42, 0, 42Net, 10.0.1.3, 15110;</a:t>
            </a:r>
          </a:p>
          <a:p>
            <a:pPr algn="l"/>
            <a:r>
              <a:rPr lang="en-US" dirty="0" smtClean="0">
                <a:latin typeface="Courier New"/>
                <a:cs typeface="Courier New"/>
              </a:rPr>
              <a:t>CPU3, 3, </a:t>
            </a:r>
            <a:r>
              <a:rPr lang="en-US" dirty="0">
                <a:latin typeface="Courier New"/>
                <a:cs typeface="Courier New"/>
              </a:rPr>
              <a:t>1, 42, 0, </a:t>
            </a:r>
            <a:r>
              <a:rPr lang="en-US" dirty="0" smtClean="0">
                <a:latin typeface="Courier New"/>
                <a:cs typeface="Courier New"/>
              </a:rPr>
              <a:t>42Net, 10.0.1.4, </a:t>
            </a:r>
            <a:r>
              <a:rPr lang="en-US" dirty="0">
                <a:latin typeface="Courier New"/>
                <a:cs typeface="Courier New"/>
              </a:rPr>
              <a:t>15110;</a:t>
            </a:r>
          </a:p>
        </p:txBody>
      </p:sp>
    </p:spTree>
    <p:extLst>
      <p:ext uri="{BB962C8B-B14F-4D97-AF65-F5344CB8AC3E}">
        <p14:creationId xmlns:p14="http://schemas.microsoft.com/office/powerpoint/2010/main" val="23629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EE975231-3F63-4F4E-B8F6-0A246541BAB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ヒラギノ角ゴ Pro W3" charset="0"/>
                <a:cs typeface="ヒラギノ角ゴ Pro W3" charset="0"/>
              </a:rPr>
              <a:t>NEEDS UPDATE Configuration </a:t>
            </a:r>
            <a:r>
              <a:rPr lang="en-US" dirty="0">
                <a:latin typeface="Times New Roman" charset="0"/>
                <a:ea typeface="ヒラギノ角ゴ Pro W3" charset="0"/>
                <a:cs typeface="ヒラギノ角ゴ Pro W3" charset="0"/>
              </a:rPr>
              <a:t>Parameters (1)</a:t>
            </a:r>
          </a:p>
        </p:txBody>
      </p:sp>
      <p:graphicFrame>
        <p:nvGraphicFramePr>
          <p:cNvPr id="5646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43480"/>
              </p:ext>
            </p:extLst>
          </p:nvPr>
        </p:nvGraphicFramePr>
        <p:xfrm>
          <a:off x="287869" y="1187450"/>
          <a:ext cx="8449732" cy="4036572"/>
        </p:xfrm>
        <a:graphic>
          <a:graphicData uri="http://schemas.openxmlformats.org/drawingml/2006/table">
            <a:tbl>
              <a:tblPr/>
              <a:tblGrid>
                <a:gridCol w="2938288"/>
                <a:gridCol w="1494488"/>
                <a:gridCol w="4016956"/>
              </a:tblGrid>
              <a:tr h="6628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Parameter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#define SBN_*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Default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Description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MAX_NETS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networks.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MAX_PEERS_PER_NET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Maximum number of peers per network.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MAX_SUBS_PER_PEER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256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maximum number of subs per peer.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MAX_PEERNAME_LENGTH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apeer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MAX_NET_NAME_LENGTH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16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Max length of a network name.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MAX_MSG_PER_WAKEUP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32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At most, process this many messages each time I am woken up. This is to prevent starvation.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MAIN_LOOP_DELAY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200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The number of milliseconds to wait for the SCH wakeup command.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POLL_TIME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If I don’t send a message to a peer for this many seconds, send an empty message to maintain the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connecgtion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2" charset="0"/>
                          <a:ea typeface="ヒラギノ角ゴ Pro W3" pitchFamily="-112" charset="-128"/>
                          <a:cs typeface="ヒラギノ角ゴ Pro W3" pitchFamily="-112" charset="-128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12" charset="0"/>
                        <a:ea typeface="ヒラギノ角ゴ Pro W3" pitchFamily="-112" charset="-128"/>
                        <a:cs typeface="ヒラギノ角ゴ Pro W3" pitchFamily="-112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B3607B-311D-CD49-AD8D-9D9F140825C4}" type="datetime1">
              <a:rPr lang="en-US"/>
              <a:pPr>
                <a:defRPr/>
              </a:pPr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cFS Application: SBN</a:t>
            </a:r>
          </a:p>
        </p:txBody>
      </p:sp>
    </p:spTree>
    <p:extLst>
      <p:ext uri="{BB962C8B-B14F-4D97-AF65-F5344CB8AC3E}">
        <p14:creationId xmlns:p14="http://schemas.microsoft.com/office/powerpoint/2010/main" val="2131270887"/>
      </p:ext>
    </p:extLst>
  </p:cSld>
  <p:clrMapOvr>
    <a:masterClrMapping/>
  </p:clrMapOvr>
</p:sld>
</file>

<file path=ppt/theme/theme1.xml><?xml version="1.0" encoding="utf-8"?>
<a:theme xmlns:a="http://schemas.openxmlformats.org/drawingml/2006/main" name="SDO retreat">
  <a:themeElements>
    <a:clrScheme name="SDO retre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DO retrea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triangle" w="lg" len="lg"/>
        </a:ln>
      </a:spPr>
      <a:bodyPr/>
      <a:lstStyle/>
    </a:lnDef>
  </a:objectDefaults>
  <a:extraClrSchemeLst>
    <a:extraClrScheme>
      <a:clrScheme name="SDO retre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O retre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O retre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32774</TotalTime>
  <Words>1984</Words>
  <Application>Microsoft Macintosh PowerPoint</Application>
  <PresentationFormat>On-screen Show (4:3)</PresentationFormat>
  <Paragraphs>529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ＭＳ Ｐゴシック</vt:lpstr>
      <vt:lpstr>Times New Roman</vt:lpstr>
      <vt:lpstr>ヒラギノ角ゴ Pro W3</vt:lpstr>
      <vt:lpstr>Arial</vt:lpstr>
      <vt:lpstr>SDO retreat</vt:lpstr>
      <vt:lpstr>Core Flight System  Software Bus Networking Application   Design As Built</vt:lpstr>
      <vt:lpstr>PowerPoint Presentation</vt:lpstr>
      <vt:lpstr>PowerPoint Presentation</vt:lpstr>
      <vt:lpstr>PowerPoint Presentation</vt:lpstr>
      <vt:lpstr>Context Diagram</vt:lpstr>
      <vt:lpstr>Sequence: Packet Exchange</vt:lpstr>
      <vt:lpstr>Configuration Files: Module Data</vt:lpstr>
      <vt:lpstr>Configuration Files: Peer Data</vt:lpstr>
      <vt:lpstr>NEEDS UPDATE Configuration Parameters (1)</vt:lpstr>
      <vt:lpstr>Configuration Parameters (2)</vt:lpstr>
      <vt:lpstr>Configuration Parameters (3)</vt:lpstr>
      <vt:lpstr>Commands</vt:lpstr>
      <vt:lpstr>Housekeeping (1)</vt:lpstr>
      <vt:lpstr>Housekeeping (2)</vt:lpstr>
      <vt:lpstr>Housekeeping (3)</vt:lpstr>
      <vt:lpstr>Event IDs</vt:lpstr>
      <vt:lpstr>Network Protocol</vt:lpstr>
      <vt:lpstr>Network Module API</vt:lpstr>
      <vt:lpstr>BACKUP SLIDES</vt:lpstr>
      <vt:lpstr>NEED UPDATE Sequence: Teardown</vt:lpstr>
      <vt:lpstr>NEED UPDATE Sequence: Setup</vt:lpstr>
    </vt:vector>
  </TitlesOfParts>
  <Company>FSW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Chris Knight</cp:lastModifiedBy>
  <cp:revision>701</cp:revision>
  <cp:lastPrinted>2008-10-02T19:05:01Z</cp:lastPrinted>
  <dcterms:created xsi:type="dcterms:W3CDTF">2010-11-22T18:56:39Z</dcterms:created>
  <dcterms:modified xsi:type="dcterms:W3CDTF">2017-05-04T22:11:17Z</dcterms:modified>
</cp:coreProperties>
</file>