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37" r:id="rId2"/>
    <p:sldId id="404" r:id="rId3"/>
    <p:sldId id="477" r:id="rId4"/>
    <p:sldId id="467" r:id="rId5"/>
    <p:sldId id="462" r:id="rId6"/>
    <p:sldId id="463" r:id="rId7"/>
    <p:sldId id="468" r:id="rId8"/>
    <p:sldId id="469" r:id="rId9"/>
    <p:sldId id="473" r:id="rId10"/>
    <p:sldId id="476" r:id="rId11"/>
    <p:sldId id="475" r:id="rId12"/>
    <p:sldId id="480" r:id="rId13"/>
    <p:sldId id="474" r:id="rId14"/>
    <p:sldId id="409" r:id="rId15"/>
    <p:sldId id="449" r:id="rId16"/>
    <p:sldId id="470" r:id="rId17"/>
    <p:sldId id="471" r:id="rId18"/>
    <p:sldId id="408" r:id="rId19"/>
    <p:sldId id="479" r:id="rId20"/>
    <p:sldId id="478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6"/>
    <p:restoredTop sz="94745"/>
  </p:normalViewPr>
  <p:slideViewPr>
    <p:cSldViewPr snapToGrid="0">
      <p:cViewPr>
        <p:scale>
          <a:sx n="100" d="100"/>
          <a:sy n="100" d="100"/>
        </p:scale>
        <p:origin x="14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5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3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1/24/17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1/24/17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1/24/17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1/24/17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1/24/17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1/24/17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1/24/17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1/24/17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1/24/17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1/24/17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1/24/17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1/24/17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1/24/17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 smtClean="0">
              <a:latin typeface="Times New Roman" charset="0"/>
            </a:endParaRPr>
          </a:p>
          <a:p>
            <a:pPr algn="l">
              <a:defRPr/>
            </a:pPr>
            <a:endParaRPr lang="en-US" sz="1000" smtClean="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1/24/17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lonnie.s.walling@nas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74318"/>
              </p:ext>
            </p:extLst>
          </p:nvPr>
        </p:nvGraphicFramePr>
        <p:xfrm>
          <a:off x="287869" y="1187450"/>
          <a:ext cx="8114644" cy="3319550"/>
        </p:xfrm>
        <a:graphic>
          <a:graphicData uri="http://schemas.openxmlformats.org/drawingml/2006/table">
            <a:tbl>
              <a:tblPr/>
              <a:tblGrid>
                <a:gridCol w="1760855"/>
                <a:gridCol w="2255601"/>
                <a:gridCol w="4098188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Name</a:t>
                      </a: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SBN_MAX_PEERNAME_LENGTH]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CPU name of the node (needs to match CFE_CPU_NAME.)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node (needs to match CFE_CPU_ID for that node.)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 ID for the module to connect to this node.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of the connection.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char[SBN_MAX_NET_NAME_LENGTH]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Network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name.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+++ module-specific parameters (e.g. hostname/port, serial device filename, etc.)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69" y="4621405"/>
            <a:ext cx="8307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+mn-lt"/>
                <a:cs typeface="Courier New"/>
              </a:rPr>
              <a:t>For example:</a:t>
            </a:r>
          </a:p>
          <a:p>
            <a:pPr algn="l"/>
            <a:endParaRPr lang="en-US" dirty="0" smtClean="0">
              <a:latin typeface="Courier New"/>
              <a:cs typeface="Courier New"/>
            </a:endParaRP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CPU1, 1, 1, 42, 0, 42Net, 10.0.1.2, 15110;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CPU2, 2, 1, 42, 0, 42Net, 10.0.1.3, 15110;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CPU3, 3, </a:t>
            </a:r>
            <a:r>
              <a:rPr lang="en-US" dirty="0">
                <a:latin typeface="Courier New"/>
                <a:cs typeface="Courier New"/>
              </a:rPr>
              <a:t>1, 42, 0, </a:t>
            </a:r>
            <a:r>
              <a:rPr lang="en-US" dirty="0" smtClean="0">
                <a:latin typeface="Courier New"/>
                <a:cs typeface="Courier New"/>
              </a:rPr>
              <a:t>42Net, 10.0.1.4, </a:t>
            </a:r>
            <a:r>
              <a:rPr lang="en-US" dirty="0">
                <a:latin typeface="Courier New"/>
                <a:cs typeface="Courier New"/>
              </a:rPr>
              <a:t>15110;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(1)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38506"/>
              </p:ext>
            </p:extLst>
          </p:nvPr>
        </p:nvGraphicFramePr>
        <p:xfrm>
          <a:off x="287869" y="1187450"/>
          <a:ext cx="8449732" cy="507278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MAX_NETS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networks.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MAX_PEERS_PER_NET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32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peers per network.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MAX_SUBS_PER_PEER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maximum number of subs per peer.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MAX_PEERNAME_LENGTH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apeer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name.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MAX_NET_NAME_LENGTH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network name.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MAX_MSG_PER_WAKEUP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At most, process this many messages each time I am woken up. This is to prevent starvation.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MAIN_LOOP_DELAY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number of milliseconds to wait for the SCH wakeup command.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ANNOUNCE_TIMEOUT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Seconds to wait between sending announce packets.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HEARTBEAT_SENDTIME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If I don’t send any traffic for this many seconds, send a “heartbeat” to ensure the peer knows I’m alive.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HEARTBEAT_TIMEOUT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If I don’t hear from a peer within this many seconds, assume they’ve dropped off.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3127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</a:t>
            </a:r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(2)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3008"/>
              </p:ext>
            </p:extLst>
          </p:nvPr>
        </p:nvGraphicFramePr>
        <p:xfrm>
          <a:off x="287869" y="1187450"/>
          <a:ext cx="8449732" cy="5072824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PEER_PIPE_DEPTH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pipes for peer messages.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DEFAULT_MSG_LIM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Subscription message limit for peer’s subs.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SUB_PIPE_DEPTH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SBN subscription-watching pipe. This pipe receives messages about all local subscriptions.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MAX_ONESUB_PKTS_ON_PIPE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individual subscription messages on the subscription pipe.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MAX_ALLSUBS_PKTS_ON_PIPE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“all subscriptions” messages on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MAX_INTERFACE_TYPES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number of interface modules that can be loaded.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SCH_PIPE_DEPTH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scheduler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MOD_STATUS_MSG_SIZE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 Hk messages, the module can provide its own data. This is the max size of that block of RAM.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DEBUG_MSGS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If defined, SBN will produce copious debug events.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96257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</a:t>
            </a:r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(3)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82831"/>
              </p:ext>
            </p:extLst>
          </p:nvPr>
        </p:nvGraphicFramePr>
        <p:xfrm>
          <a:off x="287868" y="1204384"/>
          <a:ext cx="8178799" cy="4950960"/>
        </p:xfrm>
        <a:graphic>
          <a:graphicData uri="http://schemas.openxmlformats.org/drawingml/2006/table">
            <a:tbl>
              <a:tblPr/>
              <a:tblGrid>
                <a:gridCol w="2862947"/>
                <a:gridCol w="1589050"/>
                <a:gridCol w="3726802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MODULE_FILE_LINE_SIZE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module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NONVOL_PEER_FILENAME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cf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/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SbnPeerData.dat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non-volatile memory.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PEER_FILE_LINE_SIZE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peer file line.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SEND_TASK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Use a per-peer task to wait on the peer’s pipe and send messages to the peer as soon as they are read off the pipe. If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pipes are polled every time SCH wakes up SBN.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RECV_TASK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Use a per-peer task to wait on the peer’s connection and send messages to the bus as soon as they are received by the peer. If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peer connections are polled every time SCH wakes up SBN.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3674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5862"/>
              </p:ext>
            </p:extLst>
          </p:nvPr>
        </p:nvGraphicFramePr>
        <p:xfrm>
          <a:off x="581025" y="997206"/>
          <a:ext cx="7896224" cy="4380893"/>
        </p:xfrm>
        <a:graphic>
          <a:graphicData uri="http://schemas.openxmlformats.org/drawingml/2006/table">
            <a:tbl>
              <a:tblPr/>
              <a:tblGrid>
                <a:gridCol w="2021912"/>
                <a:gridCol w="2937156"/>
                <a:gridCol w="29371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  <a:endParaRPr kumimoji="0" 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aliveness test – verifies command handler and event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generation.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application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housekeeping telemetry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counters.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config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SEND_HK_NET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network.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SEND_HK_PEER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peer.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5787" y="5378099"/>
            <a:ext cx="7886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400" dirty="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6184"/>
              </p:ext>
            </p:extLst>
          </p:nvPr>
        </p:nvGraphicFramePr>
        <p:xfrm>
          <a:off x="595313" y="1411288"/>
          <a:ext cx="7693025" cy="1919312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CmdErrCount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1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89370"/>
              </p:ext>
            </p:extLst>
          </p:nvPr>
        </p:nvGraphicFramePr>
        <p:xfrm>
          <a:off x="595313" y="3716918"/>
          <a:ext cx="7693025" cy="1675614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char[SBN_MAX_NET_NAME_LENGTH]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 of this network.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ID of the protocol of this network.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peers in this net.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5557" y="3339093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dirty="0" err="1" smtClean="0"/>
              <a:t>SBN_NetStatus_t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16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69862"/>
              </p:ext>
            </p:extLst>
          </p:nvPr>
        </p:nvGraphicFramePr>
        <p:xfrm>
          <a:off x="665780" y="1413488"/>
          <a:ext cx="7693025" cy="3686234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LastRecv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SendErrCount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17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8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/>
                <a:gridCol w="5857875"/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Protocol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77409"/>
              </p:ext>
            </p:extLst>
          </p:nvPr>
        </p:nvGraphicFramePr>
        <p:xfrm>
          <a:off x="287869" y="1187450"/>
          <a:ext cx="8449732" cy="1371376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MsgSize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Size of the payload.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Announce/Sub/Unsub/App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 of the sender. (Needed for UDP).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47828"/>
              </p:ext>
            </p:extLst>
          </p:nvPr>
        </p:nvGraphicFramePr>
        <p:xfrm>
          <a:off x="287869" y="4930597"/>
          <a:ext cx="8449732" cy="1066632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MsgId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Message ID of the subscription.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+ 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869" y="4561265"/>
            <a:ext cx="29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(Un)Subscription Message</a:t>
            </a:r>
            <a:endParaRPr lang="en-US" dirty="0"/>
          </a:p>
        </p:txBody>
      </p:sp>
      <p:graphicFrame>
        <p:nvGraphicFramePr>
          <p:cNvPr id="1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7694"/>
              </p:ext>
            </p:extLst>
          </p:nvPr>
        </p:nvGraphicFramePr>
        <p:xfrm>
          <a:off x="287869" y="3179329"/>
          <a:ext cx="8449732" cy="761888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Ident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uchar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[48]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GIT identity $Id: &lt;MD5&gt;$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7869" y="2809997"/>
            <a:ext cx="22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Announce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(1)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 smtClean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connects the local software bus to one or more other 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smtClean="0">
                <a:cs typeface="Times New Roman" charset="0"/>
              </a:rPr>
              <a:t>nodes (who are also running SBN) such </a:t>
            </a:r>
            <a:r>
              <a:rPr lang="en-US" sz="2000" dirty="0">
                <a:cs typeface="Times New Roman" charset="0"/>
              </a:rPr>
              <a:t>that </a:t>
            </a:r>
            <a:r>
              <a:rPr lang="en-US" sz="2000" dirty="0" smtClean="0">
                <a:cs typeface="Times New Roman" charset="0"/>
              </a:rPr>
              <a:t>all messages </a:t>
            </a:r>
            <a:r>
              <a:rPr lang="en-US" sz="2000" dirty="0">
                <a:cs typeface="Times New Roman" charset="0"/>
              </a:rPr>
              <a:t>sent by an application on one bus </a:t>
            </a:r>
            <a:r>
              <a:rPr lang="en-US" sz="2000" dirty="0" smtClean="0">
                <a:cs typeface="Times New Roman" charset="0"/>
              </a:rPr>
              <a:t>will be </a:t>
            </a:r>
            <a:r>
              <a:rPr lang="en-US" sz="2000" dirty="0">
                <a:cs typeface="Times New Roman" charset="0"/>
              </a:rPr>
              <a:t>received by an application on another </a:t>
            </a:r>
            <a:r>
              <a:rPr lang="en-US" sz="2000" dirty="0" smtClean="0">
                <a:cs typeface="Times New Roman" charset="0"/>
              </a:rPr>
              <a:t>bus.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has </a:t>
            </a:r>
            <a:r>
              <a:rPr lang="en-US" sz="2000" dirty="0">
                <a:cs typeface="Times New Roman" charset="0"/>
              </a:rPr>
              <a:t>a modular network architecture (TCP, UDP, Serial, </a:t>
            </a:r>
            <a:r>
              <a:rPr lang="en-US" sz="2000" dirty="0" err="1">
                <a:cs typeface="Times New Roman" charset="0"/>
              </a:rPr>
              <a:t>SpaceWire</a:t>
            </a:r>
            <a:r>
              <a:rPr lang="en-US" sz="2000" dirty="0">
                <a:cs typeface="Times New Roman" charset="0"/>
              </a:rPr>
              <a:t>, etc.) to connect peers and supports mixed-mode peer </a:t>
            </a:r>
            <a:r>
              <a:rPr lang="en-US" sz="2000" dirty="0" smtClean="0">
                <a:cs typeface="Times New Roman" charset="0"/>
              </a:rPr>
              <a:t>networks.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utilizes </a:t>
            </a:r>
            <a:r>
              <a:rPr lang="en-US" sz="2000" dirty="0">
                <a:cs typeface="Times New Roman" charset="0"/>
              </a:rPr>
              <a:t>an “announce” and “heartbeat” protocol to provide network state awareness to the SBN </a:t>
            </a:r>
            <a:r>
              <a:rPr lang="en-US" sz="2000" dirty="0" smtClean="0">
                <a:cs typeface="Times New Roman" charset="0"/>
              </a:rPr>
              <a:t>application.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remaps </a:t>
            </a:r>
            <a:r>
              <a:rPr lang="en-US" sz="2000" dirty="0">
                <a:cs typeface="Times New Roman" charset="0"/>
              </a:rPr>
              <a:t>and filters outgoing messages </a:t>
            </a:r>
            <a:r>
              <a:rPr lang="en-US" sz="2000" dirty="0" smtClean="0">
                <a:cs typeface="Times New Roman" charset="0"/>
              </a:rPr>
              <a:t>(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 smtClean="0">
                <a:cs typeface="Times New Roman" charset="0"/>
              </a:rPr>
              <a:t> table-configured.)</a:t>
            </a:r>
            <a:endParaRPr lang="en-US" sz="2000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Module API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91" y="1242469"/>
            <a:ext cx="83078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smtClean="0"/>
              <a:t>Load</a:t>
            </a:r>
            <a:r>
              <a:rPr lang="en-US" sz="1400" dirty="0" smtClean="0"/>
              <a:t>(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/>
              <a:t>char **, </a:t>
            </a:r>
            <a:r>
              <a:rPr lang="en-US" sz="1400" dirty="0" err="1"/>
              <a:t>int</a:t>
            </a:r>
            <a:r>
              <a:rPr lang="en-US" sz="1400" dirty="0"/>
              <a:t>, void </a:t>
            </a:r>
            <a:r>
              <a:rPr lang="en-US" sz="1400" dirty="0" smtClean="0"/>
              <a:t>*);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InitHost</a:t>
            </a:r>
            <a:r>
              <a:rPr lang="en-US" sz="1400" dirty="0" smtClean="0"/>
              <a:t>(</a:t>
            </a:r>
            <a:r>
              <a:rPr lang="en-US" sz="1400" dirty="0" err="1" smtClean="0"/>
              <a:t>SBN_HostInterface_t</a:t>
            </a:r>
            <a:r>
              <a:rPr lang="en-US" sz="1400" dirty="0" smtClean="0"/>
              <a:t> </a:t>
            </a:r>
            <a:r>
              <a:rPr lang="en-US" sz="1400" dirty="0"/>
              <a:t>*Host);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InitPeer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</a:t>
            </a:r>
            <a:r>
              <a:rPr lang="en-US" sz="1400" dirty="0" smtClean="0"/>
              <a:t>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smtClean="0"/>
              <a:t>Send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*Peer, </a:t>
            </a:r>
            <a:r>
              <a:rPr lang="en-US" sz="1400" dirty="0" err="1"/>
              <a:t>SBN_MsgType_t</a:t>
            </a:r>
            <a:r>
              <a:rPr lang="en-US" sz="1400" dirty="0"/>
              <a:t> </a:t>
            </a:r>
            <a:r>
              <a:rPr lang="en-US" sz="1400" dirty="0" err="1"/>
              <a:t>MsgType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SBN_MsgSize_t</a:t>
            </a:r>
            <a:r>
              <a:rPr lang="en-US" sz="1400" dirty="0" smtClean="0"/>
              <a:t> </a:t>
            </a:r>
            <a:r>
              <a:rPr lang="en-US" sz="1400" dirty="0" err="1"/>
              <a:t>MsgSize</a:t>
            </a:r>
            <a:r>
              <a:rPr lang="en-US" sz="1400" dirty="0"/>
              <a:t>, </a:t>
            </a:r>
            <a:r>
              <a:rPr lang="en-US" sz="1400" dirty="0" err="1"/>
              <a:t>SBN_Payload_t</a:t>
            </a:r>
            <a:r>
              <a:rPr lang="en-US" sz="1400" dirty="0"/>
              <a:t> *Payload);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RecvFromPeer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*Peer, </a:t>
            </a:r>
            <a:r>
              <a:rPr lang="en-US" sz="1400" dirty="0" err="1"/>
              <a:t>SBN_MsgType_t</a:t>
            </a:r>
            <a:r>
              <a:rPr lang="en-US" sz="1400" dirty="0"/>
              <a:t> *</a:t>
            </a:r>
            <a:r>
              <a:rPr lang="en-US" sz="1400" dirty="0" err="1" smtClean="0"/>
              <a:t>MsgTypePtr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SBN_MsgSize_t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MsgSizePtr</a:t>
            </a:r>
            <a:r>
              <a:rPr lang="en-US" sz="1400" dirty="0"/>
              <a:t>, </a:t>
            </a:r>
            <a:r>
              <a:rPr lang="en-US" sz="1400" dirty="0" err="1"/>
              <a:t>SBN_CpuId_t</a:t>
            </a:r>
            <a:r>
              <a:rPr lang="en-US" sz="1400" dirty="0"/>
              <a:t> *</a:t>
            </a:r>
            <a:r>
              <a:rPr lang="en-US" sz="1400" dirty="0" err="1" smtClean="0"/>
              <a:t>CpuIdPtr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SBN_Payload_t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 smtClean="0"/>
              <a:t>RecvFromNet</a:t>
            </a:r>
            <a:r>
              <a:rPr lang="en-US" sz="1400" dirty="0" smtClean="0"/>
              <a:t>(</a:t>
            </a:r>
            <a:r>
              <a:rPr lang="en-US" sz="1400" dirty="0" err="1" smtClean="0"/>
              <a:t>SBN_NetInterface_t</a:t>
            </a:r>
            <a:r>
              <a:rPr lang="en-US" sz="1400" dirty="0" smtClean="0"/>
              <a:t> *Net, 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smtClean="0"/>
              <a:t>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SBN_MsgType_t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MsgTypePtr</a:t>
            </a:r>
            <a:r>
              <a:rPr lang="en-US" sz="1400" dirty="0" smtClean="0"/>
              <a:t>, </a:t>
            </a:r>
            <a:r>
              <a:rPr lang="en-US" sz="1400" dirty="0" err="1" smtClean="0"/>
              <a:t>SBN_MsgSize_t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MsgSizePtr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SBN_CpuId_t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CpuIdPtr</a:t>
            </a:r>
            <a:r>
              <a:rPr lang="en-US" sz="1400" dirty="0" smtClean="0"/>
              <a:t>, </a:t>
            </a:r>
            <a:r>
              <a:rPr lang="en-US" sz="1400" dirty="0" err="1" smtClean="0"/>
              <a:t>SBN_Payload_t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ReportModuleStatus</a:t>
            </a:r>
            <a:r>
              <a:rPr lang="en-US" sz="1400" dirty="0" smtClean="0"/>
              <a:t>(</a:t>
            </a:r>
            <a:r>
              <a:rPr lang="en-US" sz="1400" dirty="0" err="1" smtClean="0"/>
              <a:t>SBN_ModuleStatusPacket_t</a:t>
            </a:r>
            <a:r>
              <a:rPr lang="en-US" sz="1400" dirty="0" smtClean="0"/>
              <a:t> </a:t>
            </a:r>
            <a:r>
              <a:rPr lang="en-US" sz="1400" dirty="0"/>
              <a:t>*Buffer);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ResetPeer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948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(2)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ALLSUBS</a:t>
            </a:r>
            <a:r>
              <a:rPr lang="en-US" sz="2000" dirty="0"/>
              <a:t>_TLM_MID and sends a CFE_SB_</a:t>
            </a:r>
            <a:r>
              <a:rPr lang="en-US" sz="2000" b="1" dirty="0"/>
              <a:t>SEND_PREV_SUBS</a:t>
            </a:r>
            <a:r>
              <a:rPr lang="en-US" sz="2000" dirty="0"/>
              <a:t>_CC to receive all existing subscriptions at startup.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ONESUB</a:t>
            </a:r>
            <a:r>
              <a:rPr lang="en-US" sz="2000" dirty="0"/>
              <a:t>_TLM_MID message that informs SBN when a local application has (un)subscribed.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receives messages from peers (either via “select” polling or per-peer task, compile-time configurable) and publishes the messages locally.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gets messages for peers from the SB (either via “polling” or per-peer task, compile-time configurable) and sends the messages to peers.</a:t>
            </a:r>
          </a:p>
          <a:p>
            <a:pPr marL="0" indent="0" algn="l">
              <a:spcBef>
                <a:spcPct val="35000"/>
              </a:spcBef>
            </a:pPr>
            <a:r>
              <a:rPr lang="en-US" sz="2000" dirty="0" smtClean="0">
                <a:cs typeface="Times New Roman" charset="0"/>
              </a:rPr>
              <a:t>...Ensures </a:t>
            </a:r>
            <a:r>
              <a:rPr lang="en-US" sz="2000" dirty="0">
                <a:cs typeface="Times New Roman" charset="0"/>
              </a:rPr>
              <a:t>all SBN and CCSDS headers are big-endian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69467"/>
              </p:ext>
            </p:extLst>
          </p:nvPr>
        </p:nvGraphicFramePr>
        <p:xfrm>
          <a:off x="552691" y="1090714"/>
          <a:ext cx="8063870" cy="422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/>
                <a:gridCol w="4031935"/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Chatty protocol of announcing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and </a:t>
                      </a:r>
                      <a:r>
                        <a:rPr lang="en-US" sz="1600" b="0" baseline="0" dirty="0" err="1">
                          <a:cs typeface="Times New Roman" charset="0"/>
                        </a:rPr>
                        <a:t>heartbeating</a:t>
                      </a:r>
                      <a:r>
                        <a:rPr lang="en-US" sz="1600" b="0" baseline="0" dirty="0" smtClean="0">
                          <a:cs typeface="Times New Roman" charset="0"/>
                        </a:rPr>
                        <a:t>. Need for all net types?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Some</a:t>
                      </a:r>
                      <a:r>
                        <a:rPr lang="en-US" sz="1600" b="0" baseline="0" dirty="0" smtClean="0"/>
                        <a:t> i</a:t>
                      </a:r>
                      <a:r>
                        <a:rPr lang="en-US" sz="1600" b="0" dirty="0" smtClean="0"/>
                        <a:t>mprovements</a:t>
                      </a:r>
                      <a:r>
                        <a:rPr lang="en-US" sz="1600" b="0" baseline="0" dirty="0" smtClean="0"/>
                        <a:t> already. P</a:t>
                      </a:r>
                      <a:r>
                        <a:rPr lang="en-US" sz="1600" b="0" dirty="0" smtClean="0"/>
                        <a:t>ush </a:t>
                      </a:r>
                      <a:r>
                        <a:rPr lang="en-US" sz="1600" b="0" dirty="0"/>
                        <a:t>protocol chatter</a:t>
                      </a:r>
                      <a:r>
                        <a:rPr lang="en-US" sz="1600" b="0" baseline="0" dirty="0"/>
                        <a:t> down to </a:t>
                      </a:r>
                      <a:r>
                        <a:rPr lang="en-US" sz="1600" b="0" baseline="0" dirty="0" smtClean="0"/>
                        <a:t>modules?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Develop forwarding/routing architecture,</a:t>
                      </a:r>
                      <a:r>
                        <a:rPr lang="en-US" sz="1600" b="0" baseline="0" dirty="0"/>
                        <a:t> or develop/integrate separate app (CI/TO?)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Leverage remapping/filtering. I</a:t>
                      </a:r>
                      <a:r>
                        <a:rPr lang="en-US" sz="1600" b="0" baseline="0" dirty="0" smtClean="0"/>
                        <a:t>ncrease </a:t>
                      </a:r>
                      <a:r>
                        <a:rPr lang="en-US" sz="1600" b="0" baseline="0" dirty="0"/>
                        <a:t>SB limits. Investigate impacts.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 dirty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</a:t>
                      </a:r>
                      <a:r>
                        <a:rPr lang="en-US" sz="1600" b="0" baseline="0" dirty="0" smtClean="0"/>
                        <a:t>leverage filtering </a:t>
                      </a:r>
                      <a:r>
                        <a:rPr lang="en-US" sz="1600" b="0" baseline="0" dirty="0"/>
                        <a:t>to limit subs for </a:t>
                      </a:r>
                      <a:r>
                        <a:rPr lang="en-US" sz="1600" b="0" baseline="0" dirty="0" smtClean="0"/>
                        <a:t>peers.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5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provides no guarantee of delivery.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Use TCP, or (re)add</a:t>
                      </a:r>
                      <a:r>
                        <a:rPr lang="en-US" sz="1600" b="0" baseline="0" dirty="0" smtClean="0"/>
                        <a:t> a guarantee of delivery windowing logic.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connections</a:t>
                      </a:r>
                      <a:r>
                        <a:rPr lang="en-US" sz="1600" b="0" baseline="0" dirty="0" smtClean="0">
                          <a:cs typeface="Times New Roman" charset="0"/>
                        </a:rPr>
                        <a:t> defined at start time.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Allow for command-driven network configuration?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CPU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5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9"/>
          <p:cNvSpPr txBox="1">
            <a:spLocks noChangeArrowheads="1"/>
          </p:cNvSpPr>
          <p:nvPr/>
        </p:nvSpPr>
        <p:spPr bwMode="auto">
          <a:xfrm>
            <a:off x="678703" y="4934221"/>
            <a:ext cx="176688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Messages/</a:t>
            </a:r>
          </a:p>
          <a:p>
            <a:pPr eaLnBrk="1" hangingPunct="1"/>
            <a:r>
              <a:rPr lang="en-US" sz="1200"/>
              <a:t>Subscriptions</a:t>
            </a:r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523875" y="435946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19743" y="44923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66585" y="223150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805738" y="2323475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3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324" y="180768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1305" y="212202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136" idx="2"/>
          </p:cNvCxnSpPr>
          <p:nvPr/>
        </p:nvCxnSpPr>
        <p:spPr>
          <a:xfrm flipH="1">
            <a:off x="7124337" y="2333502"/>
            <a:ext cx="14451" cy="400221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 rot="5400000">
            <a:off x="6851489" y="3189428"/>
            <a:ext cx="600800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Ann.</a:t>
            </a:r>
          </a:p>
        </p:txBody>
      </p:sp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Setup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541584" y="4801742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Cloud 68"/>
          <p:cNvSpPr/>
          <p:nvPr/>
        </p:nvSpPr>
        <p:spPr>
          <a:xfrm>
            <a:off x="4322790" y="1302583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62080" y="1138728"/>
            <a:ext cx="25373" cy="454157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2848091" y="1618973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cxnSp>
        <p:nvCxnSpPr>
          <p:cNvPr id="73" name="Straight Connector 72"/>
          <p:cNvCxnSpPr>
            <a:stCxn id="69" idx="1"/>
          </p:cNvCxnSpPr>
          <p:nvPr/>
        </p:nvCxnSpPr>
        <p:spPr>
          <a:xfrm>
            <a:off x="5155769" y="1861823"/>
            <a:ext cx="0" cy="41871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175735" y="2155992"/>
            <a:ext cx="1966379" cy="2257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04500" y="1898369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162080" y="2649755"/>
            <a:ext cx="1980034" cy="2299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17120" y="2395437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79" name="Left Brace 78"/>
          <p:cNvSpPr/>
          <p:nvPr/>
        </p:nvSpPr>
        <p:spPr>
          <a:xfrm>
            <a:off x="2725111" y="214624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157959" y="2879730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189390" y="3156729"/>
            <a:ext cx="3761211" cy="502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eft Brace 83"/>
          <p:cNvSpPr/>
          <p:nvPr/>
        </p:nvSpPr>
        <p:spPr>
          <a:xfrm>
            <a:off x="2752421" y="2653219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2313760" y="276619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879600" y="3225541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17120" y="2893385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157959" y="2400952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Left Brace 93"/>
          <p:cNvSpPr/>
          <p:nvPr/>
        </p:nvSpPr>
        <p:spPr>
          <a:xfrm>
            <a:off x="2725111" y="318698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2286450" y="3299960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530775" y="3427151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331919" y="3932504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2313761" y="222648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372885" y="4820058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619019" y="488356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516772" y="1583933"/>
            <a:ext cx="24812" cy="444109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Multiply 124"/>
          <p:cNvSpPr/>
          <p:nvPr/>
        </p:nvSpPr>
        <p:spPr>
          <a:xfrm>
            <a:off x="6483804" y="2893625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6483804" y="2434406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46884" y="101980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266465" y="1226824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02661" y="1964170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529406" y="43831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529405" y="1738960"/>
            <a:ext cx="152343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8358" y="1761438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“local subs”</a:t>
            </a:r>
          </a:p>
        </p:txBody>
      </p:sp>
      <p:sp>
        <p:nvSpPr>
          <p:cNvPr id="127" name="Rectangle 126"/>
          <p:cNvSpPr/>
          <p:nvPr/>
        </p:nvSpPr>
        <p:spPr>
          <a:xfrm rot="5400000">
            <a:off x="2201692" y="2925181"/>
            <a:ext cx="1921257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128" name="Rectangle 127"/>
          <p:cNvSpPr/>
          <p:nvPr/>
        </p:nvSpPr>
        <p:spPr>
          <a:xfrm rot="5400000">
            <a:off x="2084706" y="4760792"/>
            <a:ext cx="2143765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304608" y="3208820"/>
            <a:ext cx="3645993" cy="6554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6824006" y="2576990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sp>
        <p:nvSpPr>
          <p:cNvPr id="131" name="Rectangle 130"/>
          <p:cNvSpPr/>
          <p:nvPr/>
        </p:nvSpPr>
        <p:spPr>
          <a:xfrm rot="5400000">
            <a:off x="5870560" y="4775548"/>
            <a:ext cx="2578508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3334114" y="415319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334114" y="409855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334114" y="426241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543775" y="5172615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543774" y="5350124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375076" y="5204586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375076" y="5382095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531598" y="45355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1531597" y="4699366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82503" y="39209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345574" y="3850588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334114" y="401664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99830" y="37685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162080" y="3690495"/>
            <a:ext cx="3761210" cy="5151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13205" y="31884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13205" y="3367832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81185" y="3954566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85895" y="4106966"/>
            <a:ext cx="1931590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61389" y="31884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61389" y="3352588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“enable sub reporting”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SubscribeLocal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 from peer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smtClean="0"/>
              <a:t>SB messages&gt;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SendMsg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  <a:effectLst/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Teardown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B58AE35B-4B8A-B14C-A608-7A3AEEBA245B}" type="datetime1"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963223" y="2020874"/>
            <a:ext cx="0" cy="361407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56912" y="2020278"/>
            <a:ext cx="0" cy="4151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41327" y="2020278"/>
            <a:ext cx="0" cy="14013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81709" y="2594365"/>
            <a:ext cx="3605027" cy="450601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168054" y="2444165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95362" y="2332004"/>
            <a:ext cx="109517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SBmessages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27972" y="2155568"/>
            <a:ext cx="113364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456560" y="3421598"/>
            <a:ext cx="969533" cy="2924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000000"/>
                </a:solidFill>
              </a:rPr>
              <a:t>Terminated</a:t>
            </a:r>
            <a:endParaRPr lang="en-US" sz="1200" i="1" dirty="0">
              <a:solidFill>
                <a:srgbClr val="000000"/>
              </a:solidFill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2403930" y="3771382"/>
            <a:ext cx="313496" cy="927296"/>
          </a:xfrm>
          <a:prstGeom prst="leftBrac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1748332" y="4013257"/>
            <a:ext cx="866443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SBN_</a:t>
            </a:r>
          </a:p>
          <a:p>
            <a:r>
              <a:rPr lang="en-US" sz="1000" dirty="0" smtClean="0"/>
              <a:t>HEARTBEAT_</a:t>
            </a:r>
          </a:p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181708" y="46651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7" name="Multiply 86"/>
          <p:cNvSpPr/>
          <p:nvPr/>
        </p:nvSpPr>
        <p:spPr>
          <a:xfrm>
            <a:off x="6045904" y="3439559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Multiply 87"/>
          <p:cNvSpPr/>
          <p:nvPr/>
        </p:nvSpPr>
        <p:spPr>
          <a:xfrm>
            <a:off x="6056363" y="3939812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5708" y="1634277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61" name="Rectangle 60"/>
          <p:cNvSpPr/>
          <p:nvPr/>
        </p:nvSpPr>
        <p:spPr>
          <a:xfrm rot="5400000">
            <a:off x="2379191" y="5232803"/>
            <a:ext cx="1183909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62" name="Rectangle 61"/>
          <p:cNvSpPr/>
          <p:nvPr/>
        </p:nvSpPr>
        <p:spPr>
          <a:xfrm rot="5400000">
            <a:off x="1634093" y="3272448"/>
            <a:ext cx="2662640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6231291" y="2487310"/>
            <a:ext cx="1447383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56589" y="4892730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42932" y="54183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91" name="Cloud 90"/>
          <p:cNvSpPr/>
          <p:nvPr/>
        </p:nvSpPr>
        <p:spPr>
          <a:xfrm>
            <a:off x="4063337" y="1452784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25141" y="1527224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158780" y="5632276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170244" y="2705801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197555" y="3238329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129278" y="3211023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145124" y="3718441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0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9523"/>
              </p:ext>
            </p:extLst>
          </p:nvPr>
        </p:nvGraphicFramePr>
        <p:xfrm>
          <a:off x="287869" y="1187450"/>
          <a:ext cx="8449732" cy="188948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identifying number for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Path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path to the module file.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Operations Symbol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26" y="3194837"/>
            <a:ext cx="830781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  <a:cs typeface="Courier New"/>
              </a:rPr>
              <a:t>The configuration file is modeled on the ES startup script, one record per line, fields separated by commas and lines terminated with semicolons. For example:</a:t>
            </a:r>
          </a:p>
          <a:p>
            <a:pPr algn="l"/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1, UDP, 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sbn_udp_module.so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SBN_UDP_Ops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2, TCP, 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sbn_tcp_module.so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SBN_TCP_Ops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6, Serial, 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sbn_serial_module.so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SBN_Serial_Ops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32745</TotalTime>
  <Words>2056</Words>
  <Application>Microsoft Macintosh PowerPoint</Application>
  <PresentationFormat>On-screen Show (4:3)</PresentationFormat>
  <Paragraphs>536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ＭＳ Ｐゴシック</vt:lpstr>
      <vt:lpstr>Times New Roman</vt:lpstr>
      <vt:lpstr>ヒラギノ角ゴ Pro W3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Context Diagram</vt:lpstr>
      <vt:lpstr>Sequence: Setup</vt:lpstr>
      <vt:lpstr>Sequence: Packet Exchange</vt:lpstr>
      <vt:lpstr>Sequence: Teardown</vt:lpstr>
      <vt:lpstr>Configuration Files: Module Data</vt:lpstr>
      <vt:lpstr>Configuration Files: Peer Data</vt:lpstr>
      <vt:lpstr>Configuration Parameters (1)</vt:lpstr>
      <vt:lpstr>Configuration Parameters (2)</vt:lpstr>
      <vt:lpstr>Configuration Parameters (3)</vt:lpstr>
      <vt:lpstr>Commands</vt:lpstr>
      <vt:lpstr>Housekeeping (1)</vt:lpstr>
      <vt:lpstr>Housekeeping (2)</vt:lpstr>
      <vt:lpstr>Housekeeping (3)</vt:lpstr>
      <vt:lpstr>Event IDs</vt:lpstr>
      <vt:lpstr>Network Protocol</vt:lpstr>
      <vt:lpstr>Network Module API</vt:lpstr>
    </vt:vector>
  </TitlesOfParts>
  <Company>FSW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Chris Knight</cp:lastModifiedBy>
  <cp:revision>697</cp:revision>
  <cp:lastPrinted>2008-10-02T19:05:01Z</cp:lastPrinted>
  <dcterms:created xsi:type="dcterms:W3CDTF">2010-11-22T18:56:39Z</dcterms:created>
  <dcterms:modified xsi:type="dcterms:W3CDTF">2017-01-24T23:50:02Z</dcterms:modified>
</cp:coreProperties>
</file>