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37" r:id="rId2"/>
    <p:sldId id="404" r:id="rId3"/>
    <p:sldId id="477" r:id="rId4"/>
    <p:sldId id="467" r:id="rId5"/>
    <p:sldId id="462" r:id="rId6"/>
    <p:sldId id="463" r:id="rId7"/>
    <p:sldId id="468" r:id="rId8"/>
    <p:sldId id="469" r:id="rId9"/>
    <p:sldId id="473" r:id="rId10"/>
    <p:sldId id="476" r:id="rId11"/>
    <p:sldId id="475" r:id="rId12"/>
    <p:sldId id="474" r:id="rId13"/>
    <p:sldId id="409" r:id="rId14"/>
    <p:sldId id="449" r:id="rId15"/>
    <p:sldId id="470" r:id="rId16"/>
    <p:sldId id="471" r:id="rId17"/>
    <p:sldId id="408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 snapToGrid="0">
      <p:cViewPr varScale="1">
        <p:scale>
          <a:sx n="124" d="100"/>
          <a:sy n="124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11/16/16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11/16/16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11/16/16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11/16/16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11/16/16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11/16/16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64845"/>
              </p:ext>
            </p:extLst>
          </p:nvPr>
        </p:nvGraphicFramePr>
        <p:xfrm>
          <a:off x="287869" y="1187450"/>
          <a:ext cx="8013253" cy="4371872"/>
        </p:xfrm>
        <a:graphic>
          <a:graphicData uri="http://schemas.openxmlformats.org/drawingml/2006/table">
            <a:tbl>
              <a:tblPr/>
              <a:tblGrid>
                <a:gridCol w="1673989"/>
                <a:gridCol w="2241076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CFE_CPU_ID.)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QoS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NetNumber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Number (if you have multiple distinct networks sharing peers.)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7263"/>
              </p:ext>
            </p:extLst>
          </p:nvPr>
        </p:nvGraphicFramePr>
        <p:xfrm>
          <a:off x="287869" y="1187450"/>
          <a:ext cx="8449732" cy="434136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MAX_NETWORK_PEERS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4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peers allowed a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MAX_ONESUB_PKTS_ON_PIPE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MAX_ALLSUBS_PKTS_ON_PIPE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Hk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DEBUG_MSGS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defined, SBN will produce copious debug events.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(2)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9812"/>
              </p:ext>
            </p:extLst>
          </p:nvPr>
        </p:nvGraphicFramePr>
        <p:xfrm>
          <a:off x="287868" y="1187450"/>
          <a:ext cx="8178799" cy="3427072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PEER_FILE_LINE_SIZE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23271"/>
              </p:ext>
            </p:extLst>
          </p:nvPr>
        </p:nvGraphicFramePr>
        <p:xfrm>
          <a:off x="581025" y="997206"/>
          <a:ext cx="7896224" cy="3588549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config.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4200" y="4657618"/>
            <a:ext cx="7886700" cy="12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22019"/>
              </p:ext>
            </p:extLst>
          </p:nvPr>
        </p:nvGraphicFramePr>
        <p:xfrm>
          <a:off x="595313" y="1411288"/>
          <a:ext cx="7693025" cy="304650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remainder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EntryCount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HostCount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host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 entries.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PeerStatus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SBN_PeerStatus_t * SBN_MAX_NETWORK_PEERS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Details for each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28053"/>
              </p:ext>
            </p:extLst>
          </p:nvPr>
        </p:nvGraphicFramePr>
        <p:xfrm>
          <a:off x="665780" y="1413488"/>
          <a:ext cx="7693025" cy="4661091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InUse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Set to !0 when in use.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protocol to use to connect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SpaceCraftId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ID of the spacecraft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LastReceived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SentErrCount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&lt;Padding&gt;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32-bit align the next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7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SBN is a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application that: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Connects point-to-point with other SBN applications on other multiple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software busses together such that messages sent by an application on one bus can be received by an application on another bus.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Has a modular network architecture (TCP, UDP, Serial, </a:t>
            </a:r>
            <a:r>
              <a:rPr lang="en-US" sz="2000" b="1" dirty="0" err="1">
                <a:cs typeface="Times New Roman" charset="0"/>
              </a:rPr>
              <a:t>SpaceWire</a:t>
            </a:r>
            <a:r>
              <a:rPr lang="en-US" sz="2000" b="1" dirty="0">
                <a:cs typeface="Times New Roman" charset="0"/>
              </a:rPr>
              <a:t>, etc.) to connect peers and supports mixed-mode peer networks.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Utilizes an “announce” and “heartbeat” protocol to provide network state awareness to the SBN application.</a:t>
            </a:r>
          </a:p>
          <a:p>
            <a:pPr algn="l">
              <a:spcBef>
                <a:spcPct val="35000"/>
              </a:spcBef>
              <a:buFontTx/>
              <a:buChar char="•"/>
            </a:pPr>
            <a:r>
              <a:rPr lang="en-US" sz="2000" b="1" dirty="0">
                <a:cs typeface="Times New Roman" charset="0"/>
              </a:rPr>
              <a:t>Remaps and filters outgoing messages </a:t>
            </a:r>
            <a:r>
              <a:rPr lang="en-US" sz="2000" b="1" dirty="0" smtClean="0">
                <a:cs typeface="Times New Roman" charset="0"/>
              </a:rPr>
              <a:t>(</a:t>
            </a:r>
            <a:r>
              <a:rPr lang="en-US" sz="2000" b="1" dirty="0" err="1" smtClean="0">
                <a:cs typeface="Times New Roman" charset="0"/>
              </a:rPr>
              <a:t>cFS</a:t>
            </a:r>
            <a:r>
              <a:rPr lang="en-US" sz="2000" b="1" dirty="0" smtClean="0">
                <a:cs typeface="Times New Roman" charset="0"/>
              </a:rPr>
              <a:t> table configured.)</a:t>
            </a:r>
            <a:endParaRPr lang="en-US" sz="2000" b="1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SBN is a </a:t>
            </a:r>
            <a:r>
              <a:rPr lang="en-US" sz="2000" b="1" dirty="0" err="1">
                <a:cs typeface="Times New Roman" charset="0"/>
              </a:rPr>
              <a:t>cFS</a:t>
            </a:r>
            <a:r>
              <a:rPr lang="en-US" sz="2000" b="1" dirty="0">
                <a:cs typeface="Times New Roman" charset="0"/>
              </a:rPr>
              <a:t> application </a:t>
            </a:r>
            <a:r>
              <a:rPr lang="en-US" sz="2000" b="1" dirty="0" smtClean="0">
                <a:cs typeface="Times New Roman" charset="0"/>
              </a:rPr>
              <a:t>that</a:t>
            </a:r>
            <a:r>
              <a:rPr lang="mr-IN" sz="2000" b="1" dirty="0" smtClean="0">
                <a:cs typeface="Times New Roman" charset="0"/>
              </a:rPr>
              <a:t>…</a:t>
            </a:r>
            <a:endParaRPr lang="en-US" sz="2000" b="1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>
                <a:cs typeface="Times New Roman" charset="0"/>
              </a:rPr>
              <a:t>…</a:t>
            </a:r>
            <a:r>
              <a:rPr lang="en-US" sz="2000" b="1" dirty="0" smtClean="0">
                <a:cs typeface="Times New Roman" charset="0"/>
              </a:rPr>
              <a:t>subscribes </a:t>
            </a:r>
            <a:r>
              <a:rPr lang="en-US" sz="2000" b="1" dirty="0">
                <a:cs typeface="Times New Roman" charset="0"/>
              </a:rPr>
              <a:t>to the </a:t>
            </a:r>
            <a:r>
              <a:rPr lang="en-US" sz="2000" b="1" dirty="0"/>
              <a:t>CFE_SB_ALLSUBS_TLM_MID and sends a CFE_SB_SEND_PREV_SUBS_CC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>
                <a:cs typeface="Times New Roman" charset="0"/>
              </a:rPr>
              <a:t>…</a:t>
            </a:r>
            <a:r>
              <a:rPr lang="en-US" sz="2000" b="1" dirty="0" smtClean="0">
                <a:cs typeface="Times New Roman" charset="0"/>
              </a:rPr>
              <a:t>subscribes </a:t>
            </a:r>
            <a:r>
              <a:rPr lang="en-US" sz="2000" b="1" dirty="0">
                <a:cs typeface="Times New Roman" charset="0"/>
              </a:rPr>
              <a:t>to the </a:t>
            </a:r>
            <a:r>
              <a:rPr lang="en-US" sz="2000" b="1" dirty="0"/>
              <a:t>CFE_SB_ONESUB_TLM_MID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/>
              <a:t>…</a:t>
            </a:r>
            <a:r>
              <a:rPr lang="en-US" sz="2000" b="1" dirty="0" smtClean="0"/>
              <a:t>uses a task for each peer for receiving messages from the peer and publishing it on the local SB.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b="1" dirty="0" smtClean="0"/>
              <a:t>…</a:t>
            </a:r>
            <a:r>
              <a:rPr lang="en-US" sz="2000" b="1" dirty="0" smtClean="0"/>
              <a:t>polls local pipes periodically (via </a:t>
            </a:r>
            <a:r>
              <a:rPr lang="en-US" sz="2000" b="1" dirty="0"/>
              <a:t>SCH </a:t>
            </a:r>
            <a:r>
              <a:rPr lang="en-US" sz="2000" b="1" dirty="0" smtClean="0"/>
              <a:t>command and/or timeout) for messages to send out to peers.</a:t>
            </a:r>
            <a:endParaRPr lang="en-US" sz="2000" b="1" dirty="0"/>
          </a:p>
          <a:p>
            <a:pPr marL="0" indent="0" algn="l">
              <a:spcBef>
                <a:spcPct val="35000"/>
              </a:spcBef>
            </a:pPr>
            <a:r>
              <a:rPr lang="en-US" sz="2000" b="1" dirty="0">
                <a:cs typeface="Times New Roman" charset="0"/>
              </a:rPr>
              <a:t>.</a:t>
            </a:r>
            <a:r>
              <a:rPr lang="en-US" sz="2000" b="1" dirty="0" smtClean="0">
                <a:cs typeface="Times New Roman" charset="0"/>
              </a:rPr>
              <a:t>..Ensures </a:t>
            </a:r>
            <a:r>
              <a:rPr lang="en-US" sz="2000" b="1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3257"/>
              </p:ext>
            </p:extLst>
          </p:nvPr>
        </p:nvGraphicFramePr>
        <p:xfrm>
          <a:off x="552691" y="1236835"/>
          <a:ext cx="8063870" cy="3448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Chatty protocol of announcing</a:t>
                      </a:r>
                      <a:r>
                        <a:rPr lang="en-US" sz="1600" b="0" baseline="0">
                          <a:cs typeface="Times New Roman" charset="0"/>
                        </a:rPr>
                        <a:t> and heartbeating.</a:t>
                      </a:r>
                      <a:endParaRPr lang="en-US" sz="1600" b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Push protocol chatter</a:t>
                      </a:r>
                      <a:r>
                        <a:rPr lang="en-US" sz="1600" b="0" baseline="0"/>
                        <a:t> down to modules.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Develop forwarding/routing architecture,</a:t>
                      </a:r>
                      <a:r>
                        <a:rPr lang="en-US" sz="1600" b="0" baseline="0"/>
                        <a:t> or develop/integrate separate app (CI/TO?)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I</a:t>
                      </a:r>
                      <a:r>
                        <a:rPr lang="en-US" sz="1600" b="0" baseline="0"/>
                        <a:t>ncrease SB limits. Investigate impacts.</a:t>
                      </a:r>
                      <a:endParaRPr lang="en-US" sz="1600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8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develop filtering to limit subs for peers, “subscribe all” to receive all SB messages (need deep pipe.)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Setup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205" y="31884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205" y="3367832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81185" y="3954566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85895" y="4106966"/>
            <a:ext cx="1931590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61389" y="31884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61389" y="3352588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Sequence: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>
              <a:latin typeface="Courier New"/>
              <a:cs typeface="Courier New"/>
            </a:endParaRPr>
          </a:p>
          <a:p>
            <a:pPr algn="l"/>
            <a:r>
              <a:rPr lang="en-US">
                <a:latin typeface="Courier New"/>
                <a:cs typeface="Courier New"/>
              </a:rPr>
              <a:t>1, UDP, /cf/sbn_udp_module.so, SBN_UDP_Ops;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2, TCP, /cf/sbn_tcp_module.so, SBN_TCP_Ops;</a:t>
            </a:r>
          </a:p>
          <a:p>
            <a:pPr algn="l"/>
            <a:r>
              <a:rPr lang="en-US">
                <a:latin typeface="Courier New"/>
                <a:cs typeface="Courier New"/>
              </a:rPr>
              <a:t>6, Serial, /cf/sbn_serial_module.so, SBN_Serial_Ops;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32539</TotalTime>
  <Words>1588</Words>
  <Application>Microsoft Macintosh PowerPoint</Application>
  <PresentationFormat>On-screen Show (4:3)</PresentationFormat>
  <Paragraphs>419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ＭＳ Ｐゴシック</vt:lpstr>
      <vt:lpstr>Times New Roman</vt:lpstr>
      <vt:lpstr>ヒラギノ角ゴ Pro W3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Setup</vt:lpstr>
      <vt:lpstr>Sequence: Packet Exchange</vt:lpstr>
      <vt:lpstr>Sequence: Teardown</vt:lpstr>
      <vt:lpstr>Configuration Files: Module Data</vt:lpstr>
      <vt:lpstr>Configuration Files: Peer Data</vt:lpstr>
      <vt:lpstr>Configuration Parameters (1)</vt:lpstr>
      <vt:lpstr>Configuration Parameters (2)</vt:lpstr>
      <vt:lpstr>Commands</vt:lpstr>
      <vt:lpstr>Housekeeping (1)</vt:lpstr>
      <vt:lpstr>Housekeeping (2)</vt:lpstr>
      <vt:lpstr>Housekeeping (3)</vt:lpstr>
      <vt:lpstr>Event IDs</vt:lpstr>
    </vt:vector>
  </TitlesOfParts>
  <Company>FSW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cdk-office365@accessoft.org</cp:lastModifiedBy>
  <cp:revision>683</cp:revision>
  <cp:lastPrinted>2008-10-02T19:05:01Z</cp:lastPrinted>
  <dcterms:created xsi:type="dcterms:W3CDTF">2010-11-22T18:56:39Z</dcterms:created>
  <dcterms:modified xsi:type="dcterms:W3CDTF">2016-11-16T23:41:31Z</dcterms:modified>
</cp:coreProperties>
</file>