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37" r:id="rId2"/>
    <p:sldId id="404" r:id="rId3"/>
    <p:sldId id="477" r:id="rId4"/>
    <p:sldId id="482" r:id="rId5"/>
    <p:sldId id="483" r:id="rId6"/>
    <p:sldId id="467" r:id="rId7"/>
    <p:sldId id="462" r:id="rId8"/>
    <p:sldId id="468" r:id="rId9"/>
    <p:sldId id="486" r:id="rId10"/>
    <p:sldId id="485" r:id="rId11"/>
    <p:sldId id="484" r:id="rId12"/>
    <p:sldId id="473" r:id="rId13"/>
    <p:sldId id="476" r:id="rId14"/>
    <p:sldId id="409" r:id="rId15"/>
    <p:sldId id="449" r:id="rId16"/>
    <p:sldId id="470" r:id="rId17"/>
    <p:sldId id="471" r:id="rId18"/>
    <p:sldId id="408" r:id="rId19"/>
    <p:sldId id="479" r:id="rId20"/>
    <p:sldId id="47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4"/>
    <p:restoredTop sz="94737"/>
  </p:normalViewPr>
  <p:slideViewPr>
    <p:cSldViewPr snapToGrid="0">
      <p:cViewPr varScale="1">
        <p:scale>
          <a:sx n="83" d="100"/>
          <a:sy n="83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2020-05-28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2020-05-28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2020-05-28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2020-05-28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2020-05-28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2020-05-28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2020-05-28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2020-05-28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>
              <a:latin typeface="Times New Roman" charset="0"/>
            </a:endParaRPr>
          </a:p>
          <a:p>
            <a:pPr algn="l">
              <a:defRPr/>
            </a:pPr>
            <a:endParaRPr lang="en-US" sz="100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2020-05-28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nnie.s.walling@nasa.gov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rPr lang="en-US"/>
              <a:t>2020-05-28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36801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4762855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54113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4086497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2787588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4320210" y="32599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001093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4167222" y="2386067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9E73A-62B3-4918-B34F-29CC5FFA5282}"/>
              </a:ext>
            </a:extLst>
          </p:cNvPr>
          <p:cNvSpPr/>
          <p:nvPr/>
        </p:nvSpPr>
        <p:spPr bwMode="auto">
          <a:xfrm>
            <a:off x="4171838" y="30796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3331D-F412-457F-98A2-968D9A6FF21B}"/>
              </a:ext>
            </a:extLst>
          </p:cNvPr>
          <p:cNvSpPr txBox="1"/>
          <p:nvPr/>
        </p:nvSpPr>
        <p:spPr>
          <a:xfrm>
            <a:off x="1856467" y="3118401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A29D2D-B119-428C-B503-7C0FBABD8385}"/>
              </a:ext>
            </a:extLst>
          </p:cNvPr>
          <p:cNvCxnSpPr>
            <a:cxnSpLocks/>
          </p:cNvCxnSpPr>
          <p:nvPr/>
        </p:nvCxnSpPr>
        <p:spPr>
          <a:xfrm flipV="1">
            <a:off x="1891619" y="3364859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47A71-FF60-4EBA-B9BF-9FEF24CD6192}"/>
              </a:ext>
            </a:extLst>
          </p:cNvPr>
          <p:cNvCxnSpPr>
            <a:cxnSpLocks/>
          </p:cNvCxnSpPr>
          <p:nvPr/>
        </p:nvCxnSpPr>
        <p:spPr>
          <a:xfrm flipV="1">
            <a:off x="1898491" y="3518550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0C9FC-142F-4D8B-8B7E-9B8C5336F931}"/>
              </a:ext>
            </a:extLst>
          </p:cNvPr>
          <p:cNvCxnSpPr>
            <a:cxnSpLocks/>
          </p:cNvCxnSpPr>
          <p:nvPr/>
        </p:nvCxnSpPr>
        <p:spPr>
          <a:xfrm flipV="1">
            <a:off x="1905363" y="3674964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44336" y="226604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3218257" y="199990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1B88E8-D60C-40A4-90E5-81B82C1CF396}"/>
              </a:ext>
            </a:extLst>
          </p:cNvPr>
          <p:cNvCxnSpPr>
            <a:cxnSpLocks/>
          </p:cNvCxnSpPr>
          <p:nvPr/>
        </p:nvCxnSpPr>
        <p:spPr>
          <a:xfrm flipH="1">
            <a:off x="3230485" y="2991106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B942E-2F45-490E-93A3-7E34AC5FC8F1}"/>
              </a:ext>
            </a:extLst>
          </p:cNvPr>
          <p:cNvSpPr txBox="1"/>
          <p:nvPr/>
        </p:nvSpPr>
        <p:spPr>
          <a:xfrm>
            <a:off x="3204406" y="272495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E86563-9D47-4A93-802F-073B9C02494E}"/>
              </a:ext>
            </a:extLst>
          </p:cNvPr>
          <p:cNvCxnSpPr>
            <a:cxnSpLocks/>
          </p:cNvCxnSpPr>
          <p:nvPr/>
        </p:nvCxnSpPr>
        <p:spPr>
          <a:xfrm>
            <a:off x="3278283" y="3094555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F5C273-E9A5-4006-A943-5113EA10B6A3}"/>
              </a:ext>
            </a:extLst>
          </p:cNvPr>
          <p:cNvCxnSpPr>
            <a:cxnSpLocks/>
          </p:cNvCxnSpPr>
          <p:nvPr/>
        </p:nvCxnSpPr>
        <p:spPr>
          <a:xfrm flipH="1">
            <a:off x="3251372" y="3809849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5665A4-7480-442A-9C6E-A310E59821C0}"/>
              </a:ext>
            </a:extLst>
          </p:cNvPr>
          <p:cNvSpPr txBox="1"/>
          <p:nvPr/>
        </p:nvSpPr>
        <p:spPr>
          <a:xfrm>
            <a:off x="3224502" y="354365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99170" y="3913298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F9EDD1-ED57-4810-AAAB-350D588287C6}"/>
              </a:ext>
            </a:extLst>
          </p:cNvPr>
          <p:cNvCxnSpPr>
            <a:cxnSpLocks/>
          </p:cNvCxnSpPr>
          <p:nvPr/>
        </p:nvCxnSpPr>
        <p:spPr>
          <a:xfrm flipH="1">
            <a:off x="3253507" y="4158041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9A8E73-B176-4B0C-BA7F-4D4BDCA36D95}"/>
              </a:ext>
            </a:extLst>
          </p:cNvPr>
          <p:cNvSpPr txBox="1"/>
          <p:nvPr/>
        </p:nvSpPr>
        <p:spPr>
          <a:xfrm>
            <a:off x="3227428" y="389189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C7620B-679E-45D2-B90B-1C0FD809CCCF}"/>
              </a:ext>
            </a:extLst>
          </p:cNvPr>
          <p:cNvCxnSpPr>
            <a:cxnSpLocks/>
          </p:cNvCxnSpPr>
          <p:nvPr/>
        </p:nvCxnSpPr>
        <p:spPr>
          <a:xfrm>
            <a:off x="3301305" y="4261490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081AA2-7393-4D74-B7D0-75AE9D73FB3F}"/>
              </a:ext>
            </a:extLst>
          </p:cNvPr>
          <p:cNvCxnSpPr>
            <a:cxnSpLocks/>
          </p:cNvCxnSpPr>
          <p:nvPr/>
        </p:nvCxnSpPr>
        <p:spPr>
          <a:xfrm flipH="1">
            <a:off x="3235678" y="451973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964C5D-4BE2-4D71-9143-2E3F003B961E}"/>
              </a:ext>
            </a:extLst>
          </p:cNvPr>
          <p:cNvSpPr txBox="1"/>
          <p:nvPr/>
        </p:nvSpPr>
        <p:spPr>
          <a:xfrm>
            <a:off x="3209599" y="425359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DB412F-3D9A-4881-8484-5E2906C6EC39}"/>
              </a:ext>
            </a:extLst>
          </p:cNvPr>
          <p:cNvCxnSpPr>
            <a:cxnSpLocks/>
          </p:cNvCxnSpPr>
          <p:nvPr/>
        </p:nvCxnSpPr>
        <p:spPr>
          <a:xfrm>
            <a:off x="3283476" y="4623186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722B09-E44A-4519-9403-F1336A1C32BA}"/>
              </a:ext>
            </a:extLst>
          </p:cNvPr>
          <p:cNvSpPr txBox="1"/>
          <p:nvPr/>
        </p:nvSpPr>
        <p:spPr>
          <a:xfrm>
            <a:off x="4440490" y="30151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4315596" y="4123527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4167224" y="3943197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4435876" y="387876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C13CB6-F8F1-4904-939F-B2DC6DE4A11F}"/>
              </a:ext>
            </a:extLst>
          </p:cNvPr>
          <p:cNvCxnSpPr>
            <a:cxnSpLocks/>
          </p:cNvCxnSpPr>
          <p:nvPr/>
        </p:nvCxnSpPr>
        <p:spPr>
          <a:xfrm>
            <a:off x="4320213" y="4460651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641E5C7-800A-48C4-94BF-96F8443BF9CA}"/>
              </a:ext>
            </a:extLst>
          </p:cNvPr>
          <p:cNvSpPr/>
          <p:nvPr/>
        </p:nvSpPr>
        <p:spPr bwMode="auto">
          <a:xfrm>
            <a:off x="4171841" y="4280321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AE6972-2CDC-4FF5-A9E9-888F5A7BCD26}"/>
              </a:ext>
            </a:extLst>
          </p:cNvPr>
          <p:cNvSpPr txBox="1"/>
          <p:nvPr/>
        </p:nvSpPr>
        <p:spPr>
          <a:xfrm>
            <a:off x="4440493" y="421589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64DCDC-6256-4E1E-80EF-05F6EA4FE636}"/>
              </a:ext>
            </a:extLst>
          </p:cNvPr>
          <p:cNvCxnSpPr>
            <a:cxnSpLocks/>
          </p:cNvCxnSpPr>
          <p:nvPr/>
        </p:nvCxnSpPr>
        <p:spPr>
          <a:xfrm>
            <a:off x="4310984" y="4830102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EF22-7512-4687-BEDE-4DA8AF5B835C}"/>
              </a:ext>
            </a:extLst>
          </p:cNvPr>
          <p:cNvSpPr/>
          <p:nvPr/>
        </p:nvSpPr>
        <p:spPr bwMode="auto">
          <a:xfrm>
            <a:off x="4162612" y="4649772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7987A9-FA24-4A86-806C-D571224B3DA0}"/>
              </a:ext>
            </a:extLst>
          </p:cNvPr>
          <p:cNvSpPr txBox="1"/>
          <p:nvPr/>
        </p:nvSpPr>
        <p:spPr>
          <a:xfrm>
            <a:off x="4431264" y="458534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81D29B-BC92-4945-91BA-64002606C51D}"/>
              </a:ext>
            </a:extLst>
          </p:cNvPr>
          <p:cNvSpPr txBox="1"/>
          <p:nvPr/>
        </p:nvSpPr>
        <p:spPr>
          <a:xfrm>
            <a:off x="4827826" y="23000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0110EC-E14B-474E-B63F-3651D5A0D026}"/>
              </a:ext>
            </a:extLst>
          </p:cNvPr>
          <p:cNvCxnSpPr>
            <a:cxnSpLocks/>
          </p:cNvCxnSpPr>
          <p:nvPr/>
        </p:nvCxnSpPr>
        <p:spPr>
          <a:xfrm flipV="1">
            <a:off x="4316167" y="2547442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4162607" y="3388212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4823211" y="330222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4311552" y="3549587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C0B5E39-75F3-42C9-83B5-BB4CD3F803EC}"/>
              </a:ext>
            </a:extLst>
          </p:cNvPr>
          <p:cNvSpPr/>
          <p:nvPr/>
        </p:nvSpPr>
        <p:spPr bwMode="auto">
          <a:xfrm>
            <a:off x="4171840" y="5032288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2E4A64-84E1-4090-9396-678229B08ECB}"/>
              </a:ext>
            </a:extLst>
          </p:cNvPr>
          <p:cNvSpPr txBox="1"/>
          <p:nvPr/>
        </p:nvSpPr>
        <p:spPr>
          <a:xfrm>
            <a:off x="4832444" y="494630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547D29-2E40-4BDA-A087-084E6851EC11}"/>
              </a:ext>
            </a:extLst>
          </p:cNvPr>
          <p:cNvCxnSpPr>
            <a:cxnSpLocks/>
          </p:cNvCxnSpPr>
          <p:nvPr/>
        </p:nvCxnSpPr>
        <p:spPr>
          <a:xfrm flipV="1">
            <a:off x="4320785" y="5193663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6D587B-C855-4BFF-83DB-FB64D4394E05}"/>
              </a:ext>
            </a:extLst>
          </p:cNvPr>
          <p:cNvCxnSpPr>
            <a:cxnSpLocks/>
          </p:cNvCxnSpPr>
          <p:nvPr/>
        </p:nvCxnSpPr>
        <p:spPr>
          <a:xfrm flipH="1">
            <a:off x="4363392" y="5218545"/>
            <a:ext cx="1224608" cy="13710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3B126D-508C-4CAA-BFFB-0DA9BEF64805}"/>
              </a:ext>
            </a:extLst>
          </p:cNvPr>
          <p:cNvCxnSpPr>
            <a:cxnSpLocks/>
          </p:cNvCxnSpPr>
          <p:nvPr/>
        </p:nvCxnSpPr>
        <p:spPr>
          <a:xfrm flipH="1">
            <a:off x="3239720" y="542950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02A4B53-BAEA-4CDC-92A4-0FF11042913D}"/>
              </a:ext>
            </a:extLst>
          </p:cNvPr>
          <p:cNvSpPr txBox="1"/>
          <p:nvPr/>
        </p:nvSpPr>
        <p:spPr>
          <a:xfrm>
            <a:off x="3167154" y="516336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653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“enable sub reporting”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SubscribeLocal</a:t>
            </a:r>
            <a:r>
              <a:rPr lang="en-US" sz="1200" dirty="0"/>
              <a:t>()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 from peer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&lt;SB messages&gt;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3AB-D894-4895-BF2E-D7E1CDE67CC0}"/>
              </a:ext>
            </a:extLst>
          </p:cNvPr>
          <p:cNvCxnSpPr/>
          <p:nvPr/>
        </p:nvCxnSpPr>
        <p:spPr>
          <a:xfrm>
            <a:off x="4897195" y="242113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FFCA51-CADE-46D3-8231-66ED103AFB46}"/>
              </a:ext>
            </a:extLst>
          </p:cNvPr>
          <p:cNvSpPr txBox="1"/>
          <p:nvPr/>
        </p:nvSpPr>
        <p:spPr>
          <a:xfrm>
            <a:off x="5265413" y="2252479"/>
            <a:ext cx="136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“connection” msg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208E0-EAB1-4E83-84B5-A9BB52DCA47C}"/>
              </a:ext>
            </a:extLst>
          </p:cNvPr>
          <p:cNvSpPr txBox="1"/>
          <p:nvPr/>
        </p:nvSpPr>
        <p:spPr>
          <a:xfrm>
            <a:off x="1865397" y="3538966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89DA0-22D2-4FF0-9C9C-DE65AB72104C}"/>
              </a:ext>
            </a:extLst>
          </p:cNvPr>
          <p:cNvCxnSpPr/>
          <p:nvPr/>
        </p:nvCxnSpPr>
        <p:spPr>
          <a:xfrm>
            <a:off x="1861083" y="3830619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51118" y="317389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C5554E-55E6-45F3-89FC-D905BA3054B4}"/>
              </a:ext>
            </a:extLst>
          </p:cNvPr>
          <p:cNvCxnSpPr/>
          <p:nvPr/>
        </p:nvCxnSpPr>
        <p:spPr>
          <a:xfrm>
            <a:off x="1846804" y="346554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3498"/>
              </p:ext>
            </p:extLst>
          </p:nvPr>
        </p:nvGraphicFramePr>
        <p:xfrm>
          <a:off x="287869" y="1187450"/>
          <a:ext cx="8340354" cy="1798096"/>
        </p:xfrm>
        <a:graphic>
          <a:graphicData uri="http://schemas.openxmlformats.org/drawingml/2006/table">
            <a:tbl>
              <a:tblPr/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char[SBN_MAX_MOD_NAME_LEN]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char[OS_MAX_PATH_LEN]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filename (and path) for the module’s symbol.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LibSymbol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char[OS_MAX_API_NAME]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69" y="3601309"/>
            <a:ext cx="83078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{“UDP”,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/sbn_udp_module.so”, “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{“TCP”,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/sbn_tcp_module.so”, “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{“Serial”,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/sbn_serial_module.so”,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	“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”}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84979"/>
              </p:ext>
            </p:extLst>
          </p:nvPr>
        </p:nvGraphicFramePr>
        <p:xfrm>
          <a:off x="287869" y="1187450"/>
          <a:ext cx="8114644" cy="2239908"/>
        </p:xfrm>
        <a:graphic>
          <a:graphicData uri="http://schemas.openxmlformats.org/drawingml/2006/table">
            <a:tbl>
              <a:tblPr/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ProcessorID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peer (must match CFE_CPU_ID for that node.)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 of the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All nodes on the same net number are inter-connected.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ModIdx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index of the protocol to use to connect to this peer/net.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Address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char[SBN_ADDR_SZ]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protocol-specific address (e.g. hostname/port #, serial dev filename, etc.)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9118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45989-376C-43B7-809C-70D01ACE8CF3}"/>
              </a:ext>
            </a:extLst>
          </p:cNvPr>
          <p:cNvSpPr/>
          <p:nvPr/>
        </p:nvSpPr>
        <p:spPr>
          <a:xfrm>
            <a:off x="287869" y="3601309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{1, 42, 1, 2, “/dev/ttyS0”},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{3, 42, 0, 0, “localhost:5000”},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{4, 42, 0, 0, “localhost:5001”}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app aliveness test – verifies command handler and event generation.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application housekeeping telemetry counters.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410"/>
              </p:ext>
            </p:extLst>
          </p:nvPr>
        </p:nvGraphicFramePr>
        <p:xfrm>
          <a:off x="665780" y="1413488"/>
          <a:ext cx="7693025" cy="392993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LastConnect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17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9" y="2811428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(Un)Subscription Message</a:t>
            </a:r>
          </a:p>
        </p:txBody>
      </p:sp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9408"/>
              </p:ext>
            </p:extLst>
          </p:nvPr>
        </p:nvGraphicFramePr>
        <p:xfrm>
          <a:off x="287869" y="3233995"/>
          <a:ext cx="8449732" cy="2746251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VersionHash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char[SBN_IDENT_LEN]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GIT-generated version hash.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SubCnt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entries in the Subs table.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SBN_PackedSubs_t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1447"/>
              </p:ext>
            </p:extLst>
          </p:nvPr>
        </p:nvGraphicFramePr>
        <p:xfrm>
          <a:off x="5124735" y="4457382"/>
          <a:ext cx="3333465" cy="1279992"/>
        </p:xfrm>
        <a:graphic>
          <a:graphicData uri="http://schemas.openxmlformats.org/drawingml/2006/table">
            <a:tbl>
              <a:tblPr/>
              <a:tblGrid>
                <a:gridCol w="22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(1/2)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dirty="0">
                <a:cs typeface="Times New Roman" charset="0"/>
              </a:rPr>
              <a:t>SBN is a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application that: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connects the software bus to the software bus of one or more other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nodes (who are also running SBN).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ensures that all messages published by an application on one bus will be received by a subscribing application on another bus.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has a modular network architecture (TCP, UDP, Serial, </a:t>
            </a:r>
            <a:r>
              <a:rPr lang="en-US" dirty="0" err="1">
                <a:cs typeface="Times New Roman" charset="0"/>
              </a:rPr>
              <a:t>SpaceWire</a:t>
            </a:r>
            <a:r>
              <a:rPr lang="en-US" dirty="0">
                <a:cs typeface="Times New Roman" charset="0"/>
              </a:rPr>
              <a:t>, etc.) to connect peers and supports mixed-mode peer networks.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remaps and filters outgoing messages (as configured in a remap table.)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/>
              <a:t>Load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char **, </a:t>
            </a:r>
            <a:r>
              <a:rPr lang="en-US" sz="1400" dirty="0" err="1"/>
              <a:t>int</a:t>
            </a:r>
            <a:r>
              <a:rPr lang="en-US" sz="1400" dirty="0"/>
              <a:t>, void *);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InitHost</a:t>
            </a:r>
            <a:r>
              <a:rPr lang="en-US" sz="1400" dirty="0"/>
              <a:t>(</a:t>
            </a:r>
            <a:r>
              <a:rPr lang="en-US" sz="1400" dirty="0" err="1"/>
              <a:t>SBN_HostInterface_t</a:t>
            </a:r>
            <a:r>
              <a:rPr lang="en-US" sz="1400" dirty="0"/>
              <a:t> *Host);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InitPeer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PollPeer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/>
              <a:t>Send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SBN_MsgSize_t</a:t>
            </a:r>
            <a:r>
              <a:rPr lang="en-US" sz="1400" dirty="0"/>
              <a:t> </a:t>
            </a:r>
            <a:r>
              <a:rPr lang="en-US" sz="1400" dirty="0" err="1"/>
              <a:t>MsgSize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RecvFromPeer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RecvFromNet</a:t>
            </a:r>
            <a:r>
              <a:rPr lang="en-US" sz="1400" dirty="0"/>
              <a:t>(</a:t>
            </a:r>
            <a:r>
              <a:rPr lang="en-US" sz="1400" dirty="0" err="1"/>
              <a:t>SBN_NetInterface_t</a:t>
            </a:r>
            <a:r>
              <a:rPr lang="en-US" sz="1400" dirty="0"/>
              <a:t> *Net, 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 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ReportModuleStatus</a:t>
            </a:r>
            <a:r>
              <a:rPr lang="en-US" sz="1400" dirty="0"/>
              <a:t>(</a:t>
            </a:r>
            <a:r>
              <a:rPr lang="en-US" sz="1400" dirty="0" err="1"/>
              <a:t>SBN_ModuleStatusPacket_t</a:t>
            </a:r>
            <a:r>
              <a:rPr lang="en-US" sz="1400" dirty="0"/>
              <a:t> *Buffer);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/>
              <a:t>ResetPeer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</p:txBody>
      </p:sp>
      <p:sp>
        <p:nvSpPr>
          <p:cNvPr id="6" name="Line Callout 1 (Border and Accent Bar) 5"/>
          <p:cNvSpPr/>
          <p:nvPr/>
        </p:nvSpPr>
        <p:spPr bwMode="auto">
          <a:xfrm>
            <a:off x="6744709" y="2691728"/>
            <a:ext cx="2057400" cy="1016000"/>
          </a:xfrm>
          <a:prstGeom prst="accentBorderCallout1">
            <a:avLst>
              <a:gd name="adj1" fmla="val 86250"/>
              <a:gd name="adj2" fmla="val -7716"/>
              <a:gd name="adj3" fmla="val 103750"/>
              <a:gd name="adj4" fmla="val -103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point-to-point networks (e.g. TCP, serial)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6744709" y="3946375"/>
            <a:ext cx="2057400" cy="1016000"/>
          </a:xfrm>
          <a:prstGeom prst="accentBorderCallout1">
            <a:avLst>
              <a:gd name="adj1" fmla="val 65000"/>
              <a:gd name="adj2" fmla="val -8333"/>
              <a:gd name="adj3" fmla="val 72500"/>
              <a:gd name="adj4" fmla="val -1148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 networks (UDP, DTN)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(2/2)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receives messages from peers (either via “select” polling or per-peer task [compile-time configurable]) and publishes the messages locally.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gets messages for peers from the SB (either via “polling” or per-peer task [compile-time configurable]) and sends the messages to peers.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ensures all SBN and CCSDS headers are big-endian and packed before sending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(1/2)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1.0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UDP-only monolithic application.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a modular network layer for </a:t>
            </a:r>
            <a:r>
              <a:rPr lang="en-US" sz="1800" dirty="0" err="1">
                <a:cs typeface="Times New Roman" charset="0"/>
              </a:rPr>
              <a:t>Spacewire</a:t>
            </a:r>
            <a:r>
              <a:rPr lang="en-US" sz="1800" dirty="0">
                <a:cs typeface="Times New Roman" charset="0"/>
              </a:rPr>
              <a:t>, Serial.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1.2 @ce1b3ca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TCP module. Merged protocol and data traffic into the same connections/sockets. Heartbeats only sent if no other traffic sent in the last number of seconds. Bug-fix to ensure SBN ignores messages it publishes on the SB, ensures all network messages are big-endian and aligned, removes windowing/retransmit logic.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1.3 @15f3754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Removed sync word. Simplified module API, added MID remapping/filtering. Added the (compile-time) option of per-peer tasks for watching pipes and net.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1.4 @2b6556a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DTN module. Pushed protocol handling (announce/heartbeat) down into the modules that need it (UDP.)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6694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(2/2)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7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1.5 @b5cb3d7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When sending all subs, send them in one message.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1.6 @b0d0027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“unload” method to modules.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1.7 @eff7047 – Peer identified by ID not name, remapping </a:t>
            </a:r>
            <a:r>
              <a:rPr lang="en-US" sz="1800" dirty="0" err="1">
                <a:cs typeface="Times New Roman" charset="0"/>
              </a:rPr>
              <a:t>rearchitecture</a:t>
            </a:r>
            <a:r>
              <a:rPr lang="en-US" sz="1800" dirty="0">
                <a:cs typeface="Times New Roman" charset="0"/>
              </a:rPr>
              <a:t>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1.8 @cdb841 – Utilizes table services for runtime config. Rearchitected housekeeping.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1.9 @063ebf2 – Protocol handshake message type.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1.10 @59b598 – Text configs for remap and protocol module replaced with tables.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1.11 @e046721 – Command secondary headers always big-endian on local bus.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696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75045"/>
              </p:ext>
            </p:extLst>
          </p:nvPr>
        </p:nvGraphicFramePr>
        <p:xfrm>
          <a:off x="552691" y="1090714"/>
          <a:ext cx="8063870" cy="44539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cs typeface="Times New Roman" charset="0"/>
                        </a:rPr>
                        <a:t>CCSDS v2 extended headers, custom headers, etc.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err="1"/>
                        <a:t>cFE’s</a:t>
                      </a:r>
                      <a:r>
                        <a:rPr lang="en-US" sz="1600" b="0" i="1" dirty="0"/>
                        <a:t> handling of message headers being rearchitected, how SBN interacts to be discussed.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39995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Leverage remapping/filtering. I</a:t>
                      </a:r>
                      <a:r>
                        <a:rPr lang="en-US" sz="1600" b="0" baseline="0" dirty="0"/>
                        <a:t>ncrease 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leverage filtering to limit subs for 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provides no guarantee of delivery.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Use TCP or DTN.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Allow for command-driven network configuration?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r>
              <a:rPr lang="en-US" dirty="0" err="1"/>
              <a:t>ID</a:t>
            </a:r>
            <a:r>
              <a:rPr lang="en-US" dirty="0"/>
              <a:t>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7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609252" y="484741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65691" y="4847412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55121" y="2398311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794274" y="2508503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034" y="1807484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3569" y="2121862"/>
            <a:ext cx="616647" cy="6213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C13242-3F0B-410F-8479-A2133D11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063509" y="1376941"/>
            <a:ext cx="1478023" cy="7092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88789-1D15-4DCD-8D96-68C9ED0B6EB3}"/>
              </a:ext>
            </a:extLst>
          </p:cNvPr>
          <p:cNvCxnSpPr>
            <a:stCxn id="28" idx="0"/>
          </p:cNvCxnSpPr>
          <p:nvPr/>
        </p:nvCxnSpPr>
        <p:spPr bwMode="auto">
          <a:xfrm flipH="1" flipV="1">
            <a:off x="2877378" y="1917163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EF7A58E-A8D0-4857-93B4-8D7E2DCC4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1653390"/>
            <a:ext cx="1478023" cy="70926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C640B7-973A-4C5B-B1D0-C8DF451C1674}"/>
              </a:ext>
            </a:extLst>
          </p:cNvPr>
          <p:cNvCxnSpPr/>
          <p:nvPr/>
        </p:nvCxnSpPr>
        <p:spPr bwMode="auto">
          <a:xfrm flipH="1" flipV="1">
            <a:off x="6931626" y="219361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77086E6-8524-4184-B134-1A968CD69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3929519"/>
            <a:ext cx="1478023" cy="70926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F7AF7-169B-46E2-A163-6F522E99E633}"/>
              </a:ext>
            </a:extLst>
          </p:cNvPr>
          <p:cNvCxnSpPr/>
          <p:nvPr/>
        </p:nvCxnSpPr>
        <p:spPr bwMode="auto">
          <a:xfrm flipH="1" flipV="1">
            <a:off x="6931626" y="4469741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4D95552B-719C-49B8-BBEF-827602E75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79152" y="4169991"/>
            <a:ext cx="1478023" cy="70926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A69187-E9AD-4EF8-BA93-F72697988170}"/>
              </a:ext>
            </a:extLst>
          </p:cNvPr>
          <p:cNvCxnSpPr/>
          <p:nvPr/>
        </p:nvCxnSpPr>
        <p:spPr bwMode="auto">
          <a:xfrm flipH="1" flipV="1">
            <a:off x="898577" y="465150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C1F61-F6C1-4590-B798-CF8573F14CB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68589" y="2281223"/>
            <a:ext cx="1084496" cy="166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Multi-task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16988" y="2135452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273241" y="2468620"/>
            <a:ext cx="840497" cy="122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37527" y="1828928"/>
            <a:ext cx="115929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&lt;send task&gt;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984479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/>
          <p:nvPr/>
        </p:nvCxnSpPr>
        <p:spPr>
          <a:xfrm flipV="1">
            <a:off x="4086496" y="1748108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352563-0866-44EA-9AF5-E0CFC6563E1A}"/>
              </a:ext>
            </a:extLst>
          </p:cNvPr>
          <p:cNvCxnSpPr/>
          <p:nvPr/>
        </p:nvCxnSpPr>
        <p:spPr>
          <a:xfrm flipV="1">
            <a:off x="5761438" y="259634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1AED16-B87D-45F0-9FC5-3CF10391B79D}"/>
              </a:ext>
            </a:extLst>
          </p:cNvPr>
          <p:cNvSpPr txBox="1"/>
          <p:nvPr/>
        </p:nvSpPr>
        <p:spPr>
          <a:xfrm>
            <a:off x="5253085" y="2144031"/>
            <a:ext cx="110959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recv</a:t>
            </a:r>
            <a:r>
              <a:rPr lang="en-US" sz="1400" dirty="0"/>
              <a:t> task&gt;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3261478"/>
            <a:ext cx="1377006" cy="1155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5139774" y="3943076"/>
            <a:ext cx="1739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5DE8D9-2500-44BB-9D4D-8C0BAD1B46D5}"/>
              </a:ext>
            </a:extLst>
          </p:cNvPr>
          <p:cNvCxnSpPr>
            <a:cxnSpLocks/>
          </p:cNvCxnSpPr>
          <p:nvPr/>
        </p:nvCxnSpPr>
        <p:spPr>
          <a:xfrm flipH="1">
            <a:off x="3251709" y="2851637"/>
            <a:ext cx="1738040" cy="472469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6C9C90-94F7-4F85-A727-6137D03C9B94}"/>
              </a:ext>
            </a:extLst>
          </p:cNvPr>
          <p:cNvSpPr txBox="1"/>
          <p:nvPr/>
        </p:nvSpPr>
        <p:spPr>
          <a:xfrm>
            <a:off x="4096148" y="250540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02EAB3-0A2E-4299-8D48-2ED489D97C8A}"/>
              </a:ext>
            </a:extLst>
          </p:cNvPr>
          <p:cNvCxnSpPr>
            <a:cxnSpLocks/>
          </p:cNvCxnSpPr>
          <p:nvPr/>
        </p:nvCxnSpPr>
        <p:spPr>
          <a:xfrm>
            <a:off x="3242811" y="3336925"/>
            <a:ext cx="1621189" cy="0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947697" y="3296165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680" name="Connector: Elbow 28679">
            <a:extLst>
              <a:ext uri="{FF2B5EF4-FFF2-40B4-BE49-F238E27FC236}">
                <a16:creationId xmlns:a16="http://schemas.microsoft.com/office/drawing/2014/main" id="{755FB189-B997-47F2-84BE-ACE6ACB0874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rot="16200000" flipH="1">
            <a:off x="4988444" y="3441778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5100096" y="3448234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91590B-4C09-4674-BE38-57FFB034720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42161" y="1982817"/>
            <a:ext cx="3953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27F5A-F78F-4DE3-A34E-950FAD7F914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910882" y="4856252"/>
            <a:ext cx="916820" cy="25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978DE8-7F86-46CB-A376-F60EB4D79DDC}"/>
              </a:ext>
            </a:extLst>
          </p:cNvPr>
          <p:cNvCxnSpPr>
            <a:cxnSpLocks/>
          </p:cNvCxnSpPr>
          <p:nvPr/>
        </p:nvCxnSpPr>
        <p:spPr>
          <a:xfrm flipH="1" flipV="1">
            <a:off x="5761438" y="5086717"/>
            <a:ext cx="1118146" cy="21584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2A9D5-EF77-4BF1-9F68-47002103B502}"/>
              </a:ext>
            </a:extLst>
          </p:cNvPr>
          <p:cNvSpPr/>
          <p:nvPr/>
        </p:nvSpPr>
        <p:spPr bwMode="auto">
          <a:xfrm>
            <a:off x="5681987" y="4187483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F911821-85D0-4112-AE16-C17BA441841A}"/>
              </a:ext>
            </a:extLst>
          </p:cNvPr>
          <p:cNvCxnSpPr>
            <a:cxnSpLocks/>
            <a:endCxn id="48" idx="3"/>
          </p:cNvCxnSpPr>
          <p:nvPr/>
        </p:nvCxnSpPr>
        <p:spPr bwMode="auto">
          <a:xfrm rot="16200000" flipH="1">
            <a:off x="5722735" y="4333427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C2C0E-943E-4A27-B060-68B362193A5A}"/>
              </a:ext>
            </a:extLst>
          </p:cNvPr>
          <p:cNvSpPr/>
          <p:nvPr/>
        </p:nvSpPr>
        <p:spPr bwMode="auto">
          <a:xfrm>
            <a:off x="5834387" y="4339883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5C0458-91CB-4434-81B9-2829ED10DBC7}"/>
              </a:ext>
            </a:extLst>
          </p:cNvPr>
          <p:cNvCxnSpPr>
            <a:cxnSpLocks/>
          </p:cNvCxnSpPr>
          <p:nvPr/>
        </p:nvCxnSpPr>
        <p:spPr>
          <a:xfrm flipH="1">
            <a:off x="3251709" y="5108648"/>
            <a:ext cx="2493268" cy="685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107FB-4DE2-4D5B-AC39-2BD379D1412E}"/>
              </a:ext>
            </a:extLst>
          </p:cNvPr>
          <p:cNvSpPr txBox="1"/>
          <p:nvPr/>
        </p:nvSpPr>
        <p:spPr>
          <a:xfrm>
            <a:off x="4858391" y="4828034"/>
            <a:ext cx="8511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64007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6490061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5813703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5487362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5728299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28853" y="4649016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4926326" y="4352838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26042" y="4672224"/>
            <a:ext cx="2482114" cy="21124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6033566" y="49917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5885194" y="48114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6153846" y="47469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5889813" y="3037220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6082149" y="289685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6038758" y="3198595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2D3980-D1DE-48EC-A999-0E03D557F64D}"/>
              </a:ext>
            </a:extLst>
          </p:cNvPr>
          <p:cNvSpPr/>
          <p:nvPr/>
        </p:nvSpPr>
        <p:spPr bwMode="auto">
          <a:xfrm>
            <a:off x="3943972" y="2373229"/>
            <a:ext cx="3897676" cy="30915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50565-AF47-4563-A1B7-7439099FE0E1}"/>
              </a:ext>
            </a:extLst>
          </p:cNvPr>
          <p:cNvSpPr/>
          <p:nvPr/>
        </p:nvSpPr>
        <p:spPr bwMode="auto">
          <a:xfrm>
            <a:off x="3943971" y="2385292"/>
            <a:ext cx="1314164" cy="316470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Master loop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377215-308E-4F00-BB07-B97D7373A27F}"/>
              </a:ext>
            </a:extLst>
          </p:cNvPr>
          <p:cNvSpPr/>
          <p:nvPr/>
        </p:nvSpPr>
        <p:spPr bwMode="auto">
          <a:xfrm>
            <a:off x="4112259" y="402512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2DF499B3-07F5-4CB3-9014-ABDD2EF8E0DB}"/>
              </a:ext>
            </a:extLst>
          </p:cNvPr>
          <p:cNvSpPr/>
          <p:nvPr/>
        </p:nvSpPr>
        <p:spPr bwMode="auto">
          <a:xfrm>
            <a:off x="4112258" y="4025121"/>
            <a:ext cx="723400" cy="276998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rcvloop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460DDB-CE87-47EA-91EC-EA7E218C7924}"/>
              </a:ext>
            </a:extLst>
          </p:cNvPr>
          <p:cNvCxnSpPr>
            <a:cxnSpLocks/>
          </p:cNvCxnSpPr>
          <p:nvPr/>
        </p:nvCxnSpPr>
        <p:spPr>
          <a:xfrm flipH="1">
            <a:off x="6082149" y="3212981"/>
            <a:ext cx="1281859" cy="13138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956E59-DA59-4DAC-9FFB-B7F5DF511C2B}"/>
              </a:ext>
            </a:extLst>
          </p:cNvPr>
          <p:cNvCxnSpPr>
            <a:cxnSpLocks/>
          </p:cNvCxnSpPr>
          <p:nvPr/>
        </p:nvCxnSpPr>
        <p:spPr>
          <a:xfrm flipH="1">
            <a:off x="3233474" y="3434434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F7EB7A-82D8-4D09-8E73-4D59BC8C25B0}"/>
              </a:ext>
            </a:extLst>
          </p:cNvPr>
          <p:cNvSpPr txBox="1"/>
          <p:nvPr/>
        </p:nvSpPr>
        <p:spPr>
          <a:xfrm>
            <a:off x="4801335" y="313825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2FB2C4-5F4F-4BB6-B8CC-88C42393B03F}"/>
              </a:ext>
            </a:extLst>
          </p:cNvPr>
          <p:cNvSpPr/>
          <p:nvPr/>
        </p:nvSpPr>
        <p:spPr bwMode="auto">
          <a:xfrm>
            <a:off x="4116880" y="273665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2D47138C-8730-4E41-BEDF-D76889F881AB}"/>
              </a:ext>
            </a:extLst>
          </p:cNvPr>
          <p:cNvSpPr/>
          <p:nvPr/>
        </p:nvSpPr>
        <p:spPr bwMode="auto">
          <a:xfrm>
            <a:off x="4116879" y="2736650"/>
            <a:ext cx="905538" cy="283613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sendloop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33657</TotalTime>
  <Words>2201</Words>
  <Application>Microsoft Office PowerPoint</Application>
  <PresentationFormat>On-screen Show (4:3)</PresentationFormat>
  <Paragraphs>461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Diagram</vt:lpstr>
      <vt:lpstr>Sequence: Multi-task</vt:lpstr>
      <vt:lpstr>Sequence: Polling</vt:lpstr>
      <vt:lpstr>Sequence: Polling</vt:lpstr>
      <vt:lpstr>Sequence: Packet Exchange</vt:lpstr>
      <vt:lpstr>Configuration Table: Module Data</vt:lpstr>
      <vt:lpstr>Configuration Table: Peer Data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Knight, Christopher D. (ARC-TI)</cp:lastModifiedBy>
  <cp:revision>734</cp:revision>
  <cp:lastPrinted>2008-10-02T19:05:01Z</cp:lastPrinted>
  <dcterms:created xsi:type="dcterms:W3CDTF">2010-11-22T18:56:39Z</dcterms:created>
  <dcterms:modified xsi:type="dcterms:W3CDTF">2020-05-28T16:34:33Z</dcterms:modified>
</cp:coreProperties>
</file>