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Lst>
  <p:notesMasterIdLst>
    <p:notesMasterId r:id="rId30"/>
  </p:notesMasterIdLst>
  <p:sldIdLst>
    <p:sldId id="256" r:id="rId5"/>
    <p:sldId id="257" r:id="rId6"/>
    <p:sldId id="258" r:id="rId7"/>
    <p:sldId id="259" r:id="rId8"/>
    <p:sldId id="260" r:id="rId9"/>
    <p:sldId id="261" r:id="rId10"/>
    <p:sldId id="262" r:id="rId11"/>
    <p:sldId id="263" r:id="rId12"/>
    <p:sldId id="28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type="screen4x3"/>
  <p:notesSz cx="6997700" cy="9283700"/>
  <p:defaultTextStyle>
    <a:defPPr>
      <a:defRPr lang="en-GB"/>
    </a:defPPr>
    <a:lvl1pPr algn="l" defTabSz="457200" rtl="0" eaLnBrk="0" fontAlgn="base" hangingPunct="0">
      <a:lnSpc>
        <a:spcPct val="86000"/>
      </a:lnSpc>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MS Gothic" charset="0"/>
      </a:defRPr>
    </a:lvl1pPr>
    <a:lvl2pPr marL="457200" algn="l" defTabSz="457200" rtl="0" eaLnBrk="0" fontAlgn="base" hangingPunct="0">
      <a:lnSpc>
        <a:spcPct val="86000"/>
      </a:lnSpc>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MS Gothic" charset="0"/>
      </a:defRPr>
    </a:lvl2pPr>
    <a:lvl3pPr marL="914400" algn="l" defTabSz="457200" rtl="0" eaLnBrk="0" fontAlgn="base" hangingPunct="0">
      <a:lnSpc>
        <a:spcPct val="86000"/>
      </a:lnSpc>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MS Gothic" charset="0"/>
      </a:defRPr>
    </a:lvl3pPr>
    <a:lvl4pPr marL="1371600" algn="l" defTabSz="457200" rtl="0" eaLnBrk="0" fontAlgn="base" hangingPunct="0">
      <a:lnSpc>
        <a:spcPct val="86000"/>
      </a:lnSpc>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MS Gothic" charset="0"/>
      </a:defRPr>
    </a:lvl4pPr>
    <a:lvl5pPr marL="1828800" algn="l" defTabSz="457200" rtl="0" eaLnBrk="0" fontAlgn="base" hangingPunct="0">
      <a:lnSpc>
        <a:spcPct val="86000"/>
      </a:lnSpc>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MS Gothic" charset="0"/>
      </a:defRPr>
    </a:lvl5pPr>
    <a:lvl6pPr marL="2286000" algn="l" defTabSz="457200" rtl="0" eaLnBrk="1" latinLnBrk="0" hangingPunct="1">
      <a:defRPr sz="2400" kern="1200">
        <a:solidFill>
          <a:schemeClr val="bg1"/>
        </a:solidFill>
        <a:latin typeface="Times New Roman" charset="0"/>
        <a:ea typeface="ＭＳ Ｐゴシック" charset="0"/>
        <a:cs typeface="MS Gothic" charset="0"/>
      </a:defRPr>
    </a:lvl6pPr>
    <a:lvl7pPr marL="2743200" algn="l" defTabSz="457200" rtl="0" eaLnBrk="1" latinLnBrk="0" hangingPunct="1">
      <a:defRPr sz="2400" kern="1200">
        <a:solidFill>
          <a:schemeClr val="bg1"/>
        </a:solidFill>
        <a:latin typeface="Times New Roman" charset="0"/>
        <a:ea typeface="ＭＳ Ｐゴシック" charset="0"/>
        <a:cs typeface="MS Gothic" charset="0"/>
      </a:defRPr>
    </a:lvl7pPr>
    <a:lvl8pPr marL="3200400" algn="l" defTabSz="457200" rtl="0" eaLnBrk="1" latinLnBrk="0" hangingPunct="1">
      <a:defRPr sz="2400" kern="1200">
        <a:solidFill>
          <a:schemeClr val="bg1"/>
        </a:solidFill>
        <a:latin typeface="Times New Roman" charset="0"/>
        <a:ea typeface="ＭＳ Ｐゴシック" charset="0"/>
        <a:cs typeface="MS Gothic" charset="0"/>
      </a:defRPr>
    </a:lvl8pPr>
    <a:lvl9pPr marL="3657600" algn="l" defTabSz="457200" rtl="0" eaLnBrk="1" latinLnBrk="0" hangingPunct="1">
      <a:defRPr sz="2400" kern="1200">
        <a:solidFill>
          <a:schemeClr val="bg1"/>
        </a:solidFill>
        <a:latin typeface="Times New Roman" charset="0"/>
        <a:ea typeface="ＭＳ Ｐゴシック" charset="0"/>
        <a:cs typeface="MS 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798" autoAdjust="0"/>
  </p:normalViewPr>
  <p:slideViewPr>
    <p:cSldViewPr>
      <p:cViewPr varScale="1">
        <p:scale>
          <a:sx n="92" d="100"/>
          <a:sy n="92" d="100"/>
        </p:scale>
        <p:origin x="-49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p:cNvSpPr>
            <a:spLocks noChangeArrowheads="1"/>
          </p:cNvSpPr>
          <p:nvPr/>
        </p:nvSpPr>
        <p:spPr bwMode="auto">
          <a:xfrm>
            <a:off x="0" y="0"/>
            <a:ext cx="6999288" cy="9285288"/>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22" name="AutoShape 2"/>
          <p:cNvSpPr>
            <a:spLocks noChangeArrowheads="1"/>
          </p:cNvSpPr>
          <p:nvPr/>
        </p:nvSpPr>
        <p:spPr bwMode="auto">
          <a:xfrm>
            <a:off x="0" y="0"/>
            <a:ext cx="6999288" cy="9285288"/>
          </a:xfrm>
          <a:prstGeom prst="roundRect">
            <a:avLst>
              <a:gd name="adj" fmla="val 19"/>
            </a:avLst>
          </a:prstGeom>
          <a:solidFill>
            <a:srgbClr val="FFFFFF">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23" name="Rectangle 3"/>
          <p:cNvSpPr>
            <a:spLocks noGrp="1" noChangeArrowheads="1"/>
          </p:cNvSpPr>
          <p:nvPr>
            <p:ph type="hdr"/>
          </p:nvPr>
        </p:nvSpPr>
        <p:spPr bwMode="auto">
          <a:xfrm>
            <a:off x="0" y="0"/>
            <a:ext cx="303053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160" tIns="46080" rIns="92160" bIns="46080" numCol="1" anchor="t" anchorCtr="0" compatLnSpc="1">
            <a:prstTxWarp prst="textNoShape">
              <a:avLst/>
            </a:prstTxWarp>
          </a:bodyPr>
          <a:lstStyle>
            <a:lvl1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cs typeface="Tahoma" charset="0"/>
              </a:defRPr>
            </a:lvl1pPr>
          </a:lstStyle>
          <a:p>
            <a:endParaRPr lang="en-GB"/>
          </a:p>
        </p:txBody>
      </p:sp>
      <p:sp>
        <p:nvSpPr>
          <p:cNvPr id="5124" name="Rectangle 4"/>
          <p:cNvSpPr>
            <a:spLocks noGrp="1" noChangeArrowheads="1"/>
          </p:cNvSpPr>
          <p:nvPr>
            <p:ph type="dt"/>
          </p:nvPr>
        </p:nvSpPr>
        <p:spPr bwMode="auto">
          <a:xfrm>
            <a:off x="3963988" y="0"/>
            <a:ext cx="303053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160" tIns="46080" rIns="92160" bIns="46080" numCol="1" anchor="t" anchorCtr="0" compatLnSpc="1">
            <a:prstTxWarp prst="textNoShape">
              <a:avLst/>
            </a:prstTxWarp>
          </a:bodyPr>
          <a:lstStyle>
            <a:lvl1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cs typeface="Tahoma" charset="0"/>
              </a:defRPr>
            </a:lvl1pPr>
          </a:lstStyle>
          <a:p>
            <a:endParaRPr lang="en-GB"/>
          </a:p>
        </p:txBody>
      </p:sp>
      <p:sp>
        <p:nvSpPr>
          <p:cNvPr id="5125" name="Rectangle 5"/>
          <p:cNvSpPr>
            <a:spLocks noGrp="1" noChangeArrowheads="1"/>
          </p:cNvSpPr>
          <p:nvPr>
            <p:ph type="sldImg"/>
          </p:nvPr>
        </p:nvSpPr>
        <p:spPr bwMode="auto">
          <a:xfrm>
            <a:off x="1177925" y="695325"/>
            <a:ext cx="4638675" cy="34813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5126" name="Rectangle 6"/>
          <p:cNvSpPr>
            <a:spLocks noGrp="1" noChangeArrowheads="1"/>
          </p:cNvSpPr>
          <p:nvPr>
            <p:ph type="body"/>
          </p:nvPr>
        </p:nvSpPr>
        <p:spPr bwMode="auto">
          <a:xfrm>
            <a:off x="933450" y="4408488"/>
            <a:ext cx="5127625" cy="417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160" tIns="46080" rIns="92160" bIns="46080" numCol="1" anchor="t" anchorCtr="0" compatLnSpc="1">
            <a:prstTxWarp prst="textNoShape">
              <a:avLst/>
            </a:prstTxWarp>
          </a:bodyPr>
          <a:lstStyle/>
          <a:p>
            <a:pPr lvl="0"/>
            <a:endParaRPr lang="en-US"/>
          </a:p>
        </p:txBody>
      </p:sp>
      <p:sp>
        <p:nvSpPr>
          <p:cNvPr id="5127" name="Rectangle 7"/>
          <p:cNvSpPr>
            <a:spLocks noGrp="1" noChangeArrowheads="1"/>
          </p:cNvSpPr>
          <p:nvPr>
            <p:ph type="ftr"/>
          </p:nvPr>
        </p:nvSpPr>
        <p:spPr bwMode="auto">
          <a:xfrm>
            <a:off x="0" y="8818563"/>
            <a:ext cx="303053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160" tIns="46080" rIns="92160" bIns="46080" numCol="1" anchor="b" anchorCtr="0" compatLnSpc="1">
            <a:prstTxWarp prst="textNoShape">
              <a:avLst/>
            </a:prstTxWarp>
          </a:bodyPr>
          <a:lstStyle>
            <a:lvl1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cs typeface="Tahoma" charset="0"/>
              </a:defRPr>
            </a:lvl1pPr>
          </a:lstStyle>
          <a:p>
            <a:endParaRPr lang="en-GB"/>
          </a:p>
        </p:txBody>
      </p:sp>
      <p:sp>
        <p:nvSpPr>
          <p:cNvPr id="5128" name="Rectangle 8"/>
          <p:cNvSpPr>
            <a:spLocks noGrp="1" noChangeArrowheads="1"/>
          </p:cNvSpPr>
          <p:nvPr>
            <p:ph type="sldNum"/>
          </p:nvPr>
        </p:nvSpPr>
        <p:spPr bwMode="auto">
          <a:xfrm>
            <a:off x="3963988" y="8818563"/>
            <a:ext cx="303053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160" tIns="46080" rIns="92160" bIns="46080" numCol="1" anchor="b" anchorCtr="0" compatLnSpc="1">
            <a:prstTxWarp prst="textNoShape">
              <a:avLst/>
            </a:prstTxWarp>
          </a:bodyPr>
          <a:lstStyle>
            <a:lvl1pPr algn="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cs typeface="Tahoma" charset="0"/>
              </a:defRPr>
            </a:lvl1pPr>
          </a:lstStyle>
          <a:p>
            <a:fld id="{4F158B70-FD42-AE45-AD54-7ED91D9820FA}" type="slidenum">
              <a:rPr lang="en-GB"/>
              <a:pPr/>
              <a:t>‹#›</a:t>
            </a:fld>
            <a:endParaRPr lang="en-GB"/>
          </a:p>
        </p:txBody>
      </p:sp>
    </p:spTree>
    <p:extLst>
      <p:ext uri="{BB962C8B-B14F-4D97-AF65-F5344CB8AC3E}">
        <p14:creationId xmlns:p14="http://schemas.microsoft.com/office/powerpoint/2010/main" val="24692408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3962E65-F1E7-4F41-8E69-C15209D9A053}" type="slidenum">
              <a:rPr lang="en-GB"/>
              <a:pPr/>
              <a:t>1</a:t>
            </a:fld>
            <a:endParaRPr lang="en-GB"/>
          </a:p>
        </p:txBody>
      </p:sp>
      <p:sp>
        <p:nvSpPr>
          <p:cNvPr id="31745" name="Text Box 1"/>
          <p:cNvSpPr txBox="1">
            <a:spLocks noChangeArrowheads="1"/>
          </p:cNvSpPr>
          <p:nvPr/>
        </p:nvSpPr>
        <p:spPr bwMode="auto">
          <a:xfrm>
            <a:off x="1177925" y="695325"/>
            <a:ext cx="4641850" cy="34813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746"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2AFBE09-441B-2947-B609-FF113427A463}" type="slidenum">
              <a:rPr lang="en-GB"/>
              <a:pPr/>
              <a:t>10</a:t>
            </a:fld>
            <a:endParaRPr lang="en-GB"/>
          </a:p>
        </p:txBody>
      </p:sp>
      <p:sp>
        <p:nvSpPr>
          <p:cNvPr id="40961"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962"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42FE8D9-D509-6145-9F1A-1B044ACA31E2}" type="slidenum">
              <a:rPr lang="en-GB"/>
              <a:pPr/>
              <a:t>11</a:t>
            </a:fld>
            <a:endParaRPr lang="en-GB"/>
          </a:p>
        </p:txBody>
      </p:sp>
      <p:sp>
        <p:nvSpPr>
          <p:cNvPr id="41985"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986"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341F704-9793-1544-8173-706A4151ADD1}" type="slidenum">
              <a:rPr lang="en-GB"/>
              <a:pPr/>
              <a:t>12</a:t>
            </a:fld>
            <a:endParaRPr lang="en-GB"/>
          </a:p>
        </p:txBody>
      </p:sp>
      <p:sp>
        <p:nvSpPr>
          <p:cNvPr id="43009"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0"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D5B1EBC-296A-C34C-B399-9E5BB47820DD}" type="slidenum">
              <a:rPr lang="en-GB"/>
              <a:pPr/>
              <a:t>13</a:t>
            </a:fld>
            <a:endParaRPr lang="en-GB"/>
          </a:p>
        </p:txBody>
      </p:sp>
      <p:sp>
        <p:nvSpPr>
          <p:cNvPr id="44033"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034"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7870C87-B985-A14B-A61B-EDE0D13ADAED}" type="slidenum">
              <a:rPr lang="en-GB"/>
              <a:pPr/>
              <a:t>14</a:t>
            </a:fld>
            <a:endParaRPr lang="en-GB"/>
          </a:p>
        </p:txBody>
      </p:sp>
      <p:sp>
        <p:nvSpPr>
          <p:cNvPr id="45057"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058"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E464B91-3AE1-1D42-9275-1D5C093F182D}" type="slidenum">
              <a:rPr lang="en-GB"/>
              <a:pPr/>
              <a:t>15</a:t>
            </a:fld>
            <a:endParaRPr lang="en-GB"/>
          </a:p>
        </p:txBody>
      </p:sp>
      <p:sp>
        <p:nvSpPr>
          <p:cNvPr id="46081"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082"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DBF1848-2182-CF4A-AF99-93F98203F7C2}" type="slidenum">
              <a:rPr lang="en-GB"/>
              <a:pPr/>
              <a:t>16</a:t>
            </a:fld>
            <a:endParaRPr lang="en-GB"/>
          </a:p>
        </p:txBody>
      </p:sp>
      <p:sp>
        <p:nvSpPr>
          <p:cNvPr id="47105"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106"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EEE0D09-52D4-F44E-9535-26FEFCC475AA}" type="slidenum">
              <a:rPr lang="en-GB"/>
              <a:pPr/>
              <a:t>17</a:t>
            </a:fld>
            <a:endParaRPr lang="en-GB"/>
          </a:p>
        </p:txBody>
      </p:sp>
      <p:sp>
        <p:nvSpPr>
          <p:cNvPr id="48129"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130"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5E0E61D-CF90-CD43-8C32-6D84F7760961}" type="slidenum">
              <a:rPr lang="en-GB"/>
              <a:pPr/>
              <a:t>18</a:t>
            </a:fld>
            <a:endParaRPr lang="en-GB"/>
          </a:p>
        </p:txBody>
      </p:sp>
      <p:sp>
        <p:nvSpPr>
          <p:cNvPr id="49153"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154"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DEE4CF6-D32C-9A45-A0B1-19B384CF6F47}" type="slidenum">
              <a:rPr lang="en-GB"/>
              <a:pPr/>
              <a:t>19</a:t>
            </a:fld>
            <a:endParaRPr lang="en-GB"/>
          </a:p>
        </p:txBody>
      </p:sp>
      <p:sp>
        <p:nvSpPr>
          <p:cNvPr id="50177"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78"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1EB5733-1403-A345-9896-4BF5BCAB3CDF}" type="slidenum">
              <a:rPr lang="en-GB"/>
              <a:pPr/>
              <a:t>2</a:t>
            </a:fld>
            <a:endParaRPr lang="en-GB"/>
          </a:p>
        </p:txBody>
      </p:sp>
      <p:sp>
        <p:nvSpPr>
          <p:cNvPr id="32769" name="Text Box 1"/>
          <p:cNvSpPr txBox="1">
            <a:spLocks noChangeArrowheads="1"/>
          </p:cNvSpPr>
          <p:nvPr/>
        </p:nvSpPr>
        <p:spPr bwMode="auto">
          <a:xfrm>
            <a:off x="1187450" y="695325"/>
            <a:ext cx="4641850" cy="34813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770" name="Text Box 2"/>
          <p:cNvSpPr txBox="1">
            <a:spLocks noChangeArrowheads="1"/>
          </p:cNvSpPr>
          <p:nvPr>
            <p:ph type="body"/>
          </p:nvPr>
        </p:nvSpPr>
        <p:spPr bwMode="auto">
          <a:xfrm>
            <a:off x="933450" y="4408488"/>
            <a:ext cx="5130800"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buSzPct val="45000"/>
              <a:buFont typeface="Wingdings" charset="0"/>
              <a:buNone/>
            </a:pPr>
            <a:r>
              <a:rPr lang="en-GB">
                <a:cs typeface="MS Gothic" charset="0"/>
              </a:rPr>
              <a:t>This idea is possible, but it would add a significant amount of complexity to an already complex application. Let me explain. It is simple to have a single function for each of these 4 items, but that</a:t>
            </a:r>
            <a:r>
              <a:rPr lang="en-GB" altLang="en-GB">
                <a:cs typeface="MS Gothic" charset="0"/>
              </a:rPr>
              <a:t>’</a:t>
            </a:r>
            <a:r>
              <a:rPr lang="en-GB">
                <a:cs typeface="MS Gothic" charset="0"/>
              </a:rPr>
              <a:t>s not enough to abstract ( and this has been done in the current version).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F216401-7B22-734E-BF77-6A0B2ECEC491}" type="slidenum">
              <a:rPr lang="en-GB"/>
              <a:pPr/>
              <a:t>20</a:t>
            </a:fld>
            <a:endParaRPr lang="en-GB"/>
          </a:p>
        </p:txBody>
      </p:sp>
      <p:sp>
        <p:nvSpPr>
          <p:cNvPr id="51201"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202"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ABDF4D9-C5F5-8047-ADEB-47B932E989CD}" type="slidenum">
              <a:rPr lang="en-GB"/>
              <a:pPr/>
              <a:t>21</a:t>
            </a:fld>
            <a:endParaRPr lang="en-GB"/>
          </a:p>
        </p:txBody>
      </p:sp>
      <p:sp>
        <p:nvSpPr>
          <p:cNvPr id="52225"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226"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4F0B831-599C-5D42-A6BC-8A460D18CFC0}" type="slidenum">
              <a:rPr lang="en-GB"/>
              <a:pPr/>
              <a:t>22</a:t>
            </a:fld>
            <a:endParaRPr lang="en-GB"/>
          </a:p>
        </p:txBody>
      </p:sp>
      <p:sp>
        <p:nvSpPr>
          <p:cNvPr id="53249"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0"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84C8D9B-885D-4644-B3C3-D1CDDD72F216}" type="slidenum">
              <a:rPr lang="en-GB"/>
              <a:pPr/>
              <a:t>23</a:t>
            </a:fld>
            <a:endParaRPr lang="en-GB"/>
          </a:p>
        </p:txBody>
      </p:sp>
      <p:sp>
        <p:nvSpPr>
          <p:cNvPr id="54273"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274"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B081372-87E5-EC40-8685-A4FABFBF1A93}" type="slidenum">
              <a:rPr lang="en-GB"/>
              <a:pPr/>
              <a:t>24</a:t>
            </a:fld>
            <a:endParaRPr lang="en-GB"/>
          </a:p>
        </p:txBody>
      </p:sp>
      <p:sp>
        <p:nvSpPr>
          <p:cNvPr id="55297"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298"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EF1107F-7E75-F544-847B-FB8CDCAA0920}" type="slidenum">
              <a:rPr lang="en-GB"/>
              <a:pPr/>
              <a:t>25</a:t>
            </a:fld>
            <a:endParaRPr lang="en-GB"/>
          </a:p>
        </p:txBody>
      </p:sp>
      <p:sp>
        <p:nvSpPr>
          <p:cNvPr id="56321" name="Text Box 1"/>
          <p:cNvSpPr txBox="1">
            <a:spLocks noChangeArrowheads="1"/>
          </p:cNvSpPr>
          <p:nvPr/>
        </p:nvSpPr>
        <p:spPr bwMode="auto">
          <a:xfrm>
            <a:off x="1177925" y="695325"/>
            <a:ext cx="4641850" cy="34813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322" name="Text Box 2"/>
          <p:cNvSpPr txBox="1">
            <a:spLocks noChangeArrowheads="1"/>
          </p:cNvSpPr>
          <p:nvPr>
            <p:ph type="body"/>
          </p:nvPr>
        </p:nvSpPr>
        <p:spPr bwMode="auto">
          <a:xfrm>
            <a:off x="933450" y="4408488"/>
            <a:ext cx="5130800"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buSzPct val="45000"/>
              <a:buFont typeface="Wingdings" charset="0"/>
              <a:buNone/>
            </a:pPr>
            <a:r>
              <a:rPr lang="en-GB">
                <a:cs typeface="MS Gothic" charset="0"/>
              </a:rPr>
              <a:t>This slide shows the different configurations that we might have. It might make sense to develop these configurations from left to right since they kind of grow in that direction.</a:t>
            </a:r>
          </a:p>
          <a:p>
            <a:pPr>
              <a:spcBef>
                <a:spcPts val="450"/>
              </a:spcBef>
              <a:buSzPct val="45000"/>
              <a:buFont typeface="Wingdings" charset="0"/>
              <a:buNone/>
            </a:pPr>
            <a:r>
              <a:rPr lang="en-GB">
                <a:cs typeface="MS Gothic" charset="0"/>
              </a:rPr>
              <a:t>The left most column shows what we had for our demo. We were using UDP/IP and SBN was calling the OS functions sendto,recvfrom and socket directly.</a:t>
            </a:r>
          </a:p>
          <a:p>
            <a:pPr>
              <a:spcBef>
                <a:spcPts val="450"/>
              </a:spcBef>
              <a:buSzPct val="45000"/>
              <a:buFont typeface="Wingdings" charset="0"/>
              <a:buNone/>
            </a:pPr>
            <a:r>
              <a:rPr lang="en-GB">
                <a:cs typeface="MS Gothic" charset="0"/>
              </a:rPr>
              <a:t>Configuration #1 shows the same as what we had in the demo except that the SBN in this configuration is abstracted. The OSAL or BSP would define the functions that SBN would call. These functions are show on slide 7.</a:t>
            </a:r>
          </a:p>
          <a:p>
            <a:pPr>
              <a:spcBef>
                <a:spcPts val="450"/>
              </a:spcBef>
              <a:buSzPct val="45000"/>
              <a:buFont typeface="Wingdings" charset="0"/>
              <a:buNone/>
            </a:pPr>
            <a:r>
              <a:rPr lang="en-GB">
                <a:cs typeface="MS Gothic" charset="0"/>
              </a:rPr>
              <a:t>Configuration #2 uses the SOIS module instead of the OS supplied drivers. This configuration uses UDP/IP and contains support for QOS by way of the SOIS module. Greg and I talked a few times. I got a lot of ideas from him. He made me realize that when SOIS is used, we need this extra block to handle buffer management and msg queuing. </a:t>
            </a:r>
          </a:p>
          <a:p>
            <a:pPr>
              <a:spcBef>
                <a:spcPts val="450"/>
              </a:spcBef>
              <a:buSzPct val="45000"/>
              <a:buFont typeface="Wingdings" charset="0"/>
              <a:buNone/>
            </a:pPr>
            <a:r>
              <a:rPr lang="en-GB">
                <a:cs typeface="MS Gothic" charset="0"/>
              </a:rPr>
              <a:t>Configuration #3 is a little more complex in that it needs some fragmentation code since IP is not being used.</a:t>
            </a:r>
          </a:p>
          <a:p>
            <a:pPr>
              <a:spcBef>
                <a:spcPts val="450"/>
              </a:spcBef>
              <a:buSzPct val="45000"/>
              <a:buFont typeface="Wingdings" charset="0"/>
              <a:buNone/>
            </a:pPr>
            <a:r>
              <a:rPr lang="en-GB">
                <a:cs typeface="MS Gothic" charset="0"/>
              </a:rPr>
              <a:t>And configuration #4 shows multiple drivers within the SOIS module.</a:t>
            </a:r>
          </a:p>
          <a:p>
            <a:pPr>
              <a:spcBef>
                <a:spcPts val="450"/>
              </a:spcBef>
              <a:buSzPct val="45000"/>
              <a:buFont typeface="Wingdings" charset="0"/>
              <a:buNone/>
            </a:pPr>
            <a:endParaRPr lang="en-GB">
              <a:cs typeface="MS Gothic" charset="0"/>
            </a:endParaRPr>
          </a:p>
          <a:p>
            <a:pPr>
              <a:spcBef>
                <a:spcPts val="450"/>
              </a:spcBef>
              <a:buSzPct val="45000"/>
              <a:buFont typeface="Wingdings" charset="0"/>
              <a:buNone/>
            </a:pPr>
            <a:r>
              <a:rPr lang="en-GB">
                <a:cs typeface="MS Gothic" charset="0"/>
              </a:rPr>
              <a:t>We can</a:t>
            </a:r>
            <a:r>
              <a:rPr lang="en-GB" altLang="en-GB">
                <a:cs typeface="MS Gothic" charset="0"/>
              </a:rPr>
              <a:t>’</a:t>
            </a:r>
            <a:r>
              <a:rPr lang="en-GB">
                <a:cs typeface="MS Gothic" charset="0"/>
              </a:rPr>
              <a:t>t push the responsibility of configuring the system onto the mission because these layers need to be included in the cFE object file.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A9A7B4C-7DEB-2647-9C8A-7350374C35EE}" type="slidenum">
              <a:rPr lang="en-GB"/>
              <a:pPr/>
              <a:t>3</a:t>
            </a:fld>
            <a:endParaRPr lang="en-GB"/>
          </a:p>
        </p:txBody>
      </p:sp>
      <p:sp>
        <p:nvSpPr>
          <p:cNvPr id="33793" name="Text Box 1"/>
          <p:cNvSpPr txBox="1">
            <a:spLocks noChangeArrowheads="1"/>
          </p:cNvSpPr>
          <p:nvPr/>
        </p:nvSpPr>
        <p:spPr bwMode="auto">
          <a:xfrm>
            <a:off x="1187450" y="695325"/>
            <a:ext cx="4641850" cy="34813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794" name="Text Box 2"/>
          <p:cNvSpPr txBox="1">
            <a:spLocks noChangeArrowheads="1"/>
          </p:cNvSpPr>
          <p:nvPr>
            <p:ph type="body"/>
          </p:nvPr>
        </p:nvSpPr>
        <p:spPr bwMode="auto">
          <a:xfrm>
            <a:off x="933450" y="4408488"/>
            <a:ext cx="5130800"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buSzPct val="45000"/>
              <a:buFont typeface="Wingdings" charset="0"/>
              <a:buNone/>
            </a:pPr>
            <a:r>
              <a:rPr lang="en-GB">
                <a:cs typeface="MS Gothic" charset="0"/>
              </a:rPr>
              <a:t>This idea is possible, but it would add a significant amount of complexity to an already complex application. Let me explain. It is simple to have a single function for each of these 4 items, but that</a:t>
            </a:r>
            <a:r>
              <a:rPr lang="en-GB" altLang="en-GB">
                <a:cs typeface="MS Gothic" charset="0"/>
              </a:rPr>
              <a:t>’</a:t>
            </a:r>
            <a:r>
              <a:rPr lang="en-GB">
                <a:cs typeface="MS Gothic" charset="0"/>
              </a:rPr>
              <a:t>s not enough to abstract ( and this has been done in the current version).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3B60F54-7A0D-9C43-99CD-612EA1B67520}" type="slidenum">
              <a:rPr lang="en-GB"/>
              <a:pPr/>
              <a:t>4</a:t>
            </a:fld>
            <a:endParaRPr lang="en-GB"/>
          </a:p>
        </p:txBody>
      </p:sp>
      <p:sp>
        <p:nvSpPr>
          <p:cNvPr id="34817" name="Text Box 1"/>
          <p:cNvSpPr txBox="1">
            <a:spLocks noChangeArrowheads="1"/>
          </p:cNvSpPr>
          <p:nvPr/>
        </p:nvSpPr>
        <p:spPr bwMode="auto">
          <a:xfrm>
            <a:off x="1187450" y="695325"/>
            <a:ext cx="4641850" cy="34813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818" name="Text Box 2"/>
          <p:cNvSpPr txBox="1">
            <a:spLocks noChangeArrowheads="1"/>
          </p:cNvSpPr>
          <p:nvPr>
            <p:ph type="body"/>
          </p:nvPr>
        </p:nvSpPr>
        <p:spPr bwMode="auto">
          <a:xfrm>
            <a:off x="933450" y="4408488"/>
            <a:ext cx="5130800"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buSzPct val="45000"/>
              <a:buFont typeface="Wingdings" charset="0"/>
              <a:buNone/>
            </a:pPr>
            <a:r>
              <a:rPr lang="en-GB">
                <a:cs typeface="MS Gothic" charset="0"/>
              </a:rPr>
              <a:t>This idea is possible, but it would add a significant amount of complexity to an already complex application. Let me explain. It is simple to have a single function for each of these 4 items, but that</a:t>
            </a:r>
            <a:r>
              <a:rPr lang="en-GB" altLang="en-GB">
                <a:cs typeface="MS Gothic" charset="0"/>
              </a:rPr>
              <a:t>’</a:t>
            </a:r>
            <a:r>
              <a:rPr lang="en-GB">
                <a:cs typeface="MS Gothic" charset="0"/>
              </a:rPr>
              <a:t>s not enough to abstract ( and this has been done in the current version).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9B001FB-F448-9042-9E94-A4BCC0A61C1E}" type="slidenum">
              <a:rPr lang="en-GB"/>
              <a:pPr/>
              <a:t>5</a:t>
            </a:fld>
            <a:endParaRPr lang="en-GB"/>
          </a:p>
        </p:txBody>
      </p:sp>
      <p:sp>
        <p:nvSpPr>
          <p:cNvPr id="35841" name="Text Box 1"/>
          <p:cNvSpPr txBox="1">
            <a:spLocks noChangeArrowheads="1"/>
          </p:cNvSpPr>
          <p:nvPr/>
        </p:nvSpPr>
        <p:spPr bwMode="auto">
          <a:xfrm>
            <a:off x="1177925" y="695325"/>
            <a:ext cx="4641850" cy="34813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842" name="Text Box 2"/>
          <p:cNvSpPr txBox="1">
            <a:spLocks noChangeArrowheads="1"/>
          </p:cNvSpPr>
          <p:nvPr>
            <p:ph type="body"/>
          </p:nvPr>
        </p:nvSpPr>
        <p:spPr bwMode="auto">
          <a:xfrm>
            <a:off x="933450" y="4408488"/>
            <a:ext cx="5130800"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pPr>
            <a:r>
              <a:rPr lang="en-GB">
                <a:cs typeface="MS Gothic" charset="0"/>
              </a:rPr>
              <a:t>How do you configure the network system</a:t>
            </a:r>
          </a:p>
          <a:p>
            <a:pPr>
              <a:spcBef>
                <a:spcPts val="450"/>
              </a:spcBef>
            </a:pPr>
            <a:endParaRPr lang="en-GB">
              <a:cs typeface="MS Gothic" charset="0"/>
            </a:endParaRPr>
          </a:p>
          <a:p>
            <a:pPr>
              <a:spcBef>
                <a:spcPts val="450"/>
              </a:spcBef>
            </a:pPr>
            <a:r>
              <a:rPr lang="en-GB">
                <a:cs typeface="MS Gothic" charset="0"/>
              </a:rPr>
              <a:t>step1:</a:t>
            </a:r>
          </a:p>
          <a:p>
            <a:pPr>
              <a:spcBef>
                <a:spcPts val="450"/>
              </a:spcBef>
            </a:pPr>
            <a:r>
              <a:rPr lang="en-GB">
                <a:cs typeface="MS Gothic" charset="0"/>
              </a:rPr>
              <a:t>I think 3 configuration items would cover each option on the previous page - IP or not, and QOS or not, and which drivers.</a:t>
            </a:r>
          </a:p>
          <a:p>
            <a:pPr>
              <a:spcBef>
                <a:spcPts val="450"/>
              </a:spcBef>
            </a:pPr>
            <a:r>
              <a:rPr lang="en-GB">
                <a:cs typeface="MS Gothic" charset="0"/>
              </a:rPr>
              <a:t>- needs some input from a makefile expert</a:t>
            </a:r>
          </a:p>
          <a:p>
            <a:pPr>
              <a:spcBef>
                <a:spcPts val="450"/>
              </a:spcBef>
            </a:pPr>
            <a:endParaRPr lang="en-GB">
              <a:cs typeface="MS Gothic" charset="0"/>
            </a:endParaRPr>
          </a:p>
          <a:p>
            <a:pPr>
              <a:spcBef>
                <a:spcPts val="450"/>
              </a:spcBef>
            </a:pPr>
            <a:r>
              <a:rPr lang="en-GB">
                <a:cs typeface="MS Gothic" charset="0"/>
              </a:rPr>
              <a:t>step2:</a:t>
            </a:r>
          </a:p>
          <a:p>
            <a:pPr>
              <a:spcBef>
                <a:spcPts val="450"/>
              </a:spcBef>
            </a:pPr>
            <a:r>
              <a:rPr lang="en-GB">
                <a:cs typeface="MS Gothic" charset="0"/>
              </a:rPr>
              <a:t>In most systems the configuration on each node is slightly different, but on a spacecraft, verifying correct config files on each node would be painful for the user if they were all slighty different. Identical files would not only simplify verifying the correctness on each node, but it would also provide a simpler way to configure the network.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2922E5D-D0E3-7144-BE56-5E64DC5F089F}" type="slidenum">
              <a:rPr lang="en-GB"/>
              <a:pPr/>
              <a:t>6</a:t>
            </a:fld>
            <a:endParaRPr lang="en-GB"/>
          </a:p>
        </p:txBody>
      </p:sp>
      <p:sp>
        <p:nvSpPr>
          <p:cNvPr id="36865" name="Text Box 1"/>
          <p:cNvSpPr txBox="1">
            <a:spLocks noChangeArrowheads="1"/>
          </p:cNvSpPr>
          <p:nvPr/>
        </p:nvSpPr>
        <p:spPr bwMode="auto">
          <a:xfrm>
            <a:off x="1177925" y="695325"/>
            <a:ext cx="4641850" cy="34813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866"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B147D46-64F2-C349-9847-96B8744312DA}" type="slidenum">
              <a:rPr lang="en-GB"/>
              <a:pPr/>
              <a:t>7</a:t>
            </a:fld>
            <a:endParaRPr lang="en-GB"/>
          </a:p>
        </p:txBody>
      </p:sp>
      <p:sp>
        <p:nvSpPr>
          <p:cNvPr id="37889"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890"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AA3EB13-34F4-584F-9C4A-BA33779E2399}" type="slidenum">
              <a:rPr lang="en-GB"/>
              <a:pPr/>
              <a:t>8</a:t>
            </a:fld>
            <a:endParaRPr lang="en-GB"/>
          </a:p>
        </p:txBody>
      </p:sp>
      <p:sp>
        <p:nvSpPr>
          <p:cNvPr id="38913"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914"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AA3EB13-34F4-584F-9C4A-BA33779E2399}" type="slidenum">
              <a:rPr lang="en-GB"/>
              <a:pPr/>
              <a:t>9</a:t>
            </a:fld>
            <a:endParaRPr lang="en-GB"/>
          </a:p>
        </p:txBody>
      </p:sp>
      <p:sp>
        <p:nvSpPr>
          <p:cNvPr id="38913" name="Text Box 1"/>
          <p:cNvSpPr txBox="1">
            <a:spLocks noChangeArrowheads="1"/>
          </p:cNvSpPr>
          <p:nvPr/>
        </p:nvSpPr>
        <p:spPr bwMode="auto">
          <a:xfrm>
            <a:off x="1177925" y="695325"/>
            <a:ext cx="4641850" cy="34829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914" name="Text Box 2"/>
          <p:cNvSpPr txBox="1">
            <a:spLocks noChangeArrowheads="1"/>
          </p:cNvSpPr>
          <p:nvPr>
            <p:ph type="body"/>
          </p:nvPr>
        </p:nvSpPr>
        <p:spPr bwMode="auto">
          <a:xfrm>
            <a:off x="933450" y="4408488"/>
            <a:ext cx="512921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8798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685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076450" cy="6030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5925" y="152400"/>
            <a:ext cx="6080125" cy="6030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68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6677025" cy="687388"/>
          </a:xfrm>
        </p:spPr>
        <p:txBody>
          <a:bodyPr/>
          <a:lstStyle/>
          <a:p>
            <a:r>
              <a:rPr lang="en-US" smtClean="0"/>
              <a:t>Click to edit Master title style</a:t>
            </a:r>
            <a:endParaRPr lang="en-US"/>
          </a:p>
        </p:txBody>
      </p:sp>
    </p:spTree>
    <p:extLst>
      <p:ext uri="{BB962C8B-B14F-4D97-AF65-F5344CB8AC3E}">
        <p14:creationId xmlns:p14="http://schemas.microsoft.com/office/powerpoint/2010/main" val="3888447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6677025" cy="687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15925" y="1209675"/>
            <a:ext cx="8308975" cy="4973638"/>
          </a:xfrm>
        </p:spPr>
        <p:txBody>
          <a:bodyPr/>
          <a:lstStyle/>
          <a:p>
            <a:endParaRPr lang="en-US"/>
          </a:p>
        </p:txBody>
      </p:sp>
    </p:spTree>
    <p:extLst>
      <p:ext uri="{BB962C8B-B14F-4D97-AF65-F5344CB8AC3E}">
        <p14:creationId xmlns:p14="http://schemas.microsoft.com/office/powerpoint/2010/main" val="1258914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6677025" cy="687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5925" y="1209675"/>
            <a:ext cx="4078288" cy="4973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09675"/>
            <a:ext cx="4078287" cy="4973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6080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3F73594D-08AE-134B-8617-A82E314647F4}" type="slidenum">
              <a:rPr lang="en-GB"/>
              <a:pPr/>
              <a:t>‹#›</a:t>
            </a:fld>
            <a:endParaRPr lang="en-GB"/>
          </a:p>
        </p:txBody>
      </p:sp>
    </p:spTree>
    <p:extLst>
      <p:ext uri="{BB962C8B-B14F-4D97-AF65-F5344CB8AC3E}">
        <p14:creationId xmlns:p14="http://schemas.microsoft.com/office/powerpoint/2010/main" val="641341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99D58A03-3ECE-1640-B369-A1BFDD374956}" type="slidenum">
              <a:rPr lang="en-GB"/>
              <a:pPr/>
              <a:t>‹#›</a:t>
            </a:fld>
            <a:endParaRPr lang="en-GB"/>
          </a:p>
        </p:txBody>
      </p:sp>
    </p:spTree>
    <p:extLst>
      <p:ext uri="{BB962C8B-B14F-4D97-AF65-F5344CB8AC3E}">
        <p14:creationId xmlns:p14="http://schemas.microsoft.com/office/powerpoint/2010/main" val="1058971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060D129F-ED66-AF44-949F-BEB3F6CED123}" type="slidenum">
              <a:rPr lang="en-GB"/>
              <a:pPr/>
              <a:t>‹#›</a:t>
            </a:fld>
            <a:endParaRPr lang="en-GB"/>
          </a:p>
        </p:txBody>
      </p:sp>
    </p:spTree>
    <p:extLst>
      <p:ext uri="{BB962C8B-B14F-4D97-AF65-F5344CB8AC3E}">
        <p14:creationId xmlns:p14="http://schemas.microsoft.com/office/powerpoint/2010/main" val="1596956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7012"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01B8D2AB-CA4B-DF4C-98E4-DAA4F7A87E21}" type="slidenum">
              <a:rPr lang="en-GB"/>
              <a:pPr/>
              <a:t>‹#›</a:t>
            </a:fld>
            <a:endParaRPr lang="en-GB"/>
          </a:p>
        </p:txBody>
      </p:sp>
    </p:spTree>
    <p:extLst>
      <p:ext uri="{BB962C8B-B14F-4D97-AF65-F5344CB8AC3E}">
        <p14:creationId xmlns:p14="http://schemas.microsoft.com/office/powerpoint/2010/main" val="4093033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3B49BC3F-F403-AD4F-82F9-74F95B28DA0E}" type="slidenum">
              <a:rPr lang="en-GB"/>
              <a:pPr/>
              <a:t>‹#›</a:t>
            </a:fld>
            <a:endParaRPr lang="en-GB"/>
          </a:p>
        </p:txBody>
      </p:sp>
    </p:spTree>
    <p:extLst>
      <p:ext uri="{BB962C8B-B14F-4D97-AF65-F5344CB8AC3E}">
        <p14:creationId xmlns:p14="http://schemas.microsoft.com/office/powerpoint/2010/main" val="355783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6591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E1CD9B30-2042-2A40-815D-84EC1BD21D27}" type="slidenum">
              <a:rPr lang="en-GB"/>
              <a:pPr/>
              <a:t>‹#›</a:t>
            </a:fld>
            <a:endParaRPr lang="en-GB"/>
          </a:p>
        </p:txBody>
      </p:sp>
    </p:spTree>
    <p:extLst>
      <p:ext uri="{BB962C8B-B14F-4D97-AF65-F5344CB8AC3E}">
        <p14:creationId xmlns:p14="http://schemas.microsoft.com/office/powerpoint/2010/main" val="3372952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1C469E10-D97C-CB4B-810C-93411C2866C3}" type="slidenum">
              <a:rPr lang="en-GB"/>
              <a:pPr/>
              <a:t>‹#›</a:t>
            </a:fld>
            <a:endParaRPr lang="en-GB"/>
          </a:p>
        </p:txBody>
      </p:sp>
    </p:spTree>
    <p:extLst>
      <p:ext uri="{BB962C8B-B14F-4D97-AF65-F5344CB8AC3E}">
        <p14:creationId xmlns:p14="http://schemas.microsoft.com/office/powerpoint/2010/main" val="904142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E5AD3824-BABB-1E4A-8D67-50BEBA9D1858}" type="slidenum">
              <a:rPr lang="en-GB"/>
              <a:pPr/>
              <a:t>‹#›</a:t>
            </a:fld>
            <a:endParaRPr lang="en-GB"/>
          </a:p>
        </p:txBody>
      </p:sp>
    </p:spTree>
    <p:extLst>
      <p:ext uri="{BB962C8B-B14F-4D97-AF65-F5344CB8AC3E}">
        <p14:creationId xmlns:p14="http://schemas.microsoft.com/office/powerpoint/2010/main" val="2665356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A64CCA7C-0B07-B04C-9723-C0D082610218}" type="slidenum">
              <a:rPr lang="en-GB"/>
              <a:pPr/>
              <a:t>‹#›</a:t>
            </a:fld>
            <a:endParaRPr lang="en-GB"/>
          </a:p>
        </p:txBody>
      </p:sp>
    </p:spTree>
    <p:extLst>
      <p:ext uri="{BB962C8B-B14F-4D97-AF65-F5344CB8AC3E}">
        <p14:creationId xmlns:p14="http://schemas.microsoft.com/office/powerpoint/2010/main" val="544123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57B8FA5D-E00F-CB42-B6D7-60A23E751B57}" type="slidenum">
              <a:rPr lang="en-GB"/>
              <a:pPr/>
              <a:t>‹#›</a:t>
            </a:fld>
            <a:endParaRPr lang="en-GB"/>
          </a:p>
        </p:txBody>
      </p:sp>
    </p:spTree>
    <p:extLst>
      <p:ext uri="{BB962C8B-B14F-4D97-AF65-F5344CB8AC3E}">
        <p14:creationId xmlns:p14="http://schemas.microsoft.com/office/powerpoint/2010/main" val="21174080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3050"/>
            <a:ext cx="2055812" cy="5856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8213" cy="5856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C6D17824-A7C6-C948-ABBD-E8B5244BCB9B}" type="slidenum">
              <a:rPr lang="en-GB"/>
              <a:pPr/>
              <a:t>‹#›</a:t>
            </a:fld>
            <a:endParaRPr lang="en-GB"/>
          </a:p>
        </p:txBody>
      </p:sp>
    </p:spTree>
    <p:extLst>
      <p:ext uri="{BB962C8B-B14F-4D97-AF65-F5344CB8AC3E}">
        <p14:creationId xmlns:p14="http://schemas.microsoft.com/office/powerpoint/2010/main" val="2526151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3D9D9A36-2369-AE43-9C1D-D8A1BA3F155B}" type="slidenum">
              <a:rPr lang="en-GB"/>
              <a:pPr/>
              <a:t>‹#›</a:t>
            </a:fld>
            <a:endParaRPr lang="en-GB"/>
          </a:p>
        </p:txBody>
      </p:sp>
    </p:spTree>
    <p:extLst>
      <p:ext uri="{BB962C8B-B14F-4D97-AF65-F5344CB8AC3E}">
        <p14:creationId xmlns:p14="http://schemas.microsoft.com/office/powerpoint/2010/main" val="9290290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F5358984-075D-D94C-A0FE-024DAE5D857C}" type="slidenum">
              <a:rPr lang="en-GB"/>
              <a:pPr/>
              <a:t>‹#›</a:t>
            </a:fld>
            <a:endParaRPr lang="en-GB"/>
          </a:p>
        </p:txBody>
      </p:sp>
    </p:spTree>
    <p:extLst>
      <p:ext uri="{BB962C8B-B14F-4D97-AF65-F5344CB8AC3E}">
        <p14:creationId xmlns:p14="http://schemas.microsoft.com/office/powerpoint/2010/main" val="37385176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1A241F5D-16E9-5849-A664-AC306DA1281D}" type="slidenum">
              <a:rPr lang="en-GB"/>
              <a:pPr/>
              <a:t>‹#›</a:t>
            </a:fld>
            <a:endParaRPr lang="en-GB"/>
          </a:p>
        </p:txBody>
      </p:sp>
    </p:spTree>
    <p:extLst>
      <p:ext uri="{BB962C8B-B14F-4D97-AF65-F5344CB8AC3E}">
        <p14:creationId xmlns:p14="http://schemas.microsoft.com/office/powerpoint/2010/main" val="6025954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7012"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D336F0E4-714F-D441-8C64-C87770630425}" type="slidenum">
              <a:rPr lang="en-GB"/>
              <a:pPr/>
              <a:t>‹#›</a:t>
            </a:fld>
            <a:endParaRPr lang="en-GB"/>
          </a:p>
        </p:txBody>
      </p:sp>
    </p:spTree>
    <p:extLst>
      <p:ext uri="{BB962C8B-B14F-4D97-AF65-F5344CB8AC3E}">
        <p14:creationId xmlns:p14="http://schemas.microsoft.com/office/powerpoint/2010/main" val="298467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717224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34FC47A6-69D7-2643-88B8-23D8502A6D9E}" type="slidenum">
              <a:rPr lang="en-GB"/>
              <a:pPr/>
              <a:t>‹#›</a:t>
            </a:fld>
            <a:endParaRPr lang="en-GB"/>
          </a:p>
        </p:txBody>
      </p:sp>
    </p:spTree>
    <p:extLst>
      <p:ext uri="{BB962C8B-B14F-4D97-AF65-F5344CB8AC3E}">
        <p14:creationId xmlns:p14="http://schemas.microsoft.com/office/powerpoint/2010/main" val="2072718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F3729AD1-65A7-CA43-B09C-1032BD8B2630}" type="slidenum">
              <a:rPr lang="en-GB"/>
              <a:pPr/>
              <a:t>‹#›</a:t>
            </a:fld>
            <a:endParaRPr lang="en-GB"/>
          </a:p>
        </p:txBody>
      </p:sp>
    </p:spTree>
    <p:extLst>
      <p:ext uri="{BB962C8B-B14F-4D97-AF65-F5344CB8AC3E}">
        <p14:creationId xmlns:p14="http://schemas.microsoft.com/office/powerpoint/2010/main" val="3952171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56175D2E-3273-564E-B466-63E836B43115}" type="slidenum">
              <a:rPr lang="en-GB"/>
              <a:pPr/>
              <a:t>‹#›</a:t>
            </a:fld>
            <a:endParaRPr lang="en-GB"/>
          </a:p>
        </p:txBody>
      </p:sp>
    </p:spTree>
    <p:extLst>
      <p:ext uri="{BB962C8B-B14F-4D97-AF65-F5344CB8AC3E}">
        <p14:creationId xmlns:p14="http://schemas.microsoft.com/office/powerpoint/2010/main" val="1536100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03A68230-702C-944B-B909-40EBB33D4954}" type="slidenum">
              <a:rPr lang="en-GB"/>
              <a:pPr/>
              <a:t>‹#›</a:t>
            </a:fld>
            <a:endParaRPr lang="en-GB"/>
          </a:p>
        </p:txBody>
      </p:sp>
    </p:spTree>
    <p:extLst>
      <p:ext uri="{BB962C8B-B14F-4D97-AF65-F5344CB8AC3E}">
        <p14:creationId xmlns:p14="http://schemas.microsoft.com/office/powerpoint/2010/main" val="37901784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DAEF7FC2-D1A3-BF40-8867-7889AA782F14}" type="slidenum">
              <a:rPr lang="en-GB"/>
              <a:pPr/>
              <a:t>‹#›</a:t>
            </a:fld>
            <a:endParaRPr lang="en-GB"/>
          </a:p>
        </p:txBody>
      </p:sp>
    </p:spTree>
    <p:extLst>
      <p:ext uri="{BB962C8B-B14F-4D97-AF65-F5344CB8AC3E}">
        <p14:creationId xmlns:p14="http://schemas.microsoft.com/office/powerpoint/2010/main" val="39038145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21F5D071-271B-C249-B131-6AFDE5B2895D}" type="slidenum">
              <a:rPr lang="en-GB"/>
              <a:pPr/>
              <a:t>‹#›</a:t>
            </a:fld>
            <a:endParaRPr lang="en-GB"/>
          </a:p>
        </p:txBody>
      </p:sp>
    </p:spTree>
    <p:extLst>
      <p:ext uri="{BB962C8B-B14F-4D97-AF65-F5344CB8AC3E}">
        <p14:creationId xmlns:p14="http://schemas.microsoft.com/office/powerpoint/2010/main" val="21315858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3050"/>
            <a:ext cx="2055812" cy="5856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8213" cy="5856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99CE9E44-1A4C-C643-A14D-00D6533BEC69}" type="slidenum">
              <a:rPr lang="en-GB"/>
              <a:pPr/>
              <a:t>‹#›</a:t>
            </a:fld>
            <a:endParaRPr lang="en-GB"/>
          </a:p>
        </p:txBody>
      </p:sp>
    </p:spTree>
    <p:extLst>
      <p:ext uri="{BB962C8B-B14F-4D97-AF65-F5344CB8AC3E}">
        <p14:creationId xmlns:p14="http://schemas.microsoft.com/office/powerpoint/2010/main" val="9139796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A70A357-41A6-294C-AD3F-598C7CAAFABC}" type="slidenum">
              <a:rPr lang="en-GB"/>
              <a:pPr/>
              <a:t>‹#›</a:t>
            </a:fld>
            <a:endParaRPr lang="en-GB"/>
          </a:p>
        </p:txBody>
      </p:sp>
    </p:spTree>
    <p:extLst>
      <p:ext uri="{BB962C8B-B14F-4D97-AF65-F5344CB8AC3E}">
        <p14:creationId xmlns:p14="http://schemas.microsoft.com/office/powerpoint/2010/main" val="36808148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3E0D702E-A54F-FB49-B7FC-F2AC6E908F56}" type="slidenum">
              <a:rPr lang="en-GB"/>
              <a:pPr/>
              <a:t>‹#›</a:t>
            </a:fld>
            <a:endParaRPr lang="en-GB"/>
          </a:p>
        </p:txBody>
      </p:sp>
    </p:spTree>
    <p:extLst>
      <p:ext uri="{BB962C8B-B14F-4D97-AF65-F5344CB8AC3E}">
        <p14:creationId xmlns:p14="http://schemas.microsoft.com/office/powerpoint/2010/main" val="24708761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BB982B38-9799-EE40-8107-8AA54A928080}" type="slidenum">
              <a:rPr lang="en-GB"/>
              <a:pPr/>
              <a:t>‹#›</a:t>
            </a:fld>
            <a:endParaRPr lang="en-GB"/>
          </a:p>
        </p:txBody>
      </p:sp>
    </p:spTree>
    <p:extLst>
      <p:ext uri="{BB962C8B-B14F-4D97-AF65-F5344CB8AC3E}">
        <p14:creationId xmlns:p14="http://schemas.microsoft.com/office/powerpoint/2010/main" val="121891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5925" y="1209675"/>
            <a:ext cx="4078288" cy="497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09675"/>
            <a:ext cx="4078287" cy="497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80643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7012"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A086E1DC-576C-7D4C-8220-7CC5B7E10C85}" type="slidenum">
              <a:rPr lang="en-GB"/>
              <a:pPr/>
              <a:t>‹#›</a:t>
            </a:fld>
            <a:endParaRPr lang="en-GB"/>
          </a:p>
        </p:txBody>
      </p:sp>
    </p:spTree>
    <p:extLst>
      <p:ext uri="{BB962C8B-B14F-4D97-AF65-F5344CB8AC3E}">
        <p14:creationId xmlns:p14="http://schemas.microsoft.com/office/powerpoint/2010/main" val="42417495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59708CCD-1A7E-AE45-8137-53EE41B35775}" type="slidenum">
              <a:rPr lang="en-GB"/>
              <a:pPr/>
              <a:t>‹#›</a:t>
            </a:fld>
            <a:endParaRPr lang="en-GB"/>
          </a:p>
        </p:txBody>
      </p:sp>
    </p:spTree>
    <p:extLst>
      <p:ext uri="{BB962C8B-B14F-4D97-AF65-F5344CB8AC3E}">
        <p14:creationId xmlns:p14="http://schemas.microsoft.com/office/powerpoint/2010/main" val="3488869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F4967025-A08A-4E49-B3C3-E39E223EB2A5}" type="slidenum">
              <a:rPr lang="en-GB"/>
              <a:pPr/>
              <a:t>‹#›</a:t>
            </a:fld>
            <a:endParaRPr lang="en-GB"/>
          </a:p>
        </p:txBody>
      </p:sp>
    </p:spTree>
    <p:extLst>
      <p:ext uri="{BB962C8B-B14F-4D97-AF65-F5344CB8AC3E}">
        <p14:creationId xmlns:p14="http://schemas.microsoft.com/office/powerpoint/2010/main" val="28512394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BACF47C4-595C-E44C-A373-62D26C30C25C}" type="slidenum">
              <a:rPr lang="en-GB"/>
              <a:pPr/>
              <a:t>‹#›</a:t>
            </a:fld>
            <a:endParaRPr lang="en-GB"/>
          </a:p>
        </p:txBody>
      </p:sp>
    </p:spTree>
    <p:extLst>
      <p:ext uri="{BB962C8B-B14F-4D97-AF65-F5344CB8AC3E}">
        <p14:creationId xmlns:p14="http://schemas.microsoft.com/office/powerpoint/2010/main" val="1565105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77FF0CCF-9065-CC4A-ADE2-F13764D78368}" type="slidenum">
              <a:rPr lang="en-GB"/>
              <a:pPr/>
              <a:t>‹#›</a:t>
            </a:fld>
            <a:endParaRPr lang="en-GB"/>
          </a:p>
        </p:txBody>
      </p:sp>
    </p:spTree>
    <p:extLst>
      <p:ext uri="{BB962C8B-B14F-4D97-AF65-F5344CB8AC3E}">
        <p14:creationId xmlns:p14="http://schemas.microsoft.com/office/powerpoint/2010/main" val="19300068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0DE19388-9E1B-4D41-BDAA-B0AEEDA44E3C}" type="slidenum">
              <a:rPr lang="en-GB"/>
              <a:pPr/>
              <a:t>‹#›</a:t>
            </a:fld>
            <a:endParaRPr lang="en-GB"/>
          </a:p>
        </p:txBody>
      </p:sp>
    </p:spTree>
    <p:extLst>
      <p:ext uri="{BB962C8B-B14F-4D97-AF65-F5344CB8AC3E}">
        <p14:creationId xmlns:p14="http://schemas.microsoft.com/office/powerpoint/2010/main" val="18767210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0BE1B873-F4FD-0D44-9771-80B6EEF17A41}" type="slidenum">
              <a:rPr lang="en-GB"/>
              <a:pPr/>
              <a:t>‹#›</a:t>
            </a:fld>
            <a:endParaRPr lang="en-GB"/>
          </a:p>
        </p:txBody>
      </p:sp>
    </p:spTree>
    <p:extLst>
      <p:ext uri="{BB962C8B-B14F-4D97-AF65-F5344CB8AC3E}">
        <p14:creationId xmlns:p14="http://schemas.microsoft.com/office/powerpoint/2010/main" val="29249385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3050"/>
            <a:ext cx="2055812" cy="5856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8213" cy="5856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3F49E5BB-3B64-6447-BFD3-5FE9F7E73B40}" type="slidenum">
              <a:rPr lang="en-GB"/>
              <a:pPr/>
              <a:t>‹#›</a:t>
            </a:fld>
            <a:endParaRPr lang="en-GB"/>
          </a:p>
        </p:txBody>
      </p:sp>
    </p:spTree>
    <p:extLst>
      <p:ext uri="{BB962C8B-B14F-4D97-AF65-F5344CB8AC3E}">
        <p14:creationId xmlns:p14="http://schemas.microsoft.com/office/powerpoint/2010/main" val="377456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756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749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937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655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57108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theme" Target="../theme/theme4.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524000" y="152400"/>
            <a:ext cx="6677025"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15925" y="1209675"/>
            <a:ext cx="8308975" cy="497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ChangeArrowheads="1"/>
          </p:cNvSpPr>
          <p:nvPr/>
        </p:nvSpPr>
        <p:spPr bwMode="auto">
          <a:xfrm>
            <a:off x="8361363" y="6643688"/>
            <a:ext cx="469900"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b="1">
                <a:solidFill>
                  <a:srgbClr val="000000"/>
                </a:solidFill>
              </a:rPr>
              <a:t>Page </a:t>
            </a:r>
            <a:fld id="{251B5637-BB68-5E4C-B0F5-738713E7E91F}" type="slidenum">
              <a:rPr lang="en-GB" sz="800" b="1">
                <a:solidFill>
                  <a:srgbClr val="000000"/>
                </a:solidFill>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a:t>
            </a:fld>
            <a:endParaRPr lang="en-GB" sz="800" b="1">
              <a:solidFill>
                <a:srgbClr val="000000"/>
              </a:solidFill>
            </a:endParaRPr>
          </a:p>
        </p:txBody>
      </p:sp>
      <p:sp>
        <p:nvSpPr>
          <p:cNvPr id="1028" name="Rectangle 4"/>
          <p:cNvSpPr>
            <a:spLocks noChangeArrowheads="1"/>
          </p:cNvSpPr>
          <p:nvPr/>
        </p:nvSpPr>
        <p:spPr bwMode="auto">
          <a:xfrm>
            <a:off x="1358900" y="838200"/>
            <a:ext cx="6845300" cy="63500"/>
          </a:xfrm>
          <a:prstGeom prst="rect">
            <a:avLst/>
          </a:prstGeom>
          <a:gradFill rotWithShape="0">
            <a:gsLst>
              <a:gs pos="0">
                <a:srgbClr val="000099"/>
              </a:gs>
              <a:gs pos="100000">
                <a:srgbClr val="F8F8FB">
                  <a:alpha val="50000"/>
                </a:srgbClr>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9" name="Text Box 5"/>
          <p:cNvSpPr txBox="1">
            <a:spLocks noChangeArrowheads="1"/>
          </p:cNvSpPr>
          <p:nvPr/>
        </p:nvSpPr>
        <p:spPr bwMode="auto">
          <a:xfrm>
            <a:off x="211138" y="6461125"/>
            <a:ext cx="2382837"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100000"/>
              </a:lnSpc>
            </a:pPr>
            <a:endParaRPr lang="en-GB" sz="1000"/>
          </a:p>
          <a:p>
            <a:pPr>
              <a:lnSpc>
                <a:spcPct val="100000"/>
              </a:lnSpc>
            </a:pPr>
            <a:endParaRPr lang="en-GB" sz="1000"/>
          </a:p>
        </p:txBody>
      </p:sp>
      <p:pic>
        <p:nvPicPr>
          <p:cNvPr id="103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03200"/>
            <a:ext cx="1009650" cy="673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1622425" y="3635375"/>
            <a:ext cx="1841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 id="2147483697" r:id="rId13"/>
    <p:sldLayoutId id="2147483698" r:id="rId14"/>
  </p:sldLayoutIdLst>
  <p:txStyles>
    <p:titleStyle>
      <a:lvl1pPr algn="l" defTabSz="457200" rtl="0" eaLnBrk="0" fontAlgn="base" hangingPunct="0">
        <a:lnSpc>
          <a:spcPct val="86000"/>
        </a:lnSpc>
        <a:spcBef>
          <a:spcPct val="0"/>
        </a:spcBef>
        <a:spcAft>
          <a:spcPct val="0"/>
        </a:spcAft>
        <a:buClr>
          <a:srgbClr val="3333CC"/>
        </a:buClr>
        <a:buSzPct val="100000"/>
        <a:buFont typeface="Times New Roman" charset="0"/>
        <a:defRPr sz="2800" b="1">
          <a:solidFill>
            <a:srgbClr val="3333CC"/>
          </a:solidFill>
          <a:latin typeface="+mj-lt"/>
          <a:ea typeface="+mj-ea"/>
          <a:cs typeface="+mj-cs"/>
        </a:defRPr>
      </a:lvl1pPr>
      <a:lvl2pPr algn="l" defTabSz="457200" rtl="0" eaLnBrk="0" fontAlgn="base" hangingPunct="0">
        <a:lnSpc>
          <a:spcPct val="86000"/>
        </a:lnSpc>
        <a:spcBef>
          <a:spcPct val="0"/>
        </a:spcBef>
        <a:spcAft>
          <a:spcPct val="0"/>
        </a:spcAft>
        <a:buClr>
          <a:srgbClr val="3333CC"/>
        </a:buClr>
        <a:buSzPct val="100000"/>
        <a:buFont typeface="Times New Roman" charset="0"/>
        <a:defRPr sz="2800" b="1">
          <a:solidFill>
            <a:srgbClr val="3333CC"/>
          </a:solidFill>
          <a:latin typeface="Times New Roman" charset="0"/>
          <a:ea typeface="ＭＳ Ｐゴシック" charset="0"/>
          <a:cs typeface="MS Gothic" charset="0"/>
        </a:defRPr>
      </a:lvl2pPr>
      <a:lvl3pPr algn="l" defTabSz="457200" rtl="0" eaLnBrk="0" fontAlgn="base" hangingPunct="0">
        <a:lnSpc>
          <a:spcPct val="86000"/>
        </a:lnSpc>
        <a:spcBef>
          <a:spcPct val="0"/>
        </a:spcBef>
        <a:spcAft>
          <a:spcPct val="0"/>
        </a:spcAft>
        <a:buClr>
          <a:srgbClr val="3333CC"/>
        </a:buClr>
        <a:buSzPct val="100000"/>
        <a:buFont typeface="Times New Roman" charset="0"/>
        <a:defRPr sz="2800" b="1">
          <a:solidFill>
            <a:srgbClr val="3333CC"/>
          </a:solidFill>
          <a:latin typeface="Times New Roman" charset="0"/>
          <a:ea typeface="ＭＳ Ｐゴシック" charset="0"/>
          <a:cs typeface="MS Gothic" charset="0"/>
        </a:defRPr>
      </a:lvl3pPr>
      <a:lvl4pPr algn="l" defTabSz="457200" rtl="0" eaLnBrk="0" fontAlgn="base" hangingPunct="0">
        <a:lnSpc>
          <a:spcPct val="86000"/>
        </a:lnSpc>
        <a:spcBef>
          <a:spcPct val="0"/>
        </a:spcBef>
        <a:spcAft>
          <a:spcPct val="0"/>
        </a:spcAft>
        <a:buClr>
          <a:srgbClr val="3333CC"/>
        </a:buClr>
        <a:buSzPct val="100000"/>
        <a:buFont typeface="Times New Roman" charset="0"/>
        <a:defRPr sz="2800" b="1">
          <a:solidFill>
            <a:srgbClr val="3333CC"/>
          </a:solidFill>
          <a:latin typeface="Times New Roman" charset="0"/>
          <a:ea typeface="ＭＳ Ｐゴシック" charset="0"/>
          <a:cs typeface="MS Gothic" charset="0"/>
        </a:defRPr>
      </a:lvl4pPr>
      <a:lvl5pPr algn="l" defTabSz="457200" rtl="0" eaLnBrk="0" fontAlgn="base" hangingPunct="0">
        <a:lnSpc>
          <a:spcPct val="86000"/>
        </a:lnSpc>
        <a:spcBef>
          <a:spcPct val="0"/>
        </a:spcBef>
        <a:spcAft>
          <a:spcPct val="0"/>
        </a:spcAft>
        <a:buClr>
          <a:srgbClr val="3333CC"/>
        </a:buClr>
        <a:buSzPct val="100000"/>
        <a:buFont typeface="Times New Roman" charset="0"/>
        <a:defRPr sz="2800" b="1">
          <a:solidFill>
            <a:srgbClr val="3333CC"/>
          </a:solidFill>
          <a:latin typeface="Times New Roman" charset="0"/>
          <a:ea typeface="ＭＳ Ｐゴシック" charset="0"/>
          <a:cs typeface="MS Gothic" charset="0"/>
        </a:defRPr>
      </a:lvl5pPr>
      <a:lvl6pPr marL="457200" algn="l" defTabSz="457200" rtl="0" eaLnBrk="0" fontAlgn="base" hangingPunct="0">
        <a:lnSpc>
          <a:spcPct val="86000"/>
        </a:lnSpc>
        <a:spcBef>
          <a:spcPct val="0"/>
        </a:spcBef>
        <a:spcAft>
          <a:spcPct val="0"/>
        </a:spcAft>
        <a:buClr>
          <a:srgbClr val="3333CC"/>
        </a:buClr>
        <a:buSzPct val="100000"/>
        <a:buFont typeface="Times New Roman" charset="0"/>
        <a:defRPr sz="2800" b="1">
          <a:solidFill>
            <a:srgbClr val="3333CC"/>
          </a:solidFill>
          <a:latin typeface="Times New Roman" charset="0"/>
          <a:ea typeface="ＭＳ Ｐゴシック" charset="0"/>
          <a:cs typeface="MS Gothic" charset="0"/>
        </a:defRPr>
      </a:lvl6pPr>
      <a:lvl7pPr marL="914400" algn="l" defTabSz="457200" rtl="0" eaLnBrk="0" fontAlgn="base" hangingPunct="0">
        <a:lnSpc>
          <a:spcPct val="86000"/>
        </a:lnSpc>
        <a:spcBef>
          <a:spcPct val="0"/>
        </a:spcBef>
        <a:spcAft>
          <a:spcPct val="0"/>
        </a:spcAft>
        <a:buClr>
          <a:srgbClr val="3333CC"/>
        </a:buClr>
        <a:buSzPct val="100000"/>
        <a:buFont typeface="Times New Roman" charset="0"/>
        <a:defRPr sz="2800" b="1">
          <a:solidFill>
            <a:srgbClr val="3333CC"/>
          </a:solidFill>
          <a:latin typeface="Times New Roman" charset="0"/>
          <a:ea typeface="ＭＳ Ｐゴシック" charset="0"/>
          <a:cs typeface="MS Gothic" charset="0"/>
        </a:defRPr>
      </a:lvl7pPr>
      <a:lvl8pPr marL="1371600" algn="l" defTabSz="457200" rtl="0" eaLnBrk="0" fontAlgn="base" hangingPunct="0">
        <a:lnSpc>
          <a:spcPct val="86000"/>
        </a:lnSpc>
        <a:spcBef>
          <a:spcPct val="0"/>
        </a:spcBef>
        <a:spcAft>
          <a:spcPct val="0"/>
        </a:spcAft>
        <a:buClr>
          <a:srgbClr val="3333CC"/>
        </a:buClr>
        <a:buSzPct val="100000"/>
        <a:buFont typeface="Times New Roman" charset="0"/>
        <a:defRPr sz="2800" b="1">
          <a:solidFill>
            <a:srgbClr val="3333CC"/>
          </a:solidFill>
          <a:latin typeface="Times New Roman" charset="0"/>
          <a:ea typeface="ＭＳ Ｐゴシック" charset="0"/>
          <a:cs typeface="MS Gothic" charset="0"/>
        </a:defRPr>
      </a:lvl8pPr>
      <a:lvl9pPr marL="1828800" algn="l" defTabSz="457200" rtl="0" eaLnBrk="0" fontAlgn="base" hangingPunct="0">
        <a:lnSpc>
          <a:spcPct val="86000"/>
        </a:lnSpc>
        <a:spcBef>
          <a:spcPct val="0"/>
        </a:spcBef>
        <a:spcAft>
          <a:spcPct val="0"/>
        </a:spcAft>
        <a:buClr>
          <a:srgbClr val="3333CC"/>
        </a:buClr>
        <a:buSzPct val="100000"/>
        <a:buFont typeface="Times New Roman" charset="0"/>
        <a:defRPr sz="2800" b="1">
          <a:solidFill>
            <a:srgbClr val="3333CC"/>
          </a:solidFill>
          <a:latin typeface="Times New Roman" charset="0"/>
          <a:ea typeface="ＭＳ Ｐゴシック" charset="0"/>
          <a:cs typeface="MS Gothic" charset="0"/>
        </a:defRPr>
      </a:lvl9pPr>
    </p:titleStyle>
    <p:bodyStyle>
      <a:lvl1pPr marL="339725" indent="-339725" algn="l" defTabSz="457200" rtl="0" eaLnBrk="0" fontAlgn="base" hangingPunct="0">
        <a:lnSpc>
          <a:spcPct val="87000"/>
        </a:lnSpc>
        <a:spcBef>
          <a:spcPts val="875"/>
        </a:spcBef>
        <a:spcAft>
          <a:spcPct val="0"/>
        </a:spcAft>
        <a:buClr>
          <a:srgbClr val="000000"/>
        </a:buClr>
        <a:buSzPct val="100000"/>
        <a:buFont typeface="Arial" charset="0"/>
        <a:buChar char="•"/>
        <a:defRPr sz="2000" b="1">
          <a:solidFill>
            <a:srgbClr val="000000"/>
          </a:solidFill>
          <a:latin typeface="+mn-lt"/>
          <a:ea typeface="+mn-ea"/>
          <a:cs typeface="+mn-cs"/>
        </a:defRPr>
      </a:lvl1pPr>
      <a:lvl2pPr marL="727075" indent="-282575" algn="l" defTabSz="457200" rtl="0" eaLnBrk="0" fontAlgn="base" hangingPunct="0">
        <a:lnSpc>
          <a:spcPct val="87000"/>
        </a:lnSpc>
        <a:spcBef>
          <a:spcPts val="788"/>
        </a:spcBef>
        <a:spcAft>
          <a:spcPct val="0"/>
        </a:spcAft>
        <a:buClr>
          <a:srgbClr val="000000"/>
        </a:buClr>
        <a:buSzPct val="100000"/>
        <a:buFont typeface="Arial" charset="0"/>
        <a:buChar char="–"/>
        <a:defRPr>
          <a:solidFill>
            <a:srgbClr val="000000"/>
          </a:solidFill>
          <a:latin typeface="+mn-lt"/>
          <a:ea typeface="+mn-ea"/>
          <a:cs typeface="+mn-cs"/>
        </a:defRPr>
      </a:lvl2pPr>
      <a:lvl3pPr marL="1058863" indent="-228600" algn="l" defTabSz="457200" rtl="0" eaLnBrk="0" fontAlgn="base" hangingPunct="0">
        <a:lnSpc>
          <a:spcPct val="87000"/>
        </a:lnSpc>
        <a:spcBef>
          <a:spcPts val="700"/>
        </a:spcBef>
        <a:spcAft>
          <a:spcPct val="0"/>
        </a:spcAft>
        <a:buClr>
          <a:srgbClr val="000000"/>
        </a:buClr>
        <a:buSzPct val="100000"/>
        <a:buFont typeface="Arial" charset="0"/>
        <a:buChar char="•"/>
        <a:defRPr sz="1600">
          <a:solidFill>
            <a:srgbClr val="000000"/>
          </a:solidFill>
          <a:latin typeface="+mn-lt"/>
          <a:ea typeface="+mn-ea"/>
          <a:cs typeface="Arial" charset="0"/>
        </a:defRPr>
      </a:lvl3pPr>
      <a:lvl4pPr marL="1389063" indent="-228600" algn="l" defTabSz="457200" rtl="0" eaLnBrk="0" fontAlgn="base" hangingPunct="0">
        <a:lnSpc>
          <a:spcPct val="87000"/>
        </a:lnSpc>
        <a:spcBef>
          <a:spcPts val="613"/>
        </a:spcBef>
        <a:spcAft>
          <a:spcPct val="0"/>
        </a:spcAft>
        <a:buClr>
          <a:srgbClr val="000000"/>
        </a:buClr>
        <a:buSzPct val="100000"/>
        <a:buFont typeface="Arial" charset="0"/>
        <a:buChar char="o"/>
        <a:defRPr sz="1400">
          <a:solidFill>
            <a:srgbClr val="000000"/>
          </a:solidFill>
          <a:latin typeface="+mn-lt"/>
          <a:ea typeface="+mn-ea"/>
          <a:cs typeface="Arial" charset="0"/>
        </a:defRPr>
      </a:lvl4pPr>
      <a:lvl5pPr marL="1719263" indent="-228600" algn="l" defTabSz="457200" rtl="0" eaLnBrk="0" fontAlgn="base" hangingPunct="0">
        <a:lnSpc>
          <a:spcPct val="87000"/>
        </a:lnSpc>
        <a:spcBef>
          <a:spcPts val="350"/>
        </a:spcBef>
        <a:spcAft>
          <a:spcPct val="0"/>
        </a:spcAft>
        <a:buClr>
          <a:srgbClr val="000000"/>
        </a:buClr>
        <a:buSzPct val="100000"/>
        <a:buFont typeface="Arial" charset="0"/>
        <a:buChar char="•"/>
        <a:defRPr sz="1400">
          <a:solidFill>
            <a:srgbClr val="000000"/>
          </a:solidFill>
          <a:latin typeface="+mn-lt"/>
          <a:ea typeface="+mn-ea"/>
          <a:cs typeface="Arial" charset="0"/>
        </a:defRPr>
      </a:lvl5pPr>
      <a:lvl6pPr marL="2176463" indent="-228600" algn="l" defTabSz="457200" rtl="0" eaLnBrk="0" fontAlgn="base" hangingPunct="0">
        <a:lnSpc>
          <a:spcPct val="87000"/>
        </a:lnSpc>
        <a:spcBef>
          <a:spcPts val="350"/>
        </a:spcBef>
        <a:spcAft>
          <a:spcPct val="0"/>
        </a:spcAft>
        <a:buClr>
          <a:srgbClr val="000000"/>
        </a:buClr>
        <a:buSzPct val="100000"/>
        <a:buFont typeface="Arial" charset="0"/>
        <a:buChar char="•"/>
        <a:defRPr sz="1400">
          <a:solidFill>
            <a:srgbClr val="000000"/>
          </a:solidFill>
          <a:latin typeface="+mn-lt"/>
          <a:ea typeface="+mn-ea"/>
          <a:cs typeface="Arial" charset="0"/>
        </a:defRPr>
      </a:lvl6pPr>
      <a:lvl7pPr marL="2633663" indent="-228600" algn="l" defTabSz="457200" rtl="0" eaLnBrk="0" fontAlgn="base" hangingPunct="0">
        <a:lnSpc>
          <a:spcPct val="87000"/>
        </a:lnSpc>
        <a:spcBef>
          <a:spcPts val="350"/>
        </a:spcBef>
        <a:spcAft>
          <a:spcPct val="0"/>
        </a:spcAft>
        <a:buClr>
          <a:srgbClr val="000000"/>
        </a:buClr>
        <a:buSzPct val="100000"/>
        <a:buFont typeface="Arial" charset="0"/>
        <a:buChar char="•"/>
        <a:defRPr sz="1400">
          <a:solidFill>
            <a:srgbClr val="000000"/>
          </a:solidFill>
          <a:latin typeface="+mn-lt"/>
          <a:ea typeface="+mn-ea"/>
          <a:cs typeface="Arial" charset="0"/>
        </a:defRPr>
      </a:lvl7pPr>
      <a:lvl8pPr marL="3090863" indent="-228600" algn="l" defTabSz="457200" rtl="0" eaLnBrk="0" fontAlgn="base" hangingPunct="0">
        <a:lnSpc>
          <a:spcPct val="87000"/>
        </a:lnSpc>
        <a:spcBef>
          <a:spcPts val="350"/>
        </a:spcBef>
        <a:spcAft>
          <a:spcPct val="0"/>
        </a:spcAft>
        <a:buClr>
          <a:srgbClr val="000000"/>
        </a:buClr>
        <a:buSzPct val="100000"/>
        <a:buFont typeface="Arial" charset="0"/>
        <a:buChar char="•"/>
        <a:defRPr sz="1400">
          <a:solidFill>
            <a:srgbClr val="000000"/>
          </a:solidFill>
          <a:latin typeface="+mn-lt"/>
          <a:ea typeface="+mn-ea"/>
          <a:cs typeface="Arial" charset="0"/>
        </a:defRPr>
      </a:lvl8pPr>
      <a:lvl9pPr marL="3548063" indent="-228600" algn="l" defTabSz="457200" rtl="0" eaLnBrk="0" fontAlgn="base" hangingPunct="0">
        <a:lnSpc>
          <a:spcPct val="87000"/>
        </a:lnSpc>
        <a:spcBef>
          <a:spcPts val="350"/>
        </a:spcBef>
        <a:spcAft>
          <a:spcPct val="0"/>
        </a:spcAft>
        <a:buClr>
          <a:srgbClr val="000000"/>
        </a:buClr>
        <a:buSzPct val="100000"/>
        <a:buFont typeface="Arial" charset="0"/>
        <a:buChar char="•"/>
        <a:defRPr sz="1400">
          <a:solidFill>
            <a:srgbClr val="000000"/>
          </a:solidFill>
          <a:latin typeface="+mn-lt"/>
          <a:ea typeface="+mn-ea"/>
          <a:cs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0" name="Rectangle 2"/>
          <p:cNvSpPr>
            <a:spLocks noGrp="1" noChangeArrowheads="1"/>
          </p:cNvSpPr>
          <p:nvPr>
            <p:ph type="body" idx="1"/>
          </p:nvPr>
        </p:nvSpPr>
        <p:spPr bwMode="auto">
          <a:xfrm>
            <a:off x="457200" y="1604963"/>
            <a:ext cx="8226425"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457200" y="6246813"/>
            <a:ext cx="212725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eaLnBrk="1">
              <a:lnSpc>
                <a:spcPct val="93000"/>
              </a:lnSpc>
              <a:buSzPct val="45000"/>
              <a:buFont typeface="Wingdings" charset="0"/>
              <a:buNone/>
              <a:tabLst>
                <a:tab pos="723900" algn="l"/>
                <a:tab pos="1447800" algn="l"/>
              </a:tabLst>
              <a:defRPr sz="1400">
                <a:solidFill>
                  <a:srgbClr val="000000"/>
                </a:solidFill>
                <a:cs typeface="Tahoma" charset="0"/>
              </a:defRPr>
            </a:lvl1pPr>
          </a:lstStyle>
          <a:p>
            <a:endParaRPr lang="en-GB"/>
          </a:p>
        </p:txBody>
      </p:sp>
      <p:sp>
        <p:nvSpPr>
          <p:cNvPr id="2052" name="Rectangle 4"/>
          <p:cNvSpPr>
            <a:spLocks noGrp="1" noChangeArrowheads="1"/>
          </p:cNvSpPr>
          <p:nvPr>
            <p:ph type="ftr"/>
          </p:nvPr>
        </p:nvSpPr>
        <p:spPr bwMode="auto">
          <a:xfrm>
            <a:off x="3127375" y="6246813"/>
            <a:ext cx="28956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eaLnBrk="1">
              <a:lnSpc>
                <a:spcPct val="93000"/>
              </a:lnSpc>
              <a:buSzPct val="45000"/>
              <a:buFont typeface="Wingdings" charset="0"/>
              <a:buNone/>
              <a:tabLst>
                <a:tab pos="723900" algn="l"/>
                <a:tab pos="1447800" algn="l"/>
                <a:tab pos="2171700" algn="l"/>
                <a:tab pos="2895600" algn="l"/>
              </a:tabLst>
              <a:defRPr sz="1400">
                <a:solidFill>
                  <a:srgbClr val="000000"/>
                </a:solidFill>
                <a:cs typeface="Tahoma" charset="0"/>
              </a:defRPr>
            </a:lvl1pPr>
          </a:lstStyle>
          <a:p>
            <a:endParaRPr lang="en-GB"/>
          </a:p>
        </p:txBody>
      </p:sp>
      <p:sp>
        <p:nvSpPr>
          <p:cNvPr id="2053" name="Rectangle 5"/>
          <p:cNvSpPr>
            <a:spLocks noGrp="1" noChangeArrowheads="1"/>
          </p:cNvSpPr>
          <p:nvPr>
            <p:ph type="sldNum"/>
          </p:nvPr>
        </p:nvSpPr>
        <p:spPr bwMode="auto">
          <a:xfrm>
            <a:off x="6556375" y="6246813"/>
            <a:ext cx="212725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eaLnBrk="1">
              <a:lnSpc>
                <a:spcPct val="93000"/>
              </a:lnSpc>
              <a:buSzPct val="45000"/>
              <a:buFont typeface="Wingdings" charset="0"/>
              <a:buNone/>
              <a:tabLst>
                <a:tab pos="723900" algn="l"/>
                <a:tab pos="1447800" algn="l"/>
              </a:tabLst>
              <a:defRPr sz="1400">
                <a:solidFill>
                  <a:srgbClr val="000000"/>
                </a:solidFill>
                <a:cs typeface="Tahoma" charset="0"/>
              </a:defRPr>
            </a:lvl1pPr>
          </a:lstStyle>
          <a:p>
            <a:fld id="{36C825CF-DDA5-6147-84BF-3C5417EDA0B2}"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mj-lt"/>
          <a:ea typeface="+mj-ea"/>
          <a:cs typeface="+mj-cs"/>
        </a:defRPr>
      </a:lvl1pPr>
      <a:lvl2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2pPr>
      <a:lvl3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3pPr>
      <a:lvl4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4pPr>
      <a:lvl5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5pPr>
      <a:lvl6pPr marL="4572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6pPr>
      <a:lvl7pPr marL="9144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7pPr>
      <a:lvl8pPr marL="13716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8pPr>
      <a:lvl9pPr marL="18288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9pPr>
    </p:titleStyle>
    <p:bodyStyle>
      <a:lvl1pPr marL="430213" indent="-323850" algn="l" defTabSz="457200" rtl="0" fontAlgn="base" hangingPunct="0">
        <a:lnSpc>
          <a:spcPct val="87000"/>
        </a:lnSpc>
        <a:spcBef>
          <a:spcPct val="0"/>
        </a:spcBef>
        <a:spcAft>
          <a:spcPts val="1425"/>
        </a:spcAft>
        <a:buClr>
          <a:srgbClr val="000000"/>
        </a:buClr>
        <a:buSzPct val="45000"/>
        <a:buFont typeface="Wingdings" charset="0"/>
        <a:buChar char=""/>
        <a:defRPr sz="3200">
          <a:solidFill>
            <a:srgbClr val="000000"/>
          </a:solidFill>
          <a:latin typeface="+mn-lt"/>
          <a:ea typeface="+mn-ea"/>
          <a:cs typeface="+mn-cs"/>
        </a:defRPr>
      </a:lvl1pPr>
      <a:lvl2pPr marL="862013" indent="-285750" algn="l" defTabSz="457200" rtl="0" fontAlgn="base" hangingPunct="0">
        <a:lnSpc>
          <a:spcPct val="87000"/>
        </a:lnSpc>
        <a:spcBef>
          <a:spcPct val="0"/>
        </a:spcBef>
        <a:spcAft>
          <a:spcPts val="1138"/>
        </a:spcAft>
        <a:buClr>
          <a:srgbClr val="000000"/>
        </a:buClr>
        <a:buSzPct val="75000"/>
        <a:buFont typeface="Symbol" charset="0"/>
        <a:buChar char=""/>
        <a:defRPr sz="2800">
          <a:solidFill>
            <a:srgbClr val="000000"/>
          </a:solidFill>
          <a:latin typeface="+mn-lt"/>
          <a:ea typeface="+mn-ea"/>
          <a:cs typeface="+mn-cs"/>
        </a:defRPr>
      </a:lvl2pPr>
      <a:lvl3pPr marL="1293813" indent="-215900" algn="l" defTabSz="457200" rtl="0" fontAlgn="base" hangingPunct="0">
        <a:lnSpc>
          <a:spcPct val="87000"/>
        </a:lnSpc>
        <a:spcBef>
          <a:spcPct val="0"/>
        </a:spcBef>
        <a:spcAft>
          <a:spcPts val="850"/>
        </a:spcAft>
        <a:buClr>
          <a:srgbClr val="000000"/>
        </a:buClr>
        <a:buSzPct val="45000"/>
        <a:buFont typeface="Wingdings" charset="0"/>
        <a:buChar char=""/>
        <a:defRPr sz="2400">
          <a:solidFill>
            <a:srgbClr val="000000"/>
          </a:solidFill>
          <a:latin typeface="+mn-lt"/>
          <a:ea typeface="+mn-ea"/>
          <a:cs typeface="+mn-cs"/>
        </a:defRPr>
      </a:lvl3pPr>
      <a:lvl4pPr marL="1725613" indent="-214313" algn="l" defTabSz="457200" rtl="0" fontAlgn="base" hangingPunct="0">
        <a:lnSpc>
          <a:spcPct val="87000"/>
        </a:lnSpc>
        <a:spcBef>
          <a:spcPct val="0"/>
        </a:spcBef>
        <a:spcAft>
          <a:spcPts val="575"/>
        </a:spcAft>
        <a:buClr>
          <a:srgbClr val="000000"/>
        </a:buClr>
        <a:buSzPct val="75000"/>
        <a:buFont typeface="Symbol" charset="0"/>
        <a:buChar char=""/>
        <a:defRPr sz="2000">
          <a:solidFill>
            <a:srgbClr val="000000"/>
          </a:solidFill>
          <a:latin typeface="+mn-lt"/>
          <a:ea typeface="+mn-ea"/>
          <a:cs typeface="+mn-cs"/>
        </a:defRPr>
      </a:lvl4pPr>
      <a:lvl5pPr marL="21574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5pPr>
      <a:lvl6pPr marL="26146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6pPr>
      <a:lvl7pPr marL="30718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7pPr>
      <a:lvl8pPr marL="35290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8pPr>
      <a:lvl9pPr marL="39862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3074" name="Rectangle 2"/>
          <p:cNvSpPr>
            <a:spLocks noGrp="1" noChangeArrowheads="1"/>
          </p:cNvSpPr>
          <p:nvPr>
            <p:ph type="body" idx="1"/>
          </p:nvPr>
        </p:nvSpPr>
        <p:spPr bwMode="auto">
          <a:xfrm>
            <a:off x="457200" y="1604963"/>
            <a:ext cx="8226425"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3075" name="Rectangle 3"/>
          <p:cNvSpPr>
            <a:spLocks noGrp="1" noChangeArrowheads="1"/>
          </p:cNvSpPr>
          <p:nvPr>
            <p:ph type="dt"/>
          </p:nvPr>
        </p:nvSpPr>
        <p:spPr bwMode="auto">
          <a:xfrm>
            <a:off x="457200" y="6246813"/>
            <a:ext cx="212725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eaLnBrk="1">
              <a:lnSpc>
                <a:spcPct val="93000"/>
              </a:lnSpc>
              <a:buSzPct val="45000"/>
              <a:buFont typeface="Wingdings" charset="0"/>
              <a:buNone/>
              <a:tabLst>
                <a:tab pos="723900" algn="l"/>
                <a:tab pos="1447800" algn="l"/>
              </a:tabLst>
              <a:defRPr sz="1400">
                <a:solidFill>
                  <a:srgbClr val="000000"/>
                </a:solidFill>
                <a:cs typeface="Tahoma" charset="0"/>
              </a:defRPr>
            </a:lvl1pPr>
          </a:lstStyle>
          <a:p>
            <a:endParaRPr lang="en-GB"/>
          </a:p>
        </p:txBody>
      </p:sp>
      <p:sp>
        <p:nvSpPr>
          <p:cNvPr id="3076" name="Rectangle 4"/>
          <p:cNvSpPr>
            <a:spLocks noGrp="1" noChangeArrowheads="1"/>
          </p:cNvSpPr>
          <p:nvPr>
            <p:ph type="ftr"/>
          </p:nvPr>
        </p:nvSpPr>
        <p:spPr bwMode="auto">
          <a:xfrm>
            <a:off x="3127375" y="6246813"/>
            <a:ext cx="28956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eaLnBrk="1">
              <a:lnSpc>
                <a:spcPct val="93000"/>
              </a:lnSpc>
              <a:buSzPct val="45000"/>
              <a:buFont typeface="Wingdings" charset="0"/>
              <a:buNone/>
              <a:tabLst>
                <a:tab pos="723900" algn="l"/>
                <a:tab pos="1447800" algn="l"/>
                <a:tab pos="2171700" algn="l"/>
                <a:tab pos="2895600" algn="l"/>
              </a:tabLst>
              <a:defRPr sz="1400">
                <a:solidFill>
                  <a:srgbClr val="000000"/>
                </a:solidFill>
                <a:cs typeface="Tahoma" charset="0"/>
              </a:defRPr>
            </a:lvl1pPr>
          </a:lstStyle>
          <a:p>
            <a:endParaRPr lang="en-GB"/>
          </a:p>
        </p:txBody>
      </p:sp>
      <p:sp>
        <p:nvSpPr>
          <p:cNvPr id="3077" name="Rectangle 5"/>
          <p:cNvSpPr>
            <a:spLocks noGrp="1" noChangeArrowheads="1"/>
          </p:cNvSpPr>
          <p:nvPr>
            <p:ph type="sldNum"/>
          </p:nvPr>
        </p:nvSpPr>
        <p:spPr bwMode="auto">
          <a:xfrm>
            <a:off x="6556375" y="6246813"/>
            <a:ext cx="212725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eaLnBrk="1">
              <a:lnSpc>
                <a:spcPct val="93000"/>
              </a:lnSpc>
              <a:buSzPct val="45000"/>
              <a:buFont typeface="Wingdings" charset="0"/>
              <a:buNone/>
              <a:tabLst>
                <a:tab pos="723900" algn="l"/>
                <a:tab pos="1447800" algn="l"/>
              </a:tabLst>
              <a:defRPr sz="1400">
                <a:solidFill>
                  <a:srgbClr val="000000"/>
                </a:solidFill>
                <a:cs typeface="Tahoma" charset="0"/>
              </a:defRPr>
            </a:lvl1pPr>
          </a:lstStyle>
          <a:p>
            <a:fld id="{C955F7EF-1968-244A-81BB-57FF398D6475}"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mj-lt"/>
          <a:ea typeface="+mj-ea"/>
          <a:cs typeface="+mj-cs"/>
        </a:defRPr>
      </a:lvl1pPr>
      <a:lvl2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2pPr>
      <a:lvl3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3pPr>
      <a:lvl4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4pPr>
      <a:lvl5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5pPr>
      <a:lvl6pPr marL="4572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6pPr>
      <a:lvl7pPr marL="9144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7pPr>
      <a:lvl8pPr marL="13716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8pPr>
      <a:lvl9pPr marL="18288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9pPr>
    </p:titleStyle>
    <p:bodyStyle>
      <a:lvl1pPr marL="430213" indent="-323850" algn="l" defTabSz="457200" rtl="0" fontAlgn="base" hangingPunct="0">
        <a:lnSpc>
          <a:spcPct val="87000"/>
        </a:lnSpc>
        <a:spcBef>
          <a:spcPct val="0"/>
        </a:spcBef>
        <a:spcAft>
          <a:spcPts val="1425"/>
        </a:spcAft>
        <a:buClr>
          <a:srgbClr val="000000"/>
        </a:buClr>
        <a:buSzPct val="45000"/>
        <a:buFont typeface="Wingdings" charset="0"/>
        <a:buChar char=""/>
        <a:defRPr sz="3200">
          <a:solidFill>
            <a:srgbClr val="000000"/>
          </a:solidFill>
          <a:latin typeface="+mn-lt"/>
          <a:ea typeface="+mn-ea"/>
          <a:cs typeface="+mn-cs"/>
        </a:defRPr>
      </a:lvl1pPr>
      <a:lvl2pPr marL="862013" indent="-285750" algn="l" defTabSz="457200" rtl="0" fontAlgn="base" hangingPunct="0">
        <a:lnSpc>
          <a:spcPct val="87000"/>
        </a:lnSpc>
        <a:spcBef>
          <a:spcPct val="0"/>
        </a:spcBef>
        <a:spcAft>
          <a:spcPts val="1138"/>
        </a:spcAft>
        <a:buClr>
          <a:srgbClr val="000000"/>
        </a:buClr>
        <a:buSzPct val="75000"/>
        <a:buFont typeface="Symbol" charset="0"/>
        <a:buChar char=""/>
        <a:defRPr sz="2800">
          <a:solidFill>
            <a:srgbClr val="000000"/>
          </a:solidFill>
          <a:latin typeface="+mn-lt"/>
          <a:ea typeface="+mn-ea"/>
          <a:cs typeface="+mn-cs"/>
        </a:defRPr>
      </a:lvl2pPr>
      <a:lvl3pPr marL="1293813" indent="-215900" algn="l" defTabSz="457200" rtl="0" fontAlgn="base" hangingPunct="0">
        <a:lnSpc>
          <a:spcPct val="87000"/>
        </a:lnSpc>
        <a:spcBef>
          <a:spcPct val="0"/>
        </a:spcBef>
        <a:spcAft>
          <a:spcPts val="850"/>
        </a:spcAft>
        <a:buClr>
          <a:srgbClr val="000000"/>
        </a:buClr>
        <a:buSzPct val="45000"/>
        <a:buFont typeface="Wingdings" charset="0"/>
        <a:buChar char=""/>
        <a:defRPr sz="2400">
          <a:solidFill>
            <a:srgbClr val="000000"/>
          </a:solidFill>
          <a:latin typeface="+mn-lt"/>
          <a:ea typeface="+mn-ea"/>
          <a:cs typeface="+mn-cs"/>
        </a:defRPr>
      </a:lvl3pPr>
      <a:lvl4pPr marL="1725613" indent="-214313" algn="l" defTabSz="457200" rtl="0" fontAlgn="base" hangingPunct="0">
        <a:lnSpc>
          <a:spcPct val="87000"/>
        </a:lnSpc>
        <a:spcBef>
          <a:spcPct val="0"/>
        </a:spcBef>
        <a:spcAft>
          <a:spcPts val="575"/>
        </a:spcAft>
        <a:buClr>
          <a:srgbClr val="000000"/>
        </a:buClr>
        <a:buSzPct val="75000"/>
        <a:buFont typeface="Symbol" charset="0"/>
        <a:buChar char=""/>
        <a:defRPr sz="2000">
          <a:solidFill>
            <a:srgbClr val="000000"/>
          </a:solidFill>
          <a:latin typeface="+mn-lt"/>
          <a:ea typeface="+mn-ea"/>
          <a:cs typeface="+mn-cs"/>
        </a:defRPr>
      </a:lvl4pPr>
      <a:lvl5pPr marL="21574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5pPr>
      <a:lvl6pPr marL="26146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6pPr>
      <a:lvl7pPr marL="30718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7pPr>
      <a:lvl8pPr marL="35290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8pPr>
      <a:lvl9pPr marL="39862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4098" name="Rectangle 2"/>
          <p:cNvSpPr>
            <a:spLocks noGrp="1" noChangeArrowheads="1"/>
          </p:cNvSpPr>
          <p:nvPr>
            <p:ph type="body" idx="1"/>
          </p:nvPr>
        </p:nvSpPr>
        <p:spPr bwMode="auto">
          <a:xfrm>
            <a:off x="457200" y="1604963"/>
            <a:ext cx="8226425"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4099" name="Rectangle 3"/>
          <p:cNvSpPr>
            <a:spLocks noGrp="1" noChangeArrowheads="1"/>
          </p:cNvSpPr>
          <p:nvPr>
            <p:ph type="dt"/>
          </p:nvPr>
        </p:nvSpPr>
        <p:spPr bwMode="auto">
          <a:xfrm>
            <a:off x="457200" y="6246813"/>
            <a:ext cx="212725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eaLnBrk="1">
              <a:lnSpc>
                <a:spcPct val="93000"/>
              </a:lnSpc>
              <a:buSzPct val="45000"/>
              <a:buFont typeface="Wingdings" charset="0"/>
              <a:buNone/>
              <a:tabLst>
                <a:tab pos="723900" algn="l"/>
                <a:tab pos="1447800" algn="l"/>
              </a:tabLst>
              <a:defRPr sz="1400">
                <a:solidFill>
                  <a:srgbClr val="000000"/>
                </a:solidFill>
                <a:cs typeface="Tahoma" charset="0"/>
              </a:defRPr>
            </a:lvl1pPr>
          </a:lstStyle>
          <a:p>
            <a:endParaRPr lang="en-GB"/>
          </a:p>
        </p:txBody>
      </p:sp>
      <p:sp>
        <p:nvSpPr>
          <p:cNvPr id="4100" name="Rectangle 4"/>
          <p:cNvSpPr>
            <a:spLocks noGrp="1" noChangeArrowheads="1"/>
          </p:cNvSpPr>
          <p:nvPr>
            <p:ph type="ftr"/>
          </p:nvPr>
        </p:nvSpPr>
        <p:spPr bwMode="auto">
          <a:xfrm>
            <a:off x="3127375" y="6246813"/>
            <a:ext cx="28956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eaLnBrk="1">
              <a:lnSpc>
                <a:spcPct val="93000"/>
              </a:lnSpc>
              <a:buSzPct val="45000"/>
              <a:buFont typeface="Wingdings" charset="0"/>
              <a:buNone/>
              <a:tabLst>
                <a:tab pos="723900" algn="l"/>
                <a:tab pos="1447800" algn="l"/>
                <a:tab pos="2171700" algn="l"/>
                <a:tab pos="2895600" algn="l"/>
              </a:tabLst>
              <a:defRPr sz="1400">
                <a:solidFill>
                  <a:srgbClr val="000000"/>
                </a:solidFill>
                <a:cs typeface="Tahoma" charset="0"/>
              </a:defRPr>
            </a:lvl1pPr>
          </a:lstStyle>
          <a:p>
            <a:endParaRPr lang="en-GB"/>
          </a:p>
        </p:txBody>
      </p:sp>
      <p:sp>
        <p:nvSpPr>
          <p:cNvPr id="4101" name="Rectangle 5"/>
          <p:cNvSpPr>
            <a:spLocks noGrp="1" noChangeArrowheads="1"/>
          </p:cNvSpPr>
          <p:nvPr>
            <p:ph type="sldNum"/>
          </p:nvPr>
        </p:nvSpPr>
        <p:spPr bwMode="auto">
          <a:xfrm>
            <a:off x="6556375" y="6246813"/>
            <a:ext cx="212725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eaLnBrk="1">
              <a:lnSpc>
                <a:spcPct val="93000"/>
              </a:lnSpc>
              <a:buSzPct val="45000"/>
              <a:buFont typeface="Wingdings" charset="0"/>
              <a:buNone/>
              <a:tabLst>
                <a:tab pos="723900" algn="l"/>
                <a:tab pos="1447800" algn="l"/>
              </a:tabLst>
              <a:defRPr sz="1400">
                <a:solidFill>
                  <a:srgbClr val="000000"/>
                </a:solidFill>
                <a:cs typeface="Tahoma" charset="0"/>
              </a:defRPr>
            </a:lvl1pPr>
          </a:lstStyle>
          <a:p>
            <a:fld id="{7F5B2B75-FED2-D942-A861-AF31B87D1385}"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mj-lt"/>
          <a:ea typeface="+mj-ea"/>
          <a:cs typeface="+mj-cs"/>
        </a:defRPr>
      </a:lvl1pPr>
      <a:lvl2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2pPr>
      <a:lvl3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3pPr>
      <a:lvl4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4pPr>
      <a:lvl5pPr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5pPr>
      <a:lvl6pPr marL="4572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6pPr>
      <a:lvl7pPr marL="9144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7pPr>
      <a:lvl8pPr marL="13716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8pPr>
      <a:lvl9pPr marL="1828800" algn="ctr" defTabSz="457200" rtl="0" fontAlgn="base" hangingPunct="0">
        <a:lnSpc>
          <a:spcPct val="87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MS Gothic" charset="0"/>
        </a:defRPr>
      </a:lvl9pPr>
    </p:titleStyle>
    <p:bodyStyle>
      <a:lvl1pPr marL="430213" indent="-323850" algn="l" defTabSz="457200" rtl="0" fontAlgn="base" hangingPunct="0">
        <a:lnSpc>
          <a:spcPct val="87000"/>
        </a:lnSpc>
        <a:spcBef>
          <a:spcPct val="0"/>
        </a:spcBef>
        <a:spcAft>
          <a:spcPts val="1425"/>
        </a:spcAft>
        <a:buClr>
          <a:srgbClr val="000000"/>
        </a:buClr>
        <a:buSzPct val="45000"/>
        <a:buFont typeface="Wingdings" charset="0"/>
        <a:buChar char=""/>
        <a:defRPr sz="3200">
          <a:solidFill>
            <a:srgbClr val="000000"/>
          </a:solidFill>
          <a:latin typeface="+mn-lt"/>
          <a:ea typeface="+mn-ea"/>
          <a:cs typeface="+mn-cs"/>
        </a:defRPr>
      </a:lvl1pPr>
      <a:lvl2pPr marL="862013" indent="-285750" algn="l" defTabSz="457200" rtl="0" fontAlgn="base" hangingPunct="0">
        <a:lnSpc>
          <a:spcPct val="87000"/>
        </a:lnSpc>
        <a:spcBef>
          <a:spcPct val="0"/>
        </a:spcBef>
        <a:spcAft>
          <a:spcPts val="1138"/>
        </a:spcAft>
        <a:buClr>
          <a:srgbClr val="000000"/>
        </a:buClr>
        <a:buSzPct val="75000"/>
        <a:buFont typeface="Symbol" charset="0"/>
        <a:buChar char=""/>
        <a:defRPr sz="2800">
          <a:solidFill>
            <a:srgbClr val="000000"/>
          </a:solidFill>
          <a:latin typeface="+mn-lt"/>
          <a:ea typeface="+mn-ea"/>
          <a:cs typeface="+mn-cs"/>
        </a:defRPr>
      </a:lvl2pPr>
      <a:lvl3pPr marL="1293813" indent="-215900" algn="l" defTabSz="457200" rtl="0" fontAlgn="base" hangingPunct="0">
        <a:lnSpc>
          <a:spcPct val="87000"/>
        </a:lnSpc>
        <a:spcBef>
          <a:spcPct val="0"/>
        </a:spcBef>
        <a:spcAft>
          <a:spcPts val="850"/>
        </a:spcAft>
        <a:buClr>
          <a:srgbClr val="000000"/>
        </a:buClr>
        <a:buSzPct val="45000"/>
        <a:buFont typeface="Wingdings" charset="0"/>
        <a:buChar char=""/>
        <a:defRPr sz="2400">
          <a:solidFill>
            <a:srgbClr val="000000"/>
          </a:solidFill>
          <a:latin typeface="+mn-lt"/>
          <a:ea typeface="+mn-ea"/>
          <a:cs typeface="+mn-cs"/>
        </a:defRPr>
      </a:lvl3pPr>
      <a:lvl4pPr marL="1725613" indent="-214313" algn="l" defTabSz="457200" rtl="0" fontAlgn="base" hangingPunct="0">
        <a:lnSpc>
          <a:spcPct val="87000"/>
        </a:lnSpc>
        <a:spcBef>
          <a:spcPct val="0"/>
        </a:spcBef>
        <a:spcAft>
          <a:spcPts val="575"/>
        </a:spcAft>
        <a:buClr>
          <a:srgbClr val="000000"/>
        </a:buClr>
        <a:buSzPct val="75000"/>
        <a:buFont typeface="Symbol" charset="0"/>
        <a:buChar char=""/>
        <a:defRPr sz="2000">
          <a:solidFill>
            <a:srgbClr val="000000"/>
          </a:solidFill>
          <a:latin typeface="+mn-lt"/>
          <a:ea typeface="+mn-ea"/>
          <a:cs typeface="+mn-cs"/>
        </a:defRPr>
      </a:lvl4pPr>
      <a:lvl5pPr marL="21574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5pPr>
      <a:lvl6pPr marL="26146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6pPr>
      <a:lvl7pPr marL="30718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7pPr>
      <a:lvl8pPr marL="35290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8pPr>
      <a:lvl9pPr marL="3986213" indent="-215900" algn="l" defTabSz="457200" rtl="0" fontAlgn="base" hangingPunct="0">
        <a:lnSpc>
          <a:spcPct val="87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914400" y="1539875"/>
            <a:ext cx="6705600" cy="2714625"/>
          </a:xfrm>
          <a:ln/>
        </p:spPr>
        <p:txBody>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CFS Application - SBN </a:t>
            </a:r>
            <a:br>
              <a:rPr lang="en-GB"/>
            </a:br>
            <a:r>
              <a:rPr lang="en-GB"/>
              <a:t>Software Bus Network Services</a:t>
            </a:r>
            <a:br>
              <a:rPr lang="en-GB"/>
            </a:br>
            <a:r>
              <a:rPr lang="en-GB"/>
              <a:t>IP Version</a:t>
            </a:r>
            <a:br>
              <a:rPr lang="en-GB"/>
            </a:br>
            <a:r>
              <a:rPr lang="en-GB"/>
              <a:t/>
            </a:r>
            <a:br>
              <a:rPr lang="en-GB"/>
            </a:br>
            <a:r>
              <a:rPr lang="en-GB" sz="2000">
                <a:solidFill>
                  <a:srgbClr val="000000"/>
                </a:solidFill>
              </a:rPr>
              <a:t>Current Status Report</a:t>
            </a:r>
            <a:br>
              <a:rPr lang="en-GB" sz="2000">
                <a:solidFill>
                  <a:srgbClr val="000000"/>
                </a:solidFill>
              </a:rPr>
            </a:br>
            <a:r>
              <a:rPr lang="en-GB" sz="2000">
                <a:solidFill>
                  <a:srgbClr val="000000"/>
                </a:solidFill>
              </a:rPr>
              <a:t>February 28, 2007</a:t>
            </a:r>
            <a:r>
              <a:rPr lang="en-GB" sz="2000"/>
              <a:t> </a:t>
            </a:r>
            <a:br>
              <a:rPr lang="en-GB" sz="2000"/>
            </a:br>
            <a:endParaRPr lang="en-GB" sz="2000"/>
          </a:p>
        </p:txBody>
      </p:sp>
      <p:sp>
        <p:nvSpPr>
          <p:cNvPr id="6146" name="Rectangle 2"/>
          <p:cNvSpPr>
            <a:spLocks noGrp="1" noChangeArrowheads="1"/>
          </p:cNvSpPr>
          <p:nvPr>
            <p:ph type="subTitle" idx="4294967295"/>
          </p:nvPr>
        </p:nvSpPr>
        <p:spPr>
          <a:xfrm>
            <a:off x="873125" y="3875088"/>
            <a:ext cx="6400800" cy="1755775"/>
          </a:xfrm>
          <a:ln/>
        </p:spPr>
        <p:txBody>
          <a:bodyPr/>
          <a:lstStyle/>
          <a:p>
            <a:pPr marL="442913" lvl="1" indent="0" algn="ctr">
              <a:lnSpc>
                <a:spcPct val="100000"/>
              </a:lnSpc>
              <a:spcBef>
                <a:spcPts val="875"/>
              </a:spcBef>
              <a:buFont typeface="Arial" charset="0"/>
              <a:buNone/>
              <a:tabLst>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 pos="9586913" algn="l"/>
              </a:tabLst>
            </a:pPr>
            <a:r>
              <a:rPr lang="en-GB" sz="2000" i="1" dirty="0">
                <a:latin typeface="Times New Roman" charset="0"/>
              </a:rPr>
              <a:t>Robert McGraw</a:t>
            </a:r>
          </a:p>
          <a:p>
            <a:pPr marL="442913" lvl="1" indent="0" algn="ctr">
              <a:lnSpc>
                <a:spcPct val="100000"/>
              </a:lnSpc>
              <a:spcBef>
                <a:spcPts val="875"/>
              </a:spcBef>
              <a:buFont typeface="Arial" charset="0"/>
              <a:buNone/>
              <a:tabLst>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 pos="9586913" algn="l"/>
              </a:tabLst>
            </a:pPr>
            <a:r>
              <a:rPr lang="en-GB" sz="2000" i="1" dirty="0">
                <a:latin typeface="Times New Roman" charset="0"/>
              </a:rPr>
              <a:t>Code </a:t>
            </a:r>
            <a:r>
              <a:rPr lang="en-GB" sz="2000" i="1">
                <a:latin typeface="Times New Roman" charset="0"/>
              </a:rPr>
              <a:t>582</a:t>
            </a:r>
            <a:r>
              <a:rPr lang="en-GB" sz="2000" i="1" smtClean="0">
                <a:latin typeface="Times New Roman" charset="0"/>
              </a:rPr>
              <a:t>/MTI</a:t>
            </a:r>
            <a:endParaRPr lang="en-GB" sz="2000" i="1" dirty="0">
              <a:latin typeface="Times New Roman" charset="0"/>
            </a:endParaRPr>
          </a:p>
          <a:p>
            <a:pPr marL="442913" lvl="1" indent="0" algn="ctr">
              <a:lnSpc>
                <a:spcPct val="100000"/>
              </a:lnSpc>
              <a:spcBef>
                <a:spcPts val="875"/>
              </a:spcBef>
              <a:buFont typeface="Arial" charset="0"/>
              <a:buNone/>
              <a:tabLst>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 pos="9586913" algn="l"/>
              </a:tabLst>
            </a:pPr>
            <a:r>
              <a:rPr lang="en-GB" sz="2000" i="1" dirty="0">
                <a:latin typeface="Times New Roman" charset="0"/>
              </a:rPr>
              <a:t>   </a:t>
            </a:r>
            <a:r>
              <a:rPr lang="en-GB" sz="2000" i="1" dirty="0" err="1" smtClean="0">
                <a:latin typeface="Times New Roman" charset="0"/>
              </a:rPr>
              <a:t>robert.j.mcgraw@nasa.gov</a:t>
            </a:r>
            <a:endParaRPr lang="en-GB" sz="2000" i="1" dirty="0">
              <a:latin typeface="Times New Roman" charset="0"/>
            </a:endParaRPr>
          </a:p>
          <a:p>
            <a:pPr marL="442913" lvl="1" indent="0" algn="ctr">
              <a:lnSpc>
                <a:spcPct val="100000"/>
              </a:lnSpc>
              <a:spcBef>
                <a:spcPts val="875"/>
              </a:spcBef>
              <a:buFont typeface="Arial" charset="0"/>
              <a:buNone/>
              <a:tabLst>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 pos="9586913" algn="l"/>
              </a:tabLst>
            </a:pPr>
            <a:r>
              <a:rPr lang="en-GB" sz="2000" i="1" dirty="0">
                <a:latin typeface="Times New Roman" charset="0"/>
              </a:rPr>
              <a:t>  301-286-5069</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1371600" y="152400"/>
            <a:ext cx="70104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Announce Message Processing</a:t>
            </a:r>
          </a:p>
        </p:txBody>
      </p:sp>
      <p:sp>
        <p:nvSpPr>
          <p:cNvPr id="15362" name="AutoShape 2"/>
          <p:cNvSpPr>
            <a:spLocks noChangeArrowheads="1"/>
          </p:cNvSpPr>
          <p:nvPr/>
        </p:nvSpPr>
        <p:spPr bwMode="auto">
          <a:xfrm>
            <a:off x="2670175" y="1638300"/>
            <a:ext cx="1833563" cy="3863975"/>
          </a:xfrm>
          <a:prstGeom prst="roundRect">
            <a:avLst>
              <a:gd name="adj" fmla="val 83"/>
            </a:avLst>
          </a:prstGeom>
          <a:solidFill>
            <a:srgbClr val="FFFF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63" name="Line 3"/>
          <p:cNvSpPr>
            <a:spLocks noChangeShapeType="1"/>
          </p:cNvSpPr>
          <p:nvPr/>
        </p:nvSpPr>
        <p:spPr bwMode="auto">
          <a:xfrm>
            <a:off x="4522788" y="257175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64" name="Line 4"/>
          <p:cNvSpPr>
            <a:spLocks noChangeShapeType="1"/>
          </p:cNvSpPr>
          <p:nvPr/>
        </p:nvSpPr>
        <p:spPr bwMode="auto">
          <a:xfrm>
            <a:off x="4522788" y="281305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65" name="Text Box 5"/>
          <p:cNvSpPr txBox="1">
            <a:spLocks noChangeArrowheads="1"/>
          </p:cNvSpPr>
          <p:nvPr/>
        </p:nvSpPr>
        <p:spPr bwMode="auto">
          <a:xfrm>
            <a:off x="4892675" y="2571750"/>
            <a:ext cx="1716088"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Announce Message from peers</a:t>
            </a:r>
          </a:p>
        </p:txBody>
      </p:sp>
      <p:sp>
        <p:nvSpPr>
          <p:cNvPr id="15366" name="Text Box 6"/>
          <p:cNvSpPr txBox="1">
            <a:spLocks noChangeArrowheads="1"/>
          </p:cNvSpPr>
          <p:nvPr/>
        </p:nvSpPr>
        <p:spPr bwMode="auto">
          <a:xfrm>
            <a:off x="5018088" y="1198563"/>
            <a:ext cx="100488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Network Side</a:t>
            </a:r>
          </a:p>
        </p:txBody>
      </p:sp>
      <p:sp>
        <p:nvSpPr>
          <p:cNvPr id="15367" name="Text Box 7"/>
          <p:cNvSpPr txBox="1">
            <a:spLocks noChangeArrowheads="1"/>
          </p:cNvSpPr>
          <p:nvPr/>
        </p:nvSpPr>
        <p:spPr bwMode="auto">
          <a:xfrm>
            <a:off x="3124200" y="1073150"/>
            <a:ext cx="10509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3600"/>
              <a:t>SBN</a:t>
            </a:r>
          </a:p>
        </p:txBody>
      </p:sp>
      <p:sp>
        <p:nvSpPr>
          <p:cNvPr id="15368" name="Line 8"/>
          <p:cNvSpPr>
            <a:spLocks noChangeShapeType="1"/>
          </p:cNvSpPr>
          <p:nvPr/>
        </p:nvSpPr>
        <p:spPr bwMode="auto">
          <a:xfrm flipH="1">
            <a:off x="4127500" y="2692400"/>
            <a:ext cx="725488"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69" name="Line 9"/>
          <p:cNvSpPr>
            <a:spLocks noChangeShapeType="1"/>
          </p:cNvSpPr>
          <p:nvPr/>
        </p:nvSpPr>
        <p:spPr bwMode="auto">
          <a:xfrm>
            <a:off x="4522788" y="3783013"/>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70" name="Line 10"/>
          <p:cNvSpPr>
            <a:spLocks noChangeShapeType="1"/>
          </p:cNvSpPr>
          <p:nvPr/>
        </p:nvSpPr>
        <p:spPr bwMode="auto">
          <a:xfrm>
            <a:off x="4522788" y="4024313"/>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71" name="Text Box 11"/>
          <p:cNvSpPr txBox="1">
            <a:spLocks noChangeArrowheads="1"/>
          </p:cNvSpPr>
          <p:nvPr/>
        </p:nvSpPr>
        <p:spPr bwMode="auto">
          <a:xfrm>
            <a:off x="4892675" y="3783013"/>
            <a:ext cx="14493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Announce Ack from Peer</a:t>
            </a:r>
          </a:p>
        </p:txBody>
      </p:sp>
      <p:sp>
        <p:nvSpPr>
          <p:cNvPr id="15372" name="Line 12"/>
          <p:cNvSpPr>
            <a:spLocks noChangeShapeType="1"/>
          </p:cNvSpPr>
          <p:nvPr/>
        </p:nvSpPr>
        <p:spPr bwMode="auto">
          <a:xfrm flipH="1">
            <a:off x="4121150" y="3895725"/>
            <a:ext cx="731838"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73" name="AutoShape 13"/>
          <p:cNvSpPr>
            <a:spLocks noChangeArrowheads="1"/>
          </p:cNvSpPr>
          <p:nvPr/>
        </p:nvSpPr>
        <p:spPr bwMode="auto">
          <a:xfrm>
            <a:off x="3192463" y="2459038"/>
            <a:ext cx="923925" cy="533400"/>
          </a:xfrm>
          <a:prstGeom prst="roundRect">
            <a:avLst>
              <a:gd name="adj" fmla="val 296"/>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Immediately send</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an Announce Ack</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  back to sender</a:t>
            </a:r>
          </a:p>
        </p:txBody>
      </p:sp>
      <p:sp>
        <p:nvSpPr>
          <p:cNvPr id="15374" name="AutoShape 14"/>
          <p:cNvSpPr>
            <a:spLocks noChangeArrowheads="1"/>
          </p:cNvSpPr>
          <p:nvPr/>
        </p:nvSpPr>
        <p:spPr bwMode="auto">
          <a:xfrm>
            <a:off x="3200400" y="3632200"/>
            <a:ext cx="923925" cy="484188"/>
          </a:xfrm>
          <a:prstGeom prst="roundRect">
            <a:avLst>
              <a:gd name="adj" fmla="val 329"/>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Set </a:t>
            </a:r>
            <a:r>
              <a:rPr lang="en-GB" altLang="en-GB" sz="800">
                <a:solidFill>
                  <a:srgbClr val="000000"/>
                </a:solidFill>
              </a:rPr>
              <a:t>“</a:t>
            </a:r>
            <a:r>
              <a:rPr lang="en-GB" sz="800">
                <a:solidFill>
                  <a:srgbClr val="000000"/>
                </a:solidFill>
              </a:rPr>
              <a:t>Announce</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Ack Received</a:t>
            </a:r>
            <a:r>
              <a:rPr lang="en-GB" altLang="en-GB" sz="800">
                <a:solidFill>
                  <a:srgbClr val="000000"/>
                </a:solidFill>
              </a:rPr>
              <a:t>”</a:t>
            </a:r>
            <a:endParaRPr lang="en-GB" sz="800">
              <a:solidFill>
                <a:srgbClr val="000000"/>
              </a:solidFill>
            </a:endParaRP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  flag for peer</a:t>
            </a:r>
          </a:p>
        </p:txBody>
      </p:sp>
      <p:sp>
        <p:nvSpPr>
          <p:cNvPr id="15375" name="Line 15"/>
          <p:cNvSpPr>
            <a:spLocks noChangeShapeType="1"/>
          </p:cNvSpPr>
          <p:nvPr/>
        </p:nvSpPr>
        <p:spPr bwMode="auto">
          <a:xfrm>
            <a:off x="4522788" y="313690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76" name="Line 16"/>
          <p:cNvSpPr>
            <a:spLocks noChangeShapeType="1"/>
          </p:cNvSpPr>
          <p:nvPr/>
        </p:nvSpPr>
        <p:spPr bwMode="auto">
          <a:xfrm>
            <a:off x="4522788" y="337820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77" name="Text Box 17"/>
          <p:cNvSpPr txBox="1">
            <a:spLocks noChangeArrowheads="1"/>
          </p:cNvSpPr>
          <p:nvPr/>
        </p:nvSpPr>
        <p:spPr bwMode="auto">
          <a:xfrm>
            <a:off x="4892675" y="3136900"/>
            <a:ext cx="1306513"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Announce Ack to Peer</a:t>
            </a:r>
          </a:p>
        </p:txBody>
      </p:sp>
      <p:sp>
        <p:nvSpPr>
          <p:cNvPr id="15378" name="Line 18"/>
          <p:cNvSpPr>
            <a:spLocks noChangeShapeType="1"/>
          </p:cNvSpPr>
          <p:nvPr/>
        </p:nvSpPr>
        <p:spPr bwMode="auto">
          <a:xfrm>
            <a:off x="3659188" y="3265488"/>
            <a:ext cx="1216025"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79" name="Line 19"/>
          <p:cNvSpPr>
            <a:spLocks noChangeShapeType="1"/>
          </p:cNvSpPr>
          <p:nvPr/>
        </p:nvSpPr>
        <p:spPr bwMode="auto">
          <a:xfrm>
            <a:off x="3659188" y="3003550"/>
            <a:ext cx="1587" cy="26352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80" name="Line 20"/>
          <p:cNvSpPr>
            <a:spLocks noChangeShapeType="1"/>
          </p:cNvSpPr>
          <p:nvPr/>
        </p:nvSpPr>
        <p:spPr bwMode="auto">
          <a:xfrm>
            <a:off x="4510088" y="1970088"/>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81" name="Line 21"/>
          <p:cNvSpPr>
            <a:spLocks noChangeShapeType="1"/>
          </p:cNvSpPr>
          <p:nvPr/>
        </p:nvSpPr>
        <p:spPr bwMode="auto">
          <a:xfrm>
            <a:off x="4510088" y="2212975"/>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82" name="Text Box 22"/>
          <p:cNvSpPr txBox="1">
            <a:spLocks noChangeArrowheads="1"/>
          </p:cNvSpPr>
          <p:nvPr/>
        </p:nvSpPr>
        <p:spPr bwMode="auto">
          <a:xfrm>
            <a:off x="4879975" y="1970088"/>
            <a:ext cx="1714500"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Announce message to all peers</a:t>
            </a:r>
          </a:p>
        </p:txBody>
      </p:sp>
      <p:sp>
        <p:nvSpPr>
          <p:cNvPr id="15383" name="Line 23"/>
          <p:cNvSpPr>
            <a:spLocks noChangeShapeType="1"/>
          </p:cNvSpPr>
          <p:nvPr/>
        </p:nvSpPr>
        <p:spPr bwMode="auto">
          <a:xfrm>
            <a:off x="4111625" y="2084388"/>
            <a:ext cx="725488"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84" name="AutoShape 24"/>
          <p:cNvSpPr>
            <a:spLocks noChangeArrowheads="1"/>
          </p:cNvSpPr>
          <p:nvPr/>
        </p:nvSpPr>
        <p:spPr bwMode="auto">
          <a:xfrm>
            <a:off x="3187700" y="1820863"/>
            <a:ext cx="923925" cy="484187"/>
          </a:xfrm>
          <a:prstGeom prst="roundRect">
            <a:avLst>
              <a:gd name="adj" fmla="val 329"/>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rPr>
              <a:t>Initialization</a:t>
            </a:r>
          </a:p>
        </p:txBody>
      </p:sp>
      <p:sp>
        <p:nvSpPr>
          <p:cNvPr id="15385" name="Line 25"/>
          <p:cNvSpPr>
            <a:spLocks noChangeShapeType="1"/>
          </p:cNvSpPr>
          <p:nvPr/>
        </p:nvSpPr>
        <p:spPr bwMode="auto">
          <a:xfrm>
            <a:off x="4516438" y="4519613"/>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86" name="Line 26"/>
          <p:cNvSpPr>
            <a:spLocks noChangeShapeType="1"/>
          </p:cNvSpPr>
          <p:nvPr/>
        </p:nvSpPr>
        <p:spPr bwMode="auto">
          <a:xfrm>
            <a:off x="4516438" y="4760913"/>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87" name="Text Box 27"/>
          <p:cNvSpPr txBox="1">
            <a:spLocks noChangeArrowheads="1"/>
          </p:cNvSpPr>
          <p:nvPr/>
        </p:nvSpPr>
        <p:spPr bwMode="auto">
          <a:xfrm>
            <a:off x="4886325" y="4519613"/>
            <a:ext cx="19954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Send another Announce Msg to Peer</a:t>
            </a:r>
          </a:p>
        </p:txBody>
      </p:sp>
      <p:sp>
        <p:nvSpPr>
          <p:cNvPr id="15388" name="Line 28"/>
          <p:cNvSpPr>
            <a:spLocks noChangeShapeType="1"/>
          </p:cNvSpPr>
          <p:nvPr/>
        </p:nvSpPr>
        <p:spPr bwMode="auto">
          <a:xfrm>
            <a:off x="4117975" y="4632325"/>
            <a:ext cx="725488"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389" name="AutoShape 29"/>
          <p:cNvSpPr>
            <a:spLocks noChangeArrowheads="1"/>
          </p:cNvSpPr>
          <p:nvPr/>
        </p:nvSpPr>
        <p:spPr bwMode="auto">
          <a:xfrm>
            <a:off x="3194050" y="4368800"/>
            <a:ext cx="923925" cy="777875"/>
          </a:xfrm>
          <a:prstGeom prst="roundRect">
            <a:avLst>
              <a:gd name="adj" fmla="val 204"/>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Check </a:t>
            </a:r>
            <a:r>
              <a:rPr lang="en-GB" altLang="en-GB" sz="800">
                <a:solidFill>
                  <a:srgbClr val="000000"/>
                </a:solidFill>
              </a:rPr>
              <a:t>“</a:t>
            </a:r>
            <a:r>
              <a:rPr lang="en-GB" sz="800">
                <a:solidFill>
                  <a:srgbClr val="000000"/>
                </a:solidFill>
              </a:rPr>
              <a:t>Announce</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Ack Received</a:t>
            </a:r>
            <a:r>
              <a:rPr lang="en-GB" altLang="en-GB" sz="800">
                <a:solidFill>
                  <a:srgbClr val="000000"/>
                </a:solidFill>
              </a:rPr>
              <a:t>”</a:t>
            </a:r>
            <a:endParaRPr lang="en-GB" sz="800">
              <a:solidFill>
                <a:srgbClr val="000000"/>
              </a:solidFill>
            </a:endParaRP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  flag every TO</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period, if not</a:t>
            </a:r>
            <a:r>
              <a:rPr lang="en-GB" sz="1000">
                <a:solidFill>
                  <a:srgbClr val="000000"/>
                </a:solidFill>
              </a:rPr>
              <a:t> </a:t>
            </a:r>
            <a:r>
              <a:rPr lang="en-GB" sz="800">
                <a:solidFill>
                  <a:srgbClr val="000000"/>
                </a:solidFill>
              </a:rPr>
              <a:t>set...</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1371600" y="152400"/>
            <a:ext cx="70104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Heartbeat Message Processing</a:t>
            </a:r>
          </a:p>
        </p:txBody>
      </p:sp>
      <p:sp>
        <p:nvSpPr>
          <p:cNvPr id="16386" name="AutoShape 2"/>
          <p:cNvSpPr>
            <a:spLocks noChangeArrowheads="1"/>
          </p:cNvSpPr>
          <p:nvPr/>
        </p:nvSpPr>
        <p:spPr bwMode="auto">
          <a:xfrm>
            <a:off x="2670175" y="1549400"/>
            <a:ext cx="1833563" cy="4278313"/>
          </a:xfrm>
          <a:prstGeom prst="roundRect">
            <a:avLst>
              <a:gd name="adj" fmla="val 83"/>
            </a:avLst>
          </a:prstGeom>
          <a:solidFill>
            <a:srgbClr val="FFFF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87" name="Line 3"/>
          <p:cNvSpPr>
            <a:spLocks noChangeShapeType="1"/>
          </p:cNvSpPr>
          <p:nvPr/>
        </p:nvSpPr>
        <p:spPr bwMode="auto">
          <a:xfrm>
            <a:off x="4510088" y="2960688"/>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388" name="Line 4"/>
          <p:cNvSpPr>
            <a:spLocks noChangeShapeType="1"/>
          </p:cNvSpPr>
          <p:nvPr/>
        </p:nvSpPr>
        <p:spPr bwMode="auto">
          <a:xfrm>
            <a:off x="4510088" y="3201988"/>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389" name="Text Box 5"/>
          <p:cNvSpPr txBox="1">
            <a:spLocks noChangeArrowheads="1"/>
          </p:cNvSpPr>
          <p:nvPr/>
        </p:nvSpPr>
        <p:spPr bwMode="auto">
          <a:xfrm>
            <a:off x="4879975" y="2960688"/>
            <a:ext cx="16906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Heartbeat Message from peers</a:t>
            </a:r>
          </a:p>
        </p:txBody>
      </p:sp>
      <p:sp>
        <p:nvSpPr>
          <p:cNvPr id="16390" name="Text Box 6"/>
          <p:cNvSpPr txBox="1">
            <a:spLocks noChangeArrowheads="1"/>
          </p:cNvSpPr>
          <p:nvPr/>
        </p:nvSpPr>
        <p:spPr bwMode="auto">
          <a:xfrm>
            <a:off x="5018088" y="1198563"/>
            <a:ext cx="100488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Network Side</a:t>
            </a:r>
          </a:p>
        </p:txBody>
      </p:sp>
      <p:sp>
        <p:nvSpPr>
          <p:cNvPr id="16391" name="Text Box 7"/>
          <p:cNvSpPr txBox="1">
            <a:spLocks noChangeArrowheads="1"/>
          </p:cNvSpPr>
          <p:nvPr/>
        </p:nvSpPr>
        <p:spPr bwMode="auto">
          <a:xfrm>
            <a:off x="3124200" y="1073150"/>
            <a:ext cx="10509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3600"/>
              <a:t>SBN</a:t>
            </a:r>
          </a:p>
        </p:txBody>
      </p:sp>
      <p:sp>
        <p:nvSpPr>
          <p:cNvPr id="16392" name="Line 8"/>
          <p:cNvSpPr>
            <a:spLocks noChangeShapeType="1"/>
          </p:cNvSpPr>
          <p:nvPr/>
        </p:nvSpPr>
        <p:spPr bwMode="auto">
          <a:xfrm flipH="1">
            <a:off x="4114800" y="3081338"/>
            <a:ext cx="725488"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393" name="Line 9"/>
          <p:cNvSpPr>
            <a:spLocks noChangeShapeType="1"/>
          </p:cNvSpPr>
          <p:nvPr/>
        </p:nvSpPr>
        <p:spPr bwMode="auto">
          <a:xfrm>
            <a:off x="4510088" y="408305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394" name="Line 10"/>
          <p:cNvSpPr>
            <a:spLocks noChangeShapeType="1"/>
          </p:cNvSpPr>
          <p:nvPr/>
        </p:nvSpPr>
        <p:spPr bwMode="auto">
          <a:xfrm>
            <a:off x="4510088" y="432435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395" name="Text Box 11"/>
          <p:cNvSpPr txBox="1">
            <a:spLocks noChangeArrowheads="1"/>
          </p:cNvSpPr>
          <p:nvPr/>
        </p:nvSpPr>
        <p:spPr bwMode="auto">
          <a:xfrm>
            <a:off x="4879975" y="4083050"/>
            <a:ext cx="1417638"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Heartbeat Ack from peer</a:t>
            </a:r>
          </a:p>
        </p:txBody>
      </p:sp>
      <p:sp>
        <p:nvSpPr>
          <p:cNvPr id="16396" name="Line 12"/>
          <p:cNvSpPr>
            <a:spLocks noChangeShapeType="1"/>
          </p:cNvSpPr>
          <p:nvPr/>
        </p:nvSpPr>
        <p:spPr bwMode="auto">
          <a:xfrm flipH="1">
            <a:off x="4108450" y="4197350"/>
            <a:ext cx="731838"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397" name="AutoShape 13"/>
          <p:cNvSpPr>
            <a:spLocks noChangeArrowheads="1"/>
          </p:cNvSpPr>
          <p:nvPr/>
        </p:nvSpPr>
        <p:spPr bwMode="auto">
          <a:xfrm>
            <a:off x="3181350" y="2846388"/>
            <a:ext cx="923925" cy="533400"/>
          </a:xfrm>
          <a:prstGeom prst="roundRect">
            <a:avLst>
              <a:gd name="adj" fmla="val 296"/>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Immediately send</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an Heartbeat Ack</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  back to sender</a:t>
            </a:r>
          </a:p>
        </p:txBody>
      </p:sp>
      <p:sp>
        <p:nvSpPr>
          <p:cNvPr id="16398" name="AutoShape 14"/>
          <p:cNvSpPr>
            <a:spLocks noChangeArrowheads="1"/>
          </p:cNvSpPr>
          <p:nvPr/>
        </p:nvSpPr>
        <p:spPr bwMode="auto">
          <a:xfrm>
            <a:off x="3187700" y="3933825"/>
            <a:ext cx="923925" cy="484188"/>
          </a:xfrm>
          <a:prstGeom prst="roundRect">
            <a:avLst>
              <a:gd name="adj" fmla="val 329"/>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Set </a:t>
            </a:r>
            <a:r>
              <a:rPr lang="en-GB" altLang="en-GB" sz="800">
                <a:solidFill>
                  <a:srgbClr val="000000"/>
                </a:solidFill>
              </a:rPr>
              <a:t>“</a:t>
            </a:r>
            <a:r>
              <a:rPr lang="en-GB" sz="800">
                <a:solidFill>
                  <a:srgbClr val="000000"/>
                </a:solidFill>
              </a:rPr>
              <a:t>Heartbeat</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Ack Received</a:t>
            </a:r>
            <a:r>
              <a:rPr lang="en-GB" altLang="en-GB" sz="800">
                <a:solidFill>
                  <a:srgbClr val="000000"/>
                </a:solidFill>
              </a:rPr>
              <a:t>”</a:t>
            </a:r>
            <a:endParaRPr lang="en-GB" sz="800">
              <a:solidFill>
                <a:srgbClr val="000000"/>
              </a:solidFill>
            </a:endParaRP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  flag for peer</a:t>
            </a:r>
          </a:p>
        </p:txBody>
      </p:sp>
      <p:sp>
        <p:nvSpPr>
          <p:cNvPr id="16399" name="Line 15"/>
          <p:cNvSpPr>
            <a:spLocks noChangeShapeType="1"/>
          </p:cNvSpPr>
          <p:nvPr/>
        </p:nvSpPr>
        <p:spPr bwMode="auto">
          <a:xfrm>
            <a:off x="4510088" y="352425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00" name="Line 16"/>
          <p:cNvSpPr>
            <a:spLocks noChangeShapeType="1"/>
          </p:cNvSpPr>
          <p:nvPr/>
        </p:nvSpPr>
        <p:spPr bwMode="auto">
          <a:xfrm>
            <a:off x="4510088" y="376555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01" name="Text Box 17"/>
          <p:cNvSpPr txBox="1">
            <a:spLocks noChangeArrowheads="1"/>
          </p:cNvSpPr>
          <p:nvPr/>
        </p:nvSpPr>
        <p:spPr bwMode="auto">
          <a:xfrm>
            <a:off x="4879975" y="3524250"/>
            <a:ext cx="1274763"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Heartbeat Ack to peer</a:t>
            </a:r>
          </a:p>
        </p:txBody>
      </p:sp>
      <p:sp>
        <p:nvSpPr>
          <p:cNvPr id="16402" name="Line 18"/>
          <p:cNvSpPr>
            <a:spLocks noChangeShapeType="1"/>
          </p:cNvSpPr>
          <p:nvPr/>
        </p:nvSpPr>
        <p:spPr bwMode="auto">
          <a:xfrm>
            <a:off x="3646488" y="3654425"/>
            <a:ext cx="1216025"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03" name="Line 19"/>
          <p:cNvSpPr>
            <a:spLocks noChangeShapeType="1"/>
          </p:cNvSpPr>
          <p:nvPr/>
        </p:nvSpPr>
        <p:spPr bwMode="auto">
          <a:xfrm>
            <a:off x="3646488" y="3390900"/>
            <a:ext cx="1587" cy="263525"/>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04" name="Line 20"/>
          <p:cNvSpPr>
            <a:spLocks noChangeShapeType="1"/>
          </p:cNvSpPr>
          <p:nvPr/>
        </p:nvSpPr>
        <p:spPr bwMode="auto">
          <a:xfrm>
            <a:off x="4516438" y="1900238"/>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05" name="Line 21"/>
          <p:cNvSpPr>
            <a:spLocks noChangeShapeType="1"/>
          </p:cNvSpPr>
          <p:nvPr/>
        </p:nvSpPr>
        <p:spPr bwMode="auto">
          <a:xfrm>
            <a:off x="4516438" y="2141538"/>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06" name="Text Box 22"/>
          <p:cNvSpPr txBox="1">
            <a:spLocks noChangeArrowheads="1"/>
          </p:cNvSpPr>
          <p:nvPr/>
        </p:nvSpPr>
        <p:spPr bwMode="auto">
          <a:xfrm>
            <a:off x="4886325" y="1900238"/>
            <a:ext cx="157003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Send Heartbeat Msg to Peer</a:t>
            </a:r>
          </a:p>
        </p:txBody>
      </p:sp>
      <p:sp>
        <p:nvSpPr>
          <p:cNvPr id="16407" name="Line 23"/>
          <p:cNvSpPr>
            <a:spLocks noChangeShapeType="1"/>
          </p:cNvSpPr>
          <p:nvPr/>
        </p:nvSpPr>
        <p:spPr bwMode="auto">
          <a:xfrm>
            <a:off x="4117975" y="2012950"/>
            <a:ext cx="725488"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08" name="AutoShape 24"/>
          <p:cNvSpPr>
            <a:spLocks noChangeArrowheads="1"/>
          </p:cNvSpPr>
          <p:nvPr/>
        </p:nvSpPr>
        <p:spPr bwMode="auto">
          <a:xfrm>
            <a:off x="3194050" y="1749425"/>
            <a:ext cx="923925" cy="777875"/>
          </a:xfrm>
          <a:prstGeom prst="roundRect">
            <a:avLst>
              <a:gd name="adj" fmla="val 204"/>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Check </a:t>
            </a:r>
            <a:r>
              <a:rPr lang="en-GB" altLang="en-GB" sz="800">
                <a:solidFill>
                  <a:srgbClr val="000000"/>
                </a:solidFill>
              </a:rPr>
              <a:t>“</a:t>
            </a:r>
            <a:r>
              <a:rPr lang="en-GB" sz="800">
                <a:solidFill>
                  <a:srgbClr val="000000"/>
                </a:solidFill>
              </a:rPr>
              <a:t>Announce</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Ack Received</a:t>
            </a:r>
            <a:r>
              <a:rPr lang="en-GB" altLang="en-GB" sz="800">
                <a:solidFill>
                  <a:srgbClr val="000000"/>
                </a:solidFill>
              </a:rPr>
              <a:t>”</a:t>
            </a:r>
            <a:endParaRPr lang="en-GB" sz="800">
              <a:solidFill>
                <a:srgbClr val="000000"/>
              </a:solidFill>
            </a:endParaRP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  flag every TO</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period, if  set...</a:t>
            </a:r>
          </a:p>
        </p:txBody>
      </p:sp>
      <p:sp>
        <p:nvSpPr>
          <p:cNvPr id="16409" name="Line 25"/>
          <p:cNvSpPr>
            <a:spLocks noChangeShapeType="1"/>
          </p:cNvSpPr>
          <p:nvPr/>
        </p:nvSpPr>
        <p:spPr bwMode="auto">
          <a:xfrm>
            <a:off x="4516438" y="483235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10" name="Line 26"/>
          <p:cNvSpPr>
            <a:spLocks noChangeShapeType="1"/>
          </p:cNvSpPr>
          <p:nvPr/>
        </p:nvSpPr>
        <p:spPr bwMode="auto">
          <a:xfrm>
            <a:off x="4516438" y="5073650"/>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11" name="Text Box 27"/>
          <p:cNvSpPr txBox="1">
            <a:spLocks noChangeArrowheads="1"/>
          </p:cNvSpPr>
          <p:nvPr/>
        </p:nvSpPr>
        <p:spPr bwMode="auto">
          <a:xfrm>
            <a:off x="4886325" y="4832350"/>
            <a:ext cx="2633663"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Send another heartbeat msg to peer (normal case)</a:t>
            </a:r>
          </a:p>
        </p:txBody>
      </p:sp>
      <p:sp>
        <p:nvSpPr>
          <p:cNvPr id="16412" name="Line 28"/>
          <p:cNvSpPr>
            <a:spLocks noChangeShapeType="1"/>
          </p:cNvSpPr>
          <p:nvPr/>
        </p:nvSpPr>
        <p:spPr bwMode="auto">
          <a:xfrm>
            <a:off x="4117975" y="4946650"/>
            <a:ext cx="725488"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413" name="AutoShape 29"/>
          <p:cNvSpPr>
            <a:spLocks noChangeArrowheads="1"/>
          </p:cNvSpPr>
          <p:nvPr/>
        </p:nvSpPr>
        <p:spPr bwMode="auto">
          <a:xfrm>
            <a:off x="3194050" y="4683125"/>
            <a:ext cx="923925" cy="777875"/>
          </a:xfrm>
          <a:prstGeom prst="roundRect">
            <a:avLst>
              <a:gd name="adj" fmla="val 204"/>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For each peer...</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Check </a:t>
            </a:r>
            <a:r>
              <a:rPr lang="en-GB" altLang="en-GB" sz="800">
                <a:solidFill>
                  <a:srgbClr val="000000"/>
                </a:solidFill>
              </a:rPr>
              <a:t>“</a:t>
            </a:r>
            <a:r>
              <a:rPr lang="en-GB" sz="800">
                <a:solidFill>
                  <a:srgbClr val="000000"/>
                </a:solidFill>
              </a:rPr>
              <a:t>Heartbeat</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Ack Received</a:t>
            </a:r>
            <a:r>
              <a:rPr lang="en-GB" altLang="en-GB" sz="800">
                <a:solidFill>
                  <a:srgbClr val="000000"/>
                </a:solidFill>
              </a:rPr>
              <a:t>”</a:t>
            </a:r>
            <a:endParaRPr lang="en-GB" sz="800">
              <a:solidFill>
                <a:srgbClr val="000000"/>
              </a:solidFill>
            </a:endParaRP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  flag every TO</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period, if  set...</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1371600" y="152400"/>
            <a:ext cx="70104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Data Port Message Processing</a:t>
            </a:r>
          </a:p>
        </p:txBody>
      </p:sp>
      <p:sp>
        <p:nvSpPr>
          <p:cNvPr id="17410" name="AutoShape 2"/>
          <p:cNvSpPr>
            <a:spLocks noChangeArrowheads="1"/>
          </p:cNvSpPr>
          <p:nvPr/>
        </p:nvSpPr>
        <p:spPr bwMode="auto">
          <a:xfrm>
            <a:off x="3648075" y="1662113"/>
            <a:ext cx="1833563" cy="4365625"/>
          </a:xfrm>
          <a:prstGeom prst="roundRect">
            <a:avLst>
              <a:gd name="adj" fmla="val 83"/>
            </a:avLst>
          </a:prstGeom>
          <a:solidFill>
            <a:srgbClr val="FFFF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11" name="Line 3"/>
          <p:cNvSpPr>
            <a:spLocks noChangeShapeType="1"/>
          </p:cNvSpPr>
          <p:nvPr/>
        </p:nvSpPr>
        <p:spPr bwMode="auto">
          <a:xfrm>
            <a:off x="5487988" y="2663825"/>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12" name="Line 4"/>
          <p:cNvSpPr>
            <a:spLocks noChangeShapeType="1"/>
          </p:cNvSpPr>
          <p:nvPr/>
        </p:nvSpPr>
        <p:spPr bwMode="auto">
          <a:xfrm>
            <a:off x="5487988" y="2906713"/>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13" name="Text Box 5"/>
          <p:cNvSpPr txBox="1">
            <a:spLocks noChangeArrowheads="1"/>
          </p:cNvSpPr>
          <p:nvPr/>
        </p:nvSpPr>
        <p:spPr bwMode="auto">
          <a:xfrm>
            <a:off x="5857875" y="2663825"/>
            <a:ext cx="1422400"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Subscriptions from peers</a:t>
            </a:r>
          </a:p>
        </p:txBody>
      </p:sp>
      <p:sp>
        <p:nvSpPr>
          <p:cNvPr id="17414" name="Text Box 6"/>
          <p:cNvSpPr txBox="1">
            <a:spLocks noChangeArrowheads="1"/>
          </p:cNvSpPr>
          <p:nvPr/>
        </p:nvSpPr>
        <p:spPr bwMode="auto">
          <a:xfrm>
            <a:off x="6081713" y="963613"/>
            <a:ext cx="100488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Network Side</a:t>
            </a:r>
          </a:p>
        </p:txBody>
      </p:sp>
      <p:sp>
        <p:nvSpPr>
          <p:cNvPr id="17415" name="Text Box 7"/>
          <p:cNvSpPr txBox="1">
            <a:spLocks noChangeArrowheads="1"/>
          </p:cNvSpPr>
          <p:nvPr/>
        </p:nvSpPr>
        <p:spPr bwMode="auto">
          <a:xfrm>
            <a:off x="1947863" y="1011238"/>
            <a:ext cx="64293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SB side</a:t>
            </a:r>
          </a:p>
        </p:txBody>
      </p:sp>
      <p:sp>
        <p:nvSpPr>
          <p:cNvPr id="17416" name="Text Box 8"/>
          <p:cNvSpPr txBox="1">
            <a:spLocks noChangeArrowheads="1"/>
          </p:cNvSpPr>
          <p:nvPr/>
        </p:nvSpPr>
        <p:spPr bwMode="auto">
          <a:xfrm>
            <a:off x="4100513" y="1073150"/>
            <a:ext cx="10509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3600"/>
              <a:t>SBN</a:t>
            </a:r>
          </a:p>
        </p:txBody>
      </p:sp>
      <p:sp>
        <p:nvSpPr>
          <p:cNvPr id="17417" name="Line 9"/>
          <p:cNvSpPr>
            <a:spLocks noChangeShapeType="1"/>
          </p:cNvSpPr>
          <p:nvPr/>
        </p:nvSpPr>
        <p:spPr bwMode="auto">
          <a:xfrm flipH="1">
            <a:off x="5094288" y="2778125"/>
            <a:ext cx="723900" cy="793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18" name="Line 10"/>
          <p:cNvSpPr>
            <a:spLocks noChangeShapeType="1"/>
          </p:cNvSpPr>
          <p:nvPr/>
        </p:nvSpPr>
        <p:spPr bwMode="auto">
          <a:xfrm>
            <a:off x="5487988" y="3838575"/>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19" name="Line 11"/>
          <p:cNvSpPr>
            <a:spLocks noChangeShapeType="1"/>
          </p:cNvSpPr>
          <p:nvPr/>
        </p:nvSpPr>
        <p:spPr bwMode="auto">
          <a:xfrm>
            <a:off x="5487988" y="4079875"/>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20" name="Text Box 12"/>
          <p:cNvSpPr txBox="1">
            <a:spLocks noChangeArrowheads="1"/>
          </p:cNvSpPr>
          <p:nvPr/>
        </p:nvSpPr>
        <p:spPr bwMode="auto">
          <a:xfrm>
            <a:off x="5857875" y="3838575"/>
            <a:ext cx="1258888"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App Msgs from peers</a:t>
            </a:r>
          </a:p>
        </p:txBody>
      </p:sp>
      <p:sp>
        <p:nvSpPr>
          <p:cNvPr id="17421" name="Line 13"/>
          <p:cNvSpPr>
            <a:spLocks noChangeShapeType="1"/>
          </p:cNvSpPr>
          <p:nvPr/>
        </p:nvSpPr>
        <p:spPr bwMode="auto">
          <a:xfrm flipH="1">
            <a:off x="5086350" y="3951288"/>
            <a:ext cx="731838"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22" name="Text Box 14"/>
          <p:cNvSpPr txBox="1">
            <a:spLocks noChangeArrowheads="1"/>
          </p:cNvSpPr>
          <p:nvPr/>
        </p:nvSpPr>
        <p:spPr bwMode="auto">
          <a:xfrm>
            <a:off x="419100" y="1797050"/>
            <a:ext cx="13557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Subscriptions from </a:t>
            </a:r>
          </a:p>
          <a:p>
            <a:pPr>
              <a:lnSpc>
                <a:spcPct val="93000"/>
              </a:lnSpc>
            </a:pPr>
            <a:r>
              <a:rPr lang="en-GB" sz="1200"/>
              <a:t>      Local Apps</a:t>
            </a:r>
          </a:p>
        </p:txBody>
      </p:sp>
      <p:sp>
        <p:nvSpPr>
          <p:cNvPr id="17423" name="Line 15"/>
          <p:cNvSpPr>
            <a:spLocks noChangeShapeType="1"/>
          </p:cNvSpPr>
          <p:nvPr/>
        </p:nvSpPr>
        <p:spPr bwMode="auto">
          <a:xfrm>
            <a:off x="5502275" y="1862138"/>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24" name="Line 16"/>
          <p:cNvSpPr>
            <a:spLocks noChangeShapeType="1"/>
          </p:cNvSpPr>
          <p:nvPr/>
        </p:nvSpPr>
        <p:spPr bwMode="auto">
          <a:xfrm>
            <a:off x="5502275" y="2103438"/>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25" name="Text Box 17"/>
          <p:cNvSpPr txBox="1">
            <a:spLocks noChangeArrowheads="1"/>
          </p:cNvSpPr>
          <p:nvPr/>
        </p:nvSpPr>
        <p:spPr bwMode="auto">
          <a:xfrm>
            <a:off x="5872163" y="1862138"/>
            <a:ext cx="2139950"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Subscription to all </a:t>
            </a:r>
            <a:r>
              <a:rPr lang="en-GB" altLang="en-GB" sz="1000"/>
              <a:t>“</a:t>
            </a:r>
            <a:r>
              <a:rPr lang="en-GB" sz="1000"/>
              <a:t>heartbeating</a:t>
            </a:r>
            <a:r>
              <a:rPr lang="en-GB" altLang="en-GB" sz="1000"/>
              <a:t>”</a:t>
            </a:r>
            <a:r>
              <a:rPr lang="en-GB" sz="1000"/>
              <a:t> peers</a:t>
            </a:r>
          </a:p>
        </p:txBody>
      </p:sp>
      <p:sp>
        <p:nvSpPr>
          <p:cNvPr id="17426" name="Line 18"/>
          <p:cNvSpPr>
            <a:spLocks noChangeShapeType="1"/>
          </p:cNvSpPr>
          <p:nvPr/>
        </p:nvSpPr>
        <p:spPr bwMode="auto">
          <a:xfrm>
            <a:off x="5067300" y="1974850"/>
            <a:ext cx="760413"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27" name="AutoShape 19"/>
          <p:cNvSpPr>
            <a:spLocks noChangeArrowheads="1"/>
          </p:cNvSpPr>
          <p:nvPr/>
        </p:nvSpPr>
        <p:spPr bwMode="auto">
          <a:xfrm>
            <a:off x="4157663" y="1811338"/>
            <a:ext cx="903287" cy="561975"/>
          </a:xfrm>
          <a:prstGeom prst="roundRect">
            <a:avLst>
              <a:gd name="adj" fmla="val 282"/>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28" name="Text Box 20"/>
          <p:cNvSpPr txBox="1">
            <a:spLocks noChangeArrowheads="1"/>
          </p:cNvSpPr>
          <p:nvPr/>
        </p:nvSpPr>
        <p:spPr bwMode="auto">
          <a:xfrm>
            <a:off x="4194175" y="1817688"/>
            <a:ext cx="85883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 Add to local </a:t>
            </a:r>
          </a:p>
          <a:p>
            <a:pPr>
              <a:lnSpc>
                <a:spcPct val="93000"/>
              </a:lnSpc>
            </a:pPr>
            <a:r>
              <a:rPr lang="en-GB" sz="1000"/>
              <a:t>subscription</a:t>
            </a:r>
          </a:p>
          <a:p>
            <a:pPr>
              <a:lnSpc>
                <a:spcPct val="93000"/>
              </a:lnSpc>
            </a:pPr>
            <a:r>
              <a:rPr lang="en-GB" sz="1000"/>
              <a:t>       list</a:t>
            </a:r>
          </a:p>
        </p:txBody>
      </p:sp>
      <p:sp>
        <p:nvSpPr>
          <p:cNvPr id="17429" name="Text Box 21"/>
          <p:cNvSpPr txBox="1">
            <a:spLocks noChangeArrowheads="1"/>
          </p:cNvSpPr>
          <p:nvPr/>
        </p:nvSpPr>
        <p:spPr bwMode="auto">
          <a:xfrm>
            <a:off x="468313" y="4746625"/>
            <a:ext cx="13716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App Msgs to Peer 1</a:t>
            </a:r>
          </a:p>
        </p:txBody>
      </p:sp>
      <p:sp>
        <p:nvSpPr>
          <p:cNvPr id="17430" name="AutoShape 22"/>
          <p:cNvSpPr>
            <a:spLocks noChangeArrowheads="1"/>
          </p:cNvSpPr>
          <p:nvPr/>
        </p:nvSpPr>
        <p:spPr bwMode="auto">
          <a:xfrm>
            <a:off x="2209800" y="1874838"/>
            <a:ext cx="1436688" cy="269875"/>
          </a:xfrm>
          <a:prstGeom prst="roundRect">
            <a:avLst>
              <a:gd name="adj" fmla="val 588"/>
            </a:avLst>
          </a:prstGeom>
          <a:solidFill>
            <a:srgbClr val="C0C0C0">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rPr>
              <a:t>Subscription Pipe</a:t>
            </a:r>
          </a:p>
        </p:txBody>
      </p:sp>
      <p:sp>
        <p:nvSpPr>
          <p:cNvPr id="17431" name="AutoShape 23"/>
          <p:cNvSpPr>
            <a:spLocks noChangeArrowheads="1"/>
          </p:cNvSpPr>
          <p:nvPr/>
        </p:nvSpPr>
        <p:spPr bwMode="auto">
          <a:xfrm>
            <a:off x="2211388" y="4740275"/>
            <a:ext cx="1436687" cy="269875"/>
          </a:xfrm>
          <a:prstGeom prst="roundRect">
            <a:avLst>
              <a:gd name="adj" fmla="val 588"/>
            </a:avLst>
          </a:prstGeom>
          <a:solidFill>
            <a:srgbClr val="C0C0C0">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rPr>
              <a:t>Peer 1 Pipe</a:t>
            </a:r>
          </a:p>
        </p:txBody>
      </p:sp>
      <p:sp>
        <p:nvSpPr>
          <p:cNvPr id="17432" name="Line 24"/>
          <p:cNvSpPr>
            <a:spLocks noChangeShapeType="1"/>
          </p:cNvSpPr>
          <p:nvPr/>
        </p:nvSpPr>
        <p:spPr bwMode="auto">
          <a:xfrm>
            <a:off x="1720850" y="2017713"/>
            <a:ext cx="484188"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33" name="Line 25"/>
          <p:cNvSpPr>
            <a:spLocks noChangeShapeType="1"/>
          </p:cNvSpPr>
          <p:nvPr/>
        </p:nvSpPr>
        <p:spPr bwMode="auto">
          <a:xfrm>
            <a:off x="3654425" y="2011363"/>
            <a:ext cx="496888"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34" name="AutoShape 26"/>
          <p:cNvSpPr>
            <a:spLocks noChangeArrowheads="1"/>
          </p:cNvSpPr>
          <p:nvPr/>
        </p:nvSpPr>
        <p:spPr bwMode="auto">
          <a:xfrm>
            <a:off x="4157663" y="2551113"/>
            <a:ext cx="923925" cy="533400"/>
          </a:xfrm>
          <a:prstGeom prst="roundRect">
            <a:avLst>
              <a:gd name="adj" fmla="val 296"/>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Add to senders</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  subscription</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        list</a:t>
            </a:r>
          </a:p>
        </p:txBody>
      </p:sp>
      <p:sp>
        <p:nvSpPr>
          <p:cNvPr id="17435" name="Line 27"/>
          <p:cNvSpPr>
            <a:spLocks noChangeShapeType="1"/>
          </p:cNvSpPr>
          <p:nvPr/>
        </p:nvSpPr>
        <p:spPr bwMode="auto">
          <a:xfrm flipH="1">
            <a:off x="3230563" y="2800350"/>
            <a:ext cx="930275"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36" name="Text Box 28"/>
          <p:cNvSpPr txBox="1">
            <a:spLocks noChangeArrowheads="1"/>
          </p:cNvSpPr>
          <p:nvPr/>
        </p:nvSpPr>
        <p:spPr bwMode="auto">
          <a:xfrm>
            <a:off x="1435100" y="2479675"/>
            <a:ext cx="1749425"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        Call SB API</a:t>
            </a:r>
          </a:p>
          <a:p>
            <a:pPr>
              <a:lnSpc>
                <a:spcPct val="93000"/>
              </a:lnSpc>
            </a:pPr>
            <a:r>
              <a:rPr lang="en-GB" sz="1200"/>
              <a:t>CFE_SB_SubscribeLocal</a:t>
            </a:r>
          </a:p>
          <a:p>
            <a:pPr>
              <a:lnSpc>
                <a:spcPct val="93000"/>
              </a:lnSpc>
            </a:pPr>
            <a:r>
              <a:rPr lang="en-GB" sz="1200"/>
              <a:t>MsgId from network msg,</a:t>
            </a:r>
          </a:p>
          <a:p>
            <a:pPr>
              <a:lnSpc>
                <a:spcPct val="93000"/>
              </a:lnSpc>
            </a:pPr>
            <a:r>
              <a:rPr lang="en-GB" sz="1200"/>
              <a:t>         Senders pipe</a:t>
            </a:r>
          </a:p>
        </p:txBody>
      </p:sp>
      <p:sp>
        <p:nvSpPr>
          <p:cNvPr id="17437" name="AutoShape 29"/>
          <p:cNvSpPr>
            <a:spLocks noChangeArrowheads="1"/>
          </p:cNvSpPr>
          <p:nvPr/>
        </p:nvSpPr>
        <p:spPr bwMode="auto">
          <a:xfrm>
            <a:off x="4165600" y="3687763"/>
            <a:ext cx="923925" cy="484187"/>
          </a:xfrm>
          <a:prstGeom prst="roundRect">
            <a:avLst>
              <a:gd name="adj" fmla="val 329"/>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Strip SBN Hdr</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('App Msg' Id &amp;</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sender name)</a:t>
            </a:r>
          </a:p>
        </p:txBody>
      </p:sp>
      <p:sp>
        <p:nvSpPr>
          <p:cNvPr id="17438" name="Line 30"/>
          <p:cNvSpPr>
            <a:spLocks noChangeShapeType="1"/>
          </p:cNvSpPr>
          <p:nvPr/>
        </p:nvSpPr>
        <p:spPr bwMode="auto">
          <a:xfrm flipH="1">
            <a:off x="3238500" y="3930650"/>
            <a:ext cx="930275"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39" name="Text Box 31"/>
          <p:cNvSpPr txBox="1">
            <a:spLocks noChangeArrowheads="1"/>
          </p:cNvSpPr>
          <p:nvPr/>
        </p:nvSpPr>
        <p:spPr bwMode="auto">
          <a:xfrm>
            <a:off x="1570038" y="3667125"/>
            <a:ext cx="14668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        Call SB API</a:t>
            </a:r>
          </a:p>
          <a:p>
            <a:pPr>
              <a:lnSpc>
                <a:spcPct val="93000"/>
              </a:lnSpc>
            </a:pPr>
            <a:r>
              <a:rPr lang="en-GB" sz="1200"/>
              <a:t>   CFE_SB_SendMsg</a:t>
            </a:r>
          </a:p>
        </p:txBody>
      </p:sp>
      <p:sp>
        <p:nvSpPr>
          <p:cNvPr id="17440" name="Text Box 32"/>
          <p:cNvSpPr txBox="1">
            <a:spLocks noChangeArrowheads="1"/>
          </p:cNvSpPr>
          <p:nvPr/>
        </p:nvSpPr>
        <p:spPr bwMode="auto">
          <a:xfrm>
            <a:off x="463550" y="5311775"/>
            <a:ext cx="13716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App Msgs to Peer 2</a:t>
            </a:r>
          </a:p>
        </p:txBody>
      </p:sp>
      <p:sp>
        <p:nvSpPr>
          <p:cNvPr id="17441" name="AutoShape 33"/>
          <p:cNvSpPr>
            <a:spLocks noChangeArrowheads="1"/>
          </p:cNvSpPr>
          <p:nvPr/>
        </p:nvSpPr>
        <p:spPr bwMode="auto">
          <a:xfrm>
            <a:off x="2205038" y="5303838"/>
            <a:ext cx="1436687" cy="269875"/>
          </a:xfrm>
          <a:prstGeom prst="roundRect">
            <a:avLst>
              <a:gd name="adj" fmla="val 588"/>
            </a:avLst>
          </a:prstGeom>
          <a:solidFill>
            <a:srgbClr val="C0C0C0">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rPr>
              <a:t>Peer 2 Pipe</a:t>
            </a:r>
          </a:p>
        </p:txBody>
      </p:sp>
      <p:sp>
        <p:nvSpPr>
          <p:cNvPr id="17442" name="AutoShape 34"/>
          <p:cNvSpPr>
            <a:spLocks noChangeArrowheads="1"/>
          </p:cNvSpPr>
          <p:nvPr/>
        </p:nvSpPr>
        <p:spPr bwMode="auto">
          <a:xfrm>
            <a:off x="4152900" y="4622800"/>
            <a:ext cx="923925" cy="484188"/>
          </a:xfrm>
          <a:prstGeom prst="roundRect">
            <a:avLst>
              <a:gd name="adj" fmla="val 329"/>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Add SBN Hdr</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('App Msg' Id &amp;</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this peer name)</a:t>
            </a:r>
          </a:p>
        </p:txBody>
      </p:sp>
      <p:sp>
        <p:nvSpPr>
          <p:cNvPr id="17443" name="AutoShape 35"/>
          <p:cNvSpPr>
            <a:spLocks noChangeArrowheads="1"/>
          </p:cNvSpPr>
          <p:nvPr/>
        </p:nvSpPr>
        <p:spPr bwMode="auto">
          <a:xfrm>
            <a:off x="4146550" y="5173663"/>
            <a:ext cx="923925" cy="484187"/>
          </a:xfrm>
          <a:prstGeom prst="roundRect">
            <a:avLst>
              <a:gd name="adj" fmla="val 329"/>
            </a:avLst>
          </a:prstGeom>
          <a:solidFill>
            <a:srgbClr val="99CCFF">
              <a:alpha val="50000"/>
            </a:srgbClr>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Add SBN Hdr</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('App Msg' Id &amp;</a:t>
            </a:r>
          </a:p>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800">
                <a:solidFill>
                  <a:srgbClr val="000000"/>
                </a:solidFill>
              </a:rPr>
              <a:t>this peer name)</a:t>
            </a:r>
          </a:p>
        </p:txBody>
      </p:sp>
      <p:sp>
        <p:nvSpPr>
          <p:cNvPr id="17444" name="Line 36"/>
          <p:cNvSpPr>
            <a:spLocks noChangeShapeType="1"/>
          </p:cNvSpPr>
          <p:nvPr/>
        </p:nvSpPr>
        <p:spPr bwMode="auto">
          <a:xfrm>
            <a:off x="3646488" y="4862513"/>
            <a:ext cx="508000"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45" name="Line 37"/>
          <p:cNvSpPr>
            <a:spLocks noChangeShapeType="1"/>
          </p:cNvSpPr>
          <p:nvPr/>
        </p:nvSpPr>
        <p:spPr bwMode="auto">
          <a:xfrm>
            <a:off x="3652838" y="5438775"/>
            <a:ext cx="508000"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46" name="Line 38"/>
          <p:cNvSpPr>
            <a:spLocks noChangeShapeType="1"/>
          </p:cNvSpPr>
          <p:nvPr/>
        </p:nvSpPr>
        <p:spPr bwMode="auto">
          <a:xfrm>
            <a:off x="5487988" y="4727575"/>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47" name="Line 39"/>
          <p:cNvSpPr>
            <a:spLocks noChangeShapeType="1"/>
          </p:cNvSpPr>
          <p:nvPr/>
        </p:nvSpPr>
        <p:spPr bwMode="auto">
          <a:xfrm>
            <a:off x="5487988" y="4970463"/>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48" name="Line 40"/>
          <p:cNvSpPr>
            <a:spLocks noChangeShapeType="1"/>
          </p:cNvSpPr>
          <p:nvPr/>
        </p:nvSpPr>
        <p:spPr bwMode="auto">
          <a:xfrm>
            <a:off x="5494338" y="5292725"/>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49" name="Line 41"/>
          <p:cNvSpPr>
            <a:spLocks noChangeShapeType="1"/>
          </p:cNvSpPr>
          <p:nvPr/>
        </p:nvSpPr>
        <p:spPr bwMode="auto">
          <a:xfrm>
            <a:off x="5494338" y="5534025"/>
            <a:ext cx="112395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50" name="Line 42"/>
          <p:cNvSpPr>
            <a:spLocks noChangeShapeType="1"/>
          </p:cNvSpPr>
          <p:nvPr/>
        </p:nvSpPr>
        <p:spPr bwMode="auto">
          <a:xfrm>
            <a:off x="5487988" y="4970463"/>
            <a:ext cx="1123950" cy="1587"/>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51" name="Text Box 43"/>
          <p:cNvSpPr txBox="1">
            <a:spLocks noChangeArrowheads="1"/>
          </p:cNvSpPr>
          <p:nvPr/>
        </p:nvSpPr>
        <p:spPr bwMode="auto">
          <a:xfrm>
            <a:off x="5845175" y="4740275"/>
            <a:ext cx="1109663"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App Msg to peer 1</a:t>
            </a:r>
          </a:p>
        </p:txBody>
      </p:sp>
      <p:sp>
        <p:nvSpPr>
          <p:cNvPr id="17452" name="Text Box 44"/>
          <p:cNvSpPr txBox="1">
            <a:spLocks noChangeArrowheads="1"/>
          </p:cNvSpPr>
          <p:nvPr/>
        </p:nvSpPr>
        <p:spPr bwMode="auto">
          <a:xfrm>
            <a:off x="5819775" y="5297488"/>
            <a:ext cx="1109663"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t>App Msg to peer 2</a:t>
            </a:r>
          </a:p>
        </p:txBody>
      </p:sp>
      <p:sp>
        <p:nvSpPr>
          <p:cNvPr id="17453" name="Line 45"/>
          <p:cNvSpPr>
            <a:spLocks noChangeShapeType="1"/>
          </p:cNvSpPr>
          <p:nvPr/>
        </p:nvSpPr>
        <p:spPr bwMode="auto">
          <a:xfrm>
            <a:off x="5081588" y="4856163"/>
            <a:ext cx="746125"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54" name="Line 46"/>
          <p:cNvSpPr>
            <a:spLocks noChangeShapeType="1"/>
          </p:cNvSpPr>
          <p:nvPr/>
        </p:nvSpPr>
        <p:spPr bwMode="auto">
          <a:xfrm>
            <a:off x="5068888" y="5426075"/>
            <a:ext cx="727075"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55" name="Line 47"/>
          <p:cNvSpPr>
            <a:spLocks noChangeShapeType="1"/>
          </p:cNvSpPr>
          <p:nvPr/>
        </p:nvSpPr>
        <p:spPr bwMode="auto">
          <a:xfrm>
            <a:off x="1830388" y="4875213"/>
            <a:ext cx="376237"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56" name="Line 48"/>
          <p:cNvSpPr>
            <a:spLocks noChangeShapeType="1"/>
          </p:cNvSpPr>
          <p:nvPr/>
        </p:nvSpPr>
        <p:spPr bwMode="auto">
          <a:xfrm>
            <a:off x="1817688" y="5445125"/>
            <a:ext cx="388937"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1066800" y="152400"/>
            <a:ext cx="6680200" cy="739775"/>
          </a:xfrm>
          <a:ln/>
        </p:spPr>
        <p:txBody>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PDL Page 1</a:t>
            </a:r>
          </a:p>
        </p:txBody>
      </p:sp>
      <p:sp>
        <p:nvSpPr>
          <p:cNvPr id="18434" name="Text Box 2"/>
          <p:cNvSpPr txBox="1">
            <a:spLocks noChangeArrowheads="1"/>
          </p:cNvSpPr>
          <p:nvPr/>
        </p:nvSpPr>
        <p:spPr bwMode="auto">
          <a:xfrm>
            <a:off x="1651000" y="1374775"/>
            <a:ext cx="5276850" cy="481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1pPr>
            <a:lvl2pPr marL="231775">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2pPr>
            <a:lvl3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3pPr>
            <a:lvl4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4pPr>
            <a:lvl5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9pPr>
          </a:lstStyle>
          <a:p>
            <a:pPr lvl="1" eaLnBrk="1" hangingPunct="1">
              <a:lnSpc>
                <a:spcPct val="100000"/>
              </a:lnSpc>
              <a:buFont typeface="Arial" charset="0"/>
              <a:buNone/>
            </a:pPr>
            <a:r>
              <a:rPr lang="en-GB" sz="1000">
                <a:latin typeface="Arial" charset="0"/>
              </a:rPr>
              <a:t>	SBN Task Main	</a:t>
            </a:r>
          </a:p>
          <a:p>
            <a:pPr eaLnBrk="1" hangingPunct="1">
              <a:lnSpc>
                <a:spcPct val="100000"/>
              </a:lnSpc>
              <a:buFont typeface="Arial" charset="0"/>
              <a:buNone/>
            </a:pPr>
            <a:r>
              <a:rPr lang="en-GB" sz="1000">
                <a:latin typeface="Arial" charset="0"/>
              </a:rPr>
              <a:t>	</a:t>
            </a:r>
          </a:p>
          <a:p>
            <a:pPr eaLnBrk="1" hangingPunct="1">
              <a:lnSpc>
                <a:spcPct val="100000"/>
              </a:lnSpc>
              <a:buFont typeface="Arial" charset="0"/>
              <a:buNone/>
            </a:pPr>
            <a:r>
              <a:rPr lang="en-GB" sz="1000">
                <a:latin typeface="Arial" charset="0"/>
              </a:rPr>
              <a:t> 	 	Initialization</a:t>
            </a:r>
          </a:p>
          <a:p>
            <a:pPr eaLnBrk="1" hangingPunct="1">
              <a:lnSpc>
                <a:spcPct val="100000"/>
              </a:lnSpc>
              <a:buFont typeface="Arial" charset="0"/>
              <a:buNone/>
            </a:pPr>
            <a:r>
              <a:rPr lang="en-GB" sz="1000">
                <a:latin typeface="Arial" charset="0"/>
              </a:rPr>
              <a:t>	      		Create Subscription Pipe</a:t>
            </a:r>
          </a:p>
          <a:p>
            <a:pPr eaLnBrk="1" hangingPunct="1">
              <a:lnSpc>
                <a:spcPct val="100000"/>
              </a:lnSpc>
              <a:buFont typeface="Arial" charset="0"/>
              <a:buNone/>
            </a:pPr>
            <a:r>
              <a:rPr lang="en-GB" sz="1000">
                <a:latin typeface="Arial" charset="0"/>
              </a:rPr>
              <a:t>			Send Cmd to SB to turn on subscription reporting</a:t>
            </a:r>
          </a:p>
          <a:p>
            <a:pPr eaLnBrk="1" hangingPunct="1">
              <a:lnSpc>
                <a:spcPct val="100000"/>
              </a:lnSpc>
              <a:buFont typeface="Arial" charset="0"/>
              <a:buNone/>
            </a:pPr>
            <a:r>
              <a:rPr lang="en-GB" sz="1000">
                <a:latin typeface="Arial" charset="0"/>
              </a:rPr>
              <a:t>			Request a list of previous subscriptions from SB</a:t>
            </a:r>
          </a:p>
          <a:p>
            <a:pPr eaLnBrk="1" hangingPunct="1">
              <a:lnSpc>
                <a:spcPct val="100000"/>
              </a:lnSpc>
              <a:buFont typeface="Arial" charset="0"/>
              <a:buNone/>
            </a:pPr>
            <a:r>
              <a:rPr lang="en-GB" sz="1000">
                <a:latin typeface="Arial" charset="0"/>
              </a:rPr>
              <a:t>			Create Cmd Pipe</a:t>
            </a:r>
          </a:p>
          <a:p>
            <a:pPr eaLnBrk="1" hangingPunct="1">
              <a:lnSpc>
                <a:spcPct val="100000"/>
              </a:lnSpc>
              <a:buFont typeface="Arial" charset="0"/>
              <a:buNone/>
            </a:pPr>
            <a:r>
              <a:rPr lang="en-GB" sz="1000">
                <a:latin typeface="Arial" charset="0"/>
              </a:rPr>
              <a:t>			</a:t>
            </a:r>
          </a:p>
          <a:p>
            <a:pPr eaLnBrk="1" hangingPunct="1">
              <a:lnSpc>
                <a:spcPct val="100000"/>
              </a:lnSpc>
              <a:buFont typeface="Arial" charset="0"/>
              <a:buNone/>
            </a:pPr>
            <a:r>
              <a:rPr lang="en-GB" sz="1000">
                <a:latin typeface="Arial" charset="0"/>
              </a:rPr>
              <a:t>			Loop Through Peers listed in  configuration file</a:t>
            </a:r>
          </a:p>
          <a:p>
            <a:pPr eaLnBrk="1" hangingPunct="1">
              <a:lnSpc>
                <a:spcPct val="100000"/>
              </a:lnSpc>
              <a:buFont typeface="Arial" charset="0"/>
              <a:buNone/>
            </a:pPr>
            <a:r>
              <a:rPr lang="en-GB" sz="1000">
                <a:latin typeface="Arial" charset="0"/>
              </a:rPr>
              <a:t>	            		if (entry == self)</a:t>
            </a:r>
          </a:p>
          <a:p>
            <a:pPr eaLnBrk="1" hangingPunct="1">
              <a:lnSpc>
                <a:spcPct val="100000"/>
              </a:lnSpc>
              <a:buFont typeface="Arial" charset="0"/>
              <a:buNone/>
            </a:pPr>
            <a:r>
              <a:rPr lang="en-GB" sz="1000">
                <a:latin typeface="Arial" charset="0"/>
              </a:rPr>
              <a:t>					Create protocol socket</a:t>
            </a:r>
          </a:p>
          <a:p>
            <a:pPr eaLnBrk="1" hangingPunct="1">
              <a:lnSpc>
                <a:spcPct val="100000"/>
              </a:lnSpc>
              <a:buFont typeface="Arial" charset="0"/>
              <a:buNone/>
            </a:pPr>
            <a:r>
              <a:rPr lang="en-GB" sz="1000">
                <a:latin typeface="Arial" charset="0"/>
              </a:rPr>
              <a:t>					bind protocol socket to prtotocol port listed in file</a:t>
            </a:r>
          </a:p>
          <a:p>
            <a:pPr eaLnBrk="1" hangingPunct="1">
              <a:lnSpc>
                <a:spcPct val="100000"/>
              </a:lnSpc>
              <a:buFont typeface="Arial" charset="0"/>
              <a:buNone/>
            </a:pPr>
            <a:r>
              <a:rPr lang="en-GB" sz="1000">
                <a:latin typeface="Arial" charset="0"/>
              </a:rPr>
              <a:t>					Create data socket</a:t>
            </a:r>
          </a:p>
          <a:p>
            <a:pPr eaLnBrk="1" hangingPunct="1">
              <a:lnSpc>
                <a:spcPct val="100000"/>
              </a:lnSpc>
              <a:buFont typeface="Arial" charset="0"/>
              <a:buNone/>
            </a:pPr>
            <a:r>
              <a:rPr lang="en-GB" sz="1000">
                <a:latin typeface="Arial" charset="0"/>
              </a:rPr>
              <a:t>					bind data socket to data port listed in file</a:t>
            </a:r>
          </a:p>
          <a:p>
            <a:pPr eaLnBrk="1" hangingPunct="1">
              <a:lnSpc>
                <a:spcPct val="100000"/>
              </a:lnSpc>
              <a:buFont typeface="Arial" charset="0"/>
              <a:buNone/>
            </a:pPr>
            <a:r>
              <a:rPr lang="en-GB" sz="1000">
                <a:latin typeface="Arial" charset="0"/>
              </a:rPr>
              <a:t>				else</a:t>
            </a:r>
          </a:p>
          <a:p>
            <a:pPr eaLnBrk="1" hangingPunct="1">
              <a:lnSpc>
                <a:spcPct val="100000"/>
              </a:lnSpc>
              <a:buFont typeface="Arial" charset="0"/>
              <a:buNone/>
            </a:pPr>
            <a:r>
              <a:rPr lang="en-GB" sz="1000">
                <a:latin typeface="Arial" charset="0"/>
              </a:rPr>
              <a:t>					Create Pipe for peer. (Enter Pipe Id in Channel Tbl)</a:t>
            </a:r>
          </a:p>
          <a:p>
            <a:pPr eaLnBrk="1" hangingPunct="1">
              <a:lnSpc>
                <a:spcPct val="100000"/>
              </a:lnSpc>
              <a:buFont typeface="Arial" charset="0"/>
              <a:buNone/>
            </a:pPr>
            <a:r>
              <a:rPr lang="en-GB" sz="1000">
                <a:latin typeface="Arial" charset="0"/>
              </a:rPr>
              <a:t>	            			Create Socket for peer. (Enter socket Id in Channel Tbl)</a:t>
            </a:r>
          </a:p>
          <a:p>
            <a:pPr eaLnBrk="1" hangingPunct="1">
              <a:lnSpc>
                <a:spcPct val="100000"/>
              </a:lnSpc>
              <a:buFont typeface="Arial" charset="0"/>
              <a:buNone/>
            </a:pPr>
            <a:r>
              <a:rPr lang="en-GB" sz="1000">
                <a:latin typeface="Arial" charset="0"/>
              </a:rPr>
              <a:t>	            			Send ANNOUNCE Msg to peer</a:t>
            </a:r>
          </a:p>
          <a:p>
            <a:pPr eaLnBrk="1" hangingPunct="1">
              <a:lnSpc>
                <a:spcPct val="100000"/>
              </a:lnSpc>
              <a:buFont typeface="Arial" charset="0"/>
              <a:buNone/>
            </a:pPr>
            <a:r>
              <a:rPr lang="en-GB" sz="1000">
                <a:latin typeface="Arial" charset="0"/>
              </a:rPr>
              <a:t>	      		End Loop Through Entries in configuration file</a:t>
            </a:r>
          </a:p>
          <a:p>
            <a:pPr eaLnBrk="1" hangingPunct="1">
              <a:lnSpc>
                <a:spcPct val="100000"/>
              </a:lnSpc>
              <a:buFont typeface="Arial" charset="0"/>
              <a:buNone/>
            </a:pPr>
            <a:r>
              <a:rPr lang="en-GB" sz="1000">
                <a:latin typeface="Arial" charset="0"/>
              </a:rPr>
              <a:t>		End Initialization</a:t>
            </a:r>
          </a:p>
          <a:p>
            <a:pPr eaLnBrk="1" hangingPunct="1">
              <a:lnSpc>
                <a:spcPct val="100000"/>
              </a:lnSpc>
              <a:buFont typeface="Arial" charset="0"/>
              <a:buNone/>
            </a:pPr>
            <a:endParaRPr lang="en-GB" sz="1000">
              <a:latin typeface="Arial" charset="0"/>
            </a:endParaRPr>
          </a:p>
          <a:p>
            <a:pPr eaLnBrk="1" hangingPunct="1">
              <a:lnSpc>
                <a:spcPct val="100000"/>
              </a:lnSpc>
              <a:buFont typeface="Arial" charset="0"/>
              <a:buNone/>
            </a:pPr>
            <a:r>
              <a:rPr lang="en-GB" sz="1000">
                <a:latin typeface="Arial" charset="0"/>
              </a:rPr>
              <a:t>		Forever</a:t>
            </a:r>
          </a:p>
          <a:p>
            <a:pPr eaLnBrk="1" hangingPunct="1">
              <a:lnSpc>
                <a:spcPct val="100000"/>
              </a:lnSpc>
              <a:buFont typeface="Arial" charset="0"/>
              <a:buNone/>
            </a:pPr>
            <a:r>
              <a:rPr lang="en-GB" sz="1000">
                <a:latin typeface="Arial" charset="0"/>
              </a:rPr>
              <a:t>	      		Wait 1sec (wait time is a configurable parameter)	      	</a:t>
            </a:r>
          </a:p>
          <a:p>
            <a:pPr eaLnBrk="1" hangingPunct="1">
              <a:lnSpc>
                <a:spcPct val="100000"/>
              </a:lnSpc>
              <a:buFont typeface="Arial" charset="0"/>
              <a:buNone/>
            </a:pPr>
            <a:r>
              <a:rPr lang="en-GB" sz="1000">
                <a:latin typeface="Arial" charset="0"/>
              </a:rPr>
              <a:t>	      		Check for Incoming Network Messages (see next page for more detail)</a:t>
            </a:r>
          </a:p>
          <a:p>
            <a:pPr eaLnBrk="1" hangingPunct="1">
              <a:lnSpc>
                <a:spcPct val="100000"/>
              </a:lnSpc>
              <a:buFont typeface="Arial" charset="0"/>
              <a:buNone/>
            </a:pPr>
            <a:r>
              <a:rPr lang="en-GB" sz="1000">
                <a:latin typeface="Arial" charset="0"/>
              </a:rPr>
              <a:t>			RunProtocol (see pdl page 3 for more detail)</a:t>
            </a:r>
          </a:p>
          <a:p>
            <a:pPr eaLnBrk="1" hangingPunct="1">
              <a:lnSpc>
                <a:spcPct val="100000"/>
              </a:lnSpc>
              <a:buFont typeface="Arial" charset="0"/>
              <a:buNone/>
            </a:pPr>
            <a:r>
              <a:rPr lang="en-GB" sz="1000">
                <a:latin typeface="Arial" charset="0"/>
              </a:rPr>
              <a:t>			Check Subscription Pipe (see pdl page 4 for more detail)</a:t>
            </a:r>
          </a:p>
          <a:p>
            <a:pPr eaLnBrk="1" hangingPunct="1">
              <a:lnSpc>
                <a:spcPct val="100000"/>
              </a:lnSpc>
              <a:buFont typeface="Arial" charset="0"/>
              <a:buNone/>
            </a:pPr>
            <a:r>
              <a:rPr lang="en-GB" sz="1000">
                <a:latin typeface="Arial" charset="0"/>
              </a:rPr>
              <a:t>			Check Peer Pipes (see pdl page 4 for more detail)</a:t>
            </a:r>
          </a:p>
          <a:p>
            <a:pPr eaLnBrk="1" hangingPunct="1">
              <a:lnSpc>
                <a:spcPct val="100000"/>
              </a:lnSpc>
              <a:buFont typeface="Arial" charset="0"/>
              <a:buNone/>
            </a:pPr>
            <a:r>
              <a:rPr lang="en-GB" sz="1000">
                <a:latin typeface="Arial" charset="0"/>
              </a:rPr>
              <a:t>			Check Cmd Pipe (see pdl page 4 for more detail)</a:t>
            </a:r>
          </a:p>
          <a:p>
            <a:pPr eaLnBrk="1" hangingPunct="1">
              <a:lnSpc>
                <a:spcPct val="100000"/>
              </a:lnSpc>
              <a:buFont typeface="Arial" charset="0"/>
              <a:buNone/>
            </a:pPr>
            <a:r>
              <a:rPr lang="en-GB" sz="1000">
                <a:latin typeface="Arial" charset="0"/>
              </a:rPr>
              <a:t>		End Forever</a:t>
            </a:r>
          </a:p>
          <a:p>
            <a:pPr eaLnBrk="1" hangingPunct="1">
              <a:lnSpc>
                <a:spcPct val="100000"/>
              </a:lnSpc>
              <a:buFont typeface="Arial" charset="0"/>
              <a:buNone/>
            </a:pPr>
            <a:endParaRPr lang="en-GB" sz="1000">
              <a:latin typeface="Arial" charset="0"/>
            </a:endParaRPr>
          </a:p>
          <a:p>
            <a:pPr eaLnBrk="1" hangingPunct="1">
              <a:lnSpc>
                <a:spcPct val="100000"/>
              </a:lnSpc>
              <a:buFont typeface="Arial" charset="0"/>
              <a:buNone/>
            </a:pPr>
            <a:r>
              <a:rPr lang="en-GB" sz="1000">
                <a:latin typeface="Arial" charset="0"/>
              </a:rPr>
              <a:t>	End SBN Task Main	</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1066800" y="152400"/>
            <a:ext cx="6680200" cy="739775"/>
          </a:xfrm>
          <a:ln/>
        </p:spPr>
        <p:txBody>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PDL Page 2</a:t>
            </a:r>
          </a:p>
        </p:txBody>
      </p:sp>
      <p:sp>
        <p:nvSpPr>
          <p:cNvPr id="19458" name="Text Box 2"/>
          <p:cNvSpPr txBox="1">
            <a:spLocks noChangeArrowheads="1"/>
          </p:cNvSpPr>
          <p:nvPr/>
        </p:nvSpPr>
        <p:spPr bwMode="auto">
          <a:xfrm>
            <a:off x="495300" y="1390650"/>
            <a:ext cx="8001000" cy="466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1pPr>
            <a:lvl2pPr marL="231775">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2pPr>
            <a:lvl3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3pPr>
            <a:lvl4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4pPr>
            <a:lvl5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9pPr>
          </a:lstStyle>
          <a:p>
            <a:pPr lvl="1" eaLnBrk="1" hangingPunct="1">
              <a:lnSpc>
                <a:spcPct val="100000"/>
              </a:lnSpc>
              <a:buFont typeface="Arial" charset="0"/>
              <a:buNone/>
            </a:pPr>
            <a:r>
              <a:rPr lang="en-GB" sz="1000">
                <a:latin typeface="Arial" charset="0"/>
              </a:rPr>
              <a:t>	SBN Task Main	</a:t>
            </a:r>
          </a:p>
          <a:p>
            <a:pPr eaLnBrk="1" hangingPunct="1">
              <a:lnSpc>
                <a:spcPct val="100000"/>
              </a:lnSpc>
              <a:buFont typeface="Arial" charset="0"/>
              <a:buNone/>
            </a:pPr>
            <a:r>
              <a:rPr lang="en-GB" sz="1000">
                <a:latin typeface="Arial" charset="0"/>
              </a:rPr>
              <a:t>		Initialization</a:t>
            </a:r>
          </a:p>
          <a:p>
            <a:pPr eaLnBrk="1" hangingPunct="1">
              <a:lnSpc>
                <a:spcPct val="100000"/>
              </a:lnSpc>
              <a:buFont typeface="Arial" charset="0"/>
              <a:buNone/>
            </a:pPr>
            <a:endParaRPr lang="en-GB" sz="1000">
              <a:latin typeface="Arial" charset="0"/>
            </a:endParaRPr>
          </a:p>
          <a:p>
            <a:pPr eaLnBrk="1" hangingPunct="1">
              <a:lnSpc>
                <a:spcPct val="100000"/>
              </a:lnSpc>
              <a:buFont typeface="Arial" charset="0"/>
              <a:buNone/>
            </a:pPr>
            <a:r>
              <a:rPr lang="en-GB" sz="1000">
                <a:latin typeface="Arial" charset="0"/>
              </a:rPr>
              <a:t>		Forever</a:t>
            </a:r>
          </a:p>
          <a:p>
            <a:pPr eaLnBrk="1" hangingPunct="1">
              <a:lnSpc>
                <a:spcPct val="100000"/>
              </a:lnSpc>
              <a:buFont typeface="Arial" charset="0"/>
              <a:buNone/>
            </a:pPr>
            <a:r>
              <a:rPr lang="en-GB" sz="1000">
                <a:latin typeface="Arial" charset="0"/>
              </a:rPr>
              <a:t>	      		Wait 1sec (wait time is a configurable parameter)	      		</a:t>
            </a:r>
          </a:p>
          <a:p>
            <a:pPr eaLnBrk="1" hangingPunct="1">
              <a:lnSpc>
                <a:spcPct val="100000"/>
              </a:lnSpc>
              <a:buFont typeface="Arial" charset="0"/>
              <a:buNone/>
            </a:pPr>
            <a:r>
              <a:rPr lang="en-GB" sz="1000">
                <a:latin typeface="Arial" charset="0"/>
              </a:rPr>
              <a:t>	      		Check for Incoming Network Messages</a:t>
            </a:r>
          </a:p>
          <a:p>
            <a:pPr eaLnBrk="1" hangingPunct="1">
              <a:lnSpc>
                <a:spcPct val="100000"/>
              </a:lnSpc>
              <a:buFont typeface="Arial" charset="0"/>
              <a:buNone/>
            </a:pPr>
            <a:r>
              <a:rPr lang="en-GB" sz="1000">
                <a:latin typeface="Arial" charset="0"/>
              </a:rPr>
              <a:t>	            		If ANNOUNCE,  find sender, send ANNOUNCE ACK back</a:t>
            </a:r>
          </a:p>
          <a:p>
            <a:pPr lvl="1" eaLnBrk="1" hangingPunct="1">
              <a:lnSpc>
                <a:spcPct val="100000"/>
              </a:lnSpc>
              <a:buFont typeface="Arial" charset="0"/>
              <a:buNone/>
            </a:pPr>
            <a:r>
              <a:rPr lang="en-GB" sz="1000">
                <a:latin typeface="Arial" charset="0"/>
              </a:rPr>
              <a:t>	            		If ANNOUNCE ACK, find sender, set </a:t>
            </a:r>
            <a:r>
              <a:rPr lang="en-GB" altLang="en-GB" sz="1000">
                <a:latin typeface="Arial" charset="0"/>
              </a:rPr>
              <a:t>“</a:t>
            </a:r>
            <a:r>
              <a:rPr lang="en-GB" sz="1000">
                <a:latin typeface="Arial" charset="0"/>
              </a:rPr>
              <a:t>announce ack rcvd flag</a:t>
            </a:r>
            <a:r>
              <a:rPr lang="en-GB" altLang="en-GB" sz="1000">
                <a:latin typeface="Arial" charset="0"/>
              </a:rPr>
              <a:t>”</a:t>
            </a:r>
            <a:r>
              <a:rPr lang="en-GB" sz="1000">
                <a:latin typeface="Arial" charset="0"/>
              </a:rPr>
              <a:t> for sender </a:t>
            </a:r>
          </a:p>
          <a:p>
            <a:pPr lvl="1" eaLnBrk="1" hangingPunct="1">
              <a:lnSpc>
                <a:spcPct val="100000"/>
              </a:lnSpc>
              <a:buFont typeface="Arial" charset="0"/>
              <a:buNone/>
            </a:pPr>
            <a:r>
              <a:rPr lang="en-GB" sz="1000">
                <a:latin typeface="Arial" charset="0"/>
              </a:rPr>
              <a:t>	           		If HEARTBEAT, find sender, send HEARTBEAT ACK back</a:t>
            </a:r>
          </a:p>
          <a:p>
            <a:pPr lvl="1" eaLnBrk="1" hangingPunct="1">
              <a:lnSpc>
                <a:spcPct val="100000"/>
              </a:lnSpc>
              <a:buFont typeface="Arial" charset="0"/>
              <a:buNone/>
            </a:pPr>
            <a:r>
              <a:rPr lang="en-GB" sz="1000">
                <a:latin typeface="Arial" charset="0"/>
              </a:rPr>
              <a:t>	            		If HEARTBEAT ACK, find sender, set </a:t>
            </a:r>
            <a:r>
              <a:rPr lang="en-GB" altLang="en-GB" sz="1000">
                <a:latin typeface="Arial" charset="0"/>
              </a:rPr>
              <a:t>“</a:t>
            </a:r>
            <a:r>
              <a:rPr lang="en-GB" sz="1000">
                <a:latin typeface="Arial" charset="0"/>
              </a:rPr>
              <a:t>heartbeat ack rcvd flag</a:t>
            </a:r>
            <a:r>
              <a:rPr lang="en-GB" altLang="en-GB" sz="1000">
                <a:latin typeface="Arial" charset="0"/>
              </a:rPr>
              <a:t>”</a:t>
            </a:r>
            <a:r>
              <a:rPr lang="en-GB" sz="1000">
                <a:latin typeface="Arial" charset="0"/>
              </a:rPr>
              <a:t> for sender</a:t>
            </a:r>
          </a:p>
          <a:p>
            <a:pPr lvl="1" eaLnBrk="1" hangingPunct="1">
              <a:lnSpc>
                <a:spcPct val="100000"/>
              </a:lnSpc>
              <a:buFont typeface="Arial" charset="0"/>
              <a:buNone/>
            </a:pPr>
            <a:r>
              <a:rPr lang="en-GB" sz="1000">
                <a:latin typeface="Arial" charset="0"/>
              </a:rPr>
              <a:t>	            		If SUBSCRIBE, </a:t>
            </a:r>
          </a:p>
          <a:p>
            <a:pPr lvl="1" eaLnBrk="1" hangingPunct="1">
              <a:lnSpc>
                <a:spcPct val="100000"/>
              </a:lnSpc>
              <a:buFont typeface="Arial" charset="0"/>
              <a:buNone/>
            </a:pPr>
            <a:r>
              <a:rPr lang="en-GB" sz="1000">
                <a:latin typeface="Arial" charset="0"/>
              </a:rPr>
              <a:t>					find sender					</a:t>
            </a:r>
          </a:p>
          <a:p>
            <a:pPr lvl="1" eaLnBrk="1" hangingPunct="1">
              <a:lnSpc>
                <a:spcPct val="100000"/>
              </a:lnSpc>
              <a:buFont typeface="Arial" charset="0"/>
              <a:buNone/>
            </a:pPr>
            <a:r>
              <a:rPr lang="en-GB" sz="1000">
                <a:latin typeface="Arial" charset="0"/>
              </a:rPr>
              <a:t>					log subscription in peer's subscription list</a:t>
            </a:r>
          </a:p>
          <a:p>
            <a:pPr lvl="1" eaLnBrk="1" hangingPunct="1">
              <a:lnSpc>
                <a:spcPct val="100000"/>
              </a:lnSpc>
              <a:buFont typeface="Arial" charset="0"/>
              <a:buNone/>
            </a:pPr>
            <a:r>
              <a:rPr lang="en-GB" sz="1000">
                <a:latin typeface="Arial" charset="0"/>
              </a:rPr>
              <a:t>					call CFE_SB_SubscribeLocal,  give MsgId from network msg and PipeId from peer table,</a:t>
            </a:r>
          </a:p>
          <a:p>
            <a:pPr lvl="1" eaLnBrk="1" hangingPunct="1">
              <a:lnSpc>
                <a:spcPct val="100000"/>
              </a:lnSpc>
              <a:buFont typeface="Arial" charset="0"/>
              <a:buNone/>
            </a:pPr>
            <a:r>
              <a:rPr lang="en-GB" sz="1000">
                <a:latin typeface="Arial" charset="0"/>
              </a:rPr>
              <a:t>					</a:t>
            </a:r>
          </a:p>
          <a:p>
            <a:pPr lvl="1" eaLnBrk="1" hangingPunct="1">
              <a:lnSpc>
                <a:spcPct val="100000"/>
              </a:lnSpc>
              <a:buFont typeface="Arial" charset="0"/>
              <a:buNone/>
            </a:pPr>
            <a:r>
              <a:rPr lang="en-GB" sz="1000">
                <a:latin typeface="Arial" charset="0"/>
              </a:rPr>
              <a:t>	            		If UNSUBSCRIBE, </a:t>
            </a:r>
          </a:p>
          <a:p>
            <a:pPr lvl="1" eaLnBrk="1" hangingPunct="1">
              <a:lnSpc>
                <a:spcPct val="100000"/>
              </a:lnSpc>
              <a:buFont typeface="Arial" charset="0"/>
              <a:buNone/>
            </a:pPr>
            <a:r>
              <a:rPr lang="en-GB" sz="1000">
                <a:latin typeface="Arial" charset="0"/>
              </a:rPr>
              <a:t>					find sender					</a:t>
            </a:r>
          </a:p>
          <a:p>
            <a:pPr lvl="1" eaLnBrk="1" hangingPunct="1">
              <a:lnSpc>
                <a:spcPct val="100000"/>
              </a:lnSpc>
              <a:buFont typeface="Arial" charset="0"/>
              <a:buNone/>
            </a:pPr>
            <a:r>
              <a:rPr lang="en-GB" sz="1000">
                <a:latin typeface="Arial" charset="0"/>
              </a:rPr>
              <a:t>					remove subscription from peer's subscription list</a:t>
            </a:r>
          </a:p>
          <a:p>
            <a:pPr lvl="1" eaLnBrk="1" hangingPunct="1">
              <a:lnSpc>
                <a:spcPct val="100000"/>
              </a:lnSpc>
              <a:buFont typeface="Arial" charset="0"/>
              <a:buNone/>
            </a:pPr>
            <a:r>
              <a:rPr lang="en-GB" sz="1000">
                <a:latin typeface="Arial" charset="0"/>
              </a:rPr>
              <a:t>					call CFE_SB_UnsubscribeLocal,  give MsgId from network msg and PipeId from peer table,</a:t>
            </a:r>
          </a:p>
          <a:p>
            <a:pPr lvl="1" eaLnBrk="1" hangingPunct="1">
              <a:lnSpc>
                <a:spcPct val="100000"/>
              </a:lnSpc>
              <a:buFont typeface="Arial" charset="0"/>
              <a:buNone/>
            </a:pPr>
            <a:endParaRPr lang="en-GB" sz="1000">
              <a:latin typeface="Arial" charset="0"/>
            </a:endParaRPr>
          </a:p>
          <a:p>
            <a:pPr lvl="1" eaLnBrk="1" hangingPunct="1">
              <a:lnSpc>
                <a:spcPct val="100000"/>
              </a:lnSpc>
              <a:buFont typeface="Arial" charset="0"/>
              <a:buNone/>
            </a:pPr>
            <a:r>
              <a:rPr lang="en-GB" sz="1000">
                <a:latin typeface="Arial" charset="0"/>
              </a:rPr>
              <a:t>	            		If APP MSG, strip SBN Hdr (APP MSG identifier) and send message to SB for routing (via CFE_SB_SendMsg)</a:t>
            </a:r>
          </a:p>
          <a:p>
            <a:pPr eaLnBrk="1" hangingPunct="1">
              <a:lnSpc>
                <a:spcPct val="100000"/>
              </a:lnSpc>
              <a:buFont typeface="Arial" charset="0"/>
              <a:buNone/>
            </a:pPr>
            <a:r>
              <a:rPr lang="en-GB" sz="1000">
                <a:latin typeface="Arial" charset="0"/>
              </a:rPr>
              <a:t>	      		End Check for Incoming Network Messages</a:t>
            </a:r>
          </a:p>
          <a:p>
            <a:pPr eaLnBrk="1" hangingPunct="1">
              <a:lnSpc>
                <a:spcPct val="100000"/>
              </a:lnSpc>
              <a:buFont typeface="Arial" charset="0"/>
              <a:buNone/>
            </a:pPr>
            <a:endParaRPr lang="en-GB" sz="1000">
              <a:latin typeface="Arial" charset="0"/>
            </a:endParaRPr>
          </a:p>
          <a:p>
            <a:pPr eaLnBrk="1" hangingPunct="1">
              <a:lnSpc>
                <a:spcPct val="100000"/>
              </a:lnSpc>
              <a:buFont typeface="Arial" charset="0"/>
              <a:buNone/>
            </a:pPr>
            <a:r>
              <a:rPr lang="en-GB" sz="1000">
                <a:latin typeface="Arial" charset="0"/>
              </a:rPr>
              <a:t>			RunProtocol</a:t>
            </a:r>
          </a:p>
          <a:p>
            <a:pPr eaLnBrk="1" hangingPunct="1">
              <a:lnSpc>
                <a:spcPct val="100000"/>
              </a:lnSpc>
              <a:buFont typeface="Arial" charset="0"/>
              <a:buNone/>
            </a:pPr>
            <a:r>
              <a:rPr lang="en-GB" sz="1000">
                <a:latin typeface="Arial" charset="0"/>
              </a:rPr>
              <a:t>			Check Subscription Pipe</a:t>
            </a:r>
          </a:p>
          <a:p>
            <a:pPr eaLnBrk="1" hangingPunct="1">
              <a:lnSpc>
                <a:spcPct val="100000"/>
              </a:lnSpc>
              <a:buFont typeface="Arial" charset="0"/>
              <a:buNone/>
            </a:pPr>
            <a:r>
              <a:rPr lang="en-GB" sz="1000">
                <a:latin typeface="Arial" charset="0"/>
              </a:rPr>
              <a:t>	Check Peer Pipes for SB Message			  </a:t>
            </a:r>
          </a:p>
          <a:p>
            <a:pPr eaLnBrk="1" hangingPunct="1">
              <a:lnSpc>
                <a:spcPct val="100000"/>
              </a:lnSpc>
              <a:buFont typeface="Arial" charset="0"/>
              <a:buNone/>
            </a:pPr>
            <a:r>
              <a:rPr lang="en-GB" sz="1000">
                <a:latin typeface="Arial" charset="0"/>
              </a:rPr>
              <a:t>	      		Check Command Pipe for Message</a:t>
            </a:r>
          </a:p>
          <a:p>
            <a:pPr eaLnBrk="1" hangingPunct="1">
              <a:lnSpc>
                <a:spcPct val="100000"/>
              </a:lnSpc>
              <a:buFont typeface="Arial" charset="0"/>
              <a:buNone/>
            </a:pPr>
            <a:r>
              <a:rPr lang="en-GB" sz="1000">
                <a:latin typeface="Arial" charset="0"/>
              </a:rPr>
              <a:t>	     </a:t>
            </a:r>
          </a:p>
          <a:p>
            <a:pPr eaLnBrk="1" hangingPunct="1">
              <a:lnSpc>
                <a:spcPct val="100000"/>
              </a:lnSpc>
              <a:buFont typeface="Arial" charset="0"/>
              <a:buNone/>
            </a:pPr>
            <a:r>
              <a:rPr lang="en-GB" sz="1000">
                <a:latin typeface="Arial" charset="0"/>
              </a:rPr>
              <a:t>		End Forever	</a:t>
            </a:r>
          </a:p>
          <a:p>
            <a:pPr eaLnBrk="1" hangingPunct="1">
              <a:lnSpc>
                <a:spcPct val="100000"/>
              </a:lnSpc>
              <a:buFont typeface="Arial" charset="0"/>
              <a:buNone/>
            </a:pPr>
            <a:r>
              <a:rPr lang="en-GB" sz="1000">
                <a:latin typeface="Arial" charset="0"/>
              </a:rPr>
              <a:t>	End SBN Task Main</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066800" y="152400"/>
            <a:ext cx="6680200" cy="739775"/>
          </a:xfrm>
          <a:ln/>
        </p:spPr>
        <p:txBody>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PDL Page 3</a:t>
            </a:r>
          </a:p>
        </p:txBody>
      </p:sp>
      <p:sp>
        <p:nvSpPr>
          <p:cNvPr id="20482" name="Text Box 2"/>
          <p:cNvSpPr txBox="1">
            <a:spLocks noChangeArrowheads="1"/>
          </p:cNvSpPr>
          <p:nvPr/>
        </p:nvSpPr>
        <p:spPr bwMode="auto">
          <a:xfrm>
            <a:off x="1695450" y="922338"/>
            <a:ext cx="5715000" cy="557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1pPr>
            <a:lvl2pPr marL="231775">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2pPr>
            <a:lvl3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3pPr>
            <a:lvl4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4pPr>
            <a:lvl5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9pPr>
          </a:lstStyle>
          <a:p>
            <a:pPr lvl="1" eaLnBrk="1" hangingPunct="1">
              <a:lnSpc>
                <a:spcPct val="100000"/>
              </a:lnSpc>
              <a:buFont typeface="Arial" charset="0"/>
              <a:buNone/>
            </a:pPr>
            <a:r>
              <a:rPr lang="en-GB" sz="1000">
                <a:latin typeface="Arial" charset="0"/>
              </a:rPr>
              <a:t>SBN Task Main	</a:t>
            </a:r>
          </a:p>
          <a:p>
            <a:pPr eaLnBrk="1" hangingPunct="1">
              <a:lnSpc>
                <a:spcPct val="100000"/>
              </a:lnSpc>
              <a:buFont typeface="Arial" charset="0"/>
              <a:buNone/>
            </a:pPr>
            <a:r>
              <a:rPr lang="en-GB" sz="1000">
                <a:latin typeface="Arial" charset="0"/>
              </a:rPr>
              <a:t>	Initialization</a:t>
            </a:r>
          </a:p>
          <a:p>
            <a:pPr eaLnBrk="1" hangingPunct="1">
              <a:lnSpc>
                <a:spcPct val="100000"/>
              </a:lnSpc>
              <a:buFont typeface="Arial" charset="0"/>
              <a:buNone/>
            </a:pPr>
            <a:r>
              <a:rPr lang="en-GB" sz="1000">
                <a:latin typeface="Arial" charset="0"/>
              </a:rPr>
              <a:t>		Forever</a:t>
            </a:r>
          </a:p>
          <a:p>
            <a:pPr eaLnBrk="1" hangingPunct="1">
              <a:lnSpc>
                <a:spcPct val="100000"/>
              </a:lnSpc>
              <a:buFont typeface="Arial" charset="0"/>
              <a:buNone/>
            </a:pPr>
            <a:r>
              <a:rPr lang="en-GB" sz="1000">
                <a:latin typeface="Arial" charset="0"/>
              </a:rPr>
              <a:t>	      		Wait 1sec (wait time is a configurable parameter)	      		</a:t>
            </a:r>
          </a:p>
          <a:p>
            <a:pPr eaLnBrk="1" hangingPunct="1">
              <a:lnSpc>
                <a:spcPct val="100000"/>
              </a:lnSpc>
              <a:buFont typeface="Arial" charset="0"/>
              <a:buNone/>
            </a:pPr>
            <a:r>
              <a:rPr lang="en-GB" sz="1000">
                <a:latin typeface="Arial" charset="0"/>
              </a:rPr>
              <a:t>	      		Check for Incoming Network Messages</a:t>
            </a:r>
          </a:p>
          <a:p>
            <a:pPr eaLnBrk="1" hangingPunct="1">
              <a:lnSpc>
                <a:spcPct val="100000"/>
              </a:lnSpc>
              <a:buFont typeface="Arial" charset="0"/>
              <a:buNone/>
            </a:pPr>
            <a:r>
              <a:rPr lang="en-GB" sz="1000">
                <a:latin typeface="Arial" charset="0"/>
              </a:rPr>
              <a:t>			RunProtocol</a:t>
            </a:r>
          </a:p>
          <a:p>
            <a:pPr eaLnBrk="1" hangingPunct="1">
              <a:lnSpc>
                <a:spcPct val="100000"/>
              </a:lnSpc>
              <a:buFont typeface="Arial" charset="0"/>
              <a:buNone/>
            </a:pPr>
            <a:r>
              <a:rPr lang="en-GB" sz="1000">
                <a:latin typeface="Arial" charset="0"/>
              </a:rPr>
              <a:t>				Loop Through Peers</a:t>
            </a:r>
          </a:p>
          <a:p>
            <a:pPr eaLnBrk="1" hangingPunct="1">
              <a:lnSpc>
                <a:spcPct val="100000"/>
              </a:lnSpc>
              <a:buFont typeface="Arial" charset="0"/>
              <a:buNone/>
            </a:pPr>
            <a:r>
              <a:rPr lang="en-GB" sz="1000">
                <a:latin typeface="Arial" charset="0"/>
              </a:rPr>
              <a:t>					peer timer++				</a:t>
            </a:r>
          </a:p>
          <a:p>
            <a:pPr eaLnBrk="1" hangingPunct="1">
              <a:lnSpc>
                <a:spcPct val="100000"/>
              </a:lnSpc>
              <a:buFont typeface="Arial" charset="0"/>
              <a:buNone/>
            </a:pPr>
            <a:r>
              <a:rPr lang="en-GB" sz="1000">
                <a:latin typeface="Arial" charset="0"/>
              </a:rPr>
              <a:t>					if peer timer &gt;= timeout_cycles (cfg param, default = 5)</a:t>
            </a:r>
          </a:p>
          <a:p>
            <a:pPr eaLnBrk="1" hangingPunct="1">
              <a:lnSpc>
                <a:spcPct val="100000"/>
              </a:lnSpc>
              <a:buFont typeface="Arial" charset="0"/>
              <a:buNone/>
            </a:pPr>
            <a:r>
              <a:rPr lang="en-GB" sz="1000">
                <a:latin typeface="Arial" charset="0"/>
              </a:rPr>
              <a:t>						reset timer</a:t>
            </a:r>
          </a:p>
          <a:p>
            <a:pPr eaLnBrk="1" hangingPunct="1">
              <a:lnSpc>
                <a:spcPct val="100000"/>
              </a:lnSpc>
              <a:buFont typeface="Arial" charset="0"/>
              <a:buNone/>
            </a:pPr>
            <a:r>
              <a:rPr lang="en-GB" sz="1000">
                <a:latin typeface="Arial" charset="0"/>
              </a:rPr>
              <a:t>						if peer state == ANNOUNCING</a:t>
            </a:r>
          </a:p>
          <a:p>
            <a:pPr eaLnBrk="1" hangingPunct="1">
              <a:lnSpc>
                <a:spcPct val="100000"/>
              </a:lnSpc>
              <a:buFont typeface="Arial" charset="0"/>
              <a:buNone/>
            </a:pPr>
            <a:r>
              <a:rPr lang="en-GB" sz="1000">
                <a:latin typeface="Arial" charset="0"/>
              </a:rPr>
              <a:t>							if </a:t>
            </a:r>
            <a:r>
              <a:rPr lang="en-GB" altLang="en-GB" sz="1000">
                <a:latin typeface="Arial" charset="0"/>
              </a:rPr>
              <a:t>“</a:t>
            </a:r>
            <a:r>
              <a:rPr lang="en-GB" sz="1000">
                <a:latin typeface="Arial" charset="0"/>
              </a:rPr>
              <a:t>announce ack rcvd flag</a:t>
            </a:r>
            <a:r>
              <a:rPr lang="en-GB" altLang="en-GB" sz="1000">
                <a:latin typeface="Arial" charset="0"/>
              </a:rPr>
              <a:t>”</a:t>
            </a:r>
            <a:r>
              <a:rPr lang="en-GB" sz="1000">
                <a:latin typeface="Arial" charset="0"/>
              </a:rPr>
              <a:t> is set</a:t>
            </a:r>
          </a:p>
          <a:p>
            <a:pPr eaLnBrk="1" hangingPunct="1">
              <a:lnSpc>
                <a:spcPct val="100000"/>
              </a:lnSpc>
              <a:buFont typeface="Arial" charset="0"/>
              <a:buNone/>
            </a:pPr>
            <a:r>
              <a:rPr lang="en-GB" sz="1000">
                <a:latin typeface="Arial" charset="0"/>
              </a:rPr>
              <a:t>								change peer state to HEARTBEATING</a:t>
            </a:r>
          </a:p>
          <a:p>
            <a:pPr eaLnBrk="1" hangingPunct="1">
              <a:lnSpc>
                <a:spcPct val="100000"/>
              </a:lnSpc>
              <a:buFont typeface="Arial" charset="0"/>
              <a:buNone/>
            </a:pPr>
            <a:r>
              <a:rPr lang="en-GB" sz="1000">
                <a:latin typeface="Arial" charset="0"/>
              </a:rPr>
              <a:t>								send local subscriptions to peer</a:t>
            </a:r>
          </a:p>
          <a:p>
            <a:pPr eaLnBrk="1" hangingPunct="1">
              <a:lnSpc>
                <a:spcPct val="100000"/>
              </a:lnSpc>
              <a:buFont typeface="Arial" charset="0"/>
              <a:buNone/>
            </a:pPr>
            <a:r>
              <a:rPr lang="en-GB" sz="1000">
                <a:latin typeface="Arial" charset="0"/>
              </a:rPr>
              <a:t>								send heartbeat message to peer</a:t>
            </a:r>
          </a:p>
          <a:p>
            <a:pPr eaLnBrk="1" hangingPunct="1">
              <a:lnSpc>
                <a:spcPct val="100000"/>
              </a:lnSpc>
              <a:buFont typeface="Arial" charset="0"/>
              <a:buNone/>
            </a:pPr>
            <a:r>
              <a:rPr lang="en-GB" sz="1000">
                <a:latin typeface="Arial" charset="0"/>
              </a:rPr>
              <a:t>							else if </a:t>
            </a:r>
            <a:r>
              <a:rPr lang="en-GB" altLang="en-GB" sz="1000">
                <a:latin typeface="Arial" charset="0"/>
              </a:rPr>
              <a:t>“</a:t>
            </a:r>
            <a:r>
              <a:rPr lang="en-GB" sz="1000">
                <a:latin typeface="Arial" charset="0"/>
              </a:rPr>
              <a:t>announce ack rcvd flag</a:t>
            </a:r>
            <a:r>
              <a:rPr lang="en-GB" altLang="en-GB" sz="1000">
                <a:latin typeface="Arial" charset="0"/>
              </a:rPr>
              <a:t>”</a:t>
            </a:r>
            <a:r>
              <a:rPr lang="en-GB" sz="1000">
                <a:latin typeface="Arial" charset="0"/>
              </a:rPr>
              <a:t> not set</a:t>
            </a:r>
          </a:p>
          <a:p>
            <a:pPr eaLnBrk="1" hangingPunct="1">
              <a:lnSpc>
                <a:spcPct val="100000"/>
              </a:lnSpc>
              <a:buFont typeface="Arial" charset="0"/>
              <a:buNone/>
            </a:pPr>
            <a:r>
              <a:rPr lang="en-GB" sz="1000">
                <a:latin typeface="Arial" charset="0"/>
              </a:rPr>
              <a:t>								send another announce message to peer </a:t>
            </a:r>
          </a:p>
          <a:p>
            <a:pPr eaLnBrk="1" hangingPunct="1">
              <a:lnSpc>
                <a:spcPct val="100000"/>
              </a:lnSpc>
              <a:buFont typeface="Arial" charset="0"/>
              <a:buNone/>
            </a:pPr>
            <a:r>
              <a:rPr lang="en-GB" sz="1000">
                <a:latin typeface="Arial" charset="0"/>
              </a:rPr>
              <a:t>							end if announce ack rcvd flag...</a:t>
            </a:r>
          </a:p>
          <a:p>
            <a:pPr eaLnBrk="1" hangingPunct="1">
              <a:lnSpc>
                <a:spcPct val="100000"/>
              </a:lnSpc>
              <a:buFont typeface="Arial" charset="0"/>
              <a:buNone/>
            </a:pPr>
            <a:r>
              <a:rPr lang="en-GB" sz="1000">
                <a:latin typeface="Arial" charset="0"/>
              </a:rPr>
              <a:t>						else if peer state == HEARTBEATING</a:t>
            </a:r>
          </a:p>
          <a:p>
            <a:pPr eaLnBrk="1" hangingPunct="1">
              <a:lnSpc>
                <a:spcPct val="100000"/>
              </a:lnSpc>
              <a:buFont typeface="Arial" charset="0"/>
              <a:buNone/>
            </a:pPr>
            <a:r>
              <a:rPr lang="en-GB" sz="1000">
                <a:latin typeface="Arial" charset="0"/>
              </a:rPr>
              <a:t>							if </a:t>
            </a:r>
            <a:r>
              <a:rPr lang="en-GB" altLang="en-GB" sz="1000">
                <a:latin typeface="Arial" charset="0"/>
              </a:rPr>
              <a:t>“</a:t>
            </a:r>
            <a:r>
              <a:rPr lang="en-GB" sz="1000">
                <a:latin typeface="Arial" charset="0"/>
              </a:rPr>
              <a:t>heartbeat ack rcvd flag</a:t>
            </a:r>
            <a:r>
              <a:rPr lang="en-GB" altLang="en-GB" sz="1000">
                <a:latin typeface="Arial" charset="0"/>
              </a:rPr>
              <a:t>”</a:t>
            </a:r>
            <a:r>
              <a:rPr lang="en-GB" sz="1000">
                <a:latin typeface="Arial" charset="0"/>
              </a:rPr>
              <a:t> is set</a:t>
            </a:r>
          </a:p>
          <a:p>
            <a:pPr eaLnBrk="1" hangingPunct="1">
              <a:lnSpc>
                <a:spcPct val="100000"/>
              </a:lnSpc>
              <a:buFont typeface="Arial" charset="0"/>
              <a:buNone/>
            </a:pPr>
            <a:r>
              <a:rPr lang="en-GB" sz="1000">
                <a:latin typeface="Arial" charset="0"/>
              </a:rPr>
              <a:t>								send another heartbeat message to peer</a:t>
            </a:r>
          </a:p>
          <a:p>
            <a:pPr eaLnBrk="1" hangingPunct="1">
              <a:lnSpc>
                <a:spcPct val="100000"/>
              </a:lnSpc>
              <a:buFont typeface="Arial" charset="0"/>
              <a:buNone/>
            </a:pPr>
            <a:r>
              <a:rPr lang="en-GB" sz="1000">
                <a:latin typeface="Arial" charset="0"/>
              </a:rPr>
              <a:t>							else if </a:t>
            </a:r>
            <a:r>
              <a:rPr lang="en-GB" altLang="en-GB" sz="1000">
                <a:latin typeface="Arial" charset="0"/>
              </a:rPr>
              <a:t>“</a:t>
            </a:r>
            <a:r>
              <a:rPr lang="en-GB" sz="1000">
                <a:latin typeface="Arial" charset="0"/>
              </a:rPr>
              <a:t>heartbeat ack rcvd flag</a:t>
            </a:r>
            <a:r>
              <a:rPr lang="en-GB" altLang="en-GB" sz="1000">
                <a:latin typeface="Arial" charset="0"/>
              </a:rPr>
              <a:t>”</a:t>
            </a:r>
            <a:r>
              <a:rPr lang="en-GB" sz="1000">
                <a:latin typeface="Arial" charset="0"/>
              </a:rPr>
              <a:t> is not set</a:t>
            </a:r>
          </a:p>
          <a:p>
            <a:pPr eaLnBrk="1" hangingPunct="1">
              <a:lnSpc>
                <a:spcPct val="100000"/>
              </a:lnSpc>
              <a:buFont typeface="Arial" charset="0"/>
              <a:buNone/>
            </a:pPr>
            <a:r>
              <a:rPr lang="en-GB" sz="1000">
                <a:latin typeface="Arial" charset="0"/>
              </a:rPr>
              <a:t>								change state back to ANNOUNCING</a:t>
            </a:r>
          </a:p>
          <a:p>
            <a:pPr eaLnBrk="1" hangingPunct="1">
              <a:lnSpc>
                <a:spcPct val="100000"/>
              </a:lnSpc>
              <a:buFont typeface="Arial" charset="0"/>
              <a:buNone/>
            </a:pPr>
            <a:r>
              <a:rPr lang="en-GB" sz="1000">
                <a:latin typeface="Arial" charset="0"/>
              </a:rPr>
              <a:t>								send </a:t>
            </a:r>
            <a:r>
              <a:rPr lang="en-GB" altLang="en-GB" sz="1000">
                <a:latin typeface="Arial" charset="0"/>
              </a:rPr>
              <a:t>“</a:t>
            </a:r>
            <a:r>
              <a:rPr lang="en-GB" sz="1000">
                <a:latin typeface="Arial" charset="0"/>
              </a:rPr>
              <a:t>heartbeat lost</a:t>
            </a:r>
            <a:r>
              <a:rPr lang="en-GB" altLang="en-GB" sz="1000">
                <a:latin typeface="Arial" charset="0"/>
              </a:rPr>
              <a:t>”</a:t>
            </a:r>
            <a:r>
              <a:rPr lang="en-GB" sz="1000">
                <a:latin typeface="Arial" charset="0"/>
              </a:rPr>
              <a:t> event</a:t>
            </a:r>
          </a:p>
          <a:p>
            <a:pPr eaLnBrk="1" hangingPunct="1">
              <a:lnSpc>
                <a:spcPct val="100000"/>
              </a:lnSpc>
              <a:buFont typeface="Arial" charset="0"/>
              <a:buNone/>
            </a:pPr>
            <a:r>
              <a:rPr lang="en-GB" sz="1000">
                <a:latin typeface="Arial" charset="0"/>
              </a:rPr>
              <a:t>								unsubscribe to all subscriptions from peer</a:t>
            </a:r>
          </a:p>
          <a:p>
            <a:pPr eaLnBrk="1" hangingPunct="1">
              <a:lnSpc>
                <a:spcPct val="100000"/>
              </a:lnSpc>
              <a:buFont typeface="Arial" charset="0"/>
              <a:buNone/>
            </a:pPr>
            <a:r>
              <a:rPr lang="en-GB" sz="1000">
                <a:latin typeface="Arial" charset="0"/>
              </a:rPr>
              <a:t>								send announce message to peer</a:t>
            </a:r>
          </a:p>
          <a:p>
            <a:pPr eaLnBrk="1" hangingPunct="1">
              <a:lnSpc>
                <a:spcPct val="100000"/>
              </a:lnSpc>
              <a:buFont typeface="Arial" charset="0"/>
              <a:buNone/>
            </a:pPr>
            <a:r>
              <a:rPr lang="en-GB" sz="1000">
                <a:latin typeface="Arial" charset="0"/>
              </a:rPr>
              <a:t>							end if heartbeat ack rcvd flag..</a:t>
            </a:r>
          </a:p>
          <a:p>
            <a:pPr eaLnBrk="1" hangingPunct="1">
              <a:lnSpc>
                <a:spcPct val="100000"/>
              </a:lnSpc>
              <a:buFont typeface="Arial" charset="0"/>
              <a:buNone/>
            </a:pPr>
            <a:r>
              <a:rPr lang="en-GB" sz="1000">
                <a:latin typeface="Arial" charset="0"/>
              </a:rPr>
              <a:t>						end if peer state ....</a:t>
            </a:r>
          </a:p>
          <a:p>
            <a:pPr eaLnBrk="1" hangingPunct="1">
              <a:lnSpc>
                <a:spcPct val="100000"/>
              </a:lnSpc>
              <a:buFont typeface="Arial" charset="0"/>
              <a:buNone/>
            </a:pPr>
            <a:r>
              <a:rPr lang="en-GB" sz="1000">
                <a:latin typeface="Arial" charset="0"/>
              </a:rPr>
              <a:t>					end if peer timer...</a:t>
            </a:r>
          </a:p>
          <a:p>
            <a:pPr eaLnBrk="1" hangingPunct="1">
              <a:lnSpc>
                <a:spcPct val="100000"/>
              </a:lnSpc>
              <a:buFont typeface="Arial" charset="0"/>
              <a:buNone/>
            </a:pPr>
            <a:r>
              <a:rPr lang="en-GB" sz="1000">
                <a:latin typeface="Arial" charset="0"/>
              </a:rPr>
              <a:t>				end loop through peers</a:t>
            </a:r>
          </a:p>
          <a:p>
            <a:pPr eaLnBrk="1" hangingPunct="1">
              <a:lnSpc>
                <a:spcPct val="100000"/>
              </a:lnSpc>
              <a:buFont typeface="Arial" charset="0"/>
              <a:buNone/>
            </a:pPr>
            <a:r>
              <a:rPr lang="en-GB" sz="1000">
                <a:latin typeface="Arial" charset="0"/>
              </a:rPr>
              <a:t>			End RunProtocol</a:t>
            </a:r>
          </a:p>
          <a:p>
            <a:pPr eaLnBrk="1" hangingPunct="1">
              <a:lnSpc>
                <a:spcPct val="100000"/>
              </a:lnSpc>
              <a:buFont typeface="Arial" charset="0"/>
              <a:buNone/>
            </a:pPr>
            <a:r>
              <a:rPr lang="en-GB" sz="1000">
                <a:latin typeface="Arial" charset="0"/>
              </a:rPr>
              <a:t>			Check Subscription Pipe</a:t>
            </a:r>
          </a:p>
          <a:p>
            <a:pPr eaLnBrk="1" hangingPunct="1">
              <a:lnSpc>
                <a:spcPct val="100000"/>
              </a:lnSpc>
              <a:buFont typeface="Arial" charset="0"/>
              <a:buNone/>
            </a:pPr>
            <a:r>
              <a:rPr lang="en-GB" sz="1000">
                <a:latin typeface="Arial" charset="0"/>
              </a:rPr>
              <a:t>			Check Peer Pipes for SB Message</a:t>
            </a:r>
          </a:p>
          <a:p>
            <a:pPr eaLnBrk="1" hangingPunct="1">
              <a:lnSpc>
                <a:spcPct val="100000"/>
              </a:lnSpc>
              <a:buFont typeface="Arial" charset="0"/>
              <a:buNone/>
            </a:pPr>
            <a:r>
              <a:rPr lang="en-GB" sz="1000">
                <a:latin typeface="Arial" charset="0"/>
              </a:rPr>
              <a:t>	      		Check Command Pipe for Message</a:t>
            </a:r>
          </a:p>
          <a:p>
            <a:pPr eaLnBrk="1" hangingPunct="1">
              <a:lnSpc>
                <a:spcPct val="100000"/>
              </a:lnSpc>
              <a:buFont typeface="Arial" charset="0"/>
              <a:buNone/>
            </a:pPr>
            <a:r>
              <a:rPr lang="en-GB" sz="1000">
                <a:latin typeface="Arial" charset="0"/>
              </a:rPr>
              <a:t>		End Forever	</a:t>
            </a:r>
          </a:p>
          <a:p>
            <a:pPr eaLnBrk="1" hangingPunct="1">
              <a:lnSpc>
                <a:spcPct val="100000"/>
              </a:lnSpc>
              <a:buFont typeface="Arial" charset="0"/>
              <a:buNone/>
            </a:pPr>
            <a:r>
              <a:rPr lang="en-GB" sz="1000">
                <a:latin typeface="Arial" charset="0"/>
              </a:rPr>
              <a:t>	End SBN Task Main	</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1066800" y="152400"/>
            <a:ext cx="6680200" cy="739775"/>
          </a:xfrm>
          <a:ln/>
        </p:spPr>
        <p:txBody>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PDL Page 4</a:t>
            </a:r>
          </a:p>
        </p:txBody>
      </p:sp>
      <p:sp>
        <p:nvSpPr>
          <p:cNvPr id="21506" name="Text Box 2"/>
          <p:cNvSpPr txBox="1">
            <a:spLocks noChangeArrowheads="1"/>
          </p:cNvSpPr>
          <p:nvPr/>
        </p:nvSpPr>
        <p:spPr bwMode="auto">
          <a:xfrm>
            <a:off x="1457325" y="1430338"/>
            <a:ext cx="6451600" cy="466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1pPr>
            <a:lvl2pPr marL="231775">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2pPr>
            <a:lvl3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3pPr>
            <a:lvl4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4pPr>
            <a:lvl5pPr>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231775" algn="l"/>
                <a:tab pos="449263" algn="l"/>
                <a:tab pos="681038" algn="l"/>
                <a:tab pos="903288" algn="l"/>
                <a:tab pos="1136650" algn="l"/>
                <a:tab pos="1370013"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rgbClr val="000000"/>
                </a:solidFill>
                <a:latin typeface="Times New Roman" charset="0"/>
                <a:ea typeface="ＭＳ Ｐゴシック" charset="0"/>
                <a:cs typeface="MS Gothic" charset="0"/>
              </a:defRPr>
            </a:lvl9pPr>
          </a:lstStyle>
          <a:p>
            <a:pPr lvl="1" eaLnBrk="1" hangingPunct="1">
              <a:lnSpc>
                <a:spcPct val="100000"/>
              </a:lnSpc>
              <a:buFont typeface="Arial" charset="0"/>
              <a:buNone/>
            </a:pPr>
            <a:r>
              <a:rPr lang="en-GB" sz="1000">
                <a:latin typeface="Arial" charset="0"/>
              </a:rPr>
              <a:t>	SBN Task Main	</a:t>
            </a:r>
          </a:p>
          <a:p>
            <a:pPr eaLnBrk="1" hangingPunct="1">
              <a:lnSpc>
                <a:spcPct val="100000"/>
              </a:lnSpc>
              <a:buFont typeface="Arial" charset="0"/>
              <a:buNone/>
            </a:pPr>
            <a:r>
              <a:rPr lang="en-GB" sz="1000">
                <a:latin typeface="Arial" charset="0"/>
              </a:rPr>
              <a:t>		Initialization</a:t>
            </a:r>
          </a:p>
          <a:p>
            <a:pPr eaLnBrk="1" hangingPunct="1">
              <a:lnSpc>
                <a:spcPct val="100000"/>
              </a:lnSpc>
              <a:buFont typeface="Arial" charset="0"/>
              <a:buNone/>
            </a:pPr>
            <a:endParaRPr lang="en-GB" sz="1000">
              <a:latin typeface="Arial" charset="0"/>
            </a:endParaRPr>
          </a:p>
          <a:p>
            <a:pPr eaLnBrk="1" hangingPunct="1">
              <a:lnSpc>
                <a:spcPct val="100000"/>
              </a:lnSpc>
              <a:buFont typeface="Arial" charset="0"/>
              <a:buNone/>
            </a:pPr>
            <a:r>
              <a:rPr lang="en-GB" sz="1000">
                <a:latin typeface="Arial" charset="0"/>
              </a:rPr>
              <a:t>		Forever</a:t>
            </a:r>
          </a:p>
          <a:p>
            <a:pPr eaLnBrk="1" hangingPunct="1">
              <a:lnSpc>
                <a:spcPct val="100000"/>
              </a:lnSpc>
              <a:buFont typeface="Arial" charset="0"/>
              <a:buNone/>
            </a:pPr>
            <a:r>
              <a:rPr lang="en-GB" sz="1000">
                <a:latin typeface="Arial" charset="0"/>
              </a:rPr>
              <a:t>	      		Wait 1sec (wait time is a configurable parameter)	      		</a:t>
            </a:r>
          </a:p>
          <a:p>
            <a:pPr eaLnBrk="1" hangingPunct="1">
              <a:lnSpc>
                <a:spcPct val="100000"/>
              </a:lnSpc>
              <a:buFont typeface="Arial" charset="0"/>
              <a:buNone/>
            </a:pPr>
            <a:r>
              <a:rPr lang="en-GB" sz="1000">
                <a:latin typeface="Arial" charset="0"/>
              </a:rPr>
              <a:t>	      		Check for Incoming Network Messages</a:t>
            </a:r>
          </a:p>
          <a:p>
            <a:pPr eaLnBrk="1" hangingPunct="1">
              <a:lnSpc>
                <a:spcPct val="100000"/>
              </a:lnSpc>
              <a:buFont typeface="Arial" charset="0"/>
              <a:buNone/>
            </a:pPr>
            <a:r>
              <a:rPr lang="en-GB" sz="1000">
                <a:latin typeface="Arial" charset="0"/>
              </a:rPr>
              <a:t>			RunProtocol</a:t>
            </a:r>
          </a:p>
          <a:p>
            <a:pPr eaLnBrk="1" hangingPunct="1">
              <a:lnSpc>
                <a:spcPct val="100000"/>
              </a:lnSpc>
              <a:buFont typeface="Arial" charset="0"/>
              <a:buNone/>
            </a:pPr>
            <a:endParaRPr lang="en-GB" sz="1000">
              <a:latin typeface="Arial" charset="0"/>
            </a:endParaRPr>
          </a:p>
          <a:p>
            <a:pPr eaLnBrk="1" hangingPunct="1">
              <a:lnSpc>
                <a:spcPct val="100000"/>
              </a:lnSpc>
              <a:buFont typeface="Arial" charset="0"/>
              <a:buNone/>
            </a:pPr>
            <a:r>
              <a:rPr lang="en-GB" sz="1000">
                <a:latin typeface="Arial" charset="0"/>
              </a:rPr>
              <a:t>			Check Subscription Pipe (for local subscribes and unsubscribes)</a:t>
            </a:r>
          </a:p>
          <a:p>
            <a:pPr eaLnBrk="1" hangingPunct="1">
              <a:lnSpc>
                <a:spcPct val="100000"/>
              </a:lnSpc>
              <a:buFont typeface="Arial" charset="0"/>
              <a:buNone/>
            </a:pPr>
            <a:r>
              <a:rPr lang="en-GB" sz="1000">
                <a:latin typeface="Arial" charset="0"/>
              </a:rPr>
              <a:t>				If Subscription found</a:t>
            </a:r>
          </a:p>
          <a:p>
            <a:pPr eaLnBrk="1" hangingPunct="1">
              <a:lnSpc>
                <a:spcPct val="100000"/>
              </a:lnSpc>
              <a:buFont typeface="Arial" charset="0"/>
              <a:buNone/>
            </a:pPr>
            <a:r>
              <a:rPr lang="en-GB" sz="1000">
                <a:latin typeface="Arial" charset="0"/>
              </a:rPr>
              <a:t>					Log subscription in local subscription list</a:t>
            </a:r>
          </a:p>
          <a:p>
            <a:pPr eaLnBrk="1" hangingPunct="1">
              <a:lnSpc>
                <a:spcPct val="100000"/>
              </a:lnSpc>
              <a:buFont typeface="Arial" charset="0"/>
              <a:buNone/>
            </a:pPr>
            <a:r>
              <a:rPr lang="en-GB" sz="1000">
                <a:latin typeface="Arial" charset="0"/>
              </a:rPr>
              <a:t>					Add SUBSCRIPTION identifier and send to all peers w/ state = HEARTBEATING</a:t>
            </a:r>
          </a:p>
          <a:p>
            <a:pPr eaLnBrk="1" hangingPunct="1">
              <a:lnSpc>
                <a:spcPct val="100000"/>
              </a:lnSpc>
              <a:buFont typeface="Arial" charset="0"/>
              <a:buNone/>
            </a:pPr>
            <a:r>
              <a:rPr lang="en-GB" sz="1000">
                <a:latin typeface="Arial" charset="0"/>
              </a:rPr>
              <a:t>				If Unsubscription found</a:t>
            </a:r>
          </a:p>
          <a:p>
            <a:pPr eaLnBrk="1" hangingPunct="1">
              <a:lnSpc>
                <a:spcPct val="100000"/>
              </a:lnSpc>
              <a:buFont typeface="Arial" charset="0"/>
              <a:buNone/>
            </a:pPr>
            <a:r>
              <a:rPr lang="en-GB" sz="1000">
                <a:latin typeface="Arial" charset="0"/>
              </a:rPr>
              <a:t>					Remove subscription from local subscription list</a:t>
            </a:r>
          </a:p>
          <a:p>
            <a:pPr eaLnBrk="1" hangingPunct="1">
              <a:lnSpc>
                <a:spcPct val="100000"/>
              </a:lnSpc>
              <a:buFont typeface="Arial" charset="0"/>
              <a:buNone/>
            </a:pPr>
            <a:r>
              <a:rPr lang="en-GB" sz="1000">
                <a:latin typeface="Arial" charset="0"/>
              </a:rPr>
              <a:t>					Add UNSUBSCRIPTION identifier and send to all peers w/ state = HEARTBEATING</a:t>
            </a:r>
          </a:p>
          <a:p>
            <a:pPr eaLnBrk="1" hangingPunct="1">
              <a:lnSpc>
                <a:spcPct val="100000"/>
              </a:lnSpc>
              <a:buFont typeface="Arial" charset="0"/>
              <a:buNone/>
            </a:pPr>
            <a:r>
              <a:rPr lang="en-GB" sz="1000">
                <a:latin typeface="Arial" charset="0"/>
              </a:rPr>
              <a:t>			end Check Subscription Pipe</a:t>
            </a:r>
          </a:p>
          <a:p>
            <a:pPr eaLnBrk="1" hangingPunct="1">
              <a:lnSpc>
                <a:spcPct val="100000"/>
              </a:lnSpc>
              <a:buFont typeface="Arial" charset="0"/>
              <a:buNone/>
            </a:pPr>
            <a:endParaRPr lang="en-GB" sz="1000">
              <a:latin typeface="Arial" charset="0"/>
            </a:endParaRPr>
          </a:p>
          <a:p>
            <a:pPr eaLnBrk="1" hangingPunct="1">
              <a:lnSpc>
                <a:spcPct val="100000"/>
              </a:lnSpc>
              <a:buFont typeface="Arial" charset="0"/>
              <a:buNone/>
            </a:pPr>
            <a:r>
              <a:rPr lang="en-GB" sz="1000">
                <a:latin typeface="Arial" charset="0"/>
              </a:rPr>
              <a:t>			Check Peer Pipes for SB Message</a:t>
            </a:r>
          </a:p>
          <a:p>
            <a:pPr eaLnBrk="1" hangingPunct="1">
              <a:lnSpc>
                <a:spcPct val="100000"/>
              </a:lnSpc>
              <a:buFont typeface="Arial" charset="0"/>
              <a:buNone/>
            </a:pPr>
            <a:r>
              <a:rPr lang="en-GB" sz="1000">
                <a:latin typeface="Arial" charset="0"/>
              </a:rPr>
              <a:t>				Loop Through Peers w/ state = HEARTBEATING			</a:t>
            </a:r>
          </a:p>
          <a:p>
            <a:pPr eaLnBrk="1" hangingPunct="1">
              <a:lnSpc>
                <a:spcPct val="100000"/>
              </a:lnSpc>
              <a:buFont typeface="Arial" charset="0"/>
              <a:buNone/>
            </a:pPr>
            <a:r>
              <a:rPr lang="en-GB" sz="1000">
                <a:latin typeface="Arial" charset="0"/>
              </a:rPr>
              <a:t>					If Message found</a:t>
            </a:r>
          </a:p>
          <a:p>
            <a:pPr eaLnBrk="1" hangingPunct="1">
              <a:lnSpc>
                <a:spcPct val="100000"/>
              </a:lnSpc>
              <a:buFont typeface="Arial" charset="0"/>
              <a:buNone/>
            </a:pPr>
            <a:r>
              <a:rPr lang="en-GB" sz="1000">
                <a:latin typeface="Arial" charset="0"/>
              </a:rPr>
              <a:t>					  	Add APP MSG identifier and send to proper network peer</a:t>
            </a:r>
          </a:p>
          <a:p>
            <a:pPr eaLnBrk="1" hangingPunct="1">
              <a:lnSpc>
                <a:spcPct val="100000"/>
              </a:lnSpc>
              <a:buFont typeface="Arial" charset="0"/>
              <a:buNone/>
            </a:pPr>
            <a:r>
              <a:rPr lang="en-GB" sz="1000">
                <a:latin typeface="Arial" charset="0"/>
              </a:rPr>
              <a:t>	end Check Peer Pipes		</a:t>
            </a:r>
          </a:p>
          <a:p>
            <a:pPr eaLnBrk="1" hangingPunct="1">
              <a:lnSpc>
                <a:spcPct val="100000"/>
              </a:lnSpc>
              <a:buFont typeface="Arial" charset="0"/>
              <a:buNone/>
            </a:pPr>
            <a:r>
              <a:rPr lang="en-GB" sz="1000">
                <a:latin typeface="Arial" charset="0"/>
              </a:rPr>
              <a:t>	  </a:t>
            </a:r>
          </a:p>
          <a:p>
            <a:pPr eaLnBrk="1" hangingPunct="1">
              <a:lnSpc>
                <a:spcPct val="100000"/>
              </a:lnSpc>
              <a:buFont typeface="Arial" charset="0"/>
              <a:buNone/>
            </a:pPr>
            <a:r>
              <a:rPr lang="en-GB" sz="1000">
                <a:latin typeface="Arial" charset="0"/>
              </a:rPr>
              <a:t>	      		Check Command Pipe for Message</a:t>
            </a:r>
          </a:p>
          <a:p>
            <a:pPr eaLnBrk="1" hangingPunct="1">
              <a:lnSpc>
                <a:spcPct val="100000"/>
              </a:lnSpc>
              <a:buFont typeface="Arial" charset="0"/>
              <a:buNone/>
            </a:pPr>
            <a:r>
              <a:rPr lang="en-GB" sz="1000">
                <a:latin typeface="Arial" charset="0"/>
              </a:rPr>
              <a:t>	            		If Request for HK, Send HK Msg</a:t>
            </a:r>
          </a:p>
          <a:p>
            <a:pPr eaLnBrk="1" hangingPunct="1">
              <a:lnSpc>
                <a:spcPct val="100000"/>
              </a:lnSpc>
              <a:buFont typeface="Arial" charset="0"/>
              <a:buNone/>
            </a:pPr>
            <a:r>
              <a:rPr lang="en-GB" sz="1000">
                <a:latin typeface="Arial" charset="0"/>
              </a:rPr>
              <a:t>	            		If Ground Command, Process Ground Command</a:t>
            </a:r>
          </a:p>
          <a:p>
            <a:pPr eaLnBrk="1" hangingPunct="1">
              <a:lnSpc>
                <a:spcPct val="100000"/>
              </a:lnSpc>
              <a:buFont typeface="Arial" charset="0"/>
              <a:buNone/>
            </a:pPr>
            <a:r>
              <a:rPr lang="en-GB" sz="1000">
                <a:latin typeface="Arial" charset="0"/>
              </a:rPr>
              <a:t>			end Check Command Pipe</a:t>
            </a:r>
          </a:p>
          <a:p>
            <a:pPr eaLnBrk="1" hangingPunct="1">
              <a:lnSpc>
                <a:spcPct val="100000"/>
              </a:lnSpc>
              <a:buFont typeface="Arial" charset="0"/>
              <a:buNone/>
            </a:pPr>
            <a:r>
              <a:rPr lang="en-GB" sz="1000">
                <a:latin typeface="Arial" charset="0"/>
              </a:rPr>
              <a:t>	      		</a:t>
            </a:r>
          </a:p>
          <a:p>
            <a:pPr eaLnBrk="1" hangingPunct="1">
              <a:lnSpc>
                <a:spcPct val="100000"/>
              </a:lnSpc>
              <a:buFont typeface="Arial" charset="0"/>
              <a:buNone/>
            </a:pPr>
            <a:r>
              <a:rPr lang="en-GB" sz="1000">
                <a:latin typeface="Arial" charset="0"/>
              </a:rPr>
              <a:t>		End Forever	</a:t>
            </a:r>
          </a:p>
          <a:p>
            <a:pPr eaLnBrk="1" hangingPunct="1">
              <a:lnSpc>
                <a:spcPct val="100000"/>
              </a:lnSpc>
              <a:buFont typeface="Arial" charset="0"/>
              <a:buNone/>
            </a:pPr>
            <a:r>
              <a:rPr lang="en-GB" sz="1000">
                <a:latin typeface="Arial" charset="0"/>
              </a:rPr>
              <a:t>	End SBN Task Main	</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362200" y="152400"/>
            <a:ext cx="43434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Resets  </a:t>
            </a:r>
          </a:p>
        </p:txBody>
      </p:sp>
      <p:sp>
        <p:nvSpPr>
          <p:cNvPr id="22530" name="Rectangle 2"/>
          <p:cNvSpPr>
            <a:spLocks noGrp="1" noChangeArrowheads="1"/>
          </p:cNvSpPr>
          <p:nvPr>
            <p:ph type="body" idx="4294967295"/>
          </p:nvPr>
        </p:nvSpPr>
        <p:spPr>
          <a:xfrm>
            <a:off x="415925" y="1209675"/>
            <a:ext cx="8312150" cy="4811713"/>
          </a:xfrm>
          <a:ln/>
        </p:spPr>
        <p:txBody>
          <a:bodyPr/>
          <a:lstStyle/>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Power-On and Processor Resets: </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All connections with peers are terminated. </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All subscriptions are lost and need to be recreated during initialization.</a:t>
            </a:r>
          </a:p>
          <a:p>
            <a:pPr lvl="1">
              <a:lnSpc>
                <a:spcPct val="100000"/>
              </a:lnSpc>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1524000" y="152400"/>
            <a:ext cx="66802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Commands</a:t>
            </a:r>
          </a:p>
        </p:txBody>
      </p:sp>
      <p:sp>
        <p:nvSpPr>
          <p:cNvPr id="23554" name="Rectangle 2"/>
          <p:cNvSpPr>
            <a:spLocks noChangeArrowheads="1"/>
          </p:cNvSpPr>
          <p:nvPr/>
        </p:nvSpPr>
        <p:spPr bwMode="auto">
          <a:xfrm>
            <a:off x="4956175" y="3619500"/>
            <a:ext cx="32766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Sets wait time in milliseconds</a:t>
            </a:r>
          </a:p>
        </p:txBody>
      </p:sp>
      <p:sp>
        <p:nvSpPr>
          <p:cNvPr id="23555" name="Rectangle 3"/>
          <p:cNvSpPr>
            <a:spLocks noChangeArrowheads="1"/>
          </p:cNvSpPr>
          <p:nvPr/>
        </p:nvSpPr>
        <p:spPr bwMode="auto">
          <a:xfrm>
            <a:off x="3595688" y="4724400"/>
            <a:ext cx="1371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56" name="Rectangle 4"/>
          <p:cNvSpPr>
            <a:spLocks noChangeArrowheads="1"/>
          </p:cNvSpPr>
          <p:nvPr/>
        </p:nvSpPr>
        <p:spPr bwMode="auto">
          <a:xfrm>
            <a:off x="455613" y="4724400"/>
            <a:ext cx="207327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57" name="Rectangle 5"/>
          <p:cNvSpPr>
            <a:spLocks noChangeArrowheads="1"/>
          </p:cNvSpPr>
          <p:nvPr/>
        </p:nvSpPr>
        <p:spPr bwMode="auto">
          <a:xfrm>
            <a:off x="4967288" y="3235325"/>
            <a:ext cx="3276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Sends Single Peer info in event</a:t>
            </a:r>
          </a:p>
        </p:txBody>
      </p:sp>
      <p:sp>
        <p:nvSpPr>
          <p:cNvPr id="23558" name="Rectangle 6"/>
          <p:cNvSpPr>
            <a:spLocks noChangeArrowheads="1"/>
          </p:cNvSpPr>
          <p:nvPr/>
        </p:nvSpPr>
        <p:spPr bwMode="auto">
          <a:xfrm>
            <a:off x="3595688" y="4391025"/>
            <a:ext cx="1371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59" name="Rectangle 7"/>
          <p:cNvSpPr>
            <a:spLocks noChangeArrowheads="1"/>
          </p:cNvSpPr>
          <p:nvPr/>
        </p:nvSpPr>
        <p:spPr bwMode="auto">
          <a:xfrm>
            <a:off x="455613" y="4391025"/>
            <a:ext cx="207327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0" name="Rectangle 8"/>
          <p:cNvSpPr>
            <a:spLocks noChangeArrowheads="1"/>
          </p:cNvSpPr>
          <p:nvPr/>
        </p:nvSpPr>
        <p:spPr bwMode="auto">
          <a:xfrm>
            <a:off x="5006975" y="3973513"/>
            <a:ext cx="32766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Sets heartbeat timeout in # of forever loop cycles</a:t>
            </a:r>
          </a:p>
        </p:txBody>
      </p:sp>
      <p:sp>
        <p:nvSpPr>
          <p:cNvPr id="23561" name="Rectangle 9"/>
          <p:cNvSpPr>
            <a:spLocks noChangeArrowheads="1"/>
          </p:cNvSpPr>
          <p:nvPr/>
        </p:nvSpPr>
        <p:spPr bwMode="auto">
          <a:xfrm>
            <a:off x="3595688" y="5057775"/>
            <a:ext cx="1371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2" name="Rectangle 10"/>
          <p:cNvSpPr>
            <a:spLocks noChangeArrowheads="1"/>
          </p:cNvSpPr>
          <p:nvPr/>
        </p:nvSpPr>
        <p:spPr bwMode="auto">
          <a:xfrm>
            <a:off x="455613" y="5057775"/>
            <a:ext cx="207327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spcBef>
                <a:spcPts val="438"/>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 </a:t>
            </a:r>
          </a:p>
        </p:txBody>
      </p:sp>
      <p:sp>
        <p:nvSpPr>
          <p:cNvPr id="23563" name="Rectangle 11"/>
          <p:cNvSpPr>
            <a:spLocks noChangeArrowheads="1"/>
          </p:cNvSpPr>
          <p:nvPr/>
        </p:nvSpPr>
        <p:spPr bwMode="auto">
          <a:xfrm>
            <a:off x="4967288" y="3641725"/>
            <a:ext cx="3276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4" name="Rectangle 12"/>
          <p:cNvSpPr>
            <a:spLocks noChangeArrowheads="1"/>
          </p:cNvSpPr>
          <p:nvPr/>
        </p:nvSpPr>
        <p:spPr bwMode="auto">
          <a:xfrm>
            <a:off x="3595688" y="3641725"/>
            <a:ext cx="1371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5" name="Rectangle 13"/>
          <p:cNvSpPr>
            <a:spLocks noChangeArrowheads="1"/>
          </p:cNvSpPr>
          <p:nvPr/>
        </p:nvSpPr>
        <p:spPr bwMode="auto">
          <a:xfrm>
            <a:off x="455613" y="3641725"/>
            <a:ext cx="2073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6" name="Rectangle 14"/>
          <p:cNvSpPr>
            <a:spLocks noChangeArrowheads="1"/>
          </p:cNvSpPr>
          <p:nvPr/>
        </p:nvSpPr>
        <p:spPr bwMode="auto">
          <a:xfrm>
            <a:off x="4967288" y="4038600"/>
            <a:ext cx="32766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7" name="Rectangle 15"/>
          <p:cNvSpPr>
            <a:spLocks noChangeArrowheads="1"/>
          </p:cNvSpPr>
          <p:nvPr/>
        </p:nvSpPr>
        <p:spPr bwMode="auto">
          <a:xfrm>
            <a:off x="3595688" y="4038600"/>
            <a:ext cx="13716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8" name="Rectangle 16"/>
          <p:cNvSpPr>
            <a:spLocks noChangeArrowheads="1"/>
          </p:cNvSpPr>
          <p:nvPr/>
        </p:nvSpPr>
        <p:spPr bwMode="auto">
          <a:xfrm>
            <a:off x="455613" y="4038600"/>
            <a:ext cx="207327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9" name="Rectangle 17"/>
          <p:cNvSpPr>
            <a:spLocks noChangeArrowheads="1"/>
          </p:cNvSpPr>
          <p:nvPr/>
        </p:nvSpPr>
        <p:spPr bwMode="auto">
          <a:xfrm>
            <a:off x="4967288" y="1587500"/>
            <a:ext cx="32766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rPr>
              <a:t>Description</a:t>
            </a:r>
          </a:p>
        </p:txBody>
      </p:sp>
      <p:sp>
        <p:nvSpPr>
          <p:cNvPr id="23570" name="Rectangle 18"/>
          <p:cNvSpPr>
            <a:spLocks noChangeArrowheads="1"/>
          </p:cNvSpPr>
          <p:nvPr/>
        </p:nvSpPr>
        <p:spPr bwMode="auto">
          <a:xfrm>
            <a:off x="3595688" y="1587500"/>
            <a:ext cx="13716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spcBef>
                <a:spcPts val="6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rPr>
              <a:t>Parameters</a:t>
            </a:r>
          </a:p>
        </p:txBody>
      </p:sp>
      <p:sp>
        <p:nvSpPr>
          <p:cNvPr id="23571" name="Rectangle 19"/>
          <p:cNvSpPr>
            <a:spLocks noChangeArrowheads="1"/>
          </p:cNvSpPr>
          <p:nvPr/>
        </p:nvSpPr>
        <p:spPr bwMode="auto">
          <a:xfrm>
            <a:off x="2528888" y="1587500"/>
            <a:ext cx="10668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rPr>
              <a:t>Function </a:t>
            </a:r>
          </a:p>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rPr>
              <a:t>Code</a:t>
            </a:r>
          </a:p>
        </p:txBody>
      </p:sp>
      <p:sp>
        <p:nvSpPr>
          <p:cNvPr id="23572" name="Rectangle 20"/>
          <p:cNvSpPr>
            <a:spLocks noChangeArrowheads="1"/>
          </p:cNvSpPr>
          <p:nvPr/>
        </p:nvSpPr>
        <p:spPr bwMode="auto">
          <a:xfrm>
            <a:off x="455613" y="1587500"/>
            <a:ext cx="207327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spcBef>
                <a:spcPts val="6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rPr>
              <a:t>Command</a:t>
            </a:r>
          </a:p>
        </p:txBody>
      </p:sp>
      <p:sp>
        <p:nvSpPr>
          <p:cNvPr id="23573" name="Rectangle 21"/>
          <p:cNvSpPr>
            <a:spLocks noChangeArrowheads="1"/>
          </p:cNvSpPr>
          <p:nvPr/>
        </p:nvSpPr>
        <p:spPr bwMode="auto">
          <a:xfrm>
            <a:off x="4956175" y="4235450"/>
            <a:ext cx="3276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Sends network diagnostic information in packet</a:t>
            </a:r>
          </a:p>
        </p:txBody>
      </p:sp>
      <p:sp>
        <p:nvSpPr>
          <p:cNvPr id="23574" name="Rectangle 22"/>
          <p:cNvSpPr>
            <a:spLocks noChangeArrowheads="1"/>
          </p:cNvSpPr>
          <p:nvPr/>
        </p:nvSpPr>
        <p:spPr bwMode="auto">
          <a:xfrm>
            <a:off x="3595688" y="5391150"/>
            <a:ext cx="13716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75" name="Rectangle 23"/>
          <p:cNvSpPr>
            <a:spLocks noChangeArrowheads="1"/>
          </p:cNvSpPr>
          <p:nvPr/>
        </p:nvSpPr>
        <p:spPr bwMode="auto">
          <a:xfrm>
            <a:off x="455613" y="5391150"/>
            <a:ext cx="207327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76" name="Rectangle 24"/>
          <p:cNvSpPr>
            <a:spLocks noChangeArrowheads="1"/>
          </p:cNvSpPr>
          <p:nvPr/>
        </p:nvSpPr>
        <p:spPr bwMode="auto">
          <a:xfrm>
            <a:off x="4967288" y="2789238"/>
            <a:ext cx="3276600"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77" name="Rectangle 25"/>
          <p:cNvSpPr>
            <a:spLocks noChangeArrowheads="1"/>
          </p:cNvSpPr>
          <p:nvPr/>
        </p:nvSpPr>
        <p:spPr bwMode="auto">
          <a:xfrm>
            <a:off x="3595688" y="2789238"/>
            <a:ext cx="1371600"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78" name="Rectangle 26"/>
          <p:cNvSpPr>
            <a:spLocks noChangeArrowheads="1"/>
          </p:cNvSpPr>
          <p:nvPr/>
        </p:nvSpPr>
        <p:spPr bwMode="auto">
          <a:xfrm>
            <a:off x="455613" y="2789238"/>
            <a:ext cx="2073275"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79" name="Rectangle 27"/>
          <p:cNvSpPr>
            <a:spLocks noChangeArrowheads="1"/>
          </p:cNvSpPr>
          <p:nvPr/>
        </p:nvSpPr>
        <p:spPr bwMode="auto">
          <a:xfrm>
            <a:off x="4967288" y="2386013"/>
            <a:ext cx="32766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Reset command execution counter and command error counters to zero</a:t>
            </a:r>
          </a:p>
        </p:txBody>
      </p:sp>
      <p:sp>
        <p:nvSpPr>
          <p:cNvPr id="23580" name="Rectangle 28"/>
          <p:cNvSpPr>
            <a:spLocks noChangeArrowheads="1"/>
          </p:cNvSpPr>
          <p:nvPr/>
        </p:nvSpPr>
        <p:spPr bwMode="auto">
          <a:xfrm>
            <a:off x="3595688" y="2386013"/>
            <a:ext cx="13716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None</a:t>
            </a:r>
          </a:p>
        </p:txBody>
      </p:sp>
      <p:sp>
        <p:nvSpPr>
          <p:cNvPr id="23581" name="Rectangle 29"/>
          <p:cNvSpPr>
            <a:spLocks noChangeArrowheads="1"/>
          </p:cNvSpPr>
          <p:nvPr/>
        </p:nvSpPr>
        <p:spPr bwMode="auto">
          <a:xfrm>
            <a:off x="455613" y="2386013"/>
            <a:ext cx="207327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dirty="0">
                <a:solidFill>
                  <a:srgbClr val="000000"/>
                </a:solidFill>
                <a:latin typeface="Arial" charset="0"/>
              </a:rPr>
              <a:t>Reset Counters</a:t>
            </a:r>
          </a:p>
        </p:txBody>
      </p:sp>
      <p:sp>
        <p:nvSpPr>
          <p:cNvPr id="23582" name="Rectangle 30"/>
          <p:cNvSpPr>
            <a:spLocks noChangeArrowheads="1"/>
          </p:cNvSpPr>
          <p:nvPr/>
        </p:nvSpPr>
        <p:spPr bwMode="auto">
          <a:xfrm>
            <a:off x="4967288" y="2103438"/>
            <a:ext cx="32766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Increments command execution counter</a:t>
            </a:r>
          </a:p>
        </p:txBody>
      </p:sp>
      <p:sp>
        <p:nvSpPr>
          <p:cNvPr id="23583" name="Rectangle 31"/>
          <p:cNvSpPr>
            <a:spLocks noChangeArrowheads="1"/>
          </p:cNvSpPr>
          <p:nvPr/>
        </p:nvSpPr>
        <p:spPr bwMode="auto">
          <a:xfrm>
            <a:off x="3595688" y="2103438"/>
            <a:ext cx="137160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None</a:t>
            </a:r>
          </a:p>
        </p:txBody>
      </p:sp>
      <p:sp>
        <p:nvSpPr>
          <p:cNvPr id="23584" name="Rectangle 32"/>
          <p:cNvSpPr>
            <a:spLocks noChangeArrowheads="1"/>
          </p:cNvSpPr>
          <p:nvPr/>
        </p:nvSpPr>
        <p:spPr bwMode="auto">
          <a:xfrm>
            <a:off x="455613" y="2103438"/>
            <a:ext cx="2073275"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rgbClr val="000000"/>
                </a:solidFill>
                <a:latin typeface="Arial" charset="0"/>
              </a:rPr>
              <a:t>No-op</a:t>
            </a:r>
          </a:p>
        </p:txBody>
      </p:sp>
      <p:sp>
        <p:nvSpPr>
          <p:cNvPr id="23585" name="Line 33"/>
          <p:cNvSpPr>
            <a:spLocks noChangeShapeType="1"/>
          </p:cNvSpPr>
          <p:nvPr/>
        </p:nvSpPr>
        <p:spPr bwMode="auto">
          <a:xfrm>
            <a:off x="455613" y="1587500"/>
            <a:ext cx="7788275"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86" name="Line 34"/>
          <p:cNvSpPr>
            <a:spLocks noChangeShapeType="1"/>
          </p:cNvSpPr>
          <p:nvPr/>
        </p:nvSpPr>
        <p:spPr bwMode="auto">
          <a:xfrm>
            <a:off x="455613" y="2386013"/>
            <a:ext cx="77882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87" name="Line 35"/>
          <p:cNvSpPr>
            <a:spLocks noChangeShapeType="1"/>
          </p:cNvSpPr>
          <p:nvPr/>
        </p:nvSpPr>
        <p:spPr bwMode="auto">
          <a:xfrm>
            <a:off x="455613" y="2789238"/>
            <a:ext cx="77882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88" name="Line 36"/>
          <p:cNvSpPr>
            <a:spLocks noChangeShapeType="1"/>
          </p:cNvSpPr>
          <p:nvPr/>
        </p:nvSpPr>
        <p:spPr bwMode="auto">
          <a:xfrm>
            <a:off x="465138" y="3206750"/>
            <a:ext cx="77882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89" name="Line 37"/>
          <p:cNvSpPr>
            <a:spLocks noChangeShapeType="1"/>
          </p:cNvSpPr>
          <p:nvPr/>
        </p:nvSpPr>
        <p:spPr bwMode="auto">
          <a:xfrm>
            <a:off x="444500" y="4589463"/>
            <a:ext cx="7788275" cy="1587"/>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0" name="Line 38"/>
          <p:cNvSpPr>
            <a:spLocks noChangeShapeType="1"/>
          </p:cNvSpPr>
          <p:nvPr/>
        </p:nvSpPr>
        <p:spPr bwMode="auto">
          <a:xfrm flipH="1">
            <a:off x="444500" y="1587500"/>
            <a:ext cx="14288" cy="30114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1" name="Line 39"/>
          <p:cNvSpPr>
            <a:spLocks noChangeShapeType="1"/>
          </p:cNvSpPr>
          <p:nvPr/>
        </p:nvSpPr>
        <p:spPr bwMode="auto">
          <a:xfrm>
            <a:off x="2667000" y="1600200"/>
            <a:ext cx="4762" cy="3001963"/>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2" name="Line 40"/>
          <p:cNvSpPr>
            <a:spLocks noChangeShapeType="1"/>
          </p:cNvSpPr>
          <p:nvPr/>
        </p:nvSpPr>
        <p:spPr bwMode="auto">
          <a:xfrm>
            <a:off x="3595688" y="1587500"/>
            <a:ext cx="1587" cy="3001963"/>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3" name="Line 41"/>
          <p:cNvSpPr>
            <a:spLocks noChangeShapeType="1"/>
          </p:cNvSpPr>
          <p:nvPr/>
        </p:nvSpPr>
        <p:spPr bwMode="auto">
          <a:xfrm>
            <a:off x="4967288" y="1587500"/>
            <a:ext cx="9525" cy="29972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4" name="Line 42"/>
          <p:cNvSpPr>
            <a:spLocks noChangeShapeType="1"/>
          </p:cNvSpPr>
          <p:nvPr/>
        </p:nvSpPr>
        <p:spPr bwMode="auto">
          <a:xfrm flipH="1">
            <a:off x="8235950" y="1587500"/>
            <a:ext cx="11113" cy="299243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5" name="Line 43"/>
          <p:cNvSpPr>
            <a:spLocks noChangeShapeType="1"/>
          </p:cNvSpPr>
          <p:nvPr/>
        </p:nvSpPr>
        <p:spPr bwMode="auto">
          <a:xfrm>
            <a:off x="455613" y="2103438"/>
            <a:ext cx="77882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6" name="Line 44"/>
          <p:cNvSpPr>
            <a:spLocks noChangeShapeType="1"/>
          </p:cNvSpPr>
          <p:nvPr/>
        </p:nvSpPr>
        <p:spPr bwMode="auto">
          <a:xfrm>
            <a:off x="455613" y="4257675"/>
            <a:ext cx="7783512"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7" name="Line 45"/>
          <p:cNvSpPr>
            <a:spLocks noChangeShapeType="1"/>
          </p:cNvSpPr>
          <p:nvPr/>
        </p:nvSpPr>
        <p:spPr bwMode="auto">
          <a:xfrm>
            <a:off x="455613" y="3571875"/>
            <a:ext cx="77882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8" name="Line 46"/>
          <p:cNvSpPr>
            <a:spLocks noChangeShapeType="1"/>
          </p:cNvSpPr>
          <p:nvPr/>
        </p:nvSpPr>
        <p:spPr bwMode="auto">
          <a:xfrm>
            <a:off x="444500" y="3902075"/>
            <a:ext cx="77882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599" name="Text Box 47"/>
          <p:cNvSpPr txBox="1">
            <a:spLocks noChangeArrowheads="1"/>
          </p:cNvSpPr>
          <p:nvPr/>
        </p:nvSpPr>
        <p:spPr bwMode="auto">
          <a:xfrm>
            <a:off x="5002213" y="2840038"/>
            <a:ext cx="2735262" cy="23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latin typeface="Arial" charset="0"/>
              </a:rPr>
              <a:t>Writes all ram peer information to telemetry file</a:t>
            </a:r>
          </a:p>
        </p:txBody>
      </p:sp>
      <p:sp>
        <p:nvSpPr>
          <p:cNvPr id="23600" name="Text Box 48"/>
          <p:cNvSpPr txBox="1">
            <a:spLocks noChangeArrowheads="1"/>
          </p:cNvSpPr>
          <p:nvPr/>
        </p:nvSpPr>
        <p:spPr bwMode="auto">
          <a:xfrm>
            <a:off x="525462" y="2813050"/>
            <a:ext cx="1531937"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spcBef>
                <a:spcPts val="438"/>
              </a:spcBef>
              <a:buFont typeface="Arial" charset="0"/>
              <a:buNone/>
            </a:pPr>
            <a:r>
              <a:rPr lang="en-GB" sz="1000" dirty="0">
                <a:latin typeface="Arial" charset="0"/>
              </a:rPr>
              <a:t>Send All Peer Info</a:t>
            </a:r>
          </a:p>
        </p:txBody>
      </p:sp>
      <p:sp>
        <p:nvSpPr>
          <p:cNvPr id="23601" name="Text Box 49"/>
          <p:cNvSpPr txBox="1">
            <a:spLocks noChangeArrowheads="1"/>
          </p:cNvSpPr>
          <p:nvPr/>
        </p:nvSpPr>
        <p:spPr bwMode="auto">
          <a:xfrm>
            <a:off x="501650" y="3227388"/>
            <a:ext cx="19367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spcBef>
                <a:spcPts val="438"/>
              </a:spcBef>
              <a:buFont typeface="Arial" charset="0"/>
              <a:buNone/>
            </a:pPr>
            <a:r>
              <a:rPr lang="en-GB" sz="1000" dirty="0">
                <a:latin typeface="Arial" charset="0"/>
              </a:rPr>
              <a:t>Send Single Peer Info</a:t>
            </a:r>
          </a:p>
        </p:txBody>
      </p:sp>
      <p:sp>
        <p:nvSpPr>
          <p:cNvPr id="23602" name="Text Box 50"/>
          <p:cNvSpPr txBox="1">
            <a:spLocks noChangeArrowheads="1"/>
          </p:cNvSpPr>
          <p:nvPr/>
        </p:nvSpPr>
        <p:spPr bwMode="auto">
          <a:xfrm>
            <a:off x="523874" y="3613150"/>
            <a:ext cx="191452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spcBef>
                <a:spcPts val="438"/>
              </a:spcBef>
              <a:buFont typeface="Arial" charset="0"/>
              <a:buNone/>
            </a:pPr>
            <a:r>
              <a:rPr lang="en-GB" sz="1000" dirty="0">
                <a:latin typeface="Arial" charset="0"/>
              </a:rPr>
              <a:t>Set forever loop wait time</a:t>
            </a:r>
          </a:p>
        </p:txBody>
      </p:sp>
      <p:sp>
        <p:nvSpPr>
          <p:cNvPr id="23603" name="Text Box 51"/>
          <p:cNvSpPr txBox="1">
            <a:spLocks noChangeArrowheads="1"/>
          </p:cNvSpPr>
          <p:nvPr/>
        </p:nvSpPr>
        <p:spPr bwMode="auto">
          <a:xfrm>
            <a:off x="536575" y="3905250"/>
            <a:ext cx="21304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spcBef>
                <a:spcPts val="438"/>
              </a:spcBef>
              <a:buFont typeface="Arial" charset="0"/>
              <a:buNone/>
            </a:pPr>
            <a:r>
              <a:rPr lang="en-GB" sz="1000" dirty="0">
                <a:latin typeface="Arial" charset="0"/>
              </a:rPr>
              <a:t>Set heartbeat timeout cycles</a:t>
            </a:r>
          </a:p>
        </p:txBody>
      </p:sp>
      <p:sp>
        <p:nvSpPr>
          <p:cNvPr id="23604" name="Text Box 52"/>
          <p:cNvSpPr txBox="1">
            <a:spLocks noChangeArrowheads="1"/>
          </p:cNvSpPr>
          <p:nvPr/>
        </p:nvSpPr>
        <p:spPr bwMode="auto">
          <a:xfrm>
            <a:off x="588963" y="4313238"/>
            <a:ext cx="2078037"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spcBef>
                <a:spcPts val="438"/>
              </a:spcBef>
              <a:buFont typeface="Arial" charset="0"/>
              <a:buNone/>
            </a:pPr>
            <a:r>
              <a:rPr lang="en-GB" sz="1000" dirty="0">
                <a:latin typeface="Arial" charset="0"/>
              </a:rPr>
              <a:t>Send Network Diagnostic </a:t>
            </a:r>
            <a:r>
              <a:rPr lang="en-GB" sz="1000" dirty="0" err="1">
                <a:latin typeface="Arial" charset="0"/>
              </a:rPr>
              <a:t>pkt</a:t>
            </a:r>
            <a:endParaRPr lang="en-GB" sz="1000" dirty="0">
              <a:latin typeface="Arial" charset="0"/>
            </a:endParaRPr>
          </a:p>
        </p:txBody>
      </p:sp>
      <p:sp>
        <p:nvSpPr>
          <p:cNvPr id="23605" name="Text Box 53"/>
          <p:cNvSpPr txBox="1">
            <a:spLocks noChangeArrowheads="1"/>
          </p:cNvSpPr>
          <p:nvPr/>
        </p:nvSpPr>
        <p:spPr bwMode="auto">
          <a:xfrm>
            <a:off x="3657600" y="2825751"/>
            <a:ext cx="762000"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dirty="0">
                <a:latin typeface="Arial" charset="0"/>
              </a:rPr>
              <a:t>None</a:t>
            </a:r>
          </a:p>
        </p:txBody>
      </p:sp>
      <p:sp>
        <p:nvSpPr>
          <p:cNvPr id="23606" name="Text Box 54"/>
          <p:cNvSpPr txBox="1">
            <a:spLocks noChangeArrowheads="1"/>
          </p:cNvSpPr>
          <p:nvPr/>
        </p:nvSpPr>
        <p:spPr bwMode="auto">
          <a:xfrm>
            <a:off x="3613150" y="3249613"/>
            <a:ext cx="814388" cy="23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latin typeface="Arial" charset="0"/>
              </a:rPr>
              <a:t>peer name</a:t>
            </a:r>
          </a:p>
        </p:txBody>
      </p:sp>
      <p:sp>
        <p:nvSpPr>
          <p:cNvPr id="23607" name="Text Box 55"/>
          <p:cNvSpPr txBox="1">
            <a:spLocks noChangeArrowheads="1"/>
          </p:cNvSpPr>
          <p:nvPr/>
        </p:nvSpPr>
        <p:spPr bwMode="auto">
          <a:xfrm>
            <a:off x="3622674" y="3605212"/>
            <a:ext cx="1406525"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dirty="0">
                <a:latin typeface="Arial" charset="0"/>
              </a:rPr>
              <a:t>wait time in </a:t>
            </a:r>
            <a:r>
              <a:rPr lang="en-GB" sz="1000" dirty="0" err="1">
                <a:latin typeface="Arial" charset="0"/>
              </a:rPr>
              <a:t>mS</a:t>
            </a:r>
            <a:endParaRPr lang="en-GB" sz="1000" dirty="0">
              <a:latin typeface="Arial" charset="0"/>
            </a:endParaRPr>
          </a:p>
        </p:txBody>
      </p:sp>
      <p:sp>
        <p:nvSpPr>
          <p:cNvPr id="23608" name="Text Box 56"/>
          <p:cNvSpPr txBox="1">
            <a:spLocks noChangeArrowheads="1"/>
          </p:cNvSpPr>
          <p:nvPr/>
        </p:nvSpPr>
        <p:spPr bwMode="auto">
          <a:xfrm>
            <a:off x="3665538" y="3951288"/>
            <a:ext cx="1287462"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dirty="0">
                <a:latin typeface="Arial" charset="0"/>
              </a:rPr>
              <a:t>Timeout cycles</a:t>
            </a:r>
          </a:p>
        </p:txBody>
      </p:sp>
      <p:sp>
        <p:nvSpPr>
          <p:cNvPr id="23609" name="Text Box 57"/>
          <p:cNvSpPr txBox="1">
            <a:spLocks noChangeArrowheads="1"/>
          </p:cNvSpPr>
          <p:nvPr/>
        </p:nvSpPr>
        <p:spPr bwMode="auto">
          <a:xfrm>
            <a:off x="3740150" y="4273551"/>
            <a:ext cx="831850"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dirty="0">
                <a:latin typeface="Arial" charset="0"/>
              </a:rPr>
              <a:t>None</a:t>
            </a:r>
          </a:p>
        </p:txBody>
      </p:sp>
      <p:sp>
        <p:nvSpPr>
          <p:cNvPr id="23610" name="Text Box 58"/>
          <p:cNvSpPr txBox="1">
            <a:spLocks noChangeArrowheads="1"/>
          </p:cNvSpPr>
          <p:nvPr/>
        </p:nvSpPr>
        <p:spPr bwMode="auto">
          <a:xfrm>
            <a:off x="2203450" y="4965700"/>
            <a:ext cx="1809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611" name="Text Box 59"/>
          <p:cNvSpPr txBox="1">
            <a:spLocks noChangeArrowheads="1"/>
          </p:cNvSpPr>
          <p:nvPr/>
        </p:nvSpPr>
        <p:spPr bwMode="auto">
          <a:xfrm>
            <a:off x="2857500" y="2459038"/>
            <a:ext cx="3810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latin typeface="Arial" charset="0"/>
              </a:rPr>
              <a:t>0x2</a:t>
            </a:r>
          </a:p>
        </p:txBody>
      </p:sp>
      <p:sp>
        <p:nvSpPr>
          <p:cNvPr id="23612" name="Text Box 60"/>
          <p:cNvSpPr txBox="1">
            <a:spLocks noChangeArrowheads="1"/>
          </p:cNvSpPr>
          <p:nvPr/>
        </p:nvSpPr>
        <p:spPr bwMode="auto">
          <a:xfrm>
            <a:off x="2857500" y="2871788"/>
            <a:ext cx="3810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latin typeface="Arial" charset="0"/>
              </a:rPr>
              <a:t>0x3</a:t>
            </a:r>
          </a:p>
        </p:txBody>
      </p:sp>
      <p:sp>
        <p:nvSpPr>
          <p:cNvPr id="23613" name="Text Box 61"/>
          <p:cNvSpPr txBox="1">
            <a:spLocks noChangeArrowheads="1"/>
          </p:cNvSpPr>
          <p:nvPr/>
        </p:nvSpPr>
        <p:spPr bwMode="auto">
          <a:xfrm>
            <a:off x="2857500" y="2132013"/>
            <a:ext cx="3810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latin typeface="Arial" charset="0"/>
              </a:rPr>
              <a:t>0x1</a:t>
            </a:r>
          </a:p>
        </p:txBody>
      </p:sp>
      <p:sp>
        <p:nvSpPr>
          <p:cNvPr id="23614" name="Text Box 62"/>
          <p:cNvSpPr txBox="1">
            <a:spLocks noChangeArrowheads="1"/>
          </p:cNvSpPr>
          <p:nvPr/>
        </p:nvSpPr>
        <p:spPr bwMode="auto">
          <a:xfrm>
            <a:off x="2828925" y="3270250"/>
            <a:ext cx="3810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latin typeface="Arial" charset="0"/>
              </a:rPr>
              <a:t>0x4</a:t>
            </a:r>
          </a:p>
        </p:txBody>
      </p:sp>
      <p:sp>
        <p:nvSpPr>
          <p:cNvPr id="23615" name="Text Box 63"/>
          <p:cNvSpPr txBox="1">
            <a:spLocks noChangeArrowheads="1"/>
          </p:cNvSpPr>
          <p:nvPr/>
        </p:nvSpPr>
        <p:spPr bwMode="auto">
          <a:xfrm>
            <a:off x="2843213" y="3611563"/>
            <a:ext cx="3810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latin typeface="Arial" charset="0"/>
              </a:rPr>
              <a:t>0x5</a:t>
            </a:r>
          </a:p>
        </p:txBody>
      </p:sp>
      <p:sp>
        <p:nvSpPr>
          <p:cNvPr id="23616" name="Text Box 64"/>
          <p:cNvSpPr txBox="1">
            <a:spLocks noChangeArrowheads="1"/>
          </p:cNvSpPr>
          <p:nvPr/>
        </p:nvSpPr>
        <p:spPr bwMode="auto">
          <a:xfrm>
            <a:off x="2814638" y="3952875"/>
            <a:ext cx="3810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latin typeface="Arial" charset="0"/>
              </a:rPr>
              <a:t>0x6</a:t>
            </a:r>
          </a:p>
        </p:txBody>
      </p:sp>
      <p:sp>
        <p:nvSpPr>
          <p:cNvPr id="23617" name="Text Box 65"/>
          <p:cNvSpPr txBox="1">
            <a:spLocks noChangeArrowheads="1"/>
          </p:cNvSpPr>
          <p:nvPr/>
        </p:nvSpPr>
        <p:spPr bwMode="auto">
          <a:xfrm>
            <a:off x="2814638" y="4294188"/>
            <a:ext cx="3810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000">
                <a:latin typeface="Arial" charset="0"/>
              </a:rPr>
              <a:t>0x7</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1524000" y="152400"/>
            <a:ext cx="66802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Telemetry</a:t>
            </a:r>
          </a:p>
        </p:txBody>
      </p:sp>
      <p:sp>
        <p:nvSpPr>
          <p:cNvPr id="24578" name="Text Box 2"/>
          <p:cNvSpPr txBox="1">
            <a:spLocks noChangeArrowheads="1"/>
          </p:cNvSpPr>
          <p:nvPr/>
        </p:nvSpPr>
        <p:spPr bwMode="auto">
          <a:xfrm>
            <a:off x="900113" y="1482725"/>
            <a:ext cx="4970462" cy="313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100000"/>
              </a:lnSpc>
              <a:buFont typeface="Arial" charset="0"/>
              <a:buNone/>
            </a:pPr>
            <a:r>
              <a:rPr lang="en-GB" sz="1600">
                <a:latin typeface="Arial" charset="0"/>
              </a:rPr>
              <a:t>Command Counter</a:t>
            </a:r>
          </a:p>
          <a:p>
            <a:pPr>
              <a:lnSpc>
                <a:spcPct val="100000"/>
              </a:lnSpc>
              <a:buFont typeface="Arial" charset="0"/>
              <a:buNone/>
            </a:pPr>
            <a:r>
              <a:rPr lang="en-GB" sz="1600">
                <a:latin typeface="Arial" charset="0"/>
              </a:rPr>
              <a:t>Command Error Counter</a:t>
            </a:r>
          </a:p>
          <a:p>
            <a:pPr>
              <a:lnSpc>
                <a:spcPct val="100000"/>
              </a:lnSpc>
              <a:buFont typeface="Arial" charset="0"/>
              <a:buNone/>
            </a:pPr>
            <a:endParaRPr lang="en-GB" sz="1600">
              <a:latin typeface="Arial" charset="0"/>
            </a:endParaRPr>
          </a:p>
          <a:p>
            <a:pPr>
              <a:lnSpc>
                <a:spcPct val="100000"/>
              </a:lnSpc>
              <a:buFont typeface="Arial" charset="0"/>
              <a:buNone/>
            </a:pPr>
            <a:r>
              <a:rPr lang="en-GB" sz="1600">
                <a:latin typeface="Arial" charset="0"/>
              </a:rPr>
              <a:t>Names of Peers </a:t>
            </a:r>
          </a:p>
          <a:p>
            <a:pPr>
              <a:lnSpc>
                <a:spcPct val="100000"/>
              </a:lnSpc>
              <a:buFont typeface="Arial" charset="0"/>
              <a:buNone/>
            </a:pPr>
            <a:r>
              <a:rPr lang="en-GB" sz="1600">
                <a:latin typeface="Arial" charset="0"/>
              </a:rPr>
              <a:t>State of Peers</a:t>
            </a:r>
          </a:p>
          <a:p>
            <a:pPr>
              <a:lnSpc>
                <a:spcPct val="100000"/>
              </a:lnSpc>
              <a:buFont typeface="Arial" charset="0"/>
              <a:buNone/>
            </a:pPr>
            <a:endParaRPr lang="en-GB" sz="1600">
              <a:latin typeface="Arial" charset="0"/>
            </a:endParaRPr>
          </a:p>
          <a:p>
            <a:pPr>
              <a:lnSpc>
                <a:spcPct val="100000"/>
              </a:lnSpc>
              <a:buFont typeface="Arial" charset="0"/>
              <a:buNone/>
            </a:pPr>
            <a:r>
              <a:rPr lang="en-GB" sz="1600">
                <a:latin typeface="Arial" charset="0"/>
              </a:rPr>
              <a:t>Count of pkts sent to each peer</a:t>
            </a:r>
          </a:p>
          <a:p>
            <a:pPr>
              <a:lnSpc>
                <a:spcPct val="100000"/>
              </a:lnSpc>
              <a:buFont typeface="Arial" charset="0"/>
              <a:buNone/>
            </a:pPr>
            <a:r>
              <a:rPr lang="en-GB" sz="1600">
                <a:latin typeface="Arial" charset="0"/>
              </a:rPr>
              <a:t>Count of pkts recvd from each peer</a:t>
            </a:r>
          </a:p>
          <a:p>
            <a:pPr>
              <a:lnSpc>
                <a:spcPct val="100000"/>
              </a:lnSpc>
              <a:buFont typeface="Arial" charset="0"/>
              <a:buNone/>
            </a:pPr>
            <a:endParaRPr lang="en-GB" sz="1600">
              <a:latin typeface="Arial" charset="0"/>
            </a:endParaRPr>
          </a:p>
          <a:p>
            <a:pPr>
              <a:lnSpc>
                <a:spcPct val="100000"/>
              </a:lnSpc>
              <a:buFont typeface="Arial" charset="0"/>
              <a:buNone/>
            </a:pPr>
            <a:r>
              <a:rPr lang="en-GB" sz="1600">
                <a:latin typeface="Arial" charset="0"/>
              </a:rPr>
              <a:t>Count of local subscriptions</a:t>
            </a:r>
          </a:p>
          <a:p>
            <a:pPr>
              <a:lnSpc>
                <a:spcPct val="100000"/>
              </a:lnSpc>
              <a:buFont typeface="Arial" charset="0"/>
              <a:buNone/>
            </a:pPr>
            <a:r>
              <a:rPr lang="en-GB" sz="1600">
                <a:latin typeface="Arial" charset="0"/>
              </a:rPr>
              <a:t>Count of subscriptions received by each peer</a:t>
            </a:r>
          </a:p>
          <a:p>
            <a:pPr>
              <a:lnSpc>
                <a:spcPct val="100000"/>
              </a:lnSpc>
              <a:buFont typeface="Arial" charset="0"/>
              <a:buNone/>
            </a:pPr>
            <a:endParaRPr lang="en-GB" sz="1200">
              <a:latin typeface="Arial" charset="0"/>
            </a:endParaRPr>
          </a:p>
          <a:p>
            <a:pPr>
              <a:lnSpc>
                <a:spcPct val="100000"/>
              </a:lnSpc>
              <a:buFont typeface="Arial" charset="0"/>
              <a:buNone/>
            </a:pPr>
            <a:endParaRPr lang="en-GB" sz="1200">
              <a:latin typeface="Arial" charset="0"/>
            </a:endParaRP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2209800" y="228600"/>
            <a:ext cx="5638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1500"/>
              </a:spcBef>
              <a:buClr>
                <a:srgbClr val="3333CC"/>
              </a:buClr>
            </a:pPr>
            <a:r>
              <a:rPr lang="en-GB" b="1">
                <a:solidFill>
                  <a:srgbClr val="3333CC"/>
                </a:solidFill>
              </a:rPr>
              <a:t>SBN - What We Currently Have</a:t>
            </a:r>
          </a:p>
        </p:txBody>
      </p:sp>
      <p:sp>
        <p:nvSpPr>
          <p:cNvPr id="7170" name="Text Box 2"/>
          <p:cNvSpPr txBox="1">
            <a:spLocks noChangeArrowheads="1"/>
          </p:cNvSpPr>
          <p:nvPr/>
        </p:nvSpPr>
        <p:spPr bwMode="auto">
          <a:xfrm>
            <a:off x="457200" y="1738313"/>
            <a:ext cx="8153400" cy="366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charset="0"/>
                <a:ea typeface="ＭＳ Ｐゴシック" charset="0"/>
                <a:cs typeface="MS Gothi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charset="0"/>
                <a:ea typeface="ＭＳ Ｐゴシック" charset="0"/>
                <a:cs typeface="MS Gothi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charset="0"/>
                <a:ea typeface="ＭＳ Ｐゴシック" charset="0"/>
                <a:cs typeface="MS Gothi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charset="0"/>
                <a:ea typeface="ＭＳ Ｐゴシック" charset="0"/>
                <a:cs typeface="MS Gothi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charset="0"/>
                <a:ea typeface="ＭＳ Ｐゴシック" charset="0"/>
                <a:cs typeface="MS Gothic" charset="0"/>
              </a:defRPr>
            </a:lvl9pPr>
          </a:lstStyle>
          <a:p>
            <a:pPr lvl="1">
              <a:lnSpc>
                <a:spcPct val="100000"/>
              </a:lnSpc>
              <a:buFont typeface="Times New Roman" charset="0"/>
              <a:buChar char="•"/>
            </a:pPr>
            <a:r>
              <a:rPr lang="en-GB" sz="1800"/>
              <a:t>   CFS Application for inter-processor communication (SBN no longer 		embedded in the cFE)</a:t>
            </a:r>
          </a:p>
          <a:p>
            <a:pPr lvl="1">
              <a:lnSpc>
                <a:spcPct val="100000"/>
              </a:lnSpc>
            </a:pPr>
            <a:endParaRPr lang="en-GB" sz="1800"/>
          </a:p>
          <a:p>
            <a:pPr lvl="1">
              <a:lnSpc>
                <a:spcPct val="100000"/>
              </a:lnSpc>
              <a:buFont typeface="Times New Roman" charset="0"/>
              <a:buChar char="•"/>
            </a:pPr>
            <a:r>
              <a:rPr lang="en-GB" sz="1800"/>
              <a:t>   IP Version Only</a:t>
            </a:r>
          </a:p>
          <a:p>
            <a:pPr lvl="1">
              <a:lnSpc>
                <a:spcPct val="100000"/>
              </a:lnSpc>
            </a:pPr>
            <a:endParaRPr lang="en-GB" sz="1800"/>
          </a:p>
          <a:p>
            <a:pPr lvl="1">
              <a:lnSpc>
                <a:spcPct val="100000"/>
              </a:lnSpc>
              <a:buFont typeface="Times New Roman" charset="0"/>
              <a:buChar char="•"/>
            </a:pPr>
            <a:r>
              <a:rPr lang="en-GB" sz="1800"/>
              <a:t>   Designed to run on Ethernet, Spacewire, SOIS and 1394 (Firewire) without 	SBN code changes</a:t>
            </a:r>
          </a:p>
          <a:p>
            <a:pPr lvl="1">
              <a:lnSpc>
                <a:spcPct val="100000"/>
              </a:lnSpc>
            </a:pPr>
            <a:endParaRPr lang="en-GB" sz="1800"/>
          </a:p>
          <a:p>
            <a:pPr lvl="1">
              <a:lnSpc>
                <a:spcPct val="100000"/>
              </a:lnSpc>
              <a:buFont typeface="Times New Roman" charset="0"/>
              <a:buChar char="•"/>
            </a:pPr>
            <a:r>
              <a:rPr lang="en-GB" sz="1800"/>
              <a:t>   Learns of Peers via Peer Configuration File</a:t>
            </a:r>
          </a:p>
          <a:p>
            <a:pPr lvl="1">
              <a:lnSpc>
                <a:spcPct val="100000"/>
              </a:lnSpc>
            </a:pPr>
            <a:endParaRPr lang="en-GB" sz="1800"/>
          </a:p>
          <a:p>
            <a:pPr lvl="1">
              <a:lnSpc>
                <a:spcPct val="100000"/>
              </a:lnSpc>
              <a:buFont typeface="Times New Roman" charset="0"/>
              <a:buChar char="•"/>
            </a:pPr>
            <a:r>
              <a:rPr lang="en-GB" sz="1800"/>
              <a:t>  Can be used with cFE Version 4.1.0 or later</a:t>
            </a:r>
          </a:p>
          <a:p>
            <a:pPr lvl="1">
              <a:lnSpc>
                <a:spcPct val="100000"/>
              </a:lnSpc>
            </a:pPr>
            <a:endParaRPr lang="en-GB" sz="1800"/>
          </a:p>
          <a:p>
            <a:pPr lvl="1">
              <a:lnSpc>
                <a:spcPct val="100000"/>
              </a:lnSpc>
              <a:buFont typeface="Times New Roman" charset="0"/>
              <a:buChar char="•"/>
            </a:pPr>
            <a:r>
              <a:rPr lang="en-GB" sz="1800"/>
              <a:t>  Requires no changes to existing cFE/CFS applications </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1524000" y="152400"/>
            <a:ext cx="66802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Error Event Messages</a:t>
            </a:r>
          </a:p>
        </p:txBody>
      </p:sp>
      <p:sp>
        <p:nvSpPr>
          <p:cNvPr id="25602" name="Rectangle 2"/>
          <p:cNvSpPr>
            <a:spLocks noGrp="1" noChangeArrowheads="1"/>
          </p:cNvSpPr>
          <p:nvPr>
            <p:ph type="body" idx="4294967295"/>
          </p:nvPr>
        </p:nvSpPr>
        <p:spPr>
          <a:xfrm>
            <a:off x="415925" y="1209675"/>
            <a:ext cx="8312150" cy="5045075"/>
          </a:xfrm>
          <a:ln/>
        </p:spPr>
        <p:txBody>
          <a:bodyPr/>
          <a:lstStyle/>
          <a:p>
            <a:pPr>
              <a:lnSpc>
                <a:spcPct val="100000"/>
              </a:lnSpc>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u="sng"/>
              <a:t>Error Event Messages</a:t>
            </a:r>
            <a:r>
              <a:rPr lang="en-GB"/>
              <a:t>		              </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SBN APP Will Terminate, Peer File Not Found or Data Invalid!</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SBN APP Will Terminate, Error Creating Interfaces!</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SBN APP Initialized V1.0, AppId=%d </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"%s:Peer file %s failed to open", CFE_CPU_NAME,Nonvolatile Filename</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"%s:Invalid SBN peer file line,exp %d items,found %d" </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"%s:Error copying file data for %s,status=0x%x"</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"%s:Error creating pipe for %s,status=0x%x"</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"%s:socket call failed,line %d,rtn val %d,errno=%d"</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"%s:bind call failed,line %d,rtn val %d,errno=%d"</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"%s:Unexpected state(%d) in SBN_RunProtocol for %s"</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"%s:Error recving network message, srcName %s invalid"</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"%s:Cannot process subscription from %s,max(%d)met."</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"%s:Error sending %s to %s stat=%d"                                                   </a:t>
            </a:r>
          </a:p>
          <a:p>
            <a:pPr lvl="1">
              <a:lnSpc>
                <a:spcPct val="100000"/>
              </a:lnSpc>
              <a:spcBef>
                <a:spcPts val="700"/>
              </a:spcBef>
              <a:buFont typeface="Arial" charset="0"/>
              <a:buNone/>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endParaRPr lang="en-GB" sz="1600"/>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1524000" y="152400"/>
            <a:ext cx="66802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Informational Event Messages</a:t>
            </a:r>
          </a:p>
        </p:txBody>
      </p:sp>
      <p:sp>
        <p:nvSpPr>
          <p:cNvPr id="26626" name="Rectangle 2"/>
          <p:cNvSpPr>
            <a:spLocks noGrp="1" noChangeArrowheads="1"/>
          </p:cNvSpPr>
          <p:nvPr>
            <p:ph type="body" idx="4294967295"/>
          </p:nvPr>
        </p:nvSpPr>
        <p:spPr>
          <a:xfrm>
            <a:off x="415925" y="1209675"/>
            <a:ext cx="8312150" cy="4900613"/>
          </a:xfrm>
          <a:ln/>
        </p:spPr>
        <p:txBody>
          <a:bodyPr/>
          <a:lstStyle/>
          <a:p>
            <a:pPr>
              <a:lnSpc>
                <a:spcPct val="100000"/>
              </a:lnSpc>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u="sng"/>
              <a:t>Informational Event Messages</a:t>
            </a:r>
            <a:r>
              <a:rPr lang="en-GB"/>
              <a:t>		              </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altLang="en-GB" sz="1600"/>
              <a:t>“</a:t>
            </a:r>
            <a:r>
              <a:rPr lang="en-GB" sz="1600"/>
              <a:t>SBN APP Initialized V1.0, AppId=%d</a:t>
            </a:r>
            <a:r>
              <a:rPr lang="en-GB" altLang="en-GB" sz="1600"/>
              <a:t>”</a:t>
            </a:r>
            <a:r>
              <a:rPr lang="en-GB" sz="1600"/>
              <a:t> </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 "%s:Peer file %s failed to open", CFE_CPU_NAME,Volatile Filename</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"%s:Opened SBN Peer Data file %s"</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"%s:Pipe %s created"</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"%s:%s Alive, changing state to SBN_HEARTBEATING"</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"%s:%s Heartbeat lost, changing state to SBN_ANNOUNCING"</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"%s:AppMsg 0x%04X,sz=%d destined for %s truncated to %d(max sz)"</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"%s:Error sending subs to %s,LclSubCnt=%d,max=%d"</a:t>
            </a:r>
          </a:p>
          <a:p>
            <a:pPr lvl="1">
              <a:lnSpc>
                <a:spcPct val="100000"/>
              </a:lnSpc>
              <a:spcBef>
                <a:spcPts val="700"/>
              </a:spcBef>
              <a:buFont typeface="Arial"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600"/>
              <a:t>"%s:UnSubscribed %d MsgIds from %s"</a:t>
            </a:r>
          </a:p>
          <a:p>
            <a:pPr lvl="1">
              <a:lnSpc>
                <a:spcPct val="100000"/>
              </a:lnSpc>
              <a:spcBef>
                <a:spcPts val="700"/>
              </a:spcBef>
              <a:buFont typeface="Arial" charset="0"/>
              <a:buNone/>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endParaRPr lang="en-GB" sz="1600"/>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1524000" y="152400"/>
            <a:ext cx="66802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Subscription Example (1 of 2)</a:t>
            </a:r>
          </a:p>
        </p:txBody>
      </p:sp>
      <p:sp>
        <p:nvSpPr>
          <p:cNvPr id="27650" name="Text Box 2"/>
          <p:cNvSpPr txBox="1">
            <a:spLocks noChangeArrowheads="1"/>
          </p:cNvSpPr>
          <p:nvPr/>
        </p:nvSpPr>
        <p:spPr bwMode="auto">
          <a:xfrm>
            <a:off x="7199313" y="4449763"/>
            <a:ext cx="162242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600">
                <a:latin typeface="Arial" charset="0"/>
              </a:rPr>
              <a:t>       CPU3</a:t>
            </a:r>
          </a:p>
          <a:p>
            <a:pPr eaLnBrk="1" hangingPunct="1">
              <a:lnSpc>
                <a:spcPct val="100000"/>
              </a:lnSpc>
              <a:buFont typeface="Arial" charset="0"/>
              <a:buNone/>
            </a:pPr>
            <a:r>
              <a:rPr lang="en-GB" sz="800">
                <a:latin typeface="Arial" charset="0"/>
              </a:rPr>
              <a:t>(Local Subscriptions not shown)</a:t>
            </a:r>
          </a:p>
        </p:txBody>
      </p:sp>
      <p:sp>
        <p:nvSpPr>
          <p:cNvPr id="27651" name="Text Box 3"/>
          <p:cNvSpPr txBox="1">
            <a:spLocks noChangeArrowheads="1"/>
          </p:cNvSpPr>
          <p:nvPr/>
        </p:nvSpPr>
        <p:spPr bwMode="auto">
          <a:xfrm>
            <a:off x="311150" y="4713288"/>
            <a:ext cx="868045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400">
                <a:latin typeface="Arial" charset="0"/>
              </a:rPr>
              <a:t>In the following slides, P#</a:t>
            </a:r>
            <a:r>
              <a:rPr lang="en-GB" altLang="en-GB" sz="1400">
                <a:latin typeface="Arial" charset="0"/>
              </a:rPr>
              <a:t>’</a:t>
            </a:r>
            <a:r>
              <a:rPr lang="en-GB" sz="1400">
                <a:latin typeface="Arial" charset="0"/>
              </a:rPr>
              <a:t>s refer to pipes and  A#</a:t>
            </a:r>
            <a:r>
              <a:rPr lang="en-GB" altLang="en-GB" sz="1400">
                <a:latin typeface="Arial" charset="0"/>
              </a:rPr>
              <a:t>’</a:t>
            </a:r>
            <a:r>
              <a:rPr lang="en-GB" sz="1400">
                <a:latin typeface="Arial" charset="0"/>
              </a:rPr>
              <a:t>s refer to applications.</a:t>
            </a:r>
          </a:p>
          <a:p>
            <a:pPr eaLnBrk="1" hangingPunct="1">
              <a:lnSpc>
                <a:spcPct val="100000"/>
              </a:lnSpc>
              <a:buFont typeface="Arial" charset="0"/>
              <a:buNone/>
            </a:pPr>
            <a:endParaRPr lang="en-GB" sz="1400">
              <a:latin typeface="Arial" charset="0"/>
            </a:endParaRPr>
          </a:p>
          <a:p>
            <a:pPr eaLnBrk="1" hangingPunct="1">
              <a:lnSpc>
                <a:spcPct val="100000"/>
              </a:lnSpc>
              <a:buFont typeface="Arial" charset="0"/>
              <a:buNone/>
            </a:pPr>
            <a:r>
              <a:rPr lang="en-GB" sz="1400">
                <a:latin typeface="Arial" charset="0"/>
              </a:rPr>
              <a:t>1. A1 subscribes to MsgId 10 on Pipe 3 (P3) with QOS of 0,0 (meaning low reliability, low priority).</a:t>
            </a:r>
          </a:p>
          <a:p>
            <a:pPr eaLnBrk="1" hangingPunct="1">
              <a:lnSpc>
                <a:spcPct val="100000"/>
              </a:lnSpc>
              <a:buFont typeface="Arial" charset="0"/>
              <a:buNone/>
            </a:pPr>
            <a:r>
              <a:rPr lang="en-GB" sz="1400">
                <a:latin typeface="Arial" charset="0"/>
              </a:rPr>
              <a:t>2. SB1 does the following:</a:t>
            </a:r>
          </a:p>
          <a:p>
            <a:pPr eaLnBrk="1" hangingPunct="1">
              <a:lnSpc>
                <a:spcPct val="100000"/>
              </a:lnSpc>
              <a:buFont typeface="Arial" charset="0"/>
              <a:buNone/>
            </a:pPr>
            <a:r>
              <a:rPr lang="en-GB" sz="1400">
                <a:latin typeface="Arial" charset="0"/>
              </a:rPr>
              <a:t>     a. Updates </a:t>
            </a:r>
            <a:r>
              <a:rPr lang="en-GB" altLang="en-GB" sz="1400">
                <a:latin typeface="Arial" charset="0"/>
              </a:rPr>
              <a:t>‘</a:t>
            </a:r>
            <a:r>
              <a:rPr lang="en-GB" sz="1400">
                <a:latin typeface="Arial" charset="0"/>
              </a:rPr>
              <a:t>CPU1</a:t>
            </a:r>
            <a:r>
              <a:rPr lang="en-GB" altLang="en-GB" sz="1400">
                <a:latin typeface="Arial" charset="0"/>
              </a:rPr>
              <a:t>’</a:t>
            </a:r>
            <a:r>
              <a:rPr lang="en-GB" sz="1400">
                <a:latin typeface="Arial" charset="0"/>
              </a:rPr>
              <a:t> SB routing tables with MsgId 10 to Pipe 3.</a:t>
            </a:r>
          </a:p>
          <a:p>
            <a:pPr eaLnBrk="1" hangingPunct="1">
              <a:lnSpc>
                <a:spcPct val="100000"/>
              </a:lnSpc>
              <a:buFont typeface="Arial" charset="0"/>
              <a:buNone/>
            </a:pPr>
            <a:r>
              <a:rPr lang="en-GB" sz="1400">
                <a:latin typeface="Arial" charset="0"/>
              </a:rPr>
              <a:t>	b. Sends a message to SBN1 with subscription details (subscription report)</a:t>
            </a:r>
          </a:p>
          <a:p>
            <a:pPr eaLnBrk="1" hangingPunct="1">
              <a:lnSpc>
                <a:spcPct val="100000"/>
              </a:lnSpc>
              <a:buFont typeface="Arial" charset="0"/>
              <a:buNone/>
            </a:pPr>
            <a:r>
              <a:rPr lang="en-GB" sz="1400">
                <a:latin typeface="Arial" charset="0"/>
              </a:rPr>
              <a:t>3. SBN1 does the following after receiving the subscription report:</a:t>
            </a:r>
          </a:p>
          <a:p>
            <a:pPr eaLnBrk="1" hangingPunct="1">
              <a:lnSpc>
                <a:spcPct val="100000"/>
              </a:lnSpc>
              <a:buFont typeface="Arial" charset="0"/>
              <a:buNone/>
            </a:pPr>
            <a:r>
              <a:rPr lang="en-GB" sz="1400">
                <a:latin typeface="Arial" charset="0"/>
              </a:rPr>
              <a:t>	a. Adds subscription to </a:t>
            </a:r>
            <a:r>
              <a:rPr lang="en-GB" altLang="en-GB" sz="1400">
                <a:latin typeface="Arial" charset="0"/>
              </a:rPr>
              <a:t>“</a:t>
            </a:r>
            <a:r>
              <a:rPr lang="en-GB" sz="1400">
                <a:latin typeface="Arial" charset="0"/>
              </a:rPr>
              <a:t>Local Subscription</a:t>
            </a:r>
            <a:r>
              <a:rPr lang="en-GB" altLang="en-GB" sz="1400">
                <a:latin typeface="Arial" charset="0"/>
              </a:rPr>
              <a:t>”</a:t>
            </a:r>
            <a:r>
              <a:rPr lang="en-GB" sz="1400">
                <a:latin typeface="Arial" charset="0"/>
              </a:rPr>
              <a:t> list</a:t>
            </a:r>
          </a:p>
          <a:p>
            <a:pPr eaLnBrk="1" hangingPunct="1">
              <a:lnSpc>
                <a:spcPct val="100000"/>
              </a:lnSpc>
              <a:buFont typeface="Arial" charset="0"/>
              <a:buNone/>
            </a:pPr>
            <a:r>
              <a:rPr lang="en-GB" sz="1400">
                <a:latin typeface="Arial" charset="0"/>
              </a:rPr>
              <a:t>	b. Sends a </a:t>
            </a:r>
            <a:r>
              <a:rPr lang="en-GB" altLang="en-GB" sz="1400">
                <a:latin typeface="Arial" charset="0"/>
              </a:rPr>
              <a:t>“</a:t>
            </a:r>
            <a:r>
              <a:rPr lang="en-GB" sz="1400">
                <a:latin typeface="Arial" charset="0"/>
              </a:rPr>
              <a:t>SUBSCRIBE</a:t>
            </a:r>
            <a:r>
              <a:rPr lang="en-GB" altLang="en-GB" sz="1400">
                <a:latin typeface="Arial" charset="0"/>
              </a:rPr>
              <a:t>”</a:t>
            </a:r>
            <a:r>
              <a:rPr lang="en-GB" sz="1400">
                <a:latin typeface="Arial" charset="0"/>
              </a:rPr>
              <a:t> network message to all </a:t>
            </a:r>
            <a:r>
              <a:rPr lang="en-GB" altLang="en-GB" sz="1400">
                <a:latin typeface="Arial" charset="0"/>
              </a:rPr>
              <a:t>“</a:t>
            </a:r>
            <a:r>
              <a:rPr lang="en-GB" sz="1400">
                <a:latin typeface="Arial" charset="0"/>
              </a:rPr>
              <a:t>heartbeating</a:t>
            </a:r>
            <a:r>
              <a:rPr lang="en-GB" altLang="en-GB" sz="1400">
                <a:latin typeface="Arial" charset="0"/>
              </a:rPr>
              <a:t>”</a:t>
            </a:r>
            <a:r>
              <a:rPr lang="en-GB" sz="1400">
                <a:latin typeface="Arial" charset="0"/>
              </a:rPr>
              <a:t> peers</a:t>
            </a:r>
          </a:p>
          <a:p>
            <a:pPr eaLnBrk="1" hangingPunct="1">
              <a:lnSpc>
                <a:spcPct val="100000"/>
              </a:lnSpc>
              <a:buFont typeface="Arial" charset="0"/>
              <a:buNone/>
            </a:pPr>
            <a:r>
              <a:rPr lang="en-GB" sz="1400">
                <a:latin typeface="Arial" charset="0"/>
              </a:rPr>
              <a:t>     </a:t>
            </a:r>
          </a:p>
          <a:p>
            <a:pPr eaLnBrk="1" hangingPunct="1">
              <a:lnSpc>
                <a:spcPct val="100000"/>
              </a:lnSpc>
              <a:buFont typeface="Arial" charset="0"/>
              <a:buNone/>
            </a:pPr>
            <a:endParaRPr lang="en-GB" sz="1400">
              <a:latin typeface="Arial" charset="0"/>
            </a:endParaRPr>
          </a:p>
        </p:txBody>
      </p:sp>
      <p:sp>
        <p:nvSpPr>
          <p:cNvPr id="27652" name="Rectangle 4"/>
          <p:cNvSpPr>
            <a:spLocks noChangeArrowheads="1"/>
          </p:cNvSpPr>
          <p:nvPr/>
        </p:nvSpPr>
        <p:spPr bwMode="auto">
          <a:xfrm>
            <a:off x="115888" y="1963738"/>
            <a:ext cx="3297237" cy="2438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53" name="Oval 5"/>
          <p:cNvSpPr>
            <a:spLocks noChangeArrowheads="1"/>
          </p:cNvSpPr>
          <p:nvPr/>
        </p:nvSpPr>
        <p:spPr bwMode="auto">
          <a:xfrm>
            <a:off x="1166813" y="3019425"/>
            <a:ext cx="533400" cy="5334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54" name="Text Box 6"/>
          <p:cNvSpPr txBox="1">
            <a:spLocks noChangeArrowheads="1"/>
          </p:cNvSpPr>
          <p:nvPr/>
        </p:nvSpPr>
        <p:spPr bwMode="auto">
          <a:xfrm>
            <a:off x="1212850" y="3168650"/>
            <a:ext cx="4572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SB1</a:t>
            </a:r>
          </a:p>
        </p:txBody>
      </p:sp>
      <p:sp>
        <p:nvSpPr>
          <p:cNvPr id="27655" name="Oval 7"/>
          <p:cNvSpPr>
            <a:spLocks noChangeArrowheads="1"/>
          </p:cNvSpPr>
          <p:nvPr/>
        </p:nvSpPr>
        <p:spPr bwMode="auto">
          <a:xfrm>
            <a:off x="1166813" y="2028825"/>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1150938" y="2133600"/>
            <a:ext cx="5032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SBN1</a:t>
            </a:r>
          </a:p>
        </p:txBody>
      </p:sp>
      <p:sp>
        <p:nvSpPr>
          <p:cNvPr id="27657" name="Oval 9"/>
          <p:cNvSpPr>
            <a:spLocks noChangeArrowheads="1"/>
          </p:cNvSpPr>
          <p:nvPr/>
        </p:nvSpPr>
        <p:spPr bwMode="auto">
          <a:xfrm>
            <a:off x="1933575" y="3849688"/>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1960563" y="3917950"/>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A2</a:t>
            </a:r>
          </a:p>
        </p:txBody>
      </p:sp>
      <p:sp>
        <p:nvSpPr>
          <p:cNvPr id="27659" name="Oval 11"/>
          <p:cNvSpPr>
            <a:spLocks noChangeArrowheads="1"/>
          </p:cNvSpPr>
          <p:nvPr/>
        </p:nvSpPr>
        <p:spPr bwMode="auto">
          <a:xfrm>
            <a:off x="557213" y="3476625"/>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557213" y="3552825"/>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A1</a:t>
            </a:r>
          </a:p>
        </p:txBody>
      </p:sp>
      <p:sp>
        <p:nvSpPr>
          <p:cNvPr id="27661" name="Text Box 13"/>
          <p:cNvSpPr txBox="1">
            <a:spLocks noChangeArrowheads="1"/>
          </p:cNvSpPr>
          <p:nvPr/>
        </p:nvSpPr>
        <p:spPr bwMode="auto">
          <a:xfrm>
            <a:off x="1092200" y="4391025"/>
            <a:ext cx="7223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600">
                <a:latin typeface="Arial" charset="0"/>
              </a:rPr>
              <a:t>CPU1</a:t>
            </a:r>
          </a:p>
        </p:txBody>
      </p:sp>
      <p:sp>
        <p:nvSpPr>
          <p:cNvPr id="27662" name="Line 14"/>
          <p:cNvSpPr>
            <a:spLocks noChangeShapeType="1"/>
          </p:cNvSpPr>
          <p:nvPr/>
        </p:nvSpPr>
        <p:spPr bwMode="auto">
          <a:xfrm flipH="1">
            <a:off x="920750" y="3471863"/>
            <a:ext cx="298450" cy="19526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63" name="Text Box 15"/>
          <p:cNvSpPr txBox="1">
            <a:spLocks noChangeArrowheads="1"/>
          </p:cNvSpPr>
          <p:nvPr/>
        </p:nvSpPr>
        <p:spPr bwMode="auto">
          <a:xfrm>
            <a:off x="717550" y="317182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Pipe 3</a:t>
            </a:r>
          </a:p>
          <a:p>
            <a:pPr eaLnBrk="1" hangingPunct="1">
              <a:lnSpc>
                <a:spcPct val="100000"/>
              </a:lnSpc>
              <a:buFont typeface="Arial" charset="0"/>
              <a:buNone/>
            </a:pPr>
            <a:r>
              <a:rPr lang="en-GB" sz="1000">
                <a:latin typeface="Arial" charset="0"/>
              </a:rPr>
              <a:t> (P3)</a:t>
            </a:r>
          </a:p>
        </p:txBody>
      </p:sp>
      <p:sp>
        <p:nvSpPr>
          <p:cNvPr id="27664" name="Line 16"/>
          <p:cNvSpPr>
            <a:spLocks noChangeShapeType="1"/>
          </p:cNvSpPr>
          <p:nvPr/>
        </p:nvSpPr>
        <p:spPr bwMode="auto">
          <a:xfrm>
            <a:off x="1658938" y="3444875"/>
            <a:ext cx="336550" cy="44926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65" name="Line 17"/>
          <p:cNvSpPr>
            <a:spLocks noChangeShapeType="1"/>
          </p:cNvSpPr>
          <p:nvPr/>
        </p:nvSpPr>
        <p:spPr bwMode="auto">
          <a:xfrm>
            <a:off x="1363663" y="2492375"/>
            <a:ext cx="1587" cy="533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66" name="Text Box 18"/>
          <p:cNvSpPr txBox="1">
            <a:spLocks noChangeArrowheads="1"/>
          </p:cNvSpPr>
          <p:nvPr/>
        </p:nvSpPr>
        <p:spPr bwMode="auto">
          <a:xfrm>
            <a:off x="930275" y="252412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P1</a:t>
            </a:r>
          </a:p>
          <a:p>
            <a:pPr eaLnBrk="1" hangingPunct="1">
              <a:lnSpc>
                <a:spcPct val="100000"/>
              </a:lnSpc>
              <a:buFont typeface="Arial" charset="0"/>
              <a:buNone/>
            </a:pPr>
            <a:r>
              <a:rPr lang="en-GB" sz="1000">
                <a:latin typeface="Arial" charset="0"/>
              </a:rPr>
              <a:t>(cpu2)</a:t>
            </a:r>
          </a:p>
        </p:txBody>
      </p:sp>
      <p:sp>
        <p:nvSpPr>
          <p:cNvPr id="27667" name="Text Box 19"/>
          <p:cNvSpPr txBox="1">
            <a:spLocks noChangeArrowheads="1"/>
          </p:cNvSpPr>
          <p:nvPr/>
        </p:nvSpPr>
        <p:spPr bwMode="auto">
          <a:xfrm>
            <a:off x="1701800" y="3403600"/>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P4</a:t>
            </a:r>
          </a:p>
        </p:txBody>
      </p:sp>
      <p:sp>
        <p:nvSpPr>
          <p:cNvPr id="27668" name="Line 20"/>
          <p:cNvSpPr>
            <a:spLocks noChangeShapeType="1"/>
          </p:cNvSpPr>
          <p:nvPr/>
        </p:nvSpPr>
        <p:spPr bwMode="auto">
          <a:xfrm flipH="1">
            <a:off x="1449388" y="2489200"/>
            <a:ext cx="9525" cy="5286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69" name="Text Box 21"/>
          <p:cNvSpPr txBox="1">
            <a:spLocks noChangeArrowheads="1"/>
          </p:cNvSpPr>
          <p:nvPr/>
        </p:nvSpPr>
        <p:spPr bwMode="auto">
          <a:xfrm>
            <a:off x="1403350" y="254317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P2</a:t>
            </a:r>
          </a:p>
          <a:p>
            <a:pPr eaLnBrk="1" hangingPunct="1">
              <a:lnSpc>
                <a:spcPct val="100000"/>
              </a:lnSpc>
              <a:buFont typeface="Arial" charset="0"/>
              <a:buNone/>
            </a:pPr>
            <a:r>
              <a:rPr lang="en-GB" sz="1000">
                <a:latin typeface="Arial" charset="0"/>
              </a:rPr>
              <a:t>(cpu3)</a:t>
            </a:r>
          </a:p>
        </p:txBody>
      </p:sp>
      <p:sp>
        <p:nvSpPr>
          <p:cNvPr id="27670" name="Rectangle 22"/>
          <p:cNvSpPr>
            <a:spLocks noChangeArrowheads="1"/>
          </p:cNvSpPr>
          <p:nvPr/>
        </p:nvSpPr>
        <p:spPr bwMode="auto">
          <a:xfrm>
            <a:off x="6913563" y="1963738"/>
            <a:ext cx="2057400" cy="2438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71" name="Oval 23"/>
          <p:cNvSpPr>
            <a:spLocks noChangeArrowheads="1"/>
          </p:cNvSpPr>
          <p:nvPr/>
        </p:nvSpPr>
        <p:spPr bwMode="auto">
          <a:xfrm>
            <a:off x="7675563" y="3030538"/>
            <a:ext cx="533400" cy="5334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72" name="Text Box 24"/>
          <p:cNvSpPr txBox="1">
            <a:spLocks noChangeArrowheads="1"/>
          </p:cNvSpPr>
          <p:nvPr/>
        </p:nvSpPr>
        <p:spPr bwMode="auto">
          <a:xfrm>
            <a:off x="7732713" y="3168650"/>
            <a:ext cx="4572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SB3</a:t>
            </a:r>
          </a:p>
        </p:txBody>
      </p:sp>
      <p:sp>
        <p:nvSpPr>
          <p:cNvPr id="27673" name="Oval 25"/>
          <p:cNvSpPr>
            <a:spLocks noChangeArrowheads="1"/>
          </p:cNvSpPr>
          <p:nvPr/>
        </p:nvSpPr>
        <p:spPr bwMode="auto">
          <a:xfrm>
            <a:off x="7675563" y="2039938"/>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74" name="Text Box 26"/>
          <p:cNvSpPr txBox="1">
            <a:spLocks noChangeArrowheads="1"/>
          </p:cNvSpPr>
          <p:nvPr/>
        </p:nvSpPr>
        <p:spPr bwMode="auto">
          <a:xfrm>
            <a:off x="7658100" y="2135188"/>
            <a:ext cx="503238"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SBN3</a:t>
            </a:r>
          </a:p>
        </p:txBody>
      </p:sp>
      <p:sp>
        <p:nvSpPr>
          <p:cNvPr id="27675" name="Oval 27"/>
          <p:cNvSpPr>
            <a:spLocks noChangeArrowheads="1"/>
          </p:cNvSpPr>
          <p:nvPr/>
        </p:nvSpPr>
        <p:spPr bwMode="auto">
          <a:xfrm>
            <a:off x="8432800" y="3883025"/>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76" name="Text Box 28"/>
          <p:cNvSpPr txBox="1">
            <a:spLocks noChangeArrowheads="1"/>
          </p:cNvSpPr>
          <p:nvPr/>
        </p:nvSpPr>
        <p:spPr bwMode="auto">
          <a:xfrm>
            <a:off x="8461375" y="3949700"/>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A6</a:t>
            </a:r>
          </a:p>
        </p:txBody>
      </p:sp>
      <p:sp>
        <p:nvSpPr>
          <p:cNvPr id="27677" name="Oval 29"/>
          <p:cNvSpPr>
            <a:spLocks noChangeArrowheads="1"/>
          </p:cNvSpPr>
          <p:nvPr/>
        </p:nvSpPr>
        <p:spPr bwMode="auto">
          <a:xfrm>
            <a:off x="7056438" y="3873500"/>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78" name="Text Box 30"/>
          <p:cNvSpPr txBox="1">
            <a:spLocks noChangeArrowheads="1"/>
          </p:cNvSpPr>
          <p:nvPr/>
        </p:nvSpPr>
        <p:spPr bwMode="auto">
          <a:xfrm>
            <a:off x="7075488" y="3940175"/>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A5</a:t>
            </a:r>
          </a:p>
        </p:txBody>
      </p:sp>
      <p:sp>
        <p:nvSpPr>
          <p:cNvPr id="27679" name="Line 31"/>
          <p:cNvSpPr>
            <a:spLocks noChangeShapeType="1"/>
          </p:cNvSpPr>
          <p:nvPr/>
        </p:nvSpPr>
        <p:spPr bwMode="auto">
          <a:xfrm flipH="1">
            <a:off x="7392988" y="3449638"/>
            <a:ext cx="347662" cy="48895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80" name="Text Box 32"/>
          <p:cNvSpPr txBox="1">
            <a:spLocks noChangeArrowheads="1"/>
          </p:cNvSpPr>
          <p:nvPr/>
        </p:nvSpPr>
        <p:spPr bwMode="auto">
          <a:xfrm>
            <a:off x="7159625" y="3675063"/>
            <a:ext cx="40005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P11</a:t>
            </a:r>
          </a:p>
        </p:txBody>
      </p:sp>
      <p:sp>
        <p:nvSpPr>
          <p:cNvPr id="27681" name="Line 33"/>
          <p:cNvSpPr>
            <a:spLocks noChangeShapeType="1"/>
          </p:cNvSpPr>
          <p:nvPr/>
        </p:nvSpPr>
        <p:spPr bwMode="auto">
          <a:xfrm>
            <a:off x="8145463" y="3455988"/>
            <a:ext cx="346075" cy="4778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82" name="Line 34"/>
          <p:cNvSpPr>
            <a:spLocks noChangeShapeType="1"/>
          </p:cNvSpPr>
          <p:nvPr/>
        </p:nvSpPr>
        <p:spPr bwMode="auto">
          <a:xfrm>
            <a:off x="7885113" y="2497138"/>
            <a:ext cx="1587" cy="533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83" name="Text Box 35"/>
          <p:cNvSpPr txBox="1">
            <a:spLocks noChangeArrowheads="1"/>
          </p:cNvSpPr>
          <p:nvPr/>
        </p:nvSpPr>
        <p:spPr bwMode="auto">
          <a:xfrm>
            <a:off x="7437438" y="2541588"/>
            <a:ext cx="531812"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P9</a:t>
            </a:r>
          </a:p>
          <a:p>
            <a:pPr eaLnBrk="1" hangingPunct="1">
              <a:lnSpc>
                <a:spcPct val="100000"/>
              </a:lnSpc>
              <a:buFont typeface="Arial" charset="0"/>
              <a:buNone/>
            </a:pPr>
            <a:r>
              <a:rPr lang="en-GB" sz="1000">
                <a:latin typeface="Arial" charset="0"/>
              </a:rPr>
              <a:t>(cpu1)</a:t>
            </a:r>
          </a:p>
        </p:txBody>
      </p:sp>
      <p:sp>
        <p:nvSpPr>
          <p:cNvPr id="27684" name="Text Box 36"/>
          <p:cNvSpPr txBox="1">
            <a:spLocks noChangeArrowheads="1"/>
          </p:cNvSpPr>
          <p:nvPr/>
        </p:nvSpPr>
        <p:spPr bwMode="auto">
          <a:xfrm>
            <a:off x="8358188" y="3692525"/>
            <a:ext cx="40005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P12</a:t>
            </a:r>
          </a:p>
        </p:txBody>
      </p:sp>
      <p:sp>
        <p:nvSpPr>
          <p:cNvPr id="27685" name="Line 37"/>
          <p:cNvSpPr>
            <a:spLocks noChangeShapeType="1"/>
          </p:cNvSpPr>
          <p:nvPr/>
        </p:nvSpPr>
        <p:spPr bwMode="auto">
          <a:xfrm>
            <a:off x="7980363" y="2490788"/>
            <a:ext cx="6350"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86" name="Text Box 38"/>
          <p:cNvSpPr txBox="1">
            <a:spLocks noChangeArrowheads="1"/>
          </p:cNvSpPr>
          <p:nvPr/>
        </p:nvSpPr>
        <p:spPr bwMode="auto">
          <a:xfrm>
            <a:off x="7896225" y="2535238"/>
            <a:ext cx="5318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P10</a:t>
            </a:r>
          </a:p>
          <a:p>
            <a:pPr eaLnBrk="1" hangingPunct="1">
              <a:lnSpc>
                <a:spcPct val="100000"/>
              </a:lnSpc>
              <a:buFont typeface="Arial" charset="0"/>
              <a:buNone/>
            </a:pPr>
            <a:r>
              <a:rPr lang="en-GB" sz="1000">
                <a:latin typeface="Arial" charset="0"/>
              </a:rPr>
              <a:t>(cpu2)</a:t>
            </a:r>
          </a:p>
        </p:txBody>
      </p:sp>
      <p:sp>
        <p:nvSpPr>
          <p:cNvPr id="27687" name="Rectangle 39"/>
          <p:cNvSpPr>
            <a:spLocks noChangeArrowheads="1"/>
          </p:cNvSpPr>
          <p:nvPr/>
        </p:nvSpPr>
        <p:spPr bwMode="auto">
          <a:xfrm>
            <a:off x="1096963" y="3756025"/>
            <a:ext cx="685800" cy="469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460375" y="3933825"/>
            <a:ext cx="6588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SB Routing</a:t>
            </a:r>
          </a:p>
          <a:p>
            <a:pPr eaLnBrk="1" hangingPunct="1">
              <a:lnSpc>
                <a:spcPct val="100000"/>
              </a:lnSpc>
            </a:pPr>
            <a:r>
              <a:rPr lang="en-GB" sz="800"/>
              <a:t>     Table</a:t>
            </a:r>
          </a:p>
        </p:txBody>
      </p:sp>
      <p:sp>
        <p:nvSpPr>
          <p:cNvPr id="27689" name="Line 41"/>
          <p:cNvSpPr>
            <a:spLocks noChangeShapeType="1"/>
          </p:cNvSpPr>
          <p:nvPr/>
        </p:nvSpPr>
        <p:spPr bwMode="auto">
          <a:xfrm>
            <a:off x="1096963" y="39084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90" name="Line 42"/>
          <p:cNvSpPr>
            <a:spLocks noChangeShapeType="1"/>
          </p:cNvSpPr>
          <p:nvPr/>
        </p:nvSpPr>
        <p:spPr bwMode="auto">
          <a:xfrm>
            <a:off x="1446213" y="3762375"/>
            <a:ext cx="1587" cy="482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91" name="Line 43"/>
          <p:cNvSpPr>
            <a:spLocks noChangeShapeType="1"/>
          </p:cNvSpPr>
          <p:nvPr/>
        </p:nvSpPr>
        <p:spPr bwMode="auto">
          <a:xfrm>
            <a:off x="1433513" y="3565525"/>
            <a:ext cx="1587" cy="1968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92" name="Text Box 44"/>
          <p:cNvSpPr txBox="1">
            <a:spLocks noChangeArrowheads="1"/>
          </p:cNvSpPr>
          <p:nvPr/>
        </p:nvSpPr>
        <p:spPr bwMode="auto">
          <a:xfrm>
            <a:off x="1065213" y="37195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693" name="Text Box 45"/>
          <p:cNvSpPr txBox="1">
            <a:spLocks noChangeArrowheads="1"/>
          </p:cNvSpPr>
          <p:nvPr/>
        </p:nvSpPr>
        <p:spPr bwMode="auto">
          <a:xfrm>
            <a:off x="1439863" y="3732213"/>
            <a:ext cx="3603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Pipe</a:t>
            </a:r>
          </a:p>
        </p:txBody>
      </p:sp>
      <p:sp>
        <p:nvSpPr>
          <p:cNvPr id="27694" name="Line 46"/>
          <p:cNvSpPr>
            <a:spLocks noChangeShapeType="1"/>
          </p:cNvSpPr>
          <p:nvPr/>
        </p:nvSpPr>
        <p:spPr bwMode="auto">
          <a:xfrm>
            <a:off x="1109663" y="40608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95" name="Rectangle 47"/>
          <p:cNvSpPr>
            <a:spLocks noChangeArrowheads="1"/>
          </p:cNvSpPr>
          <p:nvPr/>
        </p:nvSpPr>
        <p:spPr bwMode="auto">
          <a:xfrm>
            <a:off x="7618413" y="3773488"/>
            <a:ext cx="685800" cy="469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96" name="Line 48"/>
          <p:cNvSpPr>
            <a:spLocks noChangeShapeType="1"/>
          </p:cNvSpPr>
          <p:nvPr/>
        </p:nvSpPr>
        <p:spPr bwMode="auto">
          <a:xfrm>
            <a:off x="7618413" y="3925888"/>
            <a:ext cx="685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97" name="Line 49"/>
          <p:cNvSpPr>
            <a:spLocks noChangeShapeType="1"/>
          </p:cNvSpPr>
          <p:nvPr/>
        </p:nvSpPr>
        <p:spPr bwMode="auto">
          <a:xfrm>
            <a:off x="7967663" y="3779838"/>
            <a:ext cx="1587" cy="482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98" name="Line 50"/>
          <p:cNvSpPr>
            <a:spLocks noChangeShapeType="1"/>
          </p:cNvSpPr>
          <p:nvPr/>
        </p:nvSpPr>
        <p:spPr bwMode="auto">
          <a:xfrm>
            <a:off x="7954963" y="3582988"/>
            <a:ext cx="1587" cy="1968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699" name="Text Box 51"/>
          <p:cNvSpPr txBox="1">
            <a:spLocks noChangeArrowheads="1"/>
          </p:cNvSpPr>
          <p:nvPr/>
        </p:nvSpPr>
        <p:spPr bwMode="auto">
          <a:xfrm>
            <a:off x="7585075" y="3736975"/>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700" name="Text Box 52"/>
          <p:cNvSpPr txBox="1">
            <a:spLocks noChangeArrowheads="1"/>
          </p:cNvSpPr>
          <p:nvPr/>
        </p:nvSpPr>
        <p:spPr bwMode="auto">
          <a:xfrm>
            <a:off x="7959725" y="3749675"/>
            <a:ext cx="3603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Pipe</a:t>
            </a:r>
          </a:p>
        </p:txBody>
      </p:sp>
      <p:sp>
        <p:nvSpPr>
          <p:cNvPr id="27701" name="Line 53"/>
          <p:cNvSpPr>
            <a:spLocks noChangeShapeType="1"/>
          </p:cNvSpPr>
          <p:nvPr/>
        </p:nvSpPr>
        <p:spPr bwMode="auto">
          <a:xfrm>
            <a:off x="7631113" y="4078288"/>
            <a:ext cx="685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02" name="Text Box 54"/>
          <p:cNvSpPr txBox="1">
            <a:spLocks noChangeArrowheads="1"/>
          </p:cNvSpPr>
          <p:nvPr/>
        </p:nvSpPr>
        <p:spPr bwMode="auto">
          <a:xfrm>
            <a:off x="7515225" y="4211638"/>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SB Routing Table</a:t>
            </a:r>
          </a:p>
        </p:txBody>
      </p:sp>
      <p:sp>
        <p:nvSpPr>
          <p:cNvPr id="27703" name="Text Box 55"/>
          <p:cNvSpPr txBox="1">
            <a:spLocks noChangeArrowheads="1"/>
          </p:cNvSpPr>
          <p:nvPr/>
        </p:nvSpPr>
        <p:spPr bwMode="auto">
          <a:xfrm>
            <a:off x="1127125" y="3871913"/>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7704" name="Text Box 56"/>
          <p:cNvSpPr txBox="1">
            <a:spLocks noChangeArrowheads="1"/>
          </p:cNvSpPr>
          <p:nvPr/>
        </p:nvSpPr>
        <p:spPr bwMode="auto">
          <a:xfrm>
            <a:off x="1495425" y="3871913"/>
            <a:ext cx="2333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3</a:t>
            </a:r>
          </a:p>
        </p:txBody>
      </p:sp>
      <p:sp>
        <p:nvSpPr>
          <p:cNvPr id="27705" name="Line 57"/>
          <p:cNvSpPr>
            <a:spLocks noChangeShapeType="1"/>
          </p:cNvSpPr>
          <p:nvPr/>
        </p:nvSpPr>
        <p:spPr bwMode="auto">
          <a:xfrm flipV="1">
            <a:off x="1571625" y="1863725"/>
            <a:ext cx="6350" cy="190500"/>
          </a:xfrm>
          <a:prstGeom prst="line">
            <a:avLst/>
          </a:prstGeom>
          <a:noFill/>
          <a:ln w="381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06" name="Line 58"/>
          <p:cNvSpPr>
            <a:spLocks noChangeShapeType="1"/>
          </p:cNvSpPr>
          <p:nvPr/>
        </p:nvSpPr>
        <p:spPr bwMode="auto">
          <a:xfrm flipV="1">
            <a:off x="1571625" y="1841500"/>
            <a:ext cx="3089275" cy="19050"/>
          </a:xfrm>
          <a:prstGeom prst="line">
            <a:avLst/>
          </a:prstGeom>
          <a:noFill/>
          <a:ln w="3816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07" name="Line 59"/>
          <p:cNvSpPr>
            <a:spLocks noChangeShapeType="1"/>
          </p:cNvSpPr>
          <p:nvPr/>
        </p:nvSpPr>
        <p:spPr bwMode="auto">
          <a:xfrm>
            <a:off x="4675188" y="1852613"/>
            <a:ext cx="1587" cy="196850"/>
          </a:xfrm>
          <a:prstGeom prst="line">
            <a:avLst/>
          </a:prstGeom>
          <a:noFill/>
          <a:ln w="381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08" name="Text Box 60"/>
          <p:cNvSpPr txBox="1">
            <a:spLocks noChangeArrowheads="1"/>
          </p:cNvSpPr>
          <p:nvPr/>
        </p:nvSpPr>
        <p:spPr bwMode="auto">
          <a:xfrm>
            <a:off x="1725613" y="1638300"/>
            <a:ext cx="23542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SUBSCRIBE MSG from cpu1, MsgId 10, Qos0,0</a:t>
            </a:r>
          </a:p>
        </p:txBody>
      </p:sp>
      <p:sp>
        <p:nvSpPr>
          <p:cNvPr id="27709" name="Text Box 61"/>
          <p:cNvSpPr txBox="1">
            <a:spLocks noChangeArrowheads="1"/>
          </p:cNvSpPr>
          <p:nvPr/>
        </p:nvSpPr>
        <p:spPr bwMode="auto">
          <a:xfrm>
            <a:off x="1954213" y="31226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710" name="Text Box 62"/>
          <p:cNvSpPr txBox="1">
            <a:spLocks noChangeArrowheads="1"/>
          </p:cNvSpPr>
          <p:nvPr/>
        </p:nvSpPr>
        <p:spPr bwMode="auto">
          <a:xfrm>
            <a:off x="2085975" y="2022475"/>
            <a:ext cx="4365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0</a:t>
            </a:r>
          </a:p>
        </p:txBody>
      </p:sp>
      <p:sp>
        <p:nvSpPr>
          <p:cNvPr id="27711" name="Text Box 63"/>
          <p:cNvSpPr txBox="1">
            <a:spLocks noChangeArrowheads="1"/>
          </p:cNvSpPr>
          <p:nvPr/>
        </p:nvSpPr>
        <p:spPr bwMode="auto">
          <a:xfrm>
            <a:off x="2809875" y="2012950"/>
            <a:ext cx="4381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1</a:t>
            </a:r>
          </a:p>
        </p:txBody>
      </p:sp>
      <p:sp>
        <p:nvSpPr>
          <p:cNvPr id="27712" name="Rectangle 64"/>
          <p:cNvSpPr>
            <a:spLocks noChangeArrowheads="1"/>
          </p:cNvSpPr>
          <p:nvPr/>
        </p:nvSpPr>
        <p:spPr bwMode="auto">
          <a:xfrm>
            <a:off x="2030413" y="221138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13" name="Line 65"/>
          <p:cNvSpPr>
            <a:spLocks noChangeShapeType="1"/>
          </p:cNvSpPr>
          <p:nvPr/>
        </p:nvSpPr>
        <p:spPr bwMode="auto">
          <a:xfrm>
            <a:off x="2312988" y="329247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14" name="Text Box 66"/>
          <p:cNvSpPr txBox="1">
            <a:spLocks noChangeArrowheads="1"/>
          </p:cNvSpPr>
          <p:nvPr/>
        </p:nvSpPr>
        <p:spPr bwMode="auto">
          <a:xfrm>
            <a:off x="577850" y="2244725"/>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7715" name="Line 67"/>
          <p:cNvSpPr>
            <a:spLocks noChangeShapeType="1"/>
          </p:cNvSpPr>
          <p:nvPr/>
        </p:nvSpPr>
        <p:spPr bwMode="auto">
          <a:xfrm>
            <a:off x="2025650" y="288448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16" name="Text Box 68"/>
          <p:cNvSpPr txBox="1">
            <a:spLocks noChangeArrowheads="1"/>
          </p:cNvSpPr>
          <p:nvPr/>
        </p:nvSpPr>
        <p:spPr bwMode="auto">
          <a:xfrm>
            <a:off x="2038350" y="2166938"/>
            <a:ext cx="51911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CPU2</a:t>
            </a:r>
            <a:r>
              <a:rPr lang="en-GB" altLang="en-GB" sz="800"/>
              <a:t>”</a:t>
            </a:r>
            <a:endParaRPr lang="en-GB" sz="800"/>
          </a:p>
        </p:txBody>
      </p:sp>
      <p:sp>
        <p:nvSpPr>
          <p:cNvPr id="27717" name="Line 69"/>
          <p:cNvSpPr>
            <a:spLocks noChangeShapeType="1"/>
          </p:cNvSpPr>
          <p:nvPr/>
        </p:nvSpPr>
        <p:spPr bwMode="auto">
          <a:xfrm>
            <a:off x="2030413" y="23431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18" name="Text Box 70"/>
          <p:cNvSpPr txBox="1">
            <a:spLocks noChangeArrowheads="1"/>
          </p:cNvSpPr>
          <p:nvPr/>
        </p:nvSpPr>
        <p:spPr bwMode="auto">
          <a:xfrm>
            <a:off x="2116138" y="243998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7719" name="AutoShape 71"/>
          <p:cNvSpPr>
            <a:spLocks noChangeArrowheads="1"/>
          </p:cNvSpPr>
          <p:nvPr/>
        </p:nvSpPr>
        <p:spPr bwMode="auto">
          <a:xfrm>
            <a:off x="320675" y="2230438"/>
            <a:ext cx="576263" cy="760412"/>
          </a:xfrm>
          <a:prstGeom prst="roundRect">
            <a:avLst>
              <a:gd name="adj" fmla="val 273"/>
            </a:avLst>
          </a:prstGeom>
          <a:solidFill>
            <a:srgbClr val="FFFFFF"/>
          </a:solidFill>
          <a:ln w="18360">
            <a:solidFill>
              <a:srgbClr val="00000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20" name="Text Box 72"/>
          <p:cNvSpPr txBox="1">
            <a:spLocks noChangeArrowheads="1"/>
          </p:cNvSpPr>
          <p:nvPr/>
        </p:nvSpPr>
        <p:spPr bwMode="auto">
          <a:xfrm>
            <a:off x="122238" y="2022475"/>
            <a:ext cx="987425"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Local Subscriptions</a:t>
            </a:r>
          </a:p>
        </p:txBody>
      </p:sp>
      <p:sp>
        <p:nvSpPr>
          <p:cNvPr id="27721" name="Line 73"/>
          <p:cNvSpPr>
            <a:spLocks noChangeShapeType="1"/>
          </p:cNvSpPr>
          <p:nvPr/>
        </p:nvSpPr>
        <p:spPr bwMode="auto">
          <a:xfrm>
            <a:off x="327025" y="2301875"/>
            <a:ext cx="569913"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22" name="Text Box 74"/>
          <p:cNvSpPr txBox="1">
            <a:spLocks noChangeArrowheads="1"/>
          </p:cNvSpPr>
          <p:nvPr/>
        </p:nvSpPr>
        <p:spPr bwMode="auto">
          <a:xfrm>
            <a:off x="396875" y="2160588"/>
            <a:ext cx="406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count</a:t>
            </a:r>
          </a:p>
        </p:txBody>
      </p:sp>
      <p:sp>
        <p:nvSpPr>
          <p:cNvPr id="27723" name="Text Box 75"/>
          <p:cNvSpPr txBox="1">
            <a:spLocks noChangeArrowheads="1"/>
          </p:cNvSpPr>
          <p:nvPr/>
        </p:nvSpPr>
        <p:spPr bwMode="auto">
          <a:xfrm>
            <a:off x="246063" y="2257425"/>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724" name="Text Box 76"/>
          <p:cNvSpPr txBox="1">
            <a:spLocks noChangeArrowheads="1"/>
          </p:cNvSpPr>
          <p:nvPr/>
        </p:nvSpPr>
        <p:spPr bwMode="auto">
          <a:xfrm>
            <a:off x="2262188" y="312896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7725" name="Line 77"/>
          <p:cNvSpPr>
            <a:spLocks noChangeShapeType="1"/>
          </p:cNvSpPr>
          <p:nvPr/>
        </p:nvSpPr>
        <p:spPr bwMode="auto">
          <a:xfrm>
            <a:off x="627063" y="2306638"/>
            <a:ext cx="1587" cy="40322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26" name="Line 78"/>
          <p:cNvSpPr>
            <a:spLocks noChangeShapeType="1"/>
          </p:cNvSpPr>
          <p:nvPr/>
        </p:nvSpPr>
        <p:spPr bwMode="auto">
          <a:xfrm>
            <a:off x="334963" y="243046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27" name="Oval 79"/>
          <p:cNvSpPr>
            <a:spLocks noChangeArrowheads="1"/>
          </p:cNvSpPr>
          <p:nvPr/>
        </p:nvSpPr>
        <p:spPr bwMode="auto">
          <a:xfrm>
            <a:off x="601663" y="27289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28" name="Oval 80"/>
          <p:cNvSpPr>
            <a:spLocks noChangeArrowheads="1"/>
          </p:cNvSpPr>
          <p:nvPr/>
        </p:nvSpPr>
        <p:spPr bwMode="auto">
          <a:xfrm>
            <a:off x="601663" y="27971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29" name="Oval 81"/>
          <p:cNvSpPr>
            <a:spLocks noChangeArrowheads="1"/>
          </p:cNvSpPr>
          <p:nvPr/>
        </p:nvSpPr>
        <p:spPr bwMode="auto">
          <a:xfrm>
            <a:off x="603250" y="2868613"/>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30" name="Line 82"/>
          <p:cNvSpPr>
            <a:spLocks noChangeShapeType="1"/>
          </p:cNvSpPr>
          <p:nvPr/>
        </p:nvSpPr>
        <p:spPr bwMode="auto">
          <a:xfrm>
            <a:off x="336550" y="2533650"/>
            <a:ext cx="560388"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31" name="Line 83"/>
          <p:cNvSpPr>
            <a:spLocks noChangeShapeType="1"/>
          </p:cNvSpPr>
          <p:nvPr/>
        </p:nvSpPr>
        <p:spPr bwMode="auto">
          <a:xfrm>
            <a:off x="338138" y="2616200"/>
            <a:ext cx="560387"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32" name="Line 84"/>
          <p:cNvSpPr>
            <a:spLocks noChangeShapeType="1"/>
          </p:cNvSpPr>
          <p:nvPr/>
        </p:nvSpPr>
        <p:spPr bwMode="auto">
          <a:xfrm>
            <a:off x="338138" y="270351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33" name="Text Box 85"/>
          <p:cNvSpPr txBox="1">
            <a:spLocks noChangeArrowheads="1"/>
          </p:cNvSpPr>
          <p:nvPr/>
        </p:nvSpPr>
        <p:spPr bwMode="auto">
          <a:xfrm>
            <a:off x="339725" y="2362200"/>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7734" name="Text Box 86"/>
          <p:cNvSpPr txBox="1">
            <a:spLocks noChangeArrowheads="1"/>
          </p:cNvSpPr>
          <p:nvPr/>
        </p:nvSpPr>
        <p:spPr bwMode="auto">
          <a:xfrm>
            <a:off x="611188" y="2363788"/>
            <a:ext cx="3079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0,0</a:t>
            </a:r>
          </a:p>
        </p:txBody>
      </p:sp>
      <p:sp>
        <p:nvSpPr>
          <p:cNvPr id="27735" name="Line 87"/>
          <p:cNvSpPr>
            <a:spLocks noChangeShapeType="1"/>
          </p:cNvSpPr>
          <p:nvPr/>
        </p:nvSpPr>
        <p:spPr bwMode="auto">
          <a:xfrm>
            <a:off x="2030413" y="2478088"/>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36" name="Line 88"/>
          <p:cNvSpPr>
            <a:spLocks noChangeShapeType="1"/>
          </p:cNvSpPr>
          <p:nvPr/>
        </p:nvSpPr>
        <p:spPr bwMode="auto">
          <a:xfrm>
            <a:off x="2030413" y="26098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37" name="Line 89"/>
          <p:cNvSpPr>
            <a:spLocks noChangeShapeType="1"/>
          </p:cNvSpPr>
          <p:nvPr/>
        </p:nvSpPr>
        <p:spPr bwMode="auto">
          <a:xfrm>
            <a:off x="2030413" y="2741613"/>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38" name="Line 90"/>
          <p:cNvSpPr>
            <a:spLocks noChangeShapeType="1"/>
          </p:cNvSpPr>
          <p:nvPr/>
        </p:nvSpPr>
        <p:spPr bwMode="auto">
          <a:xfrm>
            <a:off x="2028825" y="329565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39" name="Line 91"/>
          <p:cNvSpPr>
            <a:spLocks noChangeShapeType="1"/>
          </p:cNvSpPr>
          <p:nvPr/>
        </p:nvSpPr>
        <p:spPr bwMode="auto">
          <a:xfrm>
            <a:off x="2032000" y="342106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40" name="Oval 92"/>
          <p:cNvSpPr>
            <a:spLocks noChangeArrowheads="1"/>
          </p:cNvSpPr>
          <p:nvPr/>
        </p:nvSpPr>
        <p:spPr bwMode="auto">
          <a:xfrm>
            <a:off x="2130425" y="3629025"/>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41" name="Line 93"/>
          <p:cNvSpPr>
            <a:spLocks noChangeShapeType="1"/>
          </p:cNvSpPr>
          <p:nvPr/>
        </p:nvSpPr>
        <p:spPr bwMode="auto">
          <a:xfrm>
            <a:off x="2028825" y="353377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42" name="Oval 94"/>
          <p:cNvSpPr>
            <a:spLocks noChangeArrowheads="1"/>
          </p:cNvSpPr>
          <p:nvPr/>
        </p:nvSpPr>
        <p:spPr bwMode="auto">
          <a:xfrm>
            <a:off x="2132013" y="3697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43" name="Oval 95"/>
          <p:cNvSpPr>
            <a:spLocks noChangeArrowheads="1"/>
          </p:cNvSpPr>
          <p:nvPr/>
        </p:nvSpPr>
        <p:spPr bwMode="auto">
          <a:xfrm>
            <a:off x="2132013" y="3567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44" name="Oval 96"/>
          <p:cNvSpPr>
            <a:spLocks noChangeArrowheads="1"/>
          </p:cNvSpPr>
          <p:nvPr/>
        </p:nvSpPr>
        <p:spPr bwMode="auto">
          <a:xfrm>
            <a:off x="2420938" y="362585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45" name="Oval 97"/>
          <p:cNvSpPr>
            <a:spLocks noChangeArrowheads="1"/>
          </p:cNvSpPr>
          <p:nvPr/>
        </p:nvSpPr>
        <p:spPr bwMode="auto">
          <a:xfrm>
            <a:off x="2420938" y="3694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46" name="Oval 98"/>
          <p:cNvSpPr>
            <a:spLocks noChangeArrowheads="1"/>
          </p:cNvSpPr>
          <p:nvPr/>
        </p:nvSpPr>
        <p:spPr bwMode="auto">
          <a:xfrm>
            <a:off x="2420938" y="3563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47" name="Text Box 99"/>
          <p:cNvSpPr txBox="1">
            <a:spLocks noChangeArrowheads="1"/>
          </p:cNvSpPr>
          <p:nvPr/>
        </p:nvSpPr>
        <p:spPr bwMode="auto">
          <a:xfrm>
            <a:off x="2084388" y="2846388"/>
            <a:ext cx="4333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1</a:t>
            </a:r>
          </a:p>
        </p:txBody>
      </p:sp>
      <p:sp>
        <p:nvSpPr>
          <p:cNvPr id="27748" name="Text Box 100"/>
          <p:cNvSpPr txBox="1">
            <a:spLocks noChangeArrowheads="1"/>
          </p:cNvSpPr>
          <p:nvPr/>
        </p:nvSpPr>
        <p:spPr bwMode="auto">
          <a:xfrm>
            <a:off x="2089150" y="2562225"/>
            <a:ext cx="3952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7749" name="Text Box 101"/>
          <p:cNvSpPr txBox="1">
            <a:spLocks noChangeArrowheads="1"/>
          </p:cNvSpPr>
          <p:nvPr/>
        </p:nvSpPr>
        <p:spPr bwMode="auto">
          <a:xfrm>
            <a:off x="1963738" y="2706688"/>
            <a:ext cx="67786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7750" name="Line 102"/>
          <p:cNvSpPr>
            <a:spLocks noChangeShapeType="1"/>
          </p:cNvSpPr>
          <p:nvPr/>
        </p:nvSpPr>
        <p:spPr bwMode="auto">
          <a:xfrm>
            <a:off x="2028825" y="303212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51" name="Line 103"/>
          <p:cNvSpPr>
            <a:spLocks noChangeShapeType="1"/>
          </p:cNvSpPr>
          <p:nvPr/>
        </p:nvSpPr>
        <p:spPr bwMode="auto">
          <a:xfrm>
            <a:off x="2032000" y="31734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52" name="Text Box 104"/>
          <p:cNvSpPr txBox="1">
            <a:spLocks noChangeArrowheads="1"/>
          </p:cNvSpPr>
          <p:nvPr/>
        </p:nvSpPr>
        <p:spPr bwMode="auto">
          <a:xfrm>
            <a:off x="2022475" y="2995613"/>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7753" name="Text Box 105"/>
          <p:cNvSpPr txBox="1">
            <a:spLocks noChangeArrowheads="1"/>
          </p:cNvSpPr>
          <p:nvPr/>
        </p:nvSpPr>
        <p:spPr bwMode="auto">
          <a:xfrm>
            <a:off x="2005013" y="230505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7754" name="Text Box 106"/>
          <p:cNvSpPr txBox="1">
            <a:spLocks noChangeArrowheads="1"/>
          </p:cNvSpPr>
          <p:nvPr/>
        </p:nvSpPr>
        <p:spPr bwMode="auto">
          <a:xfrm>
            <a:off x="2663825" y="311626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755" name="Rectangle 107"/>
          <p:cNvSpPr>
            <a:spLocks noChangeArrowheads="1"/>
          </p:cNvSpPr>
          <p:nvPr/>
        </p:nvSpPr>
        <p:spPr bwMode="auto">
          <a:xfrm>
            <a:off x="2740025" y="220503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56" name="Line 108"/>
          <p:cNvSpPr>
            <a:spLocks noChangeShapeType="1"/>
          </p:cNvSpPr>
          <p:nvPr/>
        </p:nvSpPr>
        <p:spPr bwMode="auto">
          <a:xfrm>
            <a:off x="3021013" y="328612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57" name="Line 109"/>
          <p:cNvSpPr>
            <a:spLocks noChangeShapeType="1"/>
          </p:cNvSpPr>
          <p:nvPr/>
        </p:nvSpPr>
        <p:spPr bwMode="auto">
          <a:xfrm>
            <a:off x="2735263" y="2878138"/>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58" name="Text Box 110"/>
          <p:cNvSpPr txBox="1">
            <a:spLocks noChangeArrowheads="1"/>
          </p:cNvSpPr>
          <p:nvPr/>
        </p:nvSpPr>
        <p:spPr bwMode="auto">
          <a:xfrm>
            <a:off x="2746375" y="2160588"/>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CPU3</a:t>
            </a:r>
            <a:r>
              <a:rPr lang="en-GB" altLang="en-GB" sz="800"/>
              <a:t>”</a:t>
            </a:r>
            <a:endParaRPr lang="en-GB" sz="800"/>
          </a:p>
        </p:txBody>
      </p:sp>
      <p:sp>
        <p:nvSpPr>
          <p:cNvPr id="27759" name="Line 111"/>
          <p:cNvSpPr>
            <a:spLocks noChangeShapeType="1"/>
          </p:cNvSpPr>
          <p:nvPr/>
        </p:nvSpPr>
        <p:spPr bwMode="auto">
          <a:xfrm>
            <a:off x="2740025" y="23368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60" name="Text Box 112"/>
          <p:cNvSpPr txBox="1">
            <a:spLocks noChangeArrowheads="1"/>
          </p:cNvSpPr>
          <p:nvPr/>
        </p:nvSpPr>
        <p:spPr bwMode="auto">
          <a:xfrm>
            <a:off x="2824163" y="243363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7761" name="Text Box 113"/>
          <p:cNvSpPr txBox="1">
            <a:spLocks noChangeArrowheads="1"/>
          </p:cNvSpPr>
          <p:nvPr/>
        </p:nvSpPr>
        <p:spPr bwMode="auto">
          <a:xfrm>
            <a:off x="2971800" y="312261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7762" name="Line 114"/>
          <p:cNvSpPr>
            <a:spLocks noChangeShapeType="1"/>
          </p:cNvSpPr>
          <p:nvPr/>
        </p:nvSpPr>
        <p:spPr bwMode="auto">
          <a:xfrm>
            <a:off x="2740025" y="2473325"/>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63" name="Line 115"/>
          <p:cNvSpPr>
            <a:spLocks noChangeShapeType="1"/>
          </p:cNvSpPr>
          <p:nvPr/>
        </p:nvSpPr>
        <p:spPr bwMode="auto">
          <a:xfrm>
            <a:off x="2740025" y="26035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64" name="Line 116"/>
          <p:cNvSpPr>
            <a:spLocks noChangeShapeType="1"/>
          </p:cNvSpPr>
          <p:nvPr/>
        </p:nvSpPr>
        <p:spPr bwMode="auto">
          <a:xfrm>
            <a:off x="2740025" y="273526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65" name="Line 117"/>
          <p:cNvSpPr>
            <a:spLocks noChangeShapeType="1"/>
          </p:cNvSpPr>
          <p:nvPr/>
        </p:nvSpPr>
        <p:spPr bwMode="auto">
          <a:xfrm>
            <a:off x="2738438" y="328930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66" name="Line 118"/>
          <p:cNvSpPr>
            <a:spLocks noChangeShapeType="1"/>
          </p:cNvSpPr>
          <p:nvPr/>
        </p:nvSpPr>
        <p:spPr bwMode="auto">
          <a:xfrm>
            <a:off x="2740025" y="34147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67" name="Oval 119"/>
          <p:cNvSpPr>
            <a:spLocks noChangeArrowheads="1"/>
          </p:cNvSpPr>
          <p:nvPr/>
        </p:nvSpPr>
        <p:spPr bwMode="auto">
          <a:xfrm>
            <a:off x="2840038" y="36226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68" name="Line 120"/>
          <p:cNvSpPr>
            <a:spLocks noChangeShapeType="1"/>
          </p:cNvSpPr>
          <p:nvPr/>
        </p:nvSpPr>
        <p:spPr bwMode="auto">
          <a:xfrm>
            <a:off x="2738438" y="352901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69" name="Oval 121"/>
          <p:cNvSpPr>
            <a:spLocks noChangeArrowheads="1"/>
          </p:cNvSpPr>
          <p:nvPr/>
        </p:nvSpPr>
        <p:spPr bwMode="auto">
          <a:xfrm>
            <a:off x="2840038" y="3690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70" name="Oval 122"/>
          <p:cNvSpPr>
            <a:spLocks noChangeArrowheads="1"/>
          </p:cNvSpPr>
          <p:nvPr/>
        </p:nvSpPr>
        <p:spPr bwMode="auto">
          <a:xfrm>
            <a:off x="2840038" y="35607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71" name="Oval 123"/>
          <p:cNvSpPr>
            <a:spLocks noChangeArrowheads="1"/>
          </p:cNvSpPr>
          <p:nvPr/>
        </p:nvSpPr>
        <p:spPr bwMode="auto">
          <a:xfrm>
            <a:off x="3128963" y="361950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72" name="Oval 124"/>
          <p:cNvSpPr>
            <a:spLocks noChangeArrowheads="1"/>
          </p:cNvSpPr>
          <p:nvPr/>
        </p:nvSpPr>
        <p:spPr bwMode="auto">
          <a:xfrm>
            <a:off x="3128963" y="36877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73" name="Oval 125"/>
          <p:cNvSpPr>
            <a:spLocks noChangeArrowheads="1"/>
          </p:cNvSpPr>
          <p:nvPr/>
        </p:nvSpPr>
        <p:spPr bwMode="auto">
          <a:xfrm>
            <a:off x="3128963" y="35575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74" name="Text Box 126"/>
          <p:cNvSpPr txBox="1">
            <a:spLocks noChangeArrowheads="1"/>
          </p:cNvSpPr>
          <p:nvPr/>
        </p:nvSpPr>
        <p:spPr bwMode="auto">
          <a:xfrm>
            <a:off x="2794000" y="2840038"/>
            <a:ext cx="4333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2</a:t>
            </a:r>
          </a:p>
        </p:txBody>
      </p:sp>
      <p:sp>
        <p:nvSpPr>
          <p:cNvPr id="27775" name="Text Box 127"/>
          <p:cNvSpPr txBox="1">
            <a:spLocks noChangeArrowheads="1"/>
          </p:cNvSpPr>
          <p:nvPr/>
        </p:nvSpPr>
        <p:spPr bwMode="auto">
          <a:xfrm>
            <a:off x="2798763" y="2555875"/>
            <a:ext cx="3952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7776" name="Text Box 128"/>
          <p:cNvSpPr txBox="1">
            <a:spLocks noChangeArrowheads="1"/>
          </p:cNvSpPr>
          <p:nvPr/>
        </p:nvSpPr>
        <p:spPr bwMode="auto">
          <a:xfrm>
            <a:off x="2673350" y="2700338"/>
            <a:ext cx="677863"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7777" name="Line 129"/>
          <p:cNvSpPr>
            <a:spLocks noChangeShapeType="1"/>
          </p:cNvSpPr>
          <p:nvPr/>
        </p:nvSpPr>
        <p:spPr bwMode="auto">
          <a:xfrm>
            <a:off x="2738438" y="302577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78" name="Line 130"/>
          <p:cNvSpPr>
            <a:spLocks noChangeShapeType="1"/>
          </p:cNvSpPr>
          <p:nvPr/>
        </p:nvSpPr>
        <p:spPr bwMode="auto">
          <a:xfrm>
            <a:off x="2740025" y="316865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79" name="Text Box 131"/>
          <p:cNvSpPr txBox="1">
            <a:spLocks noChangeArrowheads="1"/>
          </p:cNvSpPr>
          <p:nvPr/>
        </p:nvSpPr>
        <p:spPr bwMode="auto">
          <a:xfrm>
            <a:off x="2730500" y="2990850"/>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7780" name="Text Box 132"/>
          <p:cNvSpPr txBox="1">
            <a:spLocks noChangeArrowheads="1"/>
          </p:cNvSpPr>
          <p:nvPr/>
        </p:nvSpPr>
        <p:spPr bwMode="auto">
          <a:xfrm>
            <a:off x="2713038" y="229870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7781" name="Rectangle 133"/>
          <p:cNvSpPr>
            <a:spLocks noChangeArrowheads="1"/>
          </p:cNvSpPr>
          <p:nvPr/>
        </p:nvSpPr>
        <p:spPr bwMode="auto">
          <a:xfrm>
            <a:off x="3529013" y="1963738"/>
            <a:ext cx="3297237" cy="2438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82" name="Oval 134"/>
          <p:cNvSpPr>
            <a:spLocks noChangeArrowheads="1"/>
          </p:cNvSpPr>
          <p:nvPr/>
        </p:nvSpPr>
        <p:spPr bwMode="auto">
          <a:xfrm>
            <a:off x="4581525" y="3019425"/>
            <a:ext cx="533400" cy="5334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83" name="Text Box 135"/>
          <p:cNvSpPr txBox="1">
            <a:spLocks noChangeArrowheads="1"/>
          </p:cNvSpPr>
          <p:nvPr/>
        </p:nvSpPr>
        <p:spPr bwMode="auto">
          <a:xfrm>
            <a:off x="4625975" y="3168650"/>
            <a:ext cx="4572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SB2</a:t>
            </a:r>
          </a:p>
        </p:txBody>
      </p:sp>
      <p:sp>
        <p:nvSpPr>
          <p:cNvPr id="27784" name="Oval 136"/>
          <p:cNvSpPr>
            <a:spLocks noChangeArrowheads="1"/>
          </p:cNvSpPr>
          <p:nvPr/>
        </p:nvSpPr>
        <p:spPr bwMode="auto">
          <a:xfrm>
            <a:off x="4581525" y="2028825"/>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85" name="Text Box 137"/>
          <p:cNvSpPr txBox="1">
            <a:spLocks noChangeArrowheads="1"/>
          </p:cNvSpPr>
          <p:nvPr/>
        </p:nvSpPr>
        <p:spPr bwMode="auto">
          <a:xfrm>
            <a:off x="4564063" y="2133600"/>
            <a:ext cx="5032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SBN2</a:t>
            </a:r>
          </a:p>
        </p:txBody>
      </p:sp>
      <p:sp>
        <p:nvSpPr>
          <p:cNvPr id="27786" name="Oval 138"/>
          <p:cNvSpPr>
            <a:spLocks noChangeArrowheads="1"/>
          </p:cNvSpPr>
          <p:nvPr/>
        </p:nvSpPr>
        <p:spPr bwMode="auto">
          <a:xfrm>
            <a:off x="5346700" y="3849688"/>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87" name="Text Box 139"/>
          <p:cNvSpPr txBox="1">
            <a:spLocks noChangeArrowheads="1"/>
          </p:cNvSpPr>
          <p:nvPr/>
        </p:nvSpPr>
        <p:spPr bwMode="auto">
          <a:xfrm>
            <a:off x="5373688" y="3917950"/>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A4</a:t>
            </a:r>
          </a:p>
        </p:txBody>
      </p:sp>
      <p:sp>
        <p:nvSpPr>
          <p:cNvPr id="27788" name="Oval 140"/>
          <p:cNvSpPr>
            <a:spLocks noChangeArrowheads="1"/>
          </p:cNvSpPr>
          <p:nvPr/>
        </p:nvSpPr>
        <p:spPr bwMode="auto">
          <a:xfrm>
            <a:off x="3971925" y="3476625"/>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89" name="Text Box 141"/>
          <p:cNvSpPr txBox="1">
            <a:spLocks noChangeArrowheads="1"/>
          </p:cNvSpPr>
          <p:nvPr/>
        </p:nvSpPr>
        <p:spPr bwMode="auto">
          <a:xfrm>
            <a:off x="3971925" y="3552825"/>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A3</a:t>
            </a:r>
          </a:p>
        </p:txBody>
      </p:sp>
      <p:sp>
        <p:nvSpPr>
          <p:cNvPr id="27790" name="Text Box 142"/>
          <p:cNvSpPr txBox="1">
            <a:spLocks noChangeArrowheads="1"/>
          </p:cNvSpPr>
          <p:nvPr/>
        </p:nvSpPr>
        <p:spPr bwMode="auto">
          <a:xfrm>
            <a:off x="4506913" y="4391025"/>
            <a:ext cx="722312"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600">
                <a:latin typeface="Arial" charset="0"/>
              </a:rPr>
              <a:t>CPU2</a:t>
            </a:r>
          </a:p>
        </p:txBody>
      </p:sp>
      <p:sp>
        <p:nvSpPr>
          <p:cNvPr id="27791" name="Line 143"/>
          <p:cNvSpPr>
            <a:spLocks noChangeShapeType="1"/>
          </p:cNvSpPr>
          <p:nvPr/>
        </p:nvSpPr>
        <p:spPr bwMode="auto">
          <a:xfrm flipH="1">
            <a:off x="4335463" y="3471863"/>
            <a:ext cx="298450" cy="19526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92" name="Text Box 144"/>
          <p:cNvSpPr txBox="1">
            <a:spLocks noChangeArrowheads="1"/>
          </p:cNvSpPr>
          <p:nvPr/>
        </p:nvSpPr>
        <p:spPr bwMode="auto">
          <a:xfrm>
            <a:off x="4232275" y="3330575"/>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P7</a:t>
            </a:r>
          </a:p>
        </p:txBody>
      </p:sp>
      <p:sp>
        <p:nvSpPr>
          <p:cNvPr id="27793" name="Line 145"/>
          <p:cNvSpPr>
            <a:spLocks noChangeShapeType="1"/>
          </p:cNvSpPr>
          <p:nvPr/>
        </p:nvSpPr>
        <p:spPr bwMode="auto">
          <a:xfrm>
            <a:off x="5072063" y="3444875"/>
            <a:ext cx="336550" cy="44926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94" name="Line 146"/>
          <p:cNvSpPr>
            <a:spLocks noChangeShapeType="1"/>
          </p:cNvSpPr>
          <p:nvPr/>
        </p:nvSpPr>
        <p:spPr bwMode="auto">
          <a:xfrm>
            <a:off x="4778375" y="2492375"/>
            <a:ext cx="1588" cy="533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95" name="Text Box 147"/>
          <p:cNvSpPr txBox="1">
            <a:spLocks noChangeArrowheads="1"/>
          </p:cNvSpPr>
          <p:nvPr/>
        </p:nvSpPr>
        <p:spPr bwMode="auto">
          <a:xfrm>
            <a:off x="4344988" y="2524125"/>
            <a:ext cx="53181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P5</a:t>
            </a:r>
          </a:p>
          <a:p>
            <a:pPr eaLnBrk="1" hangingPunct="1">
              <a:lnSpc>
                <a:spcPct val="100000"/>
              </a:lnSpc>
              <a:buFont typeface="Arial" charset="0"/>
              <a:buNone/>
            </a:pPr>
            <a:r>
              <a:rPr lang="en-GB" sz="1000">
                <a:latin typeface="Arial" charset="0"/>
              </a:rPr>
              <a:t>(cpu1)</a:t>
            </a:r>
          </a:p>
        </p:txBody>
      </p:sp>
      <p:sp>
        <p:nvSpPr>
          <p:cNvPr id="27796" name="Text Box 148"/>
          <p:cNvSpPr txBox="1">
            <a:spLocks noChangeArrowheads="1"/>
          </p:cNvSpPr>
          <p:nvPr/>
        </p:nvSpPr>
        <p:spPr bwMode="auto">
          <a:xfrm>
            <a:off x="5114925" y="3403600"/>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P8</a:t>
            </a:r>
          </a:p>
        </p:txBody>
      </p:sp>
      <p:sp>
        <p:nvSpPr>
          <p:cNvPr id="27797" name="Line 149"/>
          <p:cNvSpPr>
            <a:spLocks noChangeShapeType="1"/>
          </p:cNvSpPr>
          <p:nvPr/>
        </p:nvSpPr>
        <p:spPr bwMode="auto">
          <a:xfrm flipH="1">
            <a:off x="4864100" y="2489200"/>
            <a:ext cx="9525" cy="5286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798" name="Text Box 150"/>
          <p:cNvSpPr txBox="1">
            <a:spLocks noChangeArrowheads="1"/>
          </p:cNvSpPr>
          <p:nvPr/>
        </p:nvSpPr>
        <p:spPr bwMode="auto">
          <a:xfrm>
            <a:off x="4816475" y="254317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P6</a:t>
            </a:r>
          </a:p>
          <a:p>
            <a:pPr eaLnBrk="1" hangingPunct="1">
              <a:lnSpc>
                <a:spcPct val="100000"/>
              </a:lnSpc>
              <a:buFont typeface="Arial" charset="0"/>
              <a:buNone/>
            </a:pPr>
            <a:r>
              <a:rPr lang="en-GB" sz="1000">
                <a:latin typeface="Arial" charset="0"/>
              </a:rPr>
              <a:t>(cpu3)</a:t>
            </a:r>
          </a:p>
        </p:txBody>
      </p:sp>
      <p:sp>
        <p:nvSpPr>
          <p:cNvPr id="27799" name="Rectangle 151"/>
          <p:cNvSpPr>
            <a:spLocks noChangeArrowheads="1"/>
          </p:cNvSpPr>
          <p:nvPr/>
        </p:nvSpPr>
        <p:spPr bwMode="auto">
          <a:xfrm>
            <a:off x="4511675" y="3756025"/>
            <a:ext cx="685800" cy="469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00" name="Text Box 152"/>
          <p:cNvSpPr txBox="1">
            <a:spLocks noChangeArrowheads="1"/>
          </p:cNvSpPr>
          <p:nvPr/>
        </p:nvSpPr>
        <p:spPr bwMode="auto">
          <a:xfrm>
            <a:off x="3873500" y="3933825"/>
            <a:ext cx="6588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SB Routing</a:t>
            </a:r>
          </a:p>
          <a:p>
            <a:pPr eaLnBrk="1" hangingPunct="1">
              <a:lnSpc>
                <a:spcPct val="100000"/>
              </a:lnSpc>
            </a:pPr>
            <a:r>
              <a:rPr lang="en-GB" sz="800"/>
              <a:t>     Table</a:t>
            </a:r>
          </a:p>
        </p:txBody>
      </p:sp>
      <p:sp>
        <p:nvSpPr>
          <p:cNvPr id="27801" name="Line 153"/>
          <p:cNvSpPr>
            <a:spLocks noChangeShapeType="1"/>
          </p:cNvSpPr>
          <p:nvPr/>
        </p:nvSpPr>
        <p:spPr bwMode="auto">
          <a:xfrm>
            <a:off x="4511675" y="39084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02" name="Line 154"/>
          <p:cNvSpPr>
            <a:spLocks noChangeShapeType="1"/>
          </p:cNvSpPr>
          <p:nvPr/>
        </p:nvSpPr>
        <p:spPr bwMode="auto">
          <a:xfrm>
            <a:off x="4860925" y="3762375"/>
            <a:ext cx="1588" cy="482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03" name="Line 155"/>
          <p:cNvSpPr>
            <a:spLocks noChangeShapeType="1"/>
          </p:cNvSpPr>
          <p:nvPr/>
        </p:nvSpPr>
        <p:spPr bwMode="auto">
          <a:xfrm>
            <a:off x="4848225" y="3565525"/>
            <a:ext cx="1588" cy="1968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04" name="Text Box 156"/>
          <p:cNvSpPr txBox="1">
            <a:spLocks noChangeArrowheads="1"/>
          </p:cNvSpPr>
          <p:nvPr/>
        </p:nvSpPr>
        <p:spPr bwMode="auto">
          <a:xfrm>
            <a:off x="4478338" y="37195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805" name="Text Box 157"/>
          <p:cNvSpPr txBox="1">
            <a:spLocks noChangeArrowheads="1"/>
          </p:cNvSpPr>
          <p:nvPr/>
        </p:nvSpPr>
        <p:spPr bwMode="auto">
          <a:xfrm>
            <a:off x="4852988" y="3732213"/>
            <a:ext cx="3603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Pipe</a:t>
            </a:r>
          </a:p>
        </p:txBody>
      </p:sp>
      <p:sp>
        <p:nvSpPr>
          <p:cNvPr id="27806" name="Line 158"/>
          <p:cNvSpPr>
            <a:spLocks noChangeShapeType="1"/>
          </p:cNvSpPr>
          <p:nvPr/>
        </p:nvSpPr>
        <p:spPr bwMode="auto">
          <a:xfrm>
            <a:off x="4524375" y="40608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07" name="Text Box 159"/>
          <p:cNvSpPr txBox="1">
            <a:spLocks noChangeArrowheads="1"/>
          </p:cNvSpPr>
          <p:nvPr/>
        </p:nvSpPr>
        <p:spPr bwMode="auto">
          <a:xfrm>
            <a:off x="5367338" y="31226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808" name="Text Box 160"/>
          <p:cNvSpPr txBox="1">
            <a:spLocks noChangeArrowheads="1"/>
          </p:cNvSpPr>
          <p:nvPr/>
        </p:nvSpPr>
        <p:spPr bwMode="auto">
          <a:xfrm>
            <a:off x="5499100" y="2022475"/>
            <a:ext cx="4365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0</a:t>
            </a:r>
          </a:p>
        </p:txBody>
      </p:sp>
      <p:sp>
        <p:nvSpPr>
          <p:cNvPr id="27809" name="Text Box 161"/>
          <p:cNvSpPr txBox="1">
            <a:spLocks noChangeArrowheads="1"/>
          </p:cNvSpPr>
          <p:nvPr/>
        </p:nvSpPr>
        <p:spPr bwMode="auto">
          <a:xfrm>
            <a:off x="6224588" y="2012950"/>
            <a:ext cx="4381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1</a:t>
            </a:r>
          </a:p>
        </p:txBody>
      </p:sp>
      <p:sp>
        <p:nvSpPr>
          <p:cNvPr id="27810" name="Rectangle 162"/>
          <p:cNvSpPr>
            <a:spLocks noChangeArrowheads="1"/>
          </p:cNvSpPr>
          <p:nvPr/>
        </p:nvSpPr>
        <p:spPr bwMode="auto">
          <a:xfrm>
            <a:off x="5443538" y="221138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11" name="Line 163"/>
          <p:cNvSpPr>
            <a:spLocks noChangeShapeType="1"/>
          </p:cNvSpPr>
          <p:nvPr/>
        </p:nvSpPr>
        <p:spPr bwMode="auto">
          <a:xfrm>
            <a:off x="5726113" y="329247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12" name="Text Box 164"/>
          <p:cNvSpPr txBox="1">
            <a:spLocks noChangeArrowheads="1"/>
          </p:cNvSpPr>
          <p:nvPr/>
        </p:nvSpPr>
        <p:spPr bwMode="auto">
          <a:xfrm>
            <a:off x="3992563" y="2244725"/>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7813" name="Line 165"/>
          <p:cNvSpPr>
            <a:spLocks noChangeShapeType="1"/>
          </p:cNvSpPr>
          <p:nvPr/>
        </p:nvSpPr>
        <p:spPr bwMode="auto">
          <a:xfrm>
            <a:off x="5438775" y="288448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14" name="Text Box 166"/>
          <p:cNvSpPr txBox="1">
            <a:spLocks noChangeArrowheads="1"/>
          </p:cNvSpPr>
          <p:nvPr/>
        </p:nvSpPr>
        <p:spPr bwMode="auto">
          <a:xfrm>
            <a:off x="5451475" y="2166938"/>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CPU1</a:t>
            </a:r>
            <a:r>
              <a:rPr lang="en-GB" altLang="en-GB" sz="800"/>
              <a:t>”</a:t>
            </a:r>
            <a:endParaRPr lang="en-GB" sz="800"/>
          </a:p>
        </p:txBody>
      </p:sp>
      <p:sp>
        <p:nvSpPr>
          <p:cNvPr id="27815" name="Line 167"/>
          <p:cNvSpPr>
            <a:spLocks noChangeShapeType="1"/>
          </p:cNvSpPr>
          <p:nvPr/>
        </p:nvSpPr>
        <p:spPr bwMode="auto">
          <a:xfrm>
            <a:off x="5443538" y="23431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16" name="Text Box 168"/>
          <p:cNvSpPr txBox="1">
            <a:spLocks noChangeArrowheads="1"/>
          </p:cNvSpPr>
          <p:nvPr/>
        </p:nvSpPr>
        <p:spPr bwMode="auto">
          <a:xfrm>
            <a:off x="5529263" y="243998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7817" name="AutoShape 169"/>
          <p:cNvSpPr>
            <a:spLocks noChangeArrowheads="1"/>
          </p:cNvSpPr>
          <p:nvPr/>
        </p:nvSpPr>
        <p:spPr bwMode="auto">
          <a:xfrm>
            <a:off x="3735388" y="2230438"/>
            <a:ext cx="576262" cy="760412"/>
          </a:xfrm>
          <a:prstGeom prst="roundRect">
            <a:avLst>
              <a:gd name="adj" fmla="val 273"/>
            </a:avLst>
          </a:prstGeom>
          <a:solidFill>
            <a:srgbClr val="FFFFFF"/>
          </a:solidFill>
          <a:ln w="18360">
            <a:solidFill>
              <a:srgbClr val="00000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18" name="Text Box 170"/>
          <p:cNvSpPr txBox="1">
            <a:spLocks noChangeArrowheads="1"/>
          </p:cNvSpPr>
          <p:nvPr/>
        </p:nvSpPr>
        <p:spPr bwMode="auto">
          <a:xfrm>
            <a:off x="3535363" y="2022475"/>
            <a:ext cx="987425" cy="20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Local Subscriptions</a:t>
            </a:r>
          </a:p>
        </p:txBody>
      </p:sp>
      <p:sp>
        <p:nvSpPr>
          <p:cNvPr id="27819" name="Line 171"/>
          <p:cNvSpPr>
            <a:spLocks noChangeShapeType="1"/>
          </p:cNvSpPr>
          <p:nvPr/>
        </p:nvSpPr>
        <p:spPr bwMode="auto">
          <a:xfrm>
            <a:off x="3740150" y="2301875"/>
            <a:ext cx="569913"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20" name="Text Box 172"/>
          <p:cNvSpPr txBox="1">
            <a:spLocks noChangeArrowheads="1"/>
          </p:cNvSpPr>
          <p:nvPr/>
        </p:nvSpPr>
        <p:spPr bwMode="auto">
          <a:xfrm>
            <a:off x="3810000" y="2160588"/>
            <a:ext cx="406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count</a:t>
            </a:r>
          </a:p>
        </p:txBody>
      </p:sp>
      <p:sp>
        <p:nvSpPr>
          <p:cNvPr id="27821" name="Text Box 173"/>
          <p:cNvSpPr txBox="1">
            <a:spLocks noChangeArrowheads="1"/>
          </p:cNvSpPr>
          <p:nvPr/>
        </p:nvSpPr>
        <p:spPr bwMode="auto">
          <a:xfrm>
            <a:off x="3659188" y="2257425"/>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822" name="Text Box 174"/>
          <p:cNvSpPr txBox="1">
            <a:spLocks noChangeArrowheads="1"/>
          </p:cNvSpPr>
          <p:nvPr/>
        </p:nvSpPr>
        <p:spPr bwMode="auto">
          <a:xfrm>
            <a:off x="5675313" y="312896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7823" name="Line 175"/>
          <p:cNvSpPr>
            <a:spLocks noChangeShapeType="1"/>
          </p:cNvSpPr>
          <p:nvPr/>
        </p:nvSpPr>
        <p:spPr bwMode="auto">
          <a:xfrm>
            <a:off x="4040188" y="2306638"/>
            <a:ext cx="1587" cy="40322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24" name="Line 176"/>
          <p:cNvSpPr>
            <a:spLocks noChangeShapeType="1"/>
          </p:cNvSpPr>
          <p:nvPr/>
        </p:nvSpPr>
        <p:spPr bwMode="auto">
          <a:xfrm>
            <a:off x="3748088" y="243046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25" name="Oval 177"/>
          <p:cNvSpPr>
            <a:spLocks noChangeArrowheads="1"/>
          </p:cNvSpPr>
          <p:nvPr/>
        </p:nvSpPr>
        <p:spPr bwMode="auto">
          <a:xfrm>
            <a:off x="4014788" y="27289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26" name="Oval 178"/>
          <p:cNvSpPr>
            <a:spLocks noChangeArrowheads="1"/>
          </p:cNvSpPr>
          <p:nvPr/>
        </p:nvSpPr>
        <p:spPr bwMode="auto">
          <a:xfrm>
            <a:off x="4014788" y="27971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27" name="Oval 179"/>
          <p:cNvSpPr>
            <a:spLocks noChangeArrowheads="1"/>
          </p:cNvSpPr>
          <p:nvPr/>
        </p:nvSpPr>
        <p:spPr bwMode="auto">
          <a:xfrm>
            <a:off x="4016375" y="2868613"/>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28" name="Line 180"/>
          <p:cNvSpPr>
            <a:spLocks noChangeShapeType="1"/>
          </p:cNvSpPr>
          <p:nvPr/>
        </p:nvSpPr>
        <p:spPr bwMode="auto">
          <a:xfrm>
            <a:off x="3749675" y="2533650"/>
            <a:ext cx="560388"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29" name="Line 181"/>
          <p:cNvSpPr>
            <a:spLocks noChangeShapeType="1"/>
          </p:cNvSpPr>
          <p:nvPr/>
        </p:nvSpPr>
        <p:spPr bwMode="auto">
          <a:xfrm>
            <a:off x="3751263" y="2616200"/>
            <a:ext cx="560387"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30" name="Line 182"/>
          <p:cNvSpPr>
            <a:spLocks noChangeShapeType="1"/>
          </p:cNvSpPr>
          <p:nvPr/>
        </p:nvSpPr>
        <p:spPr bwMode="auto">
          <a:xfrm>
            <a:off x="3751263" y="270351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31" name="Line 183"/>
          <p:cNvSpPr>
            <a:spLocks noChangeShapeType="1"/>
          </p:cNvSpPr>
          <p:nvPr/>
        </p:nvSpPr>
        <p:spPr bwMode="auto">
          <a:xfrm>
            <a:off x="5443538" y="2478088"/>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32" name="Line 184"/>
          <p:cNvSpPr>
            <a:spLocks noChangeShapeType="1"/>
          </p:cNvSpPr>
          <p:nvPr/>
        </p:nvSpPr>
        <p:spPr bwMode="auto">
          <a:xfrm>
            <a:off x="5445125" y="260985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33" name="Line 185"/>
          <p:cNvSpPr>
            <a:spLocks noChangeShapeType="1"/>
          </p:cNvSpPr>
          <p:nvPr/>
        </p:nvSpPr>
        <p:spPr bwMode="auto">
          <a:xfrm>
            <a:off x="5445125" y="274161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34" name="Line 186"/>
          <p:cNvSpPr>
            <a:spLocks noChangeShapeType="1"/>
          </p:cNvSpPr>
          <p:nvPr/>
        </p:nvSpPr>
        <p:spPr bwMode="auto">
          <a:xfrm>
            <a:off x="5441950" y="329565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35" name="Line 187"/>
          <p:cNvSpPr>
            <a:spLocks noChangeShapeType="1"/>
          </p:cNvSpPr>
          <p:nvPr/>
        </p:nvSpPr>
        <p:spPr bwMode="auto">
          <a:xfrm>
            <a:off x="5445125" y="342106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36" name="Oval 188"/>
          <p:cNvSpPr>
            <a:spLocks noChangeArrowheads="1"/>
          </p:cNvSpPr>
          <p:nvPr/>
        </p:nvSpPr>
        <p:spPr bwMode="auto">
          <a:xfrm>
            <a:off x="5545138" y="362902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37" name="Line 189"/>
          <p:cNvSpPr>
            <a:spLocks noChangeShapeType="1"/>
          </p:cNvSpPr>
          <p:nvPr/>
        </p:nvSpPr>
        <p:spPr bwMode="auto">
          <a:xfrm>
            <a:off x="5443538" y="353377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38" name="Oval 190"/>
          <p:cNvSpPr>
            <a:spLocks noChangeArrowheads="1"/>
          </p:cNvSpPr>
          <p:nvPr/>
        </p:nvSpPr>
        <p:spPr bwMode="auto">
          <a:xfrm>
            <a:off x="5545138" y="3697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39" name="Oval 191"/>
          <p:cNvSpPr>
            <a:spLocks noChangeArrowheads="1"/>
          </p:cNvSpPr>
          <p:nvPr/>
        </p:nvSpPr>
        <p:spPr bwMode="auto">
          <a:xfrm>
            <a:off x="5545138" y="3567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40" name="Oval 192"/>
          <p:cNvSpPr>
            <a:spLocks noChangeArrowheads="1"/>
          </p:cNvSpPr>
          <p:nvPr/>
        </p:nvSpPr>
        <p:spPr bwMode="auto">
          <a:xfrm>
            <a:off x="5834063" y="362585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41" name="Oval 193"/>
          <p:cNvSpPr>
            <a:spLocks noChangeArrowheads="1"/>
          </p:cNvSpPr>
          <p:nvPr/>
        </p:nvSpPr>
        <p:spPr bwMode="auto">
          <a:xfrm>
            <a:off x="5834063" y="3694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42" name="Oval 194"/>
          <p:cNvSpPr>
            <a:spLocks noChangeArrowheads="1"/>
          </p:cNvSpPr>
          <p:nvPr/>
        </p:nvSpPr>
        <p:spPr bwMode="auto">
          <a:xfrm>
            <a:off x="5834063" y="3563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43" name="Text Box 195"/>
          <p:cNvSpPr txBox="1">
            <a:spLocks noChangeArrowheads="1"/>
          </p:cNvSpPr>
          <p:nvPr/>
        </p:nvSpPr>
        <p:spPr bwMode="auto">
          <a:xfrm>
            <a:off x="5497513" y="2846388"/>
            <a:ext cx="4333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5</a:t>
            </a:r>
          </a:p>
        </p:txBody>
      </p:sp>
      <p:sp>
        <p:nvSpPr>
          <p:cNvPr id="27844" name="Text Box 196"/>
          <p:cNvSpPr txBox="1">
            <a:spLocks noChangeArrowheads="1"/>
          </p:cNvSpPr>
          <p:nvPr/>
        </p:nvSpPr>
        <p:spPr bwMode="auto">
          <a:xfrm>
            <a:off x="5502275" y="2562225"/>
            <a:ext cx="3952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7845" name="Text Box 197"/>
          <p:cNvSpPr txBox="1">
            <a:spLocks noChangeArrowheads="1"/>
          </p:cNvSpPr>
          <p:nvPr/>
        </p:nvSpPr>
        <p:spPr bwMode="auto">
          <a:xfrm>
            <a:off x="5376863" y="2706688"/>
            <a:ext cx="67786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7846" name="Line 198"/>
          <p:cNvSpPr>
            <a:spLocks noChangeShapeType="1"/>
          </p:cNvSpPr>
          <p:nvPr/>
        </p:nvSpPr>
        <p:spPr bwMode="auto">
          <a:xfrm>
            <a:off x="5441950" y="303212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47" name="Line 199"/>
          <p:cNvSpPr>
            <a:spLocks noChangeShapeType="1"/>
          </p:cNvSpPr>
          <p:nvPr/>
        </p:nvSpPr>
        <p:spPr bwMode="auto">
          <a:xfrm>
            <a:off x="5445125" y="31734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48" name="Text Box 200"/>
          <p:cNvSpPr txBox="1">
            <a:spLocks noChangeArrowheads="1"/>
          </p:cNvSpPr>
          <p:nvPr/>
        </p:nvSpPr>
        <p:spPr bwMode="auto">
          <a:xfrm>
            <a:off x="5435600" y="2995613"/>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7849" name="Text Box 201"/>
          <p:cNvSpPr txBox="1">
            <a:spLocks noChangeArrowheads="1"/>
          </p:cNvSpPr>
          <p:nvPr/>
        </p:nvSpPr>
        <p:spPr bwMode="auto">
          <a:xfrm>
            <a:off x="5418138" y="230505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7850" name="Text Box 202"/>
          <p:cNvSpPr txBox="1">
            <a:spLocks noChangeArrowheads="1"/>
          </p:cNvSpPr>
          <p:nvPr/>
        </p:nvSpPr>
        <p:spPr bwMode="auto">
          <a:xfrm>
            <a:off x="6076950" y="311626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851" name="Rectangle 203"/>
          <p:cNvSpPr>
            <a:spLocks noChangeArrowheads="1"/>
          </p:cNvSpPr>
          <p:nvPr/>
        </p:nvSpPr>
        <p:spPr bwMode="auto">
          <a:xfrm>
            <a:off x="6153150" y="220503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52" name="Line 204"/>
          <p:cNvSpPr>
            <a:spLocks noChangeShapeType="1"/>
          </p:cNvSpPr>
          <p:nvPr/>
        </p:nvSpPr>
        <p:spPr bwMode="auto">
          <a:xfrm>
            <a:off x="6434138" y="328612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53" name="Line 205"/>
          <p:cNvSpPr>
            <a:spLocks noChangeShapeType="1"/>
          </p:cNvSpPr>
          <p:nvPr/>
        </p:nvSpPr>
        <p:spPr bwMode="auto">
          <a:xfrm>
            <a:off x="6148388" y="2878138"/>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54" name="Text Box 206"/>
          <p:cNvSpPr txBox="1">
            <a:spLocks noChangeArrowheads="1"/>
          </p:cNvSpPr>
          <p:nvPr/>
        </p:nvSpPr>
        <p:spPr bwMode="auto">
          <a:xfrm>
            <a:off x="6159500" y="2160588"/>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CPU3</a:t>
            </a:r>
            <a:r>
              <a:rPr lang="en-GB" altLang="en-GB" sz="800"/>
              <a:t>”</a:t>
            </a:r>
            <a:endParaRPr lang="en-GB" sz="800"/>
          </a:p>
        </p:txBody>
      </p:sp>
      <p:sp>
        <p:nvSpPr>
          <p:cNvPr id="27855" name="Line 207"/>
          <p:cNvSpPr>
            <a:spLocks noChangeShapeType="1"/>
          </p:cNvSpPr>
          <p:nvPr/>
        </p:nvSpPr>
        <p:spPr bwMode="auto">
          <a:xfrm>
            <a:off x="6153150" y="23368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56" name="Text Box 208"/>
          <p:cNvSpPr txBox="1">
            <a:spLocks noChangeArrowheads="1"/>
          </p:cNvSpPr>
          <p:nvPr/>
        </p:nvSpPr>
        <p:spPr bwMode="auto">
          <a:xfrm>
            <a:off x="6237288" y="243363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7857" name="Text Box 209"/>
          <p:cNvSpPr txBox="1">
            <a:spLocks noChangeArrowheads="1"/>
          </p:cNvSpPr>
          <p:nvPr/>
        </p:nvSpPr>
        <p:spPr bwMode="auto">
          <a:xfrm>
            <a:off x="6384925" y="312261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7858" name="Line 210"/>
          <p:cNvSpPr>
            <a:spLocks noChangeShapeType="1"/>
          </p:cNvSpPr>
          <p:nvPr/>
        </p:nvSpPr>
        <p:spPr bwMode="auto">
          <a:xfrm>
            <a:off x="6153150" y="2473325"/>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59" name="Line 211"/>
          <p:cNvSpPr>
            <a:spLocks noChangeShapeType="1"/>
          </p:cNvSpPr>
          <p:nvPr/>
        </p:nvSpPr>
        <p:spPr bwMode="auto">
          <a:xfrm>
            <a:off x="6153150" y="26035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60" name="Line 212"/>
          <p:cNvSpPr>
            <a:spLocks noChangeShapeType="1"/>
          </p:cNvSpPr>
          <p:nvPr/>
        </p:nvSpPr>
        <p:spPr bwMode="auto">
          <a:xfrm>
            <a:off x="6153150" y="273526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61" name="Line 213"/>
          <p:cNvSpPr>
            <a:spLocks noChangeShapeType="1"/>
          </p:cNvSpPr>
          <p:nvPr/>
        </p:nvSpPr>
        <p:spPr bwMode="auto">
          <a:xfrm>
            <a:off x="6151563" y="328930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62" name="Line 214"/>
          <p:cNvSpPr>
            <a:spLocks noChangeShapeType="1"/>
          </p:cNvSpPr>
          <p:nvPr/>
        </p:nvSpPr>
        <p:spPr bwMode="auto">
          <a:xfrm>
            <a:off x="6154738" y="341471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63" name="Oval 215"/>
          <p:cNvSpPr>
            <a:spLocks noChangeArrowheads="1"/>
          </p:cNvSpPr>
          <p:nvPr/>
        </p:nvSpPr>
        <p:spPr bwMode="auto">
          <a:xfrm>
            <a:off x="6253163" y="36226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64" name="Line 216"/>
          <p:cNvSpPr>
            <a:spLocks noChangeShapeType="1"/>
          </p:cNvSpPr>
          <p:nvPr/>
        </p:nvSpPr>
        <p:spPr bwMode="auto">
          <a:xfrm>
            <a:off x="6151563" y="352901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65" name="Oval 217"/>
          <p:cNvSpPr>
            <a:spLocks noChangeArrowheads="1"/>
          </p:cNvSpPr>
          <p:nvPr/>
        </p:nvSpPr>
        <p:spPr bwMode="auto">
          <a:xfrm>
            <a:off x="6253163" y="3690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66" name="Oval 218"/>
          <p:cNvSpPr>
            <a:spLocks noChangeArrowheads="1"/>
          </p:cNvSpPr>
          <p:nvPr/>
        </p:nvSpPr>
        <p:spPr bwMode="auto">
          <a:xfrm>
            <a:off x="6253163" y="35607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67" name="Oval 219"/>
          <p:cNvSpPr>
            <a:spLocks noChangeArrowheads="1"/>
          </p:cNvSpPr>
          <p:nvPr/>
        </p:nvSpPr>
        <p:spPr bwMode="auto">
          <a:xfrm>
            <a:off x="6542088" y="361950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68" name="Oval 220"/>
          <p:cNvSpPr>
            <a:spLocks noChangeArrowheads="1"/>
          </p:cNvSpPr>
          <p:nvPr/>
        </p:nvSpPr>
        <p:spPr bwMode="auto">
          <a:xfrm>
            <a:off x="6543675" y="3687763"/>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69" name="Oval 221"/>
          <p:cNvSpPr>
            <a:spLocks noChangeArrowheads="1"/>
          </p:cNvSpPr>
          <p:nvPr/>
        </p:nvSpPr>
        <p:spPr bwMode="auto">
          <a:xfrm>
            <a:off x="6543675" y="3557588"/>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70" name="Text Box 222"/>
          <p:cNvSpPr txBox="1">
            <a:spLocks noChangeArrowheads="1"/>
          </p:cNvSpPr>
          <p:nvPr/>
        </p:nvSpPr>
        <p:spPr bwMode="auto">
          <a:xfrm>
            <a:off x="6207125" y="2840038"/>
            <a:ext cx="4333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6</a:t>
            </a:r>
          </a:p>
        </p:txBody>
      </p:sp>
      <p:sp>
        <p:nvSpPr>
          <p:cNvPr id="27871" name="Text Box 223"/>
          <p:cNvSpPr txBox="1">
            <a:spLocks noChangeArrowheads="1"/>
          </p:cNvSpPr>
          <p:nvPr/>
        </p:nvSpPr>
        <p:spPr bwMode="auto">
          <a:xfrm>
            <a:off x="6211888" y="2555875"/>
            <a:ext cx="3952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7872" name="Text Box 224"/>
          <p:cNvSpPr txBox="1">
            <a:spLocks noChangeArrowheads="1"/>
          </p:cNvSpPr>
          <p:nvPr/>
        </p:nvSpPr>
        <p:spPr bwMode="auto">
          <a:xfrm>
            <a:off x="6086475" y="2700338"/>
            <a:ext cx="677863"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7873" name="Line 225"/>
          <p:cNvSpPr>
            <a:spLocks noChangeShapeType="1"/>
          </p:cNvSpPr>
          <p:nvPr/>
        </p:nvSpPr>
        <p:spPr bwMode="auto">
          <a:xfrm>
            <a:off x="6151563" y="302577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74" name="Line 226"/>
          <p:cNvSpPr>
            <a:spLocks noChangeShapeType="1"/>
          </p:cNvSpPr>
          <p:nvPr/>
        </p:nvSpPr>
        <p:spPr bwMode="auto">
          <a:xfrm>
            <a:off x="6154738" y="316865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75" name="Text Box 227"/>
          <p:cNvSpPr txBox="1">
            <a:spLocks noChangeArrowheads="1"/>
          </p:cNvSpPr>
          <p:nvPr/>
        </p:nvSpPr>
        <p:spPr bwMode="auto">
          <a:xfrm>
            <a:off x="6143625" y="2990850"/>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7876" name="Text Box 228"/>
          <p:cNvSpPr txBox="1">
            <a:spLocks noChangeArrowheads="1"/>
          </p:cNvSpPr>
          <p:nvPr/>
        </p:nvSpPr>
        <p:spPr bwMode="auto">
          <a:xfrm>
            <a:off x="6126163" y="229870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7877" name="Text Box 229"/>
          <p:cNvSpPr txBox="1">
            <a:spLocks noChangeArrowheads="1"/>
          </p:cNvSpPr>
          <p:nvPr/>
        </p:nvSpPr>
        <p:spPr bwMode="auto">
          <a:xfrm>
            <a:off x="6872288" y="2998788"/>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878" name="Text Box 230"/>
          <p:cNvSpPr txBox="1">
            <a:spLocks noChangeArrowheads="1"/>
          </p:cNvSpPr>
          <p:nvPr/>
        </p:nvSpPr>
        <p:spPr bwMode="auto">
          <a:xfrm>
            <a:off x="7004050" y="1914525"/>
            <a:ext cx="4365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0</a:t>
            </a:r>
          </a:p>
        </p:txBody>
      </p:sp>
      <p:sp>
        <p:nvSpPr>
          <p:cNvPr id="27879" name="Rectangle 231"/>
          <p:cNvSpPr>
            <a:spLocks noChangeArrowheads="1"/>
          </p:cNvSpPr>
          <p:nvPr/>
        </p:nvSpPr>
        <p:spPr bwMode="auto">
          <a:xfrm>
            <a:off x="6948488" y="2087563"/>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80" name="Line 232"/>
          <p:cNvSpPr>
            <a:spLocks noChangeShapeType="1"/>
          </p:cNvSpPr>
          <p:nvPr/>
        </p:nvSpPr>
        <p:spPr bwMode="auto">
          <a:xfrm>
            <a:off x="7231063" y="3168650"/>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81" name="Line 233"/>
          <p:cNvSpPr>
            <a:spLocks noChangeShapeType="1"/>
          </p:cNvSpPr>
          <p:nvPr/>
        </p:nvSpPr>
        <p:spPr bwMode="auto">
          <a:xfrm>
            <a:off x="6943725" y="276066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82" name="Text Box 234"/>
          <p:cNvSpPr txBox="1">
            <a:spLocks noChangeArrowheads="1"/>
          </p:cNvSpPr>
          <p:nvPr/>
        </p:nvSpPr>
        <p:spPr bwMode="auto">
          <a:xfrm>
            <a:off x="6956425" y="2043113"/>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CPU1</a:t>
            </a:r>
            <a:r>
              <a:rPr lang="en-GB" altLang="en-GB" sz="800"/>
              <a:t>”</a:t>
            </a:r>
            <a:endParaRPr lang="en-GB" sz="800"/>
          </a:p>
        </p:txBody>
      </p:sp>
      <p:sp>
        <p:nvSpPr>
          <p:cNvPr id="27883" name="Line 235"/>
          <p:cNvSpPr>
            <a:spLocks noChangeShapeType="1"/>
          </p:cNvSpPr>
          <p:nvPr/>
        </p:nvSpPr>
        <p:spPr bwMode="auto">
          <a:xfrm>
            <a:off x="6948488" y="2219325"/>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84" name="Text Box 236"/>
          <p:cNvSpPr txBox="1">
            <a:spLocks noChangeArrowheads="1"/>
          </p:cNvSpPr>
          <p:nvPr/>
        </p:nvSpPr>
        <p:spPr bwMode="auto">
          <a:xfrm>
            <a:off x="7032625" y="2317750"/>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7885" name="Text Box 237"/>
          <p:cNvSpPr txBox="1">
            <a:spLocks noChangeArrowheads="1"/>
          </p:cNvSpPr>
          <p:nvPr/>
        </p:nvSpPr>
        <p:spPr bwMode="auto">
          <a:xfrm>
            <a:off x="7180263" y="3005138"/>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7886" name="Line 238"/>
          <p:cNvSpPr>
            <a:spLocks noChangeShapeType="1"/>
          </p:cNvSpPr>
          <p:nvPr/>
        </p:nvSpPr>
        <p:spPr bwMode="auto">
          <a:xfrm>
            <a:off x="6948488" y="23558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87" name="Line 239"/>
          <p:cNvSpPr>
            <a:spLocks noChangeShapeType="1"/>
          </p:cNvSpPr>
          <p:nvPr/>
        </p:nvSpPr>
        <p:spPr bwMode="auto">
          <a:xfrm>
            <a:off x="6950075" y="2486025"/>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88" name="Line 240"/>
          <p:cNvSpPr>
            <a:spLocks noChangeShapeType="1"/>
          </p:cNvSpPr>
          <p:nvPr/>
        </p:nvSpPr>
        <p:spPr bwMode="auto">
          <a:xfrm>
            <a:off x="6950075" y="2617788"/>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89" name="Line 241"/>
          <p:cNvSpPr>
            <a:spLocks noChangeShapeType="1"/>
          </p:cNvSpPr>
          <p:nvPr/>
        </p:nvSpPr>
        <p:spPr bwMode="auto">
          <a:xfrm>
            <a:off x="6946900" y="31734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90" name="Line 242"/>
          <p:cNvSpPr>
            <a:spLocks noChangeShapeType="1"/>
          </p:cNvSpPr>
          <p:nvPr/>
        </p:nvSpPr>
        <p:spPr bwMode="auto">
          <a:xfrm>
            <a:off x="6950075" y="329723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91" name="Oval 243"/>
          <p:cNvSpPr>
            <a:spLocks noChangeArrowheads="1"/>
          </p:cNvSpPr>
          <p:nvPr/>
        </p:nvSpPr>
        <p:spPr bwMode="auto">
          <a:xfrm>
            <a:off x="7050088" y="350520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92" name="Line 244"/>
          <p:cNvSpPr>
            <a:spLocks noChangeShapeType="1"/>
          </p:cNvSpPr>
          <p:nvPr/>
        </p:nvSpPr>
        <p:spPr bwMode="auto">
          <a:xfrm>
            <a:off x="6946900" y="341153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893" name="Oval 245"/>
          <p:cNvSpPr>
            <a:spLocks noChangeArrowheads="1"/>
          </p:cNvSpPr>
          <p:nvPr/>
        </p:nvSpPr>
        <p:spPr bwMode="auto">
          <a:xfrm>
            <a:off x="7050088" y="35734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94" name="Oval 246"/>
          <p:cNvSpPr>
            <a:spLocks noChangeArrowheads="1"/>
          </p:cNvSpPr>
          <p:nvPr/>
        </p:nvSpPr>
        <p:spPr bwMode="auto">
          <a:xfrm>
            <a:off x="7050088" y="3443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95" name="Oval 247"/>
          <p:cNvSpPr>
            <a:spLocks noChangeArrowheads="1"/>
          </p:cNvSpPr>
          <p:nvPr/>
        </p:nvSpPr>
        <p:spPr bwMode="auto">
          <a:xfrm>
            <a:off x="7339013" y="350202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96" name="Oval 248"/>
          <p:cNvSpPr>
            <a:spLocks noChangeArrowheads="1"/>
          </p:cNvSpPr>
          <p:nvPr/>
        </p:nvSpPr>
        <p:spPr bwMode="auto">
          <a:xfrm>
            <a:off x="7339013" y="3570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97" name="Oval 249"/>
          <p:cNvSpPr>
            <a:spLocks noChangeArrowheads="1"/>
          </p:cNvSpPr>
          <p:nvPr/>
        </p:nvSpPr>
        <p:spPr bwMode="auto">
          <a:xfrm>
            <a:off x="7339013" y="3440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98" name="Text Box 250"/>
          <p:cNvSpPr txBox="1">
            <a:spLocks noChangeArrowheads="1"/>
          </p:cNvSpPr>
          <p:nvPr/>
        </p:nvSpPr>
        <p:spPr bwMode="auto">
          <a:xfrm>
            <a:off x="7002463" y="2722563"/>
            <a:ext cx="4333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9</a:t>
            </a:r>
          </a:p>
        </p:txBody>
      </p:sp>
      <p:sp>
        <p:nvSpPr>
          <p:cNvPr id="27899" name="Text Box 251"/>
          <p:cNvSpPr txBox="1">
            <a:spLocks noChangeArrowheads="1"/>
          </p:cNvSpPr>
          <p:nvPr/>
        </p:nvSpPr>
        <p:spPr bwMode="auto">
          <a:xfrm>
            <a:off x="7007225" y="2438400"/>
            <a:ext cx="3952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7900" name="Text Box 252"/>
          <p:cNvSpPr txBox="1">
            <a:spLocks noChangeArrowheads="1"/>
          </p:cNvSpPr>
          <p:nvPr/>
        </p:nvSpPr>
        <p:spPr bwMode="auto">
          <a:xfrm>
            <a:off x="6881813" y="2582863"/>
            <a:ext cx="67786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7901" name="Line 253"/>
          <p:cNvSpPr>
            <a:spLocks noChangeShapeType="1"/>
          </p:cNvSpPr>
          <p:nvPr/>
        </p:nvSpPr>
        <p:spPr bwMode="auto">
          <a:xfrm>
            <a:off x="6946900" y="290830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02" name="Line 254"/>
          <p:cNvSpPr>
            <a:spLocks noChangeShapeType="1"/>
          </p:cNvSpPr>
          <p:nvPr/>
        </p:nvSpPr>
        <p:spPr bwMode="auto">
          <a:xfrm>
            <a:off x="6950075" y="305117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03" name="Text Box 255"/>
          <p:cNvSpPr txBox="1">
            <a:spLocks noChangeArrowheads="1"/>
          </p:cNvSpPr>
          <p:nvPr/>
        </p:nvSpPr>
        <p:spPr bwMode="auto">
          <a:xfrm>
            <a:off x="6940550" y="2873375"/>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7904" name="Text Box 256"/>
          <p:cNvSpPr txBox="1">
            <a:spLocks noChangeArrowheads="1"/>
          </p:cNvSpPr>
          <p:nvPr/>
        </p:nvSpPr>
        <p:spPr bwMode="auto">
          <a:xfrm>
            <a:off x="6923088" y="2181225"/>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7905" name="Text Box 257"/>
          <p:cNvSpPr txBox="1">
            <a:spLocks noChangeArrowheads="1"/>
          </p:cNvSpPr>
          <p:nvPr/>
        </p:nvSpPr>
        <p:spPr bwMode="auto">
          <a:xfrm>
            <a:off x="8307388" y="3017838"/>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7906" name="Text Box 258"/>
          <p:cNvSpPr txBox="1">
            <a:spLocks noChangeArrowheads="1"/>
          </p:cNvSpPr>
          <p:nvPr/>
        </p:nvSpPr>
        <p:spPr bwMode="auto">
          <a:xfrm>
            <a:off x="8431213" y="1919288"/>
            <a:ext cx="4381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1</a:t>
            </a:r>
          </a:p>
        </p:txBody>
      </p:sp>
      <p:sp>
        <p:nvSpPr>
          <p:cNvPr id="27907" name="Rectangle 259"/>
          <p:cNvSpPr>
            <a:spLocks noChangeArrowheads="1"/>
          </p:cNvSpPr>
          <p:nvPr/>
        </p:nvSpPr>
        <p:spPr bwMode="auto">
          <a:xfrm>
            <a:off x="8372475" y="2101850"/>
            <a:ext cx="565150" cy="15573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908" name="Line 260"/>
          <p:cNvSpPr>
            <a:spLocks noChangeShapeType="1"/>
          </p:cNvSpPr>
          <p:nvPr/>
        </p:nvSpPr>
        <p:spPr bwMode="auto">
          <a:xfrm>
            <a:off x="8655050" y="318452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09" name="Line 261"/>
          <p:cNvSpPr>
            <a:spLocks noChangeShapeType="1"/>
          </p:cNvSpPr>
          <p:nvPr/>
        </p:nvSpPr>
        <p:spPr bwMode="auto">
          <a:xfrm>
            <a:off x="8367713" y="277495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10" name="Text Box 262"/>
          <p:cNvSpPr txBox="1">
            <a:spLocks noChangeArrowheads="1"/>
          </p:cNvSpPr>
          <p:nvPr/>
        </p:nvSpPr>
        <p:spPr bwMode="auto">
          <a:xfrm>
            <a:off x="8380413" y="2057400"/>
            <a:ext cx="51911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CPU2</a:t>
            </a:r>
            <a:r>
              <a:rPr lang="en-GB" altLang="en-GB" sz="800"/>
              <a:t>”</a:t>
            </a:r>
            <a:endParaRPr lang="en-GB" sz="800"/>
          </a:p>
        </p:txBody>
      </p:sp>
      <p:sp>
        <p:nvSpPr>
          <p:cNvPr id="27911" name="Line 263"/>
          <p:cNvSpPr>
            <a:spLocks noChangeShapeType="1"/>
          </p:cNvSpPr>
          <p:nvPr/>
        </p:nvSpPr>
        <p:spPr bwMode="auto">
          <a:xfrm>
            <a:off x="8372475" y="223361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12" name="Text Box 264"/>
          <p:cNvSpPr txBox="1">
            <a:spLocks noChangeArrowheads="1"/>
          </p:cNvSpPr>
          <p:nvPr/>
        </p:nvSpPr>
        <p:spPr bwMode="auto">
          <a:xfrm>
            <a:off x="8458200" y="233203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7913" name="Text Box 265"/>
          <p:cNvSpPr txBox="1">
            <a:spLocks noChangeArrowheads="1"/>
          </p:cNvSpPr>
          <p:nvPr/>
        </p:nvSpPr>
        <p:spPr bwMode="auto">
          <a:xfrm>
            <a:off x="8604250" y="3019425"/>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7914" name="Line 266"/>
          <p:cNvSpPr>
            <a:spLocks noChangeShapeType="1"/>
          </p:cNvSpPr>
          <p:nvPr/>
        </p:nvSpPr>
        <p:spPr bwMode="auto">
          <a:xfrm>
            <a:off x="8372475" y="2370138"/>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15" name="Line 267"/>
          <p:cNvSpPr>
            <a:spLocks noChangeShapeType="1"/>
          </p:cNvSpPr>
          <p:nvPr/>
        </p:nvSpPr>
        <p:spPr bwMode="auto">
          <a:xfrm>
            <a:off x="8374063" y="2500313"/>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16" name="Line 268"/>
          <p:cNvSpPr>
            <a:spLocks noChangeShapeType="1"/>
          </p:cNvSpPr>
          <p:nvPr/>
        </p:nvSpPr>
        <p:spPr bwMode="auto">
          <a:xfrm>
            <a:off x="8374063" y="2632075"/>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17" name="Line 269"/>
          <p:cNvSpPr>
            <a:spLocks noChangeShapeType="1"/>
          </p:cNvSpPr>
          <p:nvPr/>
        </p:nvSpPr>
        <p:spPr bwMode="auto">
          <a:xfrm>
            <a:off x="8370888" y="318770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18" name="Line 270"/>
          <p:cNvSpPr>
            <a:spLocks noChangeShapeType="1"/>
          </p:cNvSpPr>
          <p:nvPr/>
        </p:nvSpPr>
        <p:spPr bwMode="auto">
          <a:xfrm>
            <a:off x="8374063" y="331152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19" name="Oval 271"/>
          <p:cNvSpPr>
            <a:spLocks noChangeArrowheads="1"/>
          </p:cNvSpPr>
          <p:nvPr/>
        </p:nvSpPr>
        <p:spPr bwMode="auto">
          <a:xfrm>
            <a:off x="8474075" y="3519488"/>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920" name="Line 272"/>
          <p:cNvSpPr>
            <a:spLocks noChangeShapeType="1"/>
          </p:cNvSpPr>
          <p:nvPr/>
        </p:nvSpPr>
        <p:spPr bwMode="auto">
          <a:xfrm>
            <a:off x="8372475" y="342582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21" name="Oval 273"/>
          <p:cNvSpPr>
            <a:spLocks noChangeArrowheads="1"/>
          </p:cNvSpPr>
          <p:nvPr/>
        </p:nvSpPr>
        <p:spPr bwMode="auto">
          <a:xfrm>
            <a:off x="8474075" y="3587750"/>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922" name="Oval 274"/>
          <p:cNvSpPr>
            <a:spLocks noChangeArrowheads="1"/>
          </p:cNvSpPr>
          <p:nvPr/>
        </p:nvSpPr>
        <p:spPr bwMode="auto">
          <a:xfrm>
            <a:off x="8474075" y="3457575"/>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923" name="Oval 275"/>
          <p:cNvSpPr>
            <a:spLocks noChangeArrowheads="1"/>
          </p:cNvSpPr>
          <p:nvPr/>
        </p:nvSpPr>
        <p:spPr bwMode="auto">
          <a:xfrm>
            <a:off x="8763000" y="3517900"/>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924" name="Oval 276"/>
          <p:cNvSpPr>
            <a:spLocks noChangeArrowheads="1"/>
          </p:cNvSpPr>
          <p:nvPr/>
        </p:nvSpPr>
        <p:spPr bwMode="auto">
          <a:xfrm>
            <a:off x="8763000" y="3584575"/>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925" name="Oval 277"/>
          <p:cNvSpPr>
            <a:spLocks noChangeArrowheads="1"/>
          </p:cNvSpPr>
          <p:nvPr/>
        </p:nvSpPr>
        <p:spPr bwMode="auto">
          <a:xfrm>
            <a:off x="8763000" y="3454400"/>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926" name="Text Box 278"/>
          <p:cNvSpPr txBox="1">
            <a:spLocks noChangeArrowheads="1"/>
          </p:cNvSpPr>
          <p:nvPr/>
        </p:nvSpPr>
        <p:spPr bwMode="auto">
          <a:xfrm>
            <a:off x="8402638" y="2736850"/>
            <a:ext cx="4841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10</a:t>
            </a:r>
          </a:p>
        </p:txBody>
      </p:sp>
      <p:sp>
        <p:nvSpPr>
          <p:cNvPr id="27927" name="Text Box 279"/>
          <p:cNvSpPr txBox="1">
            <a:spLocks noChangeArrowheads="1"/>
          </p:cNvSpPr>
          <p:nvPr/>
        </p:nvSpPr>
        <p:spPr bwMode="auto">
          <a:xfrm>
            <a:off x="8431213" y="2452688"/>
            <a:ext cx="3952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7928" name="Text Box 280"/>
          <p:cNvSpPr txBox="1">
            <a:spLocks noChangeArrowheads="1"/>
          </p:cNvSpPr>
          <p:nvPr/>
        </p:nvSpPr>
        <p:spPr bwMode="auto">
          <a:xfrm>
            <a:off x="8305800" y="2597150"/>
            <a:ext cx="67786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7929" name="Line 281"/>
          <p:cNvSpPr>
            <a:spLocks noChangeShapeType="1"/>
          </p:cNvSpPr>
          <p:nvPr/>
        </p:nvSpPr>
        <p:spPr bwMode="auto">
          <a:xfrm>
            <a:off x="8370888" y="2922588"/>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30" name="Line 282"/>
          <p:cNvSpPr>
            <a:spLocks noChangeShapeType="1"/>
          </p:cNvSpPr>
          <p:nvPr/>
        </p:nvSpPr>
        <p:spPr bwMode="auto">
          <a:xfrm>
            <a:off x="8374063" y="306546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31" name="Text Box 283"/>
          <p:cNvSpPr txBox="1">
            <a:spLocks noChangeArrowheads="1"/>
          </p:cNvSpPr>
          <p:nvPr/>
        </p:nvSpPr>
        <p:spPr bwMode="auto">
          <a:xfrm>
            <a:off x="8364538" y="2887663"/>
            <a:ext cx="5730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7932" name="Text Box 284"/>
          <p:cNvSpPr txBox="1">
            <a:spLocks noChangeArrowheads="1"/>
          </p:cNvSpPr>
          <p:nvPr/>
        </p:nvSpPr>
        <p:spPr bwMode="auto">
          <a:xfrm>
            <a:off x="8347075" y="2195513"/>
            <a:ext cx="6016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7933" name="Line 285"/>
          <p:cNvSpPr>
            <a:spLocks noChangeShapeType="1"/>
          </p:cNvSpPr>
          <p:nvPr/>
        </p:nvSpPr>
        <p:spPr bwMode="auto">
          <a:xfrm flipV="1">
            <a:off x="1257300" y="1473200"/>
            <a:ext cx="9525" cy="590550"/>
          </a:xfrm>
          <a:prstGeom prst="line">
            <a:avLst/>
          </a:prstGeom>
          <a:noFill/>
          <a:ln w="381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34" name="Line 286"/>
          <p:cNvSpPr>
            <a:spLocks noChangeShapeType="1"/>
          </p:cNvSpPr>
          <p:nvPr/>
        </p:nvSpPr>
        <p:spPr bwMode="auto">
          <a:xfrm>
            <a:off x="1247775" y="1457325"/>
            <a:ext cx="6777038" cy="1588"/>
          </a:xfrm>
          <a:prstGeom prst="line">
            <a:avLst/>
          </a:prstGeom>
          <a:noFill/>
          <a:ln w="3816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35" name="Line 287"/>
          <p:cNvSpPr>
            <a:spLocks noChangeShapeType="1"/>
          </p:cNvSpPr>
          <p:nvPr/>
        </p:nvSpPr>
        <p:spPr bwMode="auto">
          <a:xfrm flipH="1">
            <a:off x="8015288" y="1466850"/>
            <a:ext cx="17462" cy="601663"/>
          </a:xfrm>
          <a:prstGeom prst="line">
            <a:avLst/>
          </a:prstGeom>
          <a:noFill/>
          <a:ln w="381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7936" name="Text Box 288"/>
          <p:cNvSpPr txBox="1">
            <a:spLocks noChangeArrowheads="1"/>
          </p:cNvSpPr>
          <p:nvPr/>
        </p:nvSpPr>
        <p:spPr bwMode="auto">
          <a:xfrm>
            <a:off x="3792538" y="1247775"/>
            <a:ext cx="23542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SUBSCRIBE MSG from cpu1, MsgId 10, Qos0,0</a:t>
            </a:r>
          </a:p>
        </p:txBody>
      </p:sp>
      <p:sp>
        <p:nvSpPr>
          <p:cNvPr id="27937" name="Line 289"/>
          <p:cNvSpPr>
            <a:spLocks noChangeShapeType="1"/>
          </p:cNvSpPr>
          <p:nvPr/>
        </p:nvSpPr>
        <p:spPr bwMode="auto">
          <a:xfrm>
            <a:off x="1377950" y="1590675"/>
            <a:ext cx="6505575" cy="158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7938" name="Line 290"/>
          <p:cNvSpPr>
            <a:spLocks noChangeShapeType="1"/>
          </p:cNvSpPr>
          <p:nvPr/>
        </p:nvSpPr>
        <p:spPr bwMode="auto">
          <a:xfrm flipV="1">
            <a:off x="7893050" y="1597025"/>
            <a:ext cx="1588" cy="45243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7939" name="Line 291"/>
          <p:cNvSpPr>
            <a:spLocks noChangeShapeType="1"/>
          </p:cNvSpPr>
          <p:nvPr/>
        </p:nvSpPr>
        <p:spPr bwMode="auto">
          <a:xfrm flipV="1">
            <a:off x="4803775" y="1577975"/>
            <a:ext cx="1588" cy="45243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7940" name="Line 292"/>
          <p:cNvSpPr>
            <a:spLocks noChangeShapeType="1"/>
          </p:cNvSpPr>
          <p:nvPr/>
        </p:nvSpPr>
        <p:spPr bwMode="auto">
          <a:xfrm flipV="1">
            <a:off x="1387475" y="1577975"/>
            <a:ext cx="1588" cy="45243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7941" name="Text Box 293"/>
          <p:cNvSpPr txBox="1">
            <a:spLocks noChangeArrowheads="1"/>
          </p:cNvSpPr>
          <p:nvPr/>
        </p:nvSpPr>
        <p:spPr bwMode="auto">
          <a:xfrm>
            <a:off x="5634038" y="1570038"/>
            <a:ext cx="6858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Ethernet</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1524000" y="152400"/>
            <a:ext cx="66802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Subscription Example (2 of 2)</a:t>
            </a:r>
          </a:p>
        </p:txBody>
      </p:sp>
      <p:sp>
        <p:nvSpPr>
          <p:cNvPr id="28674" name="Text Box 2"/>
          <p:cNvSpPr txBox="1">
            <a:spLocks noChangeArrowheads="1"/>
          </p:cNvSpPr>
          <p:nvPr/>
        </p:nvSpPr>
        <p:spPr bwMode="auto">
          <a:xfrm>
            <a:off x="7199313" y="4449763"/>
            <a:ext cx="162242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600">
                <a:latin typeface="Arial" charset="0"/>
              </a:rPr>
              <a:t>       CPU3</a:t>
            </a:r>
          </a:p>
          <a:p>
            <a:pPr eaLnBrk="1" hangingPunct="1">
              <a:lnSpc>
                <a:spcPct val="100000"/>
              </a:lnSpc>
              <a:buFont typeface="Arial" charset="0"/>
              <a:buNone/>
            </a:pPr>
            <a:r>
              <a:rPr lang="en-GB" sz="800">
                <a:latin typeface="Arial" charset="0"/>
              </a:rPr>
              <a:t>(Local Subscriptions not shown)</a:t>
            </a:r>
          </a:p>
        </p:txBody>
      </p:sp>
      <p:sp>
        <p:nvSpPr>
          <p:cNvPr id="28675" name="Rectangle 3"/>
          <p:cNvSpPr>
            <a:spLocks noChangeArrowheads="1"/>
          </p:cNvSpPr>
          <p:nvPr/>
        </p:nvSpPr>
        <p:spPr bwMode="auto">
          <a:xfrm>
            <a:off x="115888" y="1963738"/>
            <a:ext cx="3297237" cy="2438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76" name="Oval 4"/>
          <p:cNvSpPr>
            <a:spLocks noChangeArrowheads="1"/>
          </p:cNvSpPr>
          <p:nvPr/>
        </p:nvSpPr>
        <p:spPr bwMode="auto">
          <a:xfrm>
            <a:off x="1166813" y="3019425"/>
            <a:ext cx="533400" cy="5334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77" name="Text Box 5"/>
          <p:cNvSpPr txBox="1">
            <a:spLocks noChangeArrowheads="1"/>
          </p:cNvSpPr>
          <p:nvPr/>
        </p:nvSpPr>
        <p:spPr bwMode="auto">
          <a:xfrm>
            <a:off x="1212850" y="3168650"/>
            <a:ext cx="4572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SB1</a:t>
            </a:r>
          </a:p>
        </p:txBody>
      </p:sp>
      <p:sp>
        <p:nvSpPr>
          <p:cNvPr id="28678" name="Oval 6"/>
          <p:cNvSpPr>
            <a:spLocks noChangeArrowheads="1"/>
          </p:cNvSpPr>
          <p:nvPr/>
        </p:nvSpPr>
        <p:spPr bwMode="auto">
          <a:xfrm>
            <a:off x="1166813" y="2028825"/>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79" name="Text Box 7"/>
          <p:cNvSpPr txBox="1">
            <a:spLocks noChangeArrowheads="1"/>
          </p:cNvSpPr>
          <p:nvPr/>
        </p:nvSpPr>
        <p:spPr bwMode="auto">
          <a:xfrm>
            <a:off x="1150938" y="2133600"/>
            <a:ext cx="5032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SBN1</a:t>
            </a:r>
          </a:p>
        </p:txBody>
      </p:sp>
      <p:sp>
        <p:nvSpPr>
          <p:cNvPr id="28680" name="Oval 8"/>
          <p:cNvSpPr>
            <a:spLocks noChangeArrowheads="1"/>
          </p:cNvSpPr>
          <p:nvPr/>
        </p:nvSpPr>
        <p:spPr bwMode="auto">
          <a:xfrm>
            <a:off x="1933575" y="3849688"/>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81" name="Text Box 9"/>
          <p:cNvSpPr txBox="1">
            <a:spLocks noChangeArrowheads="1"/>
          </p:cNvSpPr>
          <p:nvPr/>
        </p:nvSpPr>
        <p:spPr bwMode="auto">
          <a:xfrm>
            <a:off x="1960563" y="3917950"/>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A2</a:t>
            </a:r>
          </a:p>
        </p:txBody>
      </p:sp>
      <p:sp>
        <p:nvSpPr>
          <p:cNvPr id="28682" name="Oval 10"/>
          <p:cNvSpPr>
            <a:spLocks noChangeArrowheads="1"/>
          </p:cNvSpPr>
          <p:nvPr/>
        </p:nvSpPr>
        <p:spPr bwMode="auto">
          <a:xfrm>
            <a:off x="557213" y="3476625"/>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83" name="Text Box 11"/>
          <p:cNvSpPr txBox="1">
            <a:spLocks noChangeArrowheads="1"/>
          </p:cNvSpPr>
          <p:nvPr/>
        </p:nvSpPr>
        <p:spPr bwMode="auto">
          <a:xfrm>
            <a:off x="557213" y="3552825"/>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A1</a:t>
            </a:r>
          </a:p>
        </p:txBody>
      </p:sp>
      <p:sp>
        <p:nvSpPr>
          <p:cNvPr id="28684" name="Text Box 12"/>
          <p:cNvSpPr txBox="1">
            <a:spLocks noChangeArrowheads="1"/>
          </p:cNvSpPr>
          <p:nvPr/>
        </p:nvSpPr>
        <p:spPr bwMode="auto">
          <a:xfrm>
            <a:off x="1092200" y="4391025"/>
            <a:ext cx="7223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600">
                <a:latin typeface="Arial" charset="0"/>
              </a:rPr>
              <a:t>CPU1</a:t>
            </a:r>
          </a:p>
        </p:txBody>
      </p:sp>
      <p:sp>
        <p:nvSpPr>
          <p:cNvPr id="28685" name="Line 13"/>
          <p:cNvSpPr>
            <a:spLocks noChangeShapeType="1"/>
          </p:cNvSpPr>
          <p:nvPr/>
        </p:nvSpPr>
        <p:spPr bwMode="auto">
          <a:xfrm flipH="1">
            <a:off x="920750" y="3471863"/>
            <a:ext cx="298450" cy="19526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686" name="Text Box 14"/>
          <p:cNvSpPr txBox="1">
            <a:spLocks noChangeArrowheads="1"/>
          </p:cNvSpPr>
          <p:nvPr/>
        </p:nvSpPr>
        <p:spPr bwMode="auto">
          <a:xfrm>
            <a:off x="717550" y="317182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Pipe 3</a:t>
            </a:r>
          </a:p>
          <a:p>
            <a:pPr eaLnBrk="1" hangingPunct="1">
              <a:lnSpc>
                <a:spcPct val="100000"/>
              </a:lnSpc>
              <a:buFont typeface="Arial" charset="0"/>
              <a:buNone/>
            </a:pPr>
            <a:r>
              <a:rPr lang="en-GB" sz="1000">
                <a:latin typeface="Arial" charset="0"/>
              </a:rPr>
              <a:t> (P3)</a:t>
            </a:r>
          </a:p>
        </p:txBody>
      </p:sp>
      <p:sp>
        <p:nvSpPr>
          <p:cNvPr id="28687" name="Line 15"/>
          <p:cNvSpPr>
            <a:spLocks noChangeShapeType="1"/>
          </p:cNvSpPr>
          <p:nvPr/>
        </p:nvSpPr>
        <p:spPr bwMode="auto">
          <a:xfrm>
            <a:off x="1658938" y="3444875"/>
            <a:ext cx="336550" cy="44926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688" name="Line 16"/>
          <p:cNvSpPr>
            <a:spLocks noChangeShapeType="1"/>
          </p:cNvSpPr>
          <p:nvPr/>
        </p:nvSpPr>
        <p:spPr bwMode="auto">
          <a:xfrm>
            <a:off x="1363663" y="2492375"/>
            <a:ext cx="1587" cy="533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689" name="Text Box 17"/>
          <p:cNvSpPr txBox="1">
            <a:spLocks noChangeArrowheads="1"/>
          </p:cNvSpPr>
          <p:nvPr/>
        </p:nvSpPr>
        <p:spPr bwMode="auto">
          <a:xfrm>
            <a:off x="930275" y="252412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P1</a:t>
            </a:r>
          </a:p>
          <a:p>
            <a:pPr eaLnBrk="1" hangingPunct="1">
              <a:lnSpc>
                <a:spcPct val="100000"/>
              </a:lnSpc>
              <a:buFont typeface="Arial" charset="0"/>
              <a:buNone/>
            </a:pPr>
            <a:r>
              <a:rPr lang="en-GB" sz="1000">
                <a:latin typeface="Arial" charset="0"/>
              </a:rPr>
              <a:t>(cpu2)</a:t>
            </a:r>
          </a:p>
        </p:txBody>
      </p:sp>
      <p:sp>
        <p:nvSpPr>
          <p:cNvPr id="28690" name="Text Box 18"/>
          <p:cNvSpPr txBox="1">
            <a:spLocks noChangeArrowheads="1"/>
          </p:cNvSpPr>
          <p:nvPr/>
        </p:nvSpPr>
        <p:spPr bwMode="auto">
          <a:xfrm>
            <a:off x="1701800" y="3403600"/>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P4</a:t>
            </a:r>
          </a:p>
        </p:txBody>
      </p:sp>
      <p:sp>
        <p:nvSpPr>
          <p:cNvPr id="28691" name="Line 19"/>
          <p:cNvSpPr>
            <a:spLocks noChangeShapeType="1"/>
          </p:cNvSpPr>
          <p:nvPr/>
        </p:nvSpPr>
        <p:spPr bwMode="auto">
          <a:xfrm flipH="1">
            <a:off x="1449388" y="2489200"/>
            <a:ext cx="9525" cy="5286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692" name="Text Box 20"/>
          <p:cNvSpPr txBox="1">
            <a:spLocks noChangeArrowheads="1"/>
          </p:cNvSpPr>
          <p:nvPr/>
        </p:nvSpPr>
        <p:spPr bwMode="auto">
          <a:xfrm>
            <a:off x="1403350" y="254317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P2</a:t>
            </a:r>
          </a:p>
          <a:p>
            <a:pPr eaLnBrk="1" hangingPunct="1">
              <a:lnSpc>
                <a:spcPct val="100000"/>
              </a:lnSpc>
              <a:buFont typeface="Arial" charset="0"/>
              <a:buNone/>
            </a:pPr>
            <a:r>
              <a:rPr lang="en-GB" sz="1000">
                <a:latin typeface="Arial" charset="0"/>
              </a:rPr>
              <a:t>(cpu3)</a:t>
            </a:r>
          </a:p>
        </p:txBody>
      </p:sp>
      <p:sp>
        <p:nvSpPr>
          <p:cNvPr id="28693" name="Rectangle 21"/>
          <p:cNvSpPr>
            <a:spLocks noChangeArrowheads="1"/>
          </p:cNvSpPr>
          <p:nvPr/>
        </p:nvSpPr>
        <p:spPr bwMode="auto">
          <a:xfrm>
            <a:off x="6913563" y="1963738"/>
            <a:ext cx="2057400" cy="2438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94" name="Oval 22"/>
          <p:cNvSpPr>
            <a:spLocks noChangeArrowheads="1"/>
          </p:cNvSpPr>
          <p:nvPr/>
        </p:nvSpPr>
        <p:spPr bwMode="auto">
          <a:xfrm>
            <a:off x="7675563" y="3030538"/>
            <a:ext cx="533400" cy="5334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95" name="Text Box 23"/>
          <p:cNvSpPr txBox="1">
            <a:spLocks noChangeArrowheads="1"/>
          </p:cNvSpPr>
          <p:nvPr/>
        </p:nvSpPr>
        <p:spPr bwMode="auto">
          <a:xfrm>
            <a:off x="7732713" y="3168650"/>
            <a:ext cx="4572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SB3</a:t>
            </a:r>
          </a:p>
        </p:txBody>
      </p:sp>
      <p:sp>
        <p:nvSpPr>
          <p:cNvPr id="28696" name="Oval 24"/>
          <p:cNvSpPr>
            <a:spLocks noChangeArrowheads="1"/>
          </p:cNvSpPr>
          <p:nvPr/>
        </p:nvSpPr>
        <p:spPr bwMode="auto">
          <a:xfrm>
            <a:off x="7675563" y="2039938"/>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97" name="Text Box 25"/>
          <p:cNvSpPr txBox="1">
            <a:spLocks noChangeArrowheads="1"/>
          </p:cNvSpPr>
          <p:nvPr/>
        </p:nvSpPr>
        <p:spPr bwMode="auto">
          <a:xfrm>
            <a:off x="7658100" y="2135188"/>
            <a:ext cx="503238"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SBN3</a:t>
            </a:r>
          </a:p>
        </p:txBody>
      </p:sp>
      <p:sp>
        <p:nvSpPr>
          <p:cNvPr id="28698" name="Oval 26"/>
          <p:cNvSpPr>
            <a:spLocks noChangeArrowheads="1"/>
          </p:cNvSpPr>
          <p:nvPr/>
        </p:nvSpPr>
        <p:spPr bwMode="auto">
          <a:xfrm>
            <a:off x="8432800" y="3883025"/>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99" name="Text Box 27"/>
          <p:cNvSpPr txBox="1">
            <a:spLocks noChangeArrowheads="1"/>
          </p:cNvSpPr>
          <p:nvPr/>
        </p:nvSpPr>
        <p:spPr bwMode="auto">
          <a:xfrm>
            <a:off x="8461375" y="3949700"/>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A4</a:t>
            </a:r>
          </a:p>
        </p:txBody>
      </p:sp>
      <p:sp>
        <p:nvSpPr>
          <p:cNvPr id="28700" name="Oval 28"/>
          <p:cNvSpPr>
            <a:spLocks noChangeArrowheads="1"/>
          </p:cNvSpPr>
          <p:nvPr/>
        </p:nvSpPr>
        <p:spPr bwMode="auto">
          <a:xfrm>
            <a:off x="7056438" y="3873500"/>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01" name="Text Box 29"/>
          <p:cNvSpPr txBox="1">
            <a:spLocks noChangeArrowheads="1"/>
          </p:cNvSpPr>
          <p:nvPr/>
        </p:nvSpPr>
        <p:spPr bwMode="auto">
          <a:xfrm>
            <a:off x="7075488" y="3940175"/>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A3</a:t>
            </a:r>
          </a:p>
        </p:txBody>
      </p:sp>
      <p:sp>
        <p:nvSpPr>
          <p:cNvPr id="28702" name="Line 30"/>
          <p:cNvSpPr>
            <a:spLocks noChangeShapeType="1"/>
          </p:cNvSpPr>
          <p:nvPr/>
        </p:nvSpPr>
        <p:spPr bwMode="auto">
          <a:xfrm flipH="1">
            <a:off x="7392988" y="3449638"/>
            <a:ext cx="347662" cy="48895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03" name="Text Box 31"/>
          <p:cNvSpPr txBox="1">
            <a:spLocks noChangeArrowheads="1"/>
          </p:cNvSpPr>
          <p:nvPr/>
        </p:nvSpPr>
        <p:spPr bwMode="auto">
          <a:xfrm>
            <a:off x="7159625" y="3675063"/>
            <a:ext cx="40005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P11</a:t>
            </a:r>
          </a:p>
        </p:txBody>
      </p:sp>
      <p:sp>
        <p:nvSpPr>
          <p:cNvPr id="28704" name="Line 32"/>
          <p:cNvSpPr>
            <a:spLocks noChangeShapeType="1"/>
          </p:cNvSpPr>
          <p:nvPr/>
        </p:nvSpPr>
        <p:spPr bwMode="auto">
          <a:xfrm>
            <a:off x="8145463" y="3455988"/>
            <a:ext cx="346075" cy="4778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05" name="Line 33"/>
          <p:cNvSpPr>
            <a:spLocks noChangeShapeType="1"/>
          </p:cNvSpPr>
          <p:nvPr/>
        </p:nvSpPr>
        <p:spPr bwMode="auto">
          <a:xfrm>
            <a:off x="7885113" y="2497138"/>
            <a:ext cx="1587" cy="533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06" name="Text Box 34"/>
          <p:cNvSpPr txBox="1">
            <a:spLocks noChangeArrowheads="1"/>
          </p:cNvSpPr>
          <p:nvPr/>
        </p:nvSpPr>
        <p:spPr bwMode="auto">
          <a:xfrm>
            <a:off x="7437438" y="2541588"/>
            <a:ext cx="531812"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P9</a:t>
            </a:r>
          </a:p>
          <a:p>
            <a:pPr eaLnBrk="1" hangingPunct="1">
              <a:lnSpc>
                <a:spcPct val="100000"/>
              </a:lnSpc>
              <a:buFont typeface="Arial" charset="0"/>
              <a:buNone/>
            </a:pPr>
            <a:r>
              <a:rPr lang="en-GB" sz="1000">
                <a:latin typeface="Arial" charset="0"/>
              </a:rPr>
              <a:t>(cpu1)</a:t>
            </a:r>
          </a:p>
        </p:txBody>
      </p:sp>
      <p:sp>
        <p:nvSpPr>
          <p:cNvPr id="28707" name="Text Box 35"/>
          <p:cNvSpPr txBox="1">
            <a:spLocks noChangeArrowheads="1"/>
          </p:cNvSpPr>
          <p:nvPr/>
        </p:nvSpPr>
        <p:spPr bwMode="auto">
          <a:xfrm>
            <a:off x="8358188" y="3692525"/>
            <a:ext cx="40005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P12</a:t>
            </a:r>
          </a:p>
        </p:txBody>
      </p:sp>
      <p:sp>
        <p:nvSpPr>
          <p:cNvPr id="28708" name="Line 36"/>
          <p:cNvSpPr>
            <a:spLocks noChangeShapeType="1"/>
          </p:cNvSpPr>
          <p:nvPr/>
        </p:nvSpPr>
        <p:spPr bwMode="auto">
          <a:xfrm>
            <a:off x="7980363" y="2490788"/>
            <a:ext cx="6350"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09" name="Text Box 37"/>
          <p:cNvSpPr txBox="1">
            <a:spLocks noChangeArrowheads="1"/>
          </p:cNvSpPr>
          <p:nvPr/>
        </p:nvSpPr>
        <p:spPr bwMode="auto">
          <a:xfrm>
            <a:off x="7896225" y="2535238"/>
            <a:ext cx="5318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P10</a:t>
            </a:r>
          </a:p>
          <a:p>
            <a:pPr eaLnBrk="1" hangingPunct="1">
              <a:lnSpc>
                <a:spcPct val="100000"/>
              </a:lnSpc>
              <a:buFont typeface="Arial" charset="0"/>
              <a:buNone/>
            </a:pPr>
            <a:r>
              <a:rPr lang="en-GB" sz="1000">
                <a:latin typeface="Arial" charset="0"/>
              </a:rPr>
              <a:t>(cpu2)</a:t>
            </a:r>
          </a:p>
        </p:txBody>
      </p:sp>
      <p:sp>
        <p:nvSpPr>
          <p:cNvPr id="28710" name="Rectangle 38"/>
          <p:cNvSpPr>
            <a:spLocks noChangeArrowheads="1"/>
          </p:cNvSpPr>
          <p:nvPr/>
        </p:nvSpPr>
        <p:spPr bwMode="auto">
          <a:xfrm>
            <a:off x="1096963" y="3756025"/>
            <a:ext cx="685800" cy="469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11" name="Text Box 39"/>
          <p:cNvSpPr txBox="1">
            <a:spLocks noChangeArrowheads="1"/>
          </p:cNvSpPr>
          <p:nvPr/>
        </p:nvSpPr>
        <p:spPr bwMode="auto">
          <a:xfrm>
            <a:off x="460375" y="3933825"/>
            <a:ext cx="6588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SB Routing</a:t>
            </a:r>
          </a:p>
          <a:p>
            <a:pPr eaLnBrk="1" hangingPunct="1">
              <a:lnSpc>
                <a:spcPct val="100000"/>
              </a:lnSpc>
            </a:pPr>
            <a:r>
              <a:rPr lang="en-GB" sz="800"/>
              <a:t>     Table</a:t>
            </a:r>
          </a:p>
        </p:txBody>
      </p:sp>
      <p:sp>
        <p:nvSpPr>
          <p:cNvPr id="28712" name="Line 40"/>
          <p:cNvSpPr>
            <a:spLocks noChangeShapeType="1"/>
          </p:cNvSpPr>
          <p:nvPr/>
        </p:nvSpPr>
        <p:spPr bwMode="auto">
          <a:xfrm>
            <a:off x="1096963" y="39084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13" name="Line 41"/>
          <p:cNvSpPr>
            <a:spLocks noChangeShapeType="1"/>
          </p:cNvSpPr>
          <p:nvPr/>
        </p:nvSpPr>
        <p:spPr bwMode="auto">
          <a:xfrm>
            <a:off x="1446213" y="3762375"/>
            <a:ext cx="1587" cy="482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14" name="Line 42"/>
          <p:cNvSpPr>
            <a:spLocks noChangeShapeType="1"/>
          </p:cNvSpPr>
          <p:nvPr/>
        </p:nvSpPr>
        <p:spPr bwMode="auto">
          <a:xfrm>
            <a:off x="1433513" y="3565525"/>
            <a:ext cx="1587" cy="1968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15" name="Text Box 43"/>
          <p:cNvSpPr txBox="1">
            <a:spLocks noChangeArrowheads="1"/>
          </p:cNvSpPr>
          <p:nvPr/>
        </p:nvSpPr>
        <p:spPr bwMode="auto">
          <a:xfrm>
            <a:off x="1065213" y="37195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716" name="Text Box 44"/>
          <p:cNvSpPr txBox="1">
            <a:spLocks noChangeArrowheads="1"/>
          </p:cNvSpPr>
          <p:nvPr/>
        </p:nvSpPr>
        <p:spPr bwMode="auto">
          <a:xfrm>
            <a:off x="1439863" y="3732213"/>
            <a:ext cx="3603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Pipe</a:t>
            </a:r>
          </a:p>
        </p:txBody>
      </p:sp>
      <p:sp>
        <p:nvSpPr>
          <p:cNvPr id="28717" name="Line 45"/>
          <p:cNvSpPr>
            <a:spLocks noChangeShapeType="1"/>
          </p:cNvSpPr>
          <p:nvPr/>
        </p:nvSpPr>
        <p:spPr bwMode="auto">
          <a:xfrm>
            <a:off x="1109663" y="40608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18" name="Rectangle 46"/>
          <p:cNvSpPr>
            <a:spLocks noChangeArrowheads="1"/>
          </p:cNvSpPr>
          <p:nvPr/>
        </p:nvSpPr>
        <p:spPr bwMode="auto">
          <a:xfrm>
            <a:off x="7618413" y="3773488"/>
            <a:ext cx="685800" cy="469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19" name="Line 47"/>
          <p:cNvSpPr>
            <a:spLocks noChangeShapeType="1"/>
          </p:cNvSpPr>
          <p:nvPr/>
        </p:nvSpPr>
        <p:spPr bwMode="auto">
          <a:xfrm>
            <a:off x="7618413" y="3925888"/>
            <a:ext cx="685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20" name="Line 48"/>
          <p:cNvSpPr>
            <a:spLocks noChangeShapeType="1"/>
          </p:cNvSpPr>
          <p:nvPr/>
        </p:nvSpPr>
        <p:spPr bwMode="auto">
          <a:xfrm>
            <a:off x="7967663" y="3779838"/>
            <a:ext cx="1587" cy="482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21" name="Line 49"/>
          <p:cNvSpPr>
            <a:spLocks noChangeShapeType="1"/>
          </p:cNvSpPr>
          <p:nvPr/>
        </p:nvSpPr>
        <p:spPr bwMode="auto">
          <a:xfrm>
            <a:off x="7954963" y="3582988"/>
            <a:ext cx="1587" cy="1968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22" name="Text Box 50"/>
          <p:cNvSpPr txBox="1">
            <a:spLocks noChangeArrowheads="1"/>
          </p:cNvSpPr>
          <p:nvPr/>
        </p:nvSpPr>
        <p:spPr bwMode="auto">
          <a:xfrm>
            <a:off x="7585075" y="3736975"/>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723" name="Text Box 51"/>
          <p:cNvSpPr txBox="1">
            <a:spLocks noChangeArrowheads="1"/>
          </p:cNvSpPr>
          <p:nvPr/>
        </p:nvSpPr>
        <p:spPr bwMode="auto">
          <a:xfrm>
            <a:off x="7959725" y="3749675"/>
            <a:ext cx="3603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Pipe</a:t>
            </a:r>
          </a:p>
        </p:txBody>
      </p:sp>
      <p:sp>
        <p:nvSpPr>
          <p:cNvPr id="28724" name="Line 52"/>
          <p:cNvSpPr>
            <a:spLocks noChangeShapeType="1"/>
          </p:cNvSpPr>
          <p:nvPr/>
        </p:nvSpPr>
        <p:spPr bwMode="auto">
          <a:xfrm>
            <a:off x="7631113" y="4078288"/>
            <a:ext cx="685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25" name="Text Box 53"/>
          <p:cNvSpPr txBox="1">
            <a:spLocks noChangeArrowheads="1"/>
          </p:cNvSpPr>
          <p:nvPr/>
        </p:nvSpPr>
        <p:spPr bwMode="auto">
          <a:xfrm>
            <a:off x="7515225" y="4211638"/>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SB Routing Table</a:t>
            </a:r>
          </a:p>
        </p:txBody>
      </p:sp>
      <p:sp>
        <p:nvSpPr>
          <p:cNvPr id="28726" name="Text Box 54"/>
          <p:cNvSpPr txBox="1">
            <a:spLocks noChangeArrowheads="1"/>
          </p:cNvSpPr>
          <p:nvPr/>
        </p:nvSpPr>
        <p:spPr bwMode="auto">
          <a:xfrm>
            <a:off x="1127125" y="3871913"/>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8727" name="Text Box 55"/>
          <p:cNvSpPr txBox="1">
            <a:spLocks noChangeArrowheads="1"/>
          </p:cNvSpPr>
          <p:nvPr/>
        </p:nvSpPr>
        <p:spPr bwMode="auto">
          <a:xfrm>
            <a:off x="1495425" y="3871913"/>
            <a:ext cx="2333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3</a:t>
            </a:r>
          </a:p>
        </p:txBody>
      </p:sp>
      <p:sp>
        <p:nvSpPr>
          <p:cNvPr id="28728" name="Line 56"/>
          <p:cNvSpPr>
            <a:spLocks noChangeShapeType="1"/>
          </p:cNvSpPr>
          <p:nvPr/>
        </p:nvSpPr>
        <p:spPr bwMode="auto">
          <a:xfrm flipV="1">
            <a:off x="1571625" y="1863725"/>
            <a:ext cx="6350" cy="190500"/>
          </a:xfrm>
          <a:prstGeom prst="line">
            <a:avLst/>
          </a:prstGeom>
          <a:noFill/>
          <a:ln w="381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29" name="Line 57"/>
          <p:cNvSpPr>
            <a:spLocks noChangeShapeType="1"/>
          </p:cNvSpPr>
          <p:nvPr/>
        </p:nvSpPr>
        <p:spPr bwMode="auto">
          <a:xfrm flipV="1">
            <a:off x="1571625" y="1841500"/>
            <a:ext cx="3089275" cy="19050"/>
          </a:xfrm>
          <a:prstGeom prst="line">
            <a:avLst/>
          </a:prstGeom>
          <a:noFill/>
          <a:ln w="3816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30" name="Line 58"/>
          <p:cNvSpPr>
            <a:spLocks noChangeShapeType="1"/>
          </p:cNvSpPr>
          <p:nvPr/>
        </p:nvSpPr>
        <p:spPr bwMode="auto">
          <a:xfrm>
            <a:off x="4675188" y="1852613"/>
            <a:ext cx="1587" cy="196850"/>
          </a:xfrm>
          <a:prstGeom prst="line">
            <a:avLst/>
          </a:prstGeom>
          <a:noFill/>
          <a:ln w="381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31" name="Text Box 59"/>
          <p:cNvSpPr txBox="1">
            <a:spLocks noChangeArrowheads="1"/>
          </p:cNvSpPr>
          <p:nvPr/>
        </p:nvSpPr>
        <p:spPr bwMode="auto">
          <a:xfrm>
            <a:off x="1725613" y="1638300"/>
            <a:ext cx="23542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SUBSCRIBE MSG from cpu1, MsgId 10, Qos0,0</a:t>
            </a:r>
          </a:p>
        </p:txBody>
      </p:sp>
      <p:sp>
        <p:nvSpPr>
          <p:cNvPr id="28732" name="Text Box 60"/>
          <p:cNvSpPr txBox="1">
            <a:spLocks noChangeArrowheads="1"/>
          </p:cNvSpPr>
          <p:nvPr/>
        </p:nvSpPr>
        <p:spPr bwMode="auto">
          <a:xfrm>
            <a:off x="1954213" y="31226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733" name="Text Box 61"/>
          <p:cNvSpPr txBox="1">
            <a:spLocks noChangeArrowheads="1"/>
          </p:cNvSpPr>
          <p:nvPr/>
        </p:nvSpPr>
        <p:spPr bwMode="auto">
          <a:xfrm>
            <a:off x="2085975" y="2022475"/>
            <a:ext cx="4365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0</a:t>
            </a:r>
          </a:p>
        </p:txBody>
      </p:sp>
      <p:sp>
        <p:nvSpPr>
          <p:cNvPr id="28734" name="Text Box 62"/>
          <p:cNvSpPr txBox="1">
            <a:spLocks noChangeArrowheads="1"/>
          </p:cNvSpPr>
          <p:nvPr/>
        </p:nvSpPr>
        <p:spPr bwMode="auto">
          <a:xfrm>
            <a:off x="2809875" y="2012950"/>
            <a:ext cx="4381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1</a:t>
            </a:r>
          </a:p>
        </p:txBody>
      </p:sp>
      <p:sp>
        <p:nvSpPr>
          <p:cNvPr id="28735" name="Rectangle 63"/>
          <p:cNvSpPr>
            <a:spLocks noChangeArrowheads="1"/>
          </p:cNvSpPr>
          <p:nvPr/>
        </p:nvSpPr>
        <p:spPr bwMode="auto">
          <a:xfrm>
            <a:off x="2030413" y="221138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36" name="Line 64"/>
          <p:cNvSpPr>
            <a:spLocks noChangeShapeType="1"/>
          </p:cNvSpPr>
          <p:nvPr/>
        </p:nvSpPr>
        <p:spPr bwMode="auto">
          <a:xfrm>
            <a:off x="2312988" y="329247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37" name="Text Box 65"/>
          <p:cNvSpPr txBox="1">
            <a:spLocks noChangeArrowheads="1"/>
          </p:cNvSpPr>
          <p:nvPr/>
        </p:nvSpPr>
        <p:spPr bwMode="auto">
          <a:xfrm>
            <a:off x="577850" y="2244725"/>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8738" name="Line 66"/>
          <p:cNvSpPr>
            <a:spLocks noChangeShapeType="1"/>
          </p:cNvSpPr>
          <p:nvPr/>
        </p:nvSpPr>
        <p:spPr bwMode="auto">
          <a:xfrm>
            <a:off x="2025650" y="288448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39" name="Text Box 67"/>
          <p:cNvSpPr txBox="1">
            <a:spLocks noChangeArrowheads="1"/>
          </p:cNvSpPr>
          <p:nvPr/>
        </p:nvSpPr>
        <p:spPr bwMode="auto">
          <a:xfrm>
            <a:off x="2038350" y="2166938"/>
            <a:ext cx="51911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CPU2</a:t>
            </a:r>
            <a:r>
              <a:rPr lang="en-GB" altLang="en-GB" sz="800"/>
              <a:t>”</a:t>
            </a:r>
            <a:endParaRPr lang="en-GB" sz="800"/>
          </a:p>
        </p:txBody>
      </p:sp>
      <p:sp>
        <p:nvSpPr>
          <p:cNvPr id="28740" name="Line 68"/>
          <p:cNvSpPr>
            <a:spLocks noChangeShapeType="1"/>
          </p:cNvSpPr>
          <p:nvPr/>
        </p:nvSpPr>
        <p:spPr bwMode="auto">
          <a:xfrm>
            <a:off x="2030413" y="23431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41" name="Text Box 69"/>
          <p:cNvSpPr txBox="1">
            <a:spLocks noChangeArrowheads="1"/>
          </p:cNvSpPr>
          <p:nvPr/>
        </p:nvSpPr>
        <p:spPr bwMode="auto">
          <a:xfrm>
            <a:off x="2116138" y="243998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8742" name="AutoShape 70"/>
          <p:cNvSpPr>
            <a:spLocks noChangeArrowheads="1"/>
          </p:cNvSpPr>
          <p:nvPr/>
        </p:nvSpPr>
        <p:spPr bwMode="auto">
          <a:xfrm>
            <a:off x="320675" y="2230438"/>
            <a:ext cx="576263" cy="760412"/>
          </a:xfrm>
          <a:prstGeom prst="roundRect">
            <a:avLst>
              <a:gd name="adj" fmla="val 273"/>
            </a:avLst>
          </a:prstGeom>
          <a:solidFill>
            <a:srgbClr val="FFFFFF"/>
          </a:solidFill>
          <a:ln w="18360">
            <a:solidFill>
              <a:srgbClr val="00000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43" name="Text Box 71"/>
          <p:cNvSpPr txBox="1">
            <a:spLocks noChangeArrowheads="1"/>
          </p:cNvSpPr>
          <p:nvPr/>
        </p:nvSpPr>
        <p:spPr bwMode="auto">
          <a:xfrm>
            <a:off x="122238" y="2022475"/>
            <a:ext cx="987425"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Local Subscriptions</a:t>
            </a:r>
          </a:p>
        </p:txBody>
      </p:sp>
      <p:sp>
        <p:nvSpPr>
          <p:cNvPr id="28744" name="Line 72"/>
          <p:cNvSpPr>
            <a:spLocks noChangeShapeType="1"/>
          </p:cNvSpPr>
          <p:nvPr/>
        </p:nvSpPr>
        <p:spPr bwMode="auto">
          <a:xfrm>
            <a:off x="327025" y="2301875"/>
            <a:ext cx="569913"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45" name="Text Box 73"/>
          <p:cNvSpPr txBox="1">
            <a:spLocks noChangeArrowheads="1"/>
          </p:cNvSpPr>
          <p:nvPr/>
        </p:nvSpPr>
        <p:spPr bwMode="auto">
          <a:xfrm>
            <a:off x="396875" y="2160588"/>
            <a:ext cx="406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count</a:t>
            </a:r>
          </a:p>
        </p:txBody>
      </p:sp>
      <p:sp>
        <p:nvSpPr>
          <p:cNvPr id="28746" name="Text Box 74"/>
          <p:cNvSpPr txBox="1">
            <a:spLocks noChangeArrowheads="1"/>
          </p:cNvSpPr>
          <p:nvPr/>
        </p:nvSpPr>
        <p:spPr bwMode="auto">
          <a:xfrm>
            <a:off x="246063" y="2257425"/>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747" name="Text Box 75"/>
          <p:cNvSpPr txBox="1">
            <a:spLocks noChangeArrowheads="1"/>
          </p:cNvSpPr>
          <p:nvPr/>
        </p:nvSpPr>
        <p:spPr bwMode="auto">
          <a:xfrm>
            <a:off x="2262188" y="312896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8748" name="Line 76"/>
          <p:cNvSpPr>
            <a:spLocks noChangeShapeType="1"/>
          </p:cNvSpPr>
          <p:nvPr/>
        </p:nvSpPr>
        <p:spPr bwMode="auto">
          <a:xfrm>
            <a:off x="627063" y="2306638"/>
            <a:ext cx="1587" cy="40322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49" name="Line 77"/>
          <p:cNvSpPr>
            <a:spLocks noChangeShapeType="1"/>
          </p:cNvSpPr>
          <p:nvPr/>
        </p:nvSpPr>
        <p:spPr bwMode="auto">
          <a:xfrm>
            <a:off x="334963" y="243046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50" name="Oval 78"/>
          <p:cNvSpPr>
            <a:spLocks noChangeArrowheads="1"/>
          </p:cNvSpPr>
          <p:nvPr/>
        </p:nvSpPr>
        <p:spPr bwMode="auto">
          <a:xfrm>
            <a:off x="601663" y="27289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51" name="Oval 79"/>
          <p:cNvSpPr>
            <a:spLocks noChangeArrowheads="1"/>
          </p:cNvSpPr>
          <p:nvPr/>
        </p:nvSpPr>
        <p:spPr bwMode="auto">
          <a:xfrm>
            <a:off x="601663" y="27971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52" name="Oval 80"/>
          <p:cNvSpPr>
            <a:spLocks noChangeArrowheads="1"/>
          </p:cNvSpPr>
          <p:nvPr/>
        </p:nvSpPr>
        <p:spPr bwMode="auto">
          <a:xfrm>
            <a:off x="603250" y="2868613"/>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53" name="Line 81"/>
          <p:cNvSpPr>
            <a:spLocks noChangeShapeType="1"/>
          </p:cNvSpPr>
          <p:nvPr/>
        </p:nvSpPr>
        <p:spPr bwMode="auto">
          <a:xfrm>
            <a:off x="336550" y="2533650"/>
            <a:ext cx="560388"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54" name="Line 82"/>
          <p:cNvSpPr>
            <a:spLocks noChangeShapeType="1"/>
          </p:cNvSpPr>
          <p:nvPr/>
        </p:nvSpPr>
        <p:spPr bwMode="auto">
          <a:xfrm>
            <a:off x="338138" y="2616200"/>
            <a:ext cx="560387"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55" name="Line 83"/>
          <p:cNvSpPr>
            <a:spLocks noChangeShapeType="1"/>
          </p:cNvSpPr>
          <p:nvPr/>
        </p:nvSpPr>
        <p:spPr bwMode="auto">
          <a:xfrm>
            <a:off x="338138" y="270351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56" name="Text Box 84"/>
          <p:cNvSpPr txBox="1">
            <a:spLocks noChangeArrowheads="1"/>
          </p:cNvSpPr>
          <p:nvPr/>
        </p:nvSpPr>
        <p:spPr bwMode="auto">
          <a:xfrm>
            <a:off x="339725" y="2362200"/>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8757" name="Text Box 85"/>
          <p:cNvSpPr txBox="1">
            <a:spLocks noChangeArrowheads="1"/>
          </p:cNvSpPr>
          <p:nvPr/>
        </p:nvSpPr>
        <p:spPr bwMode="auto">
          <a:xfrm>
            <a:off x="611188" y="2363788"/>
            <a:ext cx="3079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0,0</a:t>
            </a:r>
          </a:p>
        </p:txBody>
      </p:sp>
      <p:sp>
        <p:nvSpPr>
          <p:cNvPr id="28758" name="Line 86"/>
          <p:cNvSpPr>
            <a:spLocks noChangeShapeType="1"/>
          </p:cNvSpPr>
          <p:nvPr/>
        </p:nvSpPr>
        <p:spPr bwMode="auto">
          <a:xfrm>
            <a:off x="2030413" y="2478088"/>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59" name="Line 87"/>
          <p:cNvSpPr>
            <a:spLocks noChangeShapeType="1"/>
          </p:cNvSpPr>
          <p:nvPr/>
        </p:nvSpPr>
        <p:spPr bwMode="auto">
          <a:xfrm>
            <a:off x="2030413" y="26098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60" name="Line 88"/>
          <p:cNvSpPr>
            <a:spLocks noChangeShapeType="1"/>
          </p:cNvSpPr>
          <p:nvPr/>
        </p:nvSpPr>
        <p:spPr bwMode="auto">
          <a:xfrm>
            <a:off x="2030413" y="2741613"/>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61" name="Line 89"/>
          <p:cNvSpPr>
            <a:spLocks noChangeShapeType="1"/>
          </p:cNvSpPr>
          <p:nvPr/>
        </p:nvSpPr>
        <p:spPr bwMode="auto">
          <a:xfrm>
            <a:off x="2028825" y="329565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62" name="Line 90"/>
          <p:cNvSpPr>
            <a:spLocks noChangeShapeType="1"/>
          </p:cNvSpPr>
          <p:nvPr/>
        </p:nvSpPr>
        <p:spPr bwMode="auto">
          <a:xfrm>
            <a:off x="2032000" y="342106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63" name="Oval 91"/>
          <p:cNvSpPr>
            <a:spLocks noChangeArrowheads="1"/>
          </p:cNvSpPr>
          <p:nvPr/>
        </p:nvSpPr>
        <p:spPr bwMode="auto">
          <a:xfrm>
            <a:off x="2130425" y="3629025"/>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64" name="Line 92"/>
          <p:cNvSpPr>
            <a:spLocks noChangeShapeType="1"/>
          </p:cNvSpPr>
          <p:nvPr/>
        </p:nvSpPr>
        <p:spPr bwMode="auto">
          <a:xfrm>
            <a:off x="2028825" y="353377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65" name="Oval 93"/>
          <p:cNvSpPr>
            <a:spLocks noChangeArrowheads="1"/>
          </p:cNvSpPr>
          <p:nvPr/>
        </p:nvSpPr>
        <p:spPr bwMode="auto">
          <a:xfrm>
            <a:off x="2132013" y="3697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66" name="Oval 94"/>
          <p:cNvSpPr>
            <a:spLocks noChangeArrowheads="1"/>
          </p:cNvSpPr>
          <p:nvPr/>
        </p:nvSpPr>
        <p:spPr bwMode="auto">
          <a:xfrm>
            <a:off x="2132013" y="3567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67" name="Oval 95"/>
          <p:cNvSpPr>
            <a:spLocks noChangeArrowheads="1"/>
          </p:cNvSpPr>
          <p:nvPr/>
        </p:nvSpPr>
        <p:spPr bwMode="auto">
          <a:xfrm>
            <a:off x="2420938" y="362585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68" name="Oval 96"/>
          <p:cNvSpPr>
            <a:spLocks noChangeArrowheads="1"/>
          </p:cNvSpPr>
          <p:nvPr/>
        </p:nvSpPr>
        <p:spPr bwMode="auto">
          <a:xfrm>
            <a:off x="2420938" y="3694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69" name="Oval 97"/>
          <p:cNvSpPr>
            <a:spLocks noChangeArrowheads="1"/>
          </p:cNvSpPr>
          <p:nvPr/>
        </p:nvSpPr>
        <p:spPr bwMode="auto">
          <a:xfrm>
            <a:off x="2420938" y="3563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70" name="Text Box 98"/>
          <p:cNvSpPr txBox="1">
            <a:spLocks noChangeArrowheads="1"/>
          </p:cNvSpPr>
          <p:nvPr/>
        </p:nvSpPr>
        <p:spPr bwMode="auto">
          <a:xfrm>
            <a:off x="2084388" y="2846388"/>
            <a:ext cx="4333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1</a:t>
            </a:r>
          </a:p>
        </p:txBody>
      </p:sp>
      <p:sp>
        <p:nvSpPr>
          <p:cNvPr id="28771" name="Text Box 99"/>
          <p:cNvSpPr txBox="1">
            <a:spLocks noChangeArrowheads="1"/>
          </p:cNvSpPr>
          <p:nvPr/>
        </p:nvSpPr>
        <p:spPr bwMode="auto">
          <a:xfrm>
            <a:off x="2089150" y="2562225"/>
            <a:ext cx="3952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8772" name="Text Box 100"/>
          <p:cNvSpPr txBox="1">
            <a:spLocks noChangeArrowheads="1"/>
          </p:cNvSpPr>
          <p:nvPr/>
        </p:nvSpPr>
        <p:spPr bwMode="auto">
          <a:xfrm>
            <a:off x="1963738" y="2706688"/>
            <a:ext cx="67786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8773" name="Line 101"/>
          <p:cNvSpPr>
            <a:spLocks noChangeShapeType="1"/>
          </p:cNvSpPr>
          <p:nvPr/>
        </p:nvSpPr>
        <p:spPr bwMode="auto">
          <a:xfrm>
            <a:off x="2028825" y="303212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74" name="Line 102"/>
          <p:cNvSpPr>
            <a:spLocks noChangeShapeType="1"/>
          </p:cNvSpPr>
          <p:nvPr/>
        </p:nvSpPr>
        <p:spPr bwMode="auto">
          <a:xfrm>
            <a:off x="2032000" y="31734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75" name="Text Box 103"/>
          <p:cNvSpPr txBox="1">
            <a:spLocks noChangeArrowheads="1"/>
          </p:cNvSpPr>
          <p:nvPr/>
        </p:nvSpPr>
        <p:spPr bwMode="auto">
          <a:xfrm>
            <a:off x="2022475" y="2995613"/>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8776" name="Text Box 104"/>
          <p:cNvSpPr txBox="1">
            <a:spLocks noChangeArrowheads="1"/>
          </p:cNvSpPr>
          <p:nvPr/>
        </p:nvSpPr>
        <p:spPr bwMode="auto">
          <a:xfrm>
            <a:off x="2005013" y="230505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8777" name="Text Box 105"/>
          <p:cNvSpPr txBox="1">
            <a:spLocks noChangeArrowheads="1"/>
          </p:cNvSpPr>
          <p:nvPr/>
        </p:nvSpPr>
        <p:spPr bwMode="auto">
          <a:xfrm>
            <a:off x="2663825" y="311626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778" name="Rectangle 106"/>
          <p:cNvSpPr>
            <a:spLocks noChangeArrowheads="1"/>
          </p:cNvSpPr>
          <p:nvPr/>
        </p:nvSpPr>
        <p:spPr bwMode="auto">
          <a:xfrm>
            <a:off x="2740025" y="220503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79" name="Line 107"/>
          <p:cNvSpPr>
            <a:spLocks noChangeShapeType="1"/>
          </p:cNvSpPr>
          <p:nvPr/>
        </p:nvSpPr>
        <p:spPr bwMode="auto">
          <a:xfrm>
            <a:off x="3021013" y="328612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80" name="Line 108"/>
          <p:cNvSpPr>
            <a:spLocks noChangeShapeType="1"/>
          </p:cNvSpPr>
          <p:nvPr/>
        </p:nvSpPr>
        <p:spPr bwMode="auto">
          <a:xfrm>
            <a:off x="2735263" y="2878138"/>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81" name="Text Box 109"/>
          <p:cNvSpPr txBox="1">
            <a:spLocks noChangeArrowheads="1"/>
          </p:cNvSpPr>
          <p:nvPr/>
        </p:nvSpPr>
        <p:spPr bwMode="auto">
          <a:xfrm>
            <a:off x="2746375" y="2160588"/>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CPU3</a:t>
            </a:r>
            <a:r>
              <a:rPr lang="en-GB" altLang="en-GB" sz="800"/>
              <a:t>”</a:t>
            </a:r>
            <a:endParaRPr lang="en-GB" sz="800"/>
          </a:p>
        </p:txBody>
      </p:sp>
      <p:sp>
        <p:nvSpPr>
          <p:cNvPr id="28782" name="Line 110"/>
          <p:cNvSpPr>
            <a:spLocks noChangeShapeType="1"/>
          </p:cNvSpPr>
          <p:nvPr/>
        </p:nvSpPr>
        <p:spPr bwMode="auto">
          <a:xfrm>
            <a:off x="2740025" y="23368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83" name="Text Box 111"/>
          <p:cNvSpPr txBox="1">
            <a:spLocks noChangeArrowheads="1"/>
          </p:cNvSpPr>
          <p:nvPr/>
        </p:nvSpPr>
        <p:spPr bwMode="auto">
          <a:xfrm>
            <a:off x="2824163" y="243363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8784" name="Text Box 112"/>
          <p:cNvSpPr txBox="1">
            <a:spLocks noChangeArrowheads="1"/>
          </p:cNvSpPr>
          <p:nvPr/>
        </p:nvSpPr>
        <p:spPr bwMode="auto">
          <a:xfrm>
            <a:off x="2971800" y="312261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8785" name="Line 113"/>
          <p:cNvSpPr>
            <a:spLocks noChangeShapeType="1"/>
          </p:cNvSpPr>
          <p:nvPr/>
        </p:nvSpPr>
        <p:spPr bwMode="auto">
          <a:xfrm>
            <a:off x="2740025" y="2473325"/>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86" name="Line 114"/>
          <p:cNvSpPr>
            <a:spLocks noChangeShapeType="1"/>
          </p:cNvSpPr>
          <p:nvPr/>
        </p:nvSpPr>
        <p:spPr bwMode="auto">
          <a:xfrm>
            <a:off x="2740025" y="26035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87" name="Line 115"/>
          <p:cNvSpPr>
            <a:spLocks noChangeShapeType="1"/>
          </p:cNvSpPr>
          <p:nvPr/>
        </p:nvSpPr>
        <p:spPr bwMode="auto">
          <a:xfrm>
            <a:off x="2740025" y="273526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88" name="Line 116"/>
          <p:cNvSpPr>
            <a:spLocks noChangeShapeType="1"/>
          </p:cNvSpPr>
          <p:nvPr/>
        </p:nvSpPr>
        <p:spPr bwMode="auto">
          <a:xfrm>
            <a:off x="2738438" y="328930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89" name="Line 117"/>
          <p:cNvSpPr>
            <a:spLocks noChangeShapeType="1"/>
          </p:cNvSpPr>
          <p:nvPr/>
        </p:nvSpPr>
        <p:spPr bwMode="auto">
          <a:xfrm>
            <a:off x="2740025" y="34147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90" name="Oval 118"/>
          <p:cNvSpPr>
            <a:spLocks noChangeArrowheads="1"/>
          </p:cNvSpPr>
          <p:nvPr/>
        </p:nvSpPr>
        <p:spPr bwMode="auto">
          <a:xfrm>
            <a:off x="2840038" y="36226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91" name="Line 119"/>
          <p:cNvSpPr>
            <a:spLocks noChangeShapeType="1"/>
          </p:cNvSpPr>
          <p:nvPr/>
        </p:nvSpPr>
        <p:spPr bwMode="auto">
          <a:xfrm>
            <a:off x="2738438" y="352901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792" name="Oval 120"/>
          <p:cNvSpPr>
            <a:spLocks noChangeArrowheads="1"/>
          </p:cNvSpPr>
          <p:nvPr/>
        </p:nvSpPr>
        <p:spPr bwMode="auto">
          <a:xfrm>
            <a:off x="2840038" y="3690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93" name="Oval 121"/>
          <p:cNvSpPr>
            <a:spLocks noChangeArrowheads="1"/>
          </p:cNvSpPr>
          <p:nvPr/>
        </p:nvSpPr>
        <p:spPr bwMode="auto">
          <a:xfrm>
            <a:off x="2840038" y="35607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94" name="Oval 122"/>
          <p:cNvSpPr>
            <a:spLocks noChangeArrowheads="1"/>
          </p:cNvSpPr>
          <p:nvPr/>
        </p:nvSpPr>
        <p:spPr bwMode="auto">
          <a:xfrm>
            <a:off x="3128963" y="361950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95" name="Oval 123"/>
          <p:cNvSpPr>
            <a:spLocks noChangeArrowheads="1"/>
          </p:cNvSpPr>
          <p:nvPr/>
        </p:nvSpPr>
        <p:spPr bwMode="auto">
          <a:xfrm>
            <a:off x="3128963" y="36877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96" name="Oval 124"/>
          <p:cNvSpPr>
            <a:spLocks noChangeArrowheads="1"/>
          </p:cNvSpPr>
          <p:nvPr/>
        </p:nvSpPr>
        <p:spPr bwMode="auto">
          <a:xfrm>
            <a:off x="3128963" y="35575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97" name="Text Box 125"/>
          <p:cNvSpPr txBox="1">
            <a:spLocks noChangeArrowheads="1"/>
          </p:cNvSpPr>
          <p:nvPr/>
        </p:nvSpPr>
        <p:spPr bwMode="auto">
          <a:xfrm>
            <a:off x="2794000" y="2840038"/>
            <a:ext cx="4333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2</a:t>
            </a:r>
          </a:p>
        </p:txBody>
      </p:sp>
      <p:sp>
        <p:nvSpPr>
          <p:cNvPr id="28798" name="Text Box 126"/>
          <p:cNvSpPr txBox="1">
            <a:spLocks noChangeArrowheads="1"/>
          </p:cNvSpPr>
          <p:nvPr/>
        </p:nvSpPr>
        <p:spPr bwMode="auto">
          <a:xfrm>
            <a:off x="2798763" y="2555875"/>
            <a:ext cx="3952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8799" name="Text Box 127"/>
          <p:cNvSpPr txBox="1">
            <a:spLocks noChangeArrowheads="1"/>
          </p:cNvSpPr>
          <p:nvPr/>
        </p:nvSpPr>
        <p:spPr bwMode="auto">
          <a:xfrm>
            <a:off x="2673350" y="2700338"/>
            <a:ext cx="677863"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8800" name="Line 128"/>
          <p:cNvSpPr>
            <a:spLocks noChangeShapeType="1"/>
          </p:cNvSpPr>
          <p:nvPr/>
        </p:nvSpPr>
        <p:spPr bwMode="auto">
          <a:xfrm>
            <a:off x="2738438" y="302577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01" name="Line 129"/>
          <p:cNvSpPr>
            <a:spLocks noChangeShapeType="1"/>
          </p:cNvSpPr>
          <p:nvPr/>
        </p:nvSpPr>
        <p:spPr bwMode="auto">
          <a:xfrm>
            <a:off x="2740025" y="316865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02" name="Text Box 130"/>
          <p:cNvSpPr txBox="1">
            <a:spLocks noChangeArrowheads="1"/>
          </p:cNvSpPr>
          <p:nvPr/>
        </p:nvSpPr>
        <p:spPr bwMode="auto">
          <a:xfrm>
            <a:off x="2730500" y="2990850"/>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8803" name="Text Box 131"/>
          <p:cNvSpPr txBox="1">
            <a:spLocks noChangeArrowheads="1"/>
          </p:cNvSpPr>
          <p:nvPr/>
        </p:nvSpPr>
        <p:spPr bwMode="auto">
          <a:xfrm>
            <a:off x="2713038" y="229870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8804" name="Rectangle 132"/>
          <p:cNvSpPr>
            <a:spLocks noChangeArrowheads="1"/>
          </p:cNvSpPr>
          <p:nvPr/>
        </p:nvSpPr>
        <p:spPr bwMode="auto">
          <a:xfrm>
            <a:off x="3529013" y="1963738"/>
            <a:ext cx="3297237" cy="2438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05" name="Oval 133"/>
          <p:cNvSpPr>
            <a:spLocks noChangeArrowheads="1"/>
          </p:cNvSpPr>
          <p:nvPr/>
        </p:nvSpPr>
        <p:spPr bwMode="auto">
          <a:xfrm>
            <a:off x="4581525" y="3019425"/>
            <a:ext cx="533400" cy="5334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06" name="Text Box 134"/>
          <p:cNvSpPr txBox="1">
            <a:spLocks noChangeArrowheads="1"/>
          </p:cNvSpPr>
          <p:nvPr/>
        </p:nvSpPr>
        <p:spPr bwMode="auto">
          <a:xfrm>
            <a:off x="4625975" y="3168650"/>
            <a:ext cx="4572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SB2</a:t>
            </a:r>
          </a:p>
        </p:txBody>
      </p:sp>
      <p:sp>
        <p:nvSpPr>
          <p:cNvPr id="28807" name="Oval 135"/>
          <p:cNvSpPr>
            <a:spLocks noChangeArrowheads="1"/>
          </p:cNvSpPr>
          <p:nvPr/>
        </p:nvSpPr>
        <p:spPr bwMode="auto">
          <a:xfrm>
            <a:off x="4581525" y="2028825"/>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08" name="Text Box 136"/>
          <p:cNvSpPr txBox="1">
            <a:spLocks noChangeArrowheads="1"/>
          </p:cNvSpPr>
          <p:nvPr/>
        </p:nvSpPr>
        <p:spPr bwMode="auto">
          <a:xfrm>
            <a:off x="4564063" y="2133600"/>
            <a:ext cx="5032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SBN2</a:t>
            </a:r>
          </a:p>
        </p:txBody>
      </p:sp>
      <p:sp>
        <p:nvSpPr>
          <p:cNvPr id="28809" name="Oval 137"/>
          <p:cNvSpPr>
            <a:spLocks noChangeArrowheads="1"/>
          </p:cNvSpPr>
          <p:nvPr/>
        </p:nvSpPr>
        <p:spPr bwMode="auto">
          <a:xfrm>
            <a:off x="5346700" y="3849688"/>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10" name="Text Box 138"/>
          <p:cNvSpPr txBox="1">
            <a:spLocks noChangeArrowheads="1"/>
          </p:cNvSpPr>
          <p:nvPr/>
        </p:nvSpPr>
        <p:spPr bwMode="auto">
          <a:xfrm>
            <a:off x="5373688" y="3917950"/>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A4</a:t>
            </a:r>
          </a:p>
        </p:txBody>
      </p:sp>
      <p:sp>
        <p:nvSpPr>
          <p:cNvPr id="28811" name="Oval 139"/>
          <p:cNvSpPr>
            <a:spLocks noChangeArrowheads="1"/>
          </p:cNvSpPr>
          <p:nvPr/>
        </p:nvSpPr>
        <p:spPr bwMode="auto">
          <a:xfrm>
            <a:off x="3971925" y="3476625"/>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12" name="Text Box 140"/>
          <p:cNvSpPr txBox="1">
            <a:spLocks noChangeArrowheads="1"/>
          </p:cNvSpPr>
          <p:nvPr/>
        </p:nvSpPr>
        <p:spPr bwMode="auto">
          <a:xfrm>
            <a:off x="3971925" y="3552825"/>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A3</a:t>
            </a:r>
          </a:p>
        </p:txBody>
      </p:sp>
      <p:sp>
        <p:nvSpPr>
          <p:cNvPr id="28813" name="Text Box 141"/>
          <p:cNvSpPr txBox="1">
            <a:spLocks noChangeArrowheads="1"/>
          </p:cNvSpPr>
          <p:nvPr/>
        </p:nvSpPr>
        <p:spPr bwMode="auto">
          <a:xfrm>
            <a:off x="4506913" y="4391025"/>
            <a:ext cx="722312"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600">
                <a:latin typeface="Arial" charset="0"/>
              </a:rPr>
              <a:t>CPU2</a:t>
            </a:r>
          </a:p>
        </p:txBody>
      </p:sp>
      <p:sp>
        <p:nvSpPr>
          <p:cNvPr id="28814" name="Line 142"/>
          <p:cNvSpPr>
            <a:spLocks noChangeShapeType="1"/>
          </p:cNvSpPr>
          <p:nvPr/>
        </p:nvSpPr>
        <p:spPr bwMode="auto">
          <a:xfrm flipH="1">
            <a:off x="4335463" y="3471863"/>
            <a:ext cx="298450" cy="19526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15" name="Text Box 143"/>
          <p:cNvSpPr txBox="1">
            <a:spLocks noChangeArrowheads="1"/>
          </p:cNvSpPr>
          <p:nvPr/>
        </p:nvSpPr>
        <p:spPr bwMode="auto">
          <a:xfrm>
            <a:off x="4232275" y="3330575"/>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P7</a:t>
            </a:r>
          </a:p>
        </p:txBody>
      </p:sp>
      <p:sp>
        <p:nvSpPr>
          <p:cNvPr id="28816" name="Line 144"/>
          <p:cNvSpPr>
            <a:spLocks noChangeShapeType="1"/>
          </p:cNvSpPr>
          <p:nvPr/>
        </p:nvSpPr>
        <p:spPr bwMode="auto">
          <a:xfrm>
            <a:off x="5072063" y="3444875"/>
            <a:ext cx="336550" cy="44926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17" name="Line 145"/>
          <p:cNvSpPr>
            <a:spLocks noChangeShapeType="1"/>
          </p:cNvSpPr>
          <p:nvPr/>
        </p:nvSpPr>
        <p:spPr bwMode="auto">
          <a:xfrm>
            <a:off x="4778375" y="2492375"/>
            <a:ext cx="1588" cy="533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18" name="Text Box 146"/>
          <p:cNvSpPr txBox="1">
            <a:spLocks noChangeArrowheads="1"/>
          </p:cNvSpPr>
          <p:nvPr/>
        </p:nvSpPr>
        <p:spPr bwMode="auto">
          <a:xfrm>
            <a:off x="4344988" y="2524125"/>
            <a:ext cx="53181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P5</a:t>
            </a:r>
          </a:p>
          <a:p>
            <a:pPr eaLnBrk="1" hangingPunct="1">
              <a:lnSpc>
                <a:spcPct val="100000"/>
              </a:lnSpc>
              <a:buFont typeface="Arial" charset="0"/>
              <a:buNone/>
            </a:pPr>
            <a:r>
              <a:rPr lang="en-GB" sz="1000">
                <a:latin typeface="Arial" charset="0"/>
              </a:rPr>
              <a:t>(cpu1)</a:t>
            </a:r>
          </a:p>
        </p:txBody>
      </p:sp>
      <p:sp>
        <p:nvSpPr>
          <p:cNvPr id="28819" name="Text Box 147"/>
          <p:cNvSpPr txBox="1">
            <a:spLocks noChangeArrowheads="1"/>
          </p:cNvSpPr>
          <p:nvPr/>
        </p:nvSpPr>
        <p:spPr bwMode="auto">
          <a:xfrm>
            <a:off x="5114925" y="3403600"/>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P8</a:t>
            </a:r>
          </a:p>
        </p:txBody>
      </p:sp>
      <p:sp>
        <p:nvSpPr>
          <p:cNvPr id="28820" name="Line 148"/>
          <p:cNvSpPr>
            <a:spLocks noChangeShapeType="1"/>
          </p:cNvSpPr>
          <p:nvPr/>
        </p:nvSpPr>
        <p:spPr bwMode="auto">
          <a:xfrm flipH="1">
            <a:off x="4864100" y="2489200"/>
            <a:ext cx="9525" cy="5286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21" name="Text Box 149"/>
          <p:cNvSpPr txBox="1">
            <a:spLocks noChangeArrowheads="1"/>
          </p:cNvSpPr>
          <p:nvPr/>
        </p:nvSpPr>
        <p:spPr bwMode="auto">
          <a:xfrm>
            <a:off x="4816475" y="254317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P6</a:t>
            </a:r>
          </a:p>
          <a:p>
            <a:pPr eaLnBrk="1" hangingPunct="1">
              <a:lnSpc>
                <a:spcPct val="100000"/>
              </a:lnSpc>
              <a:buFont typeface="Arial" charset="0"/>
              <a:buNone/>
            </a:pPr>
            <a:r>
              <a:rPr lang="en-GB" sz="1000">
                <a:latin typeface="Arial" charset="0"/>
              </a:rPr>
              <a:t>(cpu3)</a:t>
            </a:r>
          </a:p>
        </p:txBody>
      </p:sp>
      <p:sp>
        <p:nvSpPr>
          <p:cNvPr id="28822" name="Rectangle 150"/>
          <p:cNvSpPr>
            <a:spLocks noChangeArrowheads="1"/>
          </p:cNvSpPr>
          <p:nvPr/>
        </p:nvSpPr>
        <p:spPr bwMode="auto">
          <a:xfrm>
            <a:off x="4511675" y="3756025"/>
            <a:ext cx="685800" cy="469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23" name="Text Box 151"/>
          <p:cNvSpPr txBox="1">
            <a:spLocks noChangeArrowheads="1"/>
          </p:cNvSpPr>
          <p:nvPr/>
        </p:nvSpPr>
        <p:spPr bwMode="auto">
          <a:xfrm>
            <a:off x="3873500" y="3933825"/>
            <a:ext cx="6588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SB Routing</a:t>
            </a:r>
          </a:p>
          <a:p>
            <a:pPr eaLnBrk="1" hangingPunct="1">
              <a:lnSpc>
                <a:spcPct val="100000"/>
              </a:lnSpc>
            </a:pPr>
            <a:r>
              <a:rPr lang="en-GB" sz="800"/>
              <a:t>     Table</a:t>
            </a:r>
          </a:p>
        </p:txBody>
      </p:sp>
      <p:sp>
        <p:nvSpPr>
          <p:cNvPr id="28824" name="Line 152"/>
          <p:cNvSpPr>
            <a:spLocks noChangeShapeType="1"/>
          </p:cNvSpPr>
          <p:nvPr/>
        </p:nvSpPr>
        <p:spPr bwMode="auto">
          <a:xfrm>
            <a:off x="4511675" y="39084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25" name="Line 153"/>
          <p:cNvSpPr>
            <a:spLocks noChangeShapeType="1"/>
          </p:cNvSpPr>
          <p:nvPr/>
        </p:nvSpPr>
        <p:spPr bwMode="auto">
          <a:xfrm>
            <a:off x="4860925" y="3762375"/>
            <a:ext cx="1588" cy="482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26" name="Line 154"/>
          <p:cNvSpPr>
            <a:spLocks noChangeShapeType="1"/>
          </p:cNvSpPr>
          <p:nvPr/>
        </p:nvSpPr>
        <p:spPr bwMode="auto">
          <a:xfrm>
            <a:off x="4848225" y="3565525"/>
            <a:ext cx="1588" cy="1968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27" name="Text Box 155"/>
          <p:cNvSpPr txBox="1">
            <a:spLocks noChangeArrowheads="1"/>
          </p:cNvSpPr>
          <p:nvPr/>
        </p:nvSpPr>
        <p:spPr bwMode="auto">
          <a:xfrm>
            <a:off x="4478338" y="37195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828" name="Text Box 156"/>
          <p:cNvSpPr txBox="1">
            <a:spLocks noChangeArrowheads="1"/>
          </p:cNvSpPr>
          <p:nvPr/>
        </p:nvSpPr>
        <p:spPr bwMode="auto">
          <a:xfrm>
            <a:off x="4852988" y="3732213"/>
            <a:ext cx="3603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Pipe</a:t>
            </a:r>
          </a:p>
        </p:txBody>
      </p:sp>
      <p:sp>
        <p:nvSpPr>
          <p:cNvPr id="28829" name="Line 157"/>
          <p:cNvSpPr>
            <a:spLocks noChangeShapeType="1"/>
          </p:cNvSpPr>
          <p:nvPr/>
        </p:nvSpPr>
        <p:spPr bwMode="auto">
          <a:xfrm>
            <a:off x="4524375" y="40608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30" name="Text Box 158"/>
          <p:cNvSpPr txBox="1">
            <a:spLocks noChangeArrowheads="1"/>
          </p:cNvSpPr>
          <p:nvPr/>
        </p:nvSpPr>
        <p:spPr bwMode="auto">
          <a:xfrm>
            <a:off x="4540250" y="3871913"/>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8831" name="Text Box 159"/>
          <p:cNvSpPr txBox="1">
            <a:spLocks noChangeArrowheads="1"/>
          </p:cNvSpPr>
          <p:nvPr/>
        </p:nvSpPr>
        <p:spPr bwMode="auto">
          <a:xfrm>
            <a:off x="4910138" y="3871913"/>
            <a:ext cx="2317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5</a:t>
            </a:r>
          </a:p>
        </p:txBody>
      </p:sp>
      <p:sp>
        <p:nvSpPr>
          <p:cNvPr id="28832" name="Text Box 160"/>
          <p:cNvSpPr txBox="1">
            <a:spLocks noChangeArrowheads="1"/>
          </p:cNvSpPr>
          <p:nvPr/>
        </p:nvSpPr>
        <p:spPr bwMode="auto">
          <a:xfrm>
            <a:off x="5367338" y="31226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833" name="Text Box 161"/>
          <p:cNvSpPr txBox="1">
            <a:spLocks noChangeArrowheads="1"/>
          </p:cNvSpPr>
          <p:nvPr/>
        </p:nvSpPr>
        <p:spPr bwMode="auto">
          <a:xfrm>
            <a:off x="5499100" y="2022475"/>
            <a:ext cx="4365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0</a:t>
            </a:r>
          </a:p>
        </p:txBody>
      </p:sp>
      <p:sp>
        <p:nvSpPr>
          <p:cNvPr id="28834" name="Text Box 162"/>
          <p:cNvSpPr txBox="1">
            <a:spLocks noChangeArrowheads="1"/>
          </p:cNvSpPr>
          <p:nvPr/>
        </p:nvSpPr>
        <p:spPr bwMode="auto">
          <a:xfrm>
            <a:off x="6224588" y="2012950"/>
            <a:ext cx="4381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1</a:t>
            </a:r>
          </a:p>
        </p:txBody>
      </p:sp>
      <p:sp>
        <p:nvSpPr>
          <p:cNvPr id="28835" name="Rectangle 163"/>
          <p:cNvSpPr>
            <a:spLocks noChangeArrowheads="1"/>
          </p:cNvSpPr>
          <p:nvPr/>
        </p:nvSpPr>
        <p:spPr bwMode="auto">
          <a:xfrm>
            <a:off x="5443538" y="221138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36" name="Line 164"/>
          <p:cNvSpPr>
            <a:spLocks noChangeShapeType="1"/>
          </p:cNvSpPr>
          <p:nvPr/>
        </p:nvSpPr>
        <p:spPr bwMode="auto">
          <a:xfrm>
            <a:off x="5726113" y="329247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37" name="Text Box 165"/>
          <p:cNvSpPr txBox="1">
            <a:spLocks noChangeArrowheads="1"/>
          </p:cNvSpPr>
          <p:nvPr/>
        </p:nvSpPr>
        <p:spPr bwMode="auto">
          <a:xfrm>
            <a:off x="3992563" y="2244725"/>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8838" name="Line 166"/>
          <p:cNvSpPr>
            <a:spLocks noChangeShapeType="1"/>
          </p:cNvSpPr>
          <p:nvPr/>
        </p:nvSpPr>
        <p:spPr bwMode="auto">
          <a:xfrm>
            <a:off x="5438775" y="288448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39" name="Text Box 167"/>
          <p:cNvSpPr txBox="1">
            <a:spLocks noChangeArrowheads="1"/>
          </p:cNvSpPr>
          <p:nvPr/>
        </p:nvSpPr>
        <p:spPr bwMode="auto">
          <a:xfrm>
            <a:off x="5451475" y="2166938"/>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CPU1</a:t>
            </a:r>
            <a:r>
              <a:rPr lang="en-GB" altLang="en-GB" sz="800"/>
              <a:t>”</a:t>
            </a:r>
            <a:endParaRPr lang="en-GB" sz="800"/>
          </a:p>
        </p:txBody>
      </p:sp>
      <p:sp>
        <p:nvSpPr>
          <p:cNvPr id="28840" name="Line 168"/>
          <p:cNvSpPr>
            <a:spLocks noChangeShapeType="1"/>
          </p:cNvSpPr>
          <p:nvPr/>
        </p:nvSpPr>
        <p:spPr bwMode="auto">
          <a:xfrm>
            <a:off x="5443538" y="23431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41" name="Text Box 169"/>
          <p:cNvSpPr txBox="1">
            <a:spLocks noChangeArrowheads="1"/>
          </p:cNvSpPr>
          <p:nvPr/>
        </p:nvSpPr>
        <p:spPr bwMode="auto">
          <a:xfrm>
            <a:off x="5529263" y="243998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8842" name="AutoShape 170"/>
          <p:cNvSpPr>
            <a:spLocks noChangeArrowheads="1"/>
          </p:cNvSpPr>
          <p:nvPr/>
        </p:nvSpPr>
        <p:spPr bwMode="auto">
          <a:xfrm>
            <a:off x="3735388" y="2230438"/>
            <a:ext cx="576262" cy="760412"/>
          </a:xfrm>
          <a:prstGeom prst="roundRect">
            <a:avLst>
              <a:gd name="adj" fmla="val 273"/>
            </a:avLst>
          </a:prstGeom>
          <a:solidFill>
            <a:srgbClr val="FFFFFF"/>
          </a:solidFill>
          <a:ln w="18360">
            <a:solidFill>
              <a:srgbClr val="00000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43" name="Text Box 171"/>
          <p:cNvSpPr txBox="1">
            <a:spLocks noChangeArrowheads="1"/>
          </p:cNvSpPr>
          <p:nvPr/>
        </p:nvSpPr>
        <p:spPr bwMode="auto">
          <a:xfrm>
            <a:off x="3535363" y="2022475"/>
            <a:ext cx="987425" cy="20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Local Subscriptions</a:t>
            </a:r>
          </a:p>
        </p:txBody>
      </p:sp>
      <p:sp>
        <p:nvSpPr>
          <p:cNvPr id="28844" name="Line 172"/>
          <p:cNvSpPr>
            <a:spLocks noChangeShapeType="1"/>
          </p:cNvSpPr>
          <p:nvPr/>
        </p:nvSpPr>
        <p:spPr bwMode="auto">
          <a:xfrm>
            <a:off x="3740150" y="2301875"/>
            <a:ext cx="569913"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45" name="Text Box 173"/>
          <p:cNvSpPr txBox="1">
            <a:spLocks noChangeArrowheads="1"/>
          </p:cNvSpPr>
          <p:nvPr/>
        </p:nvSpPr>
        <p:spPr bwMode="auto">
          <a:xfrm>
            <a:off x="3810000" y="2160588"/>
            <a:ext cx="406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count</a:t>
            </a:r>
          </a:p>
        </p:txBody>
      </p:sp>
      <p:sp>
        <p:nvSpPr>
          <p:cNvPr id="28846" name="Text Box 174"/>
          <p:cNvSpPr txBox="1">
            <a:spLocks noChangeArrowheads="1"/>
          </p:cNvSpPr>
          <p:nvPr/>
        </p:nvSpPr>
        <p:spPr bwMode="auto">
          <a:xfrm>
            <a:off x="3659188" y="2257425"/>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847" name="Text Box 175"/>
          <p:cNvSpPr txBox="1">
            <a:spLocks noChangeArrowheads="1"/>
          </p:cNvSpPr>
          <p:nvPr/>
        </p:nvSpPr>
        <p:spPr bwMode="auto">
          <a:xfrm>
            <a:off x="5675313" y="312896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8848" name="Line 176"/>
          <p:cNvSpPr>
            <a:spLocks noChangeShapeType="1"/>
          </p:cNvSpPr>
          <p:nvPr/>
        </p:nvSpPr>
        <p:spPr bwMode="auto">
          <a:xfrm>
            <a:off x="4040188" y="2306638"/>
            <a:ext cx="1587" cy="40322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49" name="Line 177"/>
          <p:cNvSpPr>
            <a:spLocks noChangeShapeType="1"/>
          </p:cNvSpPr>
          <p:nvPr/>
        </p:nvSpPr>
        <p:spPr bwMode="auto">
          <a:xfrm>
            <a:off x="3748088" y="243046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50" name="Oval 178"/>
          <p:cNvSpPr>
            <a:spLocks noChangeArrowheads="1"/>
          </p:cNvSpPr>
          <p:nvPr/>
        </p:nvSpPr>
        <p:spPr bwMode="auto">
          <a:xfrm>
            <a:off x="4014788" y="27289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51" name="Oval 179"/>
          <p:cNvSpPr>
            <a:spLocks noChangeArrowheads="1"/>
          </p:cNvSpPr>
          <p:nvPr/>
        </p:nvSpPr>
        <p:spPr bwMode="auto">
          <a:xfrm>
            <a:off x="4014788" y="27971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52" name="Oval 180"/>
          <p:cNvSpPr>
            <a:spLocks noChangeArrowheads="1"/>
          </p:cNvSpPr>
          <p:nvPr/>
        </p:nvSpPr>
        <p:spPr bwMode="auto">
          <a:xfrm>
            <a:off x="4016375" y="2868613"/>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53" name="Line 181"/>
          <p:cNvSpPr>
            <a:spLocks noChangeShapeType="1"/>
          </p:cNvSpPr>
          <p:nvPr/>
        </p:nvSpPr>
        <p:spPr bwMode="auto">
          <a:xfrm>
            <a:off x="3749675" y="2533650"/>
            <a:ext cx="560388"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54" name="Line 182"/>
          <p:cNvSpPr>
            <a:spLocks noChangeShapeType="1"/>
          </p:cNvSpPr>
          <p:nvPr/>
        </p:nvSpPr>
        <p:spPr bwMode="auto">
          <a:xfrm>
            <a:off x="3751263" y="2616200"/>
            <a:ext cx="560387"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55" name="Line 183"/>
          <p:cNvSpPr>
            <a:spLocks noChangeShapeType="1"/>
          </p:cNvSpPr>
          <p:nvPr/>
        </p:nvSpPr>
        <p:spPr bwMode="auto">
          <a:xfrm>
            <a:off x="3751263" y="270351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56" name="Line 184"/>
          <p:cNvSpPr>
            <a:spLocks noChangeShapeType="1"/>
          </p:cNvSpPr>
          <p:nvPr/>
        </p:nvSpPr>
        <p:spPr bwMode="auto">
          <a:xfrm>
            <a:off x="5443538" y="2478088"/>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57" name="Line 185"/>
          <p:cNvSpPr>
            <a:spLocks noChangeShapeType="1"/>
          </p:cNvSpPr>
          <p:nvPr/>
        </p:nvSpPr>
        <p:spPr bwMode="auto">
          <a:xfrm>
            <a:off x="5445125" y="260985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58" name="Line 186"/>
          <p:cNvSpPr>
            <a:spLocks noChangeShapeType="1"/>
          </p:cNvSpPr>
          <p:nvPr/>
        </p:nvSpPr>
        <p:spPr bwMode="auto">
          <a:xfrm>
            <a:off x="5445125" y="274161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59" name="Line 187"/>
          <p:cNvSpPr>
            <a:spLocks noChangeShapeType="1"/>
          </p:cNvSpPr>
          <p:nvPr/>
        </p:nvSpPr>
        <p:spPr bwMode="auto">
          <a:xfrm>
            <a:off x="5441950" y="329565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60" name="Line 188"/>
          <p:cNvSpPr>
            <a:spLocks noChangeShapeType="1"/>
          </p:cNvSpPr>
          <p:nvPr/>
        </p:nvSpPr>
        <p:spPr bwMode="auto">
          <a:xfrm>
            <a:off x="5445125" y="342106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61" name="Oval 189"/>
          <p:cNvSpPr>
            <a:spLocks noChangeArrowheads="1"/>
          </p:cNvSpPr>
          <p:nvPr/>
        </p:nvSpPr>
        <p:spPr bwMode="auto">
          <a:xfrm>
            <a:off x="5545138" y="362902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62" name="Line 190"/>
          <p:cNvSpPr>
            <a:spLocks noChangeShapeType="1"/>
          </p:cNvSpPr>
          <p:nvPr/>
        </p:nvSpPr>
        <p:spPr bwMode="auto">
          <a:xfrm>
            <a:off x="5443538" y="353377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63" name="Oval 191"/>
          <p:cNvSpPr>
            <a:spLocks noChangeArrowheads="1"/>
          </p:cNvSpPr>
          <p:nvPr/>
        </p:nvSpPr>
        <p:spPr bwMode="auto">
          <a:xfrm>
            <a:off x="5545138" y="3697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64" name="Oval 192"/>
          <p:cNvSpPr>
            <a:spLocks noChangeArrowheads="1"/>
          </p:cNvSpPr>
          <p:nvPr/>
        </p:nvSpPr>
        <p:spPr bwMode="auto">
          <a:xfrm>
            <a:off x="5545138" y="3567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65" name="Oval 193"/>
          <p:cNvSpPr>
            <a:spLocks noChangeArrowheads="1"/>
          </p:cNvSpPr>
          <p:nvPr/>
        </p:nvSpPr>
        <p:spPr bwMode="auto">
          <a:xfrm>
            <a:off x="5834063" y="362585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66" name="Oval 194"/>
          <p:cNvSpPr>
            <a:spLocks noChangeArrowheads="1"/>
          </p:cNvSpPr>
          <p:nvPr/>
        </p:nvSpPr>
        <p:spPr bwMode="auto">
          <a:xfrm>
            <a:off x="5834063" y="3694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67" name="Oval 195"/>
          <p:cNvSpPr>
            <a:spLocks noChangeArrowheads="1"/>
          </p:cNvSpPr>
          <p:nvPr/>
        </p:nvSpPr>
        <p:spPr bwMode="auto">
          <a:xfrm>
            <a:off x="5834063" y="3563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68" name="Text Box 196"/>
          <p:cNvSpPr txBox="1">
            <a:spLocks noChangeArrowheads="1"/>
          </p:cNvSpPr>
          <p:nvPr/>
        </p:nvSpPr>
        <p:spPr bwMode="auto">
          <a:xfrm>
            <a:off x="5497513" y="2846388"/>
            <a:ext cx="4333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5</a:t>
            </a:r>
          </a:p>
        </p:txBody>
      </p:sp>
      <p:sp>
        <p:nvSpPr>
          <p:cNvPr id="28869" name="Text Box 197"/>
          <p:cNvSpPr txBox="1">
            <a:spLocks noChangeArrowheads="1"/>
          </p:cNvSpPr>
          <p:nvPr/>
        </p:nvSpPr>
        <p:spPr bwMode="auto">
          <a:xfrm>
            <a:off x="5502275" y="2562225"/>
            <a:ext cx="3952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8870" name="Text Box 198"/>
          <p:cNvSpPr txBox="1">
            <a:spLocks noChangeArrowheads="1"/>
          </p:cNvSpPr>
          <p:nvPr/>
        </p:nvSpPr>
        <p:spPr bwMode="auto">
          <a:xfrm>
            <a:off x="5376863" y="2706688"/>
            <a:ext cx="67786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8871" name="Line 199"/>
          <p:cNvSpPr>
            <a:spLocks noChangeShapeType="1"/>
          </p:cNvSpPr>
          <p:nvPr/>
        </p:nvSpPr>
        <p:spPr bwMode="auto">
          <a:xfrm>
            <a:off x="5441950" y="303212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72" name="Line 200"/>
          <p:cNvSpPr>
            <a:spLocks noChangeShapeType="1"/>
          </p:cNvSpPr>
          <p:nvPr/>
        </p:nvSpPr>
        <p:spPr bwMode="auto">
          <a:xfrm>
            <a:off x="5445125" y="31734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73" name="Text Box 201"/>
          <p:cNvSpPr txBox="1">
            <a:spLocks noChangeArrowheads="1"/>
          </p:cNvSpPr>
          <p:nvPr/>
        </p:nvSpPr>
        <p:spPr bwMode="auto">
          <a:xfrm>
            <a:off x="5435600" y="2995613"/>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8874" name="Text Box 202"/>
          <p:cNvSpPr txBox="1">
            <a:spLocks noChangeArrowheads="1"/>
          </p:cNvSpPr>
          <p:nvPr/>
        </p:nvSpPr>
        <p:spPr bwMode="auto">
          <a:xfrm>
            <a:off x="5418138" y="230505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8875" name="Text Box 203"/>
          <p:cNvSpPr txBox="1">
            <a:spLocks noChangeArrowheads="1"/>
          </p:cNvSpPr>
          <p:nvPr/>
        </p:nvSpPr>
        <p:spPr bwMode="auto">
          <a:xfrm>
            <a:off x="6076950" y="311626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876" name="Rectangle 204"/>
          <p:cNvSpPr>
            <a:spLocks noChangeArrowheads="1"/>
          </p:cNvSpPr>
          <p:nvPr/>
        </p:nvSpPr>
        <p:spPr bwMode="auto">
          <a:xfrm>
            <a:off x="6153150" y="220503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77" name="Line 205"/>
          <p:cNvSpPr>
            <a:spLocks noChangeShapeType="1"/>
          </p:cNvSpPr>
          <p:nvPr/>
        </p:nvSpPr>
        <p:spPr bwMode="auto">
          <a:xfrm>
            <a:off x="6434138" y="328612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78" name="Line 206"/>
          <p:cNvSpPr>
            <a:spLocks noChangeShapeType="1"/>
          </p:cNvSpPr>
          <p:nvPr/>
        </p:nvSpPr>
        <p:spPr bwMode="auto">
          <a:xfrm>
            <a:off x="6148388" y="2878138"/>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79" name="Text Box 207"/>
          <p:cNvSpPr txBox="1">
            <a:spLocks noChangeArrowheads="1"/>
          </p:cNvSpPr>
          <p:nvPr/>
        </p:nvSpPr>
        <p:spPr bwMode="auto">
          <a:xfrm>
            <a:off x="6159500" y="2160588"/>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CPU3</a:t>
            </a:r>
            <a:r>
              <a:rPr lang="en-GB" altLang="en-GB" sz="800"/>
              <a:t>”</a:t>
            </a:r>
            <a:endParaRPr lang="en-GB" sz="800"/>
          </a:p>
        </p:txBody>
      </p:sp>
      <p:sp>
        <p:nvSpPr>
          <p:cNvPr id="28880" name="Line 208"/>
          <p:cNvSpPr>
            <a:spLocks noChangeShapeType="1"/>
          </p:cNvSpPr>
          <p:nvPr/>
        </p:nvSpPr>
        <p:spPr bwMode="auto">
          <a:xfrm>
            <a:off x="6153150" y="23368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81" name="Text Box 209"/>
          <p:cNvSpPr txBox="1">
            <a:spLocks noChangeArrowheads="1"/>
          </p:cNvSpPr>
          <p:nvPr/>
        </p:nvSpPr>
        <p:spPr bwMode="auto">
          <a:xfrm>
            <a:off x="6237288" y="243363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8882" name="Text Box 210"/>
          <p:cNvSpPr txBox="1">
            <a:spLocks noChangeArrowheads="1"/>
          </p:cNvSpPr>
          <p:nvPr/>
        </p:nvSpPr>
        <p:spPr bwMode="auto">
          <a:xfrm>
            <a:off x="6384925" y="312261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8883" name="Line 211"/>
          <p:cNvSpPr>
            <a:spLocks noChangeShapeType="1"/>
          </p:cNvSpPr>
          <p:nvPr/>
        </p:nvSpPr>
        <p:spPr bwMode="auto">
          <a:xfrm>
            <a:off x="6153150" y="2473325"/>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84" name="Line 212"/>
          <p:cNvSpPr>
            <a:spLocks noChangeShapeType="1"/>
          </p:cNvSpPr>
          <p:nvPr/>
        </p:nvSpPr>
        <p:spPr bwMode="auto">
          <a:xfrm>
            <a:off x="6153150" y="26035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85" name="Line 213"/>
          <p:cNvSpPr>
            <a:spLocks noChangeShapeType="1"/>
          </p:cNvSpPr>
          <p:nvPr/>
        </p:nvSpPr>
        <p:spPr bwMode="auto">
          <a:xfrm>
            <a:off x="6153150" y="273526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86" name="Line 214"/>
          <p:cNvSpPr>
            <a:spLocks noChangeShapeType="1"/>
          </p:cNvSpPr>
          <p:nvPr/>
        </p:nvSpPr>
        <p:spPr bwMode="auto">
          <a:xfrm>
            <a:off x="6151563" y="328930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87" name="Line 215"/>
          <p:cNvSpPr>
            <a:spLocks noChangeShapeType="1"/>
          </p:cNvSpPr>
          <p:nvPr/>
        </p:nvSpPr>
        <p:spPr bwMode="auto">
          <a:xfrm>
            <a:off x="6154738" y="341471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88" name="Oval 216"/>
          <p:cNvSpPr>
            <a:spLocks noChangeArrowheads="1"/>
          </p:cNvSpPr>
          <p:nvPr/>
        </p:nvSpPr>
        <p:spPr bwMode="auto">
          <a:xfrm>
            <a:off x="6253163" y="36226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89" name="Line 217"/>
          <p:cNvSpPr>
            <a:spLocks noChangeShapeType="1"/>
          </p:cNvSpPr>
          <p:nvPr/>
        </p:nvSpPr>
        <p:spPr bwMode="auto">
          <a:xfrm>
            <a:off x="6151563" y="352901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90" name="Oval 218"/>
          <p:cNvSpPr>
            <a:spLocks noChangeArrowheads="1"/>
          </p:cNvSpPr>
          <p:nvPr/>
        </p:nvSpPr>
        <p:spPr bwMode="auto">
          <a:xfrm>
            <a:off x="6253163" y="3690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91" name="Oval 219"/>
          <p:cNvSpPr>
            <a:spLocks noChangeArrowheads="1"/>
          </p:cNvSpPr>
          <p:nvPr/>
        </p:nvSpPr>
        <p:spPr bwMode="auto">
          <a:xfrm>
            <a:off x="6253163" y="35607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92" name="Oval 220"/>
          <p:cNvSpPr>
            <a:spLocks noChangeArrowheads="1"/>
          </p:cNvSpPr>
          <p:nvPr/>
        </p:nvSpPr>
        <p:spPr bwMode="auto">
          <a:xfrm>
            <a:off x="6542088" y="361950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93" name="Oval 221"/>
          <p:cNvSpPr>
            <a:spLocks noChangeArrowheads="1"/>
          </p:cNvSpPr>
          <p:nvPr/>
        </p:nvSpPr>
        <p:spPr bwMode="auto">
          <a:xfrm>
            <a:off x="6543675" y="3687763"/>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94" name="Oval 222"/>
          <p:cNvSpPr>
            <a:spLocks noChangeArrowheads="1"/>
          </p:cNvSpPr>
          <p:nvPr/>
        </p:nvSpPr>
        <p:spPr bwMode="auto">
          <a:xfrm>
            <a:off x="6543675" y="3557588"/>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95" name="Text Box 223"/>
          <p:cNvSpPr txBox="1">
            <a:spLocks noChangeArrowheads="1"/>
          </p:cNvSpPr>
          <p:nvPr/>
        </p:nvSpPr>
        <p:spPr bwMode="auto">
          <a:xfrm>
            <a:off x="6207125" y="2840038"/>
            <a:ext cx="4333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6</a:t>
            </a:r>
          </a:p>
        </p:txBody>
      </p:sp>
      <p:sp>
        <p:nvSpPr>
          <p:cNvPr id="28896" name="Text Box 224"/>
          <p:cNvSpPr txBox="1">
            <a:spLocks noChangeArrowheads="1"/>
          </p:cNvSpPr>
          <p:nvPr/>
        </p:nvSpPr>
        <p:spPr bwMode="auto">
          <a:xfrm>
            <a:off x="6211888" y="2555875"/>
            <a:ext cx="3952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8897" name="Text Box 225"/>
          <p:cNvSpPr txBox="1">
            <a:spLocks noChangeArrowheads="1"/>
          </p:cNvSpPr>
          <p:nvPr/>
        </p:nvSpPr>
        <p:spPr bwMode="auto">
          <a:xfrm>
            <a:off x="6086475" y="2700338"/>
            <a:ext cx="677863"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8898" name="Line 226"/>
          <p:cNvSpPr>
            <a:spLocks noChangeShapeType="1"/>
          </p:cNvSpPr>
          <p:nvPr/>
        </p:nvSpPr>
        <p:spPr bwMode="auto">
          <a:xfrm>
            <a:off x="6151563" y="302577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899" name="Line 227"/>
          <p:cNvSpPr>
            <a:spLocks noChangeShapeType="1"/>
          </p:cNvSpPr>
          <p:nvPr/>
        </p:nvSpPr>
        <p:spPr bwMode="auto">
          <a:xfrm>
            <a:off x="6154738" y="316865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00" name="Text Box 228"/>
          <p:cNvSpPr txBox="1">
            <a:spLocks noChangeArrowheads="1"/>
          </p:cNvSpPr>
          <p:nvPr/>
        </p:nvSpPr>
        <p:spPr bwMode="auto">
          <a:xfrm>
            <a:off x="6143625" y="2990850"/>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8901" name="Text Box 229"/>
          <p:cNvSpPr txBox="1">
            <a:spLocks noChangeArrowheads="1"/>
          </p:cNvSpPr>
          <p:nvPr/>
        </p:nvSpPr>
        <p:spPr bwMode="auto">
          <a:xfrm>
            <a:off x="6126163" y="229870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8902" name="Text Box 230"/>
          <p:cNvSpPr txBox="1">
            <a:spLocks noChangeArrowheads="1"/>
          </p:cNvSpPr>
          <p:nvPr/>
        </p:nvSpPr>
        <p:spPr bwMode="auto">
          <a:xfrm>
            <a:off x="6872288" y="2998788"/>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903" name="Text Box 231"/>
          <p:cNvSpPr txBox="1">
            <a:spLocks noChangeArrowheads="1"/>
          </p:cNvSpPr>
          <p:nvPr/>
        </p:nvSpPr>
        <p:spPr bwMode="auto">
          <a:xfrm>
            <a:off x="7004050" y="1914525"/>
            <a:ext cx="4365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0</a:t>
            </a:r>
          </a:p>
        </p:txBody>
      </p:sp>
      <p:sp>
        <p:nvSpPr>
          <p:cNvPr id="28904" name="Rectangle 232"/>
          <p:cNvSpPr>
            <a:spLocks noChangeArrowheads="1"/>
          </p:cNvSpPr>
          <p:nvPr/>
        </p:nvSpPr>
        <p:spPr bwMode="auto">
          <a:xfrm>
            <a:off x="6948488" y="2087563"/>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05" name="Line 233"/>
          <p:cNvSpPr>
            <a:spLocks noChangeShapeType="1"/>
          </p:cNvSpPr>
          <p:nvPr/>
        </p:nvSpPr>
        <p:spPr bwMode="auto">
          <a:xfrm>
            <a:off x="7231063" y="3168650"/>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06" name="Line 234"/>
          <p:cNvSpPr>
            <a:spLocks noChangeShapeType="1"/>
          </p:cNvSpPr>
          <p:nvPr/>
        </p:nvSpPr>
        <p:spPr bwMode="auto">
          <a:xfrm>
            <a:off x="6943725" y="276066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07" name="Text Box 235"/>
          <p:cNvSpPr txBox="1">
            <a:spLocks noChangeArrowheads="1"/>
          </p:cNvSpPr>
          <p:nvPr/>
        </p:nvSpPr>
        <p:spPr bwMode="auto">
          <a:xfrm>
            <a:off x="6956425" y="2043113"/>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CPU1</a:t>
            </a:r>
            <a:r>
              <a:rPr lang="en-GB" altLang="en-GB" sz="800"/>
              <a:t>”</a:t>
            </a:r>
            <a:endParaRPr lang="en-GB" sz="800"/>
          </a:p>
        </p:txBody>
      </p:sp>
      <p:sp>
        <p:nvSpPr>
          <p:cNvPr id="28908" name="Line 236"/>
          <p:cNvSpPr>
            <a:spLocks noChangeShapeType="1"/>
          </p:cNvSpPr>
          <p:nvPr/>
        </p:nvSpPr>
        <p:spPr bwMode="auto">
          <a:xfrm>
            <a:off x="6948488" y="2219325"/>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09" name="Text Box 237"/>
          <p:cNvSpPr txBox="1">
            <a:spLocks noChangeArrowheads="1"/>
          </p:cNvSpPr>
          <p:nvPr/>
        </p:nvSpPr>
        <p:spPr bwMode="auto">
          <a:xfrm>
            <a:off x="7032625" y="2317750"/>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8910" name="Text Box 238"/>
          <p:cNvSpPr txBox="1">
            <a:spLocks noChangeArrowheads="1"/>
          </p:cNvSpPr>
          <p:nvPr/>
        </p:nvSpPr>
        <p:spPr bwMode="auto">
          <a:xfrm>
            <a:off x="7180263" y="3005138"/>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8911" name="Line 239"/>
          <p:cNvSpPr>
            <a:spLocks noChangeShapeType="1"/>
          </p:cNvSpPr>
          <p:nvPr/>
        </p:nvSpPr>
        <p:spPr bwMode="auto">
          <a:xfrm>
            <a:off x="6948488" y="23558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12" name="Line 240"/>
          <p:cNvSpPr>
            <a:spLocks noChangeShapeType="1"/>
          </p:cNvSpPr>
          <p:nvPr/>
        </p:nvSpPr>
        <p:spPr bwMode="auto">
          <a:xfrm>
            <a:off x="6950075" y="2486025"/>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13" name="Line 241"/>
          <p:cNvSpPr>
            <a:spLocks noChangeShapeType="1"/>
          </p:cNvSpPr>
          <p:nvPr/>
        </p:nvSpPr>
        <p:spPr bwMode="auto">
          <a:xfrm>
            <a:off x="6950075" y="2617788"/>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14" name="Line 242"/>
          <p:cNvSpPr>
            <a:spLocks noChangeShapeType="1"/>
          </p:cNvSpPr>
          <p:nvPr/>
        </p:nvSpPr>
        <p:spPr bwMode="auto">
          <a:xfrm>
            <a:off x="6946900" y="31734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15" name="Line 243"/>
          <p:cNvSpPr>
            <a:spLocks noChangeShapeType="1"/>
          </p:cNvSpPr>
          <p:nvPr/>
        </p:nvSpPr>
        <p:spPr bwMode="auto">
          <a:xfrm>
            <a:off x="6950075" y="329723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16" name="Oval 244"/>
          <p:cNvSpPr>
            <a:spLocks noChangeArrowheads="1"/>
          </p:cNvSpPr>
          <p:nvPr/>
        </p:nvSpPr>
        <p:spPr bwMode="auto">
          <a:xfrm>
            <a:off x="7050088" y="350520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17" name="Line 245"/>
          <p:cNvSpPr>
            <a:spLocks noChangeShapeType="1"/>
          </p:cNvSpPr>
          <p:nvPr/>
        </p:nvSpPr>
        <p:spPr bwMode="auto">
          <a:xfrm>
            <a:off x="6946900" y="341153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18" name="Oval 246"/>
          <p:cNvSpPr>
            <a:spLocks noChangeArrowheads="1"/>
          </p:cNvSpPr>
          <p:nvPr/>
        </p:nvSpPr>
        <p:spPr bwMode="auto">
          <a:xfrm>
            <a:off x="7050088" y="35734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19" name="Oval 247"/>
          <p:cNvSpPr>
            <a:spLocks noChangeArrowheads="1"/>
          </p:cNvSpPr>
          <p:nvPr/>
        </p:nvSpPr>
        <p:spPr bwMode="auto">
          <a:xfrm>
            <a:off x="7050088" y="3443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20" name="Oval 248"/>
          <p:cNvSpPr>
            <a:spLocks noChangeArrowheads="1"/>
          </p:cNvSpPr>
          <p:nvPr/>
        </p:nvSpPr>
        <p:spPr bwMode="auto">
          <a:xfrm>
            <a:off x="7339013" y="350202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21" name="Oval 249"/>
          <p:cNvSpPr>
            <a:spLocks noChangeArrowheads="1"/>
          </p:cNvSpPr>
          <p:nvPr/>
        </p:nvSpPr>
        <p:spPr bwMode="auto">
          <a:xfrm>
            <a:off x="7339013" y="3570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22" name="Oval 250"/>
          <p:cNvSpPr>
            <a:spLocks noChangeArrowheads="1"/>
          </p:cNvSpPr>
          <p:nvPr/>
        </p:nvSpPr>
        <p:spPr bwMode="auto">
          <a:xfrm>
            <a:off x="7339013" y="3440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23" name="Text Box 251"/>
          <p:cNvSpPr txBox="1">
            <a:spLocks noChangeArrowheads="1"/>
          </p:cNvSpPr>
          <p:nvPr/>
        </p:nvSpPr>
        <p:spPr bwMode="auto">
          <a:xfrm>
            <a:off x="7002463" y="2722563"/>
            <a:ext cx="4333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9</a:t>
            </a:r>
          </a:p>
        </p:txBody>
      </p:sp>
      <p:sp>
        <p:nvSpPr>
          <p:cNvPr id="28924" name="Text Box 252"/>
          <p:cNvSpPr txBox="1">
            <a:spLocks noChangeArrowheads="1"/>
          </p:cNvSpPr>
          <p:nvPr/>
        </p:nvSpPr>
        <p:spPr bwMode="auto">
          <a:xfrm>
            <a:off x="7007225" y="2438400"/>
            <a:ext cx="3952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8925" name="Text Box 253"/>
          <p:cNvSpPr txBox="1">
            <a:spLocks noChangeArrowheads="1"/>
          </p:cNvSpPr>
          <p:nvPr/>
        </p:nvSpPr>
        <p:spPr bwMode="auto">
          <a:xfrm>
            <a:off x="6881813" y="2582863"/>
            <a:ext cx="67786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8926" name="Line 254"/>
          <p:cNvSpPr>
            <a:spLocks noChangeShapeType="1"/>
          </p:cNvSpPr>
          <p:nvPr/>
        </p:nvSpPr>
        <p:spPr bwMode="auto">
          <a:xfrm>
            <a:off x="6946900" y="290830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27" name="Line 255"/>
          <p:cNvSpPr>
            <a:spLocks noChangeShapeType="1"/>
          </p:cNvSpPr>
          <p:nvPr/>
        </p:nvSpPr>
        <p:spPr bwMode="auto">
          <a:xfrm>
            <a:off x="6950075" y="305117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28" name="Text Box 256"/>
          <p:cNvSpPr txBox="1">
            <a:spLocks noChangeArrowheads="1"/>
          </p:cNvSpPr>
          <p:nvPr/>
        </p:nvSpPr>
        <p:spPr bwMode="auto">
          <a:xfrm>
            <a:off x="6940550" y="2873375"/>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8929" name="Text Box 257"/>
          <p:cNvSpPr txBox="1">
            <a:spLocks noChangeArrowheads="1"/>
          </p:cNvSpPr>
          <p:nvPr/>
        </p:nvSpPr>
        <p:spPr bwMode="auto">
          <a:xfrm>
            <a:off x="6923088" y="2181225"/>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8930" name="Text Box 258"/>
          <p:cNvSpPr txBox="1">
            <a:spLocks noChangeArrowheads="1"/>
          </p:cNvSpPr>
          <p:nvPr/>
        </p:nvSpPr>
        <p:spPr bwMode="auto">
          <a:xfrm>
            <a:off x="8307388" y="3017838"/>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8931" name="Text Box 259"/>
          <p:cNvSpPr txBox="1">
            <a:spLocks noChangeArrowheads="1"/>
          </p:cNvSpPr>
          <p:nvPr/>
        </p:nvSpPr>
        <p:spPr bwMode="auto">
          <a:xfrm>
            <a:off x="8431213" y="1919288"/>
            <a:ext cx="4381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1</a:t>
            </a:r>
          </a:p>
        </p:txBody>
      </p:sp>
      <p:sp>
        <p:nvSpPr>
          <p:cNvPr id="28932" name="Rectangle 260"/>
          <p:cNvSpPr>
            <a:spLocks noChangeArrowheads="1"/>
          </p:cNvSpPr>
          <p:nvPr/>
        </p:nvSpPr>
        <p:spPr bwMode="auto">
          <a:xfrm>
            <a:off x="8372475" y="2101850"/>
            <a:ext cx="565150" cy="15573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33" name="Line 261"/>
          <p:cNvSpPr>
            <a:spLocks noChangeShapeType="1"/>
          </p:cNvSpPr>
          <p:nvPr/>
        </p:nvSpPr>
        <p:spPr bwMode="auto">
          <a:xfrm>
            <a:off x="8655050" y="318452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34" name="Line 262"/>
          <p:cNvSpPr>
            <a:spLocks noChangeShapeType="1"/>
          </p:cNvSpPr>
          <p:nvPr/>
        </p:nvSpPr>
        <p:spPr bwMode="auto">
          <a:xfrm>
            <a:off x="8367713" y="277495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35" name="Text Box 263"/>
          <p:cNvSpPr txBox="1">
            <a:spLocks noChangeArrowheads="1"/>
          </p:cNvSpPr>
          <p:nvPr/>
        </p:nvSpPr>
        <p:spPr bwMode="auto">
          <a:xfrm>
            <a:off x="8380413" y="2057400"/>
            <a:ext cx="51911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CPU2</a:t>
            </a:r>
            <a:r>
              <a:rPr lang="en-GB" altLang="en-GB" sz="800"/>
              <a:t>”</a:t>
            </a:r>
            <a:endParaRPr lang="en-GB" sz="800"/>
          </a:p>
        </p:txBody>
      </p:sp>
      <p:sp>
        <p:nvSpPr>
          <p:cNvPr id="28936" name="Line 264"/>
          <p:cNvSpPr>
            <a:spLocks noChangeShapeType="1"/>
          </p:cNvSpPr>
          <p:nvPr/>
        </p:nvSpPr>
        <p:spPr bwMode="auto">
          <a:xfrm>
            <a:off x="8372475" y="223361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37" name="Text Box 265"/>
          <p:cNvSpPr txBox="1">
            <a:spLocks noChangeArrowheads="1"/>
          </p:cNvSpPr>
          <p:nvPr/>
        </p:nvSpPr>
        <p:spPr bwMode="auto">
          <a:xfrm>
            <a:off x="8458200" y="233203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8938" name="Text Box 266"/>
          <p:cNvSpPr txBox="1">
            <a:spLocks noChangeArrowheads="1"/>
          </p:cNvSpPr>
          <p:nvPr/>
        </p:nvSpPr>
        <p:spPr bwMode="auto">
          <a:xfrm>
            <a:off x="8604250" y="3019425"/>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8939" name="Line 267"/>
          <p:cNvSpPr>
            <a:spLocks noChangeShapeType="1"/>
          </p:cNvSpPr>
          <p:nvPr/>
        </p:nvSpPr>
        <p:spPr bwMode="auto">
          <a:xfrm>
            <a:off x="8372475" y="2370138"/>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40" name="Line 268"/>
          <p:cNvSpPr>
            <a:spLocks noChangeShapeType="1"/>
          </p:cNvSpPr>
          <p:nvPr/>
        </p:nvSpPr>
        <p:spPr bwMode="auto">
          <a:xfrm>
            <a:off x="8374063" y="2500313"/>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41" name="Line 269"/>
          <p:cNvSpPr>
            <a:spLocks noChangeShapeType="1"/>
          </p:cNvSpPr>
          <p:nvPr/>
        </p:nvSpPr>
        <p:spPr bwMode="auto">
          <a:xfrm>
            <a:off x="8374063" y="2632075"/>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42" name="Line 270"/>
          <p:cNvSpPr>
            <a:spLocks noChangeShapeType="1"/>
          </p:cNvSpPr>
          <p:nvPr/>
        </p:nvSpPr>
        <p:spPr bwMode="auto">
          <a:xfrm>
            <a:off x="8370888" y="318770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43" name="Line 271"/>
          <p:cNvSpPr>
            <a:spLocks noChangeShapeType="1"/>
          </p:cNvSpPr>
          <p:nvPr/>
        </p:nvSpPr>
        <p:spPr bwMode="auto">
          <a:xfrm>
            <a:off x="8374063" y="331152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44" name="Oval 272"/>
          <p:cNvSpPr>
            <a:spLocks noChangeArrowheads="1"/>
          </p:cNvSpPr>
          <p:nvPr/>
        </p:nvSpPr>
        <p:spPr bwMode="auto">
          <a:xfrm>
            <a:off x="8474075" y="3519488"/>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45" name="Line 273"/>
          <p:cNvSpPr>
            <a:spLocks noChangeShapeType="1"/>
          </p:cNvSpPr>
          <p:nvPr/>
        </p:nvSpPr>
        <p:spPr bwMode="auto">
          <a:xfrm>
            <a:off x="8372475" y="342582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46" name="Oval 274"/>
          <p:cNvSpPr>
            <a:spLocks noChangeArrowheads="1"/>
          </p:cNvSpPr>
          <p:nvPr/>
        </p:nvSpPr>
        <p:spPr bwMode="auto">
          <a:xfrm>
            <a:off x="8474075" y="3587750"/>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47" name="Oval 275"/>
          <p:cNvSpPr>
            <a:spLocks noChangeArrowheads="1"/>
          </p:cNvSpPr>
          <p:nvPr/>
        </p:nvSpPr>
        <p:spPr bwMode="auto">
          <a:xfrm>
            <a:off x="8474075" y="3457575"/>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48" name="Oval 276"/>
          <p:cNvSpPr>
            <a:spLocks noChangeArrowheads="1"/>
          </p:cNvSpPr>
          <p:nvPr/>
        </p:nvSpPr>
        <p:spPr bwMode="auto">
          <a:xfrm>
            <a:off x="8763000" y="3517900"/>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49" name="Oval 277"/>
          <p:cNvSpPr>
            <a:spLocks noChangeArrowheads="1"/>
          </p:cNvSpPr>
          <p:nvPr/>
        </p:nvSpPr>
        <p:spPr bwMode="auto">
          <a:xfrm>
            <a:off x="8763000" y="3584575"/>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50" name="Oval 278"/>
          <p:cNvSpPr>
            <a:spLocks noChangeArrowheads="1"/>
          </p:cNvSpPr>
          <p:nvPr/>
        </p:nvSpPr>
        <p:spPr bwMode="auto">
          <a:xfrm>
            <a:off x="8763000" y="3454400"/>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51" name="Text Box 279"/>
          <p:cNvSpPr txBox="1">
            <a:spLocks noChangeArrowheads="1"/>
          </p:cNvSpPr>
          <p:nvPr/>
        </p:nvSpPr>
        <p:spPr bwMode="auto">
          <a:xfrm>
            <a:off x="8402638" y="2736850"/>
            <a:ext cx="4841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10</a:t>
            </a:r>
          </a:p>
        </p:txBody>
      </p:sp>
      <p:sp>
        <p:nvSpPr>
          <p:cNvPr id="28952" name="Text Box 280"/>
          <p:cNvSpPr txBox="1">
            <a:spLocks noChangeArrowheads="1"/>
          </p:cNvSpPr>
          <p:nvPr/>
        </p:nvSpPr>
        <p:spPr bwMode="auto">
          <a:xfrm>
            <a:off x="8431213" y="2452688"/>
            <a:ext cx="3952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8953" name="Text Box 281"/>
          <p:cNvSpPr txBox="1">
            <a:spLocks noChangeArrowheads="1"/>
          </p:cNvSpPr>
          <p:nvPr/>
        </p:nvSpPr>
        <p:spPr bwMode="auto">
          <a:xfrm>
            <a:off x="8305800" y="2597150"/>
            <a:ext cx="67786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8954" name="Line 282"/>
          <p:cNvSpPr>
            <a:spLocks noChangeShapeType="1"/>
          </p:cNvSpPr>
          <p:nvPr/>
        </p:nvSpPr>
        <p:spPr bwMode="auto">
          <a:xfrm>
            <a:off x="8370888" y="2922588"/>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55" name="Line 283"/>
          <p:cNvSpPr>
            <a:spLocks noChangeShapeType="1"/>
          </p:cNvSpPr>
          <p:nvPr/>
        </p:nvSpPr>
        <p:spPr bwMode="auto">
          <a:xfrm>
            <a:off x="8374063" y="306546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56" name="Text Box 284"/>
          <p:cNvSpPr txBox="1">
            <a:spLocks noChangeArrowheads="1"/>
          </p:cNvSpPr>
          <p:nvPr/>
        </p:nvSpPr>
        <p:spPr bwMode="auto">
          <a:xfrm>
            <a:off x="8364538" y="2887663"/>
            <a:ext cx="5730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8957" name="Text Box 285"/>
          <p:cNvSpPr txBox="1">
            <a:spLocks noChangeArrowheads="1"/>
          </p:cNvSpPr>
          <p:nvPr/>
        </p:nvSpPr>
        <p:spPr bwMode="auto">
          <a:xfrm>
            <a:off x="8347075" y="2195513"/>
            <a:ext cx="6016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8958" name="Text Box 286"/>
          <p:cNvSpPr txBox="1">
            <a:spLocks noChangeArrowheads="1"/>
          </p:cNvSpPr>
          <p:nvPr/>
        </p:nvSpPr>
        <p:spPr bwMode="auto">
          <a:xfrm>
            <a:off x="5445125" y="3243263"/>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8959" name="Text Box 287"/>
          <p:cNvSpPr txBox="1">
            <a:spLocks noChangeArrowheads="1"/>
          </p:cNvSpPr>
          <p:nvPr/>
        </p:nvSpPr>
        <p:spPr bwMode="auto">
          <a:xfrm>
            <a:off x="5700713" y="3243263"/>
            <a:ext cx="3079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0,0</a:t>
            </a:r>
          </a:p>
        </p:txBody>
      </p:sp>
      <p:sp>
        <p:nvSpPr>
          <p:cNvPr id="28960" name="Line 288"/>
          <p:cNvSpPr>
            <a:spLocks noChangeShapeType="1"/>
          </p:cNvSpPr>
          <p:nvPr/>
        </p:nvSpPr>
        <p:spPr bwMode="auto">
          <a:xfrm>
            <a:off x="1377950" y="1590675"/>
            <a:ext cx="6505575" cy="158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8961" name="Line 289"/>
          <p:cNvSpPr>
            <a:spLocks noChangeShapeType="1"/>
          </p:cNvSpPr>
          <p:nvPr/>
        </p:nvSpPr>
        <p:spPr bwMode="auto">
          <a:xfrm flipV="1">
            <a:off x="7893050" y="1597025"/>
            <a:ext cx="1588" cy="45243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8962" name="Line 290"/>
          <p:cNvSpPr>
            <a:spLocks noChangeShapeType="1"/>
          </p:cNvSpPr>
          <p:nvPr/>
        </p:nvSpPr>
        <p:spPr bwMode="auto">
          <a:xfrm flipV="1">
            <a:off x="4803775" y="1577975"/>
            <a:ext cx="1588" cy="45243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8963" name="Line 291"/>
          <p:cNvSpPr>
            <a:spLocks noChangeShapeType="1"/>
          </p:cNvSpPr>
          <p:nvPr/>
        </p:nvSpPr>
        <p:spPr bwMode="auto">
          <a:xfrm flipV="1">
            <a:off x="1387475" y="1577975"/>
            <a:ext cx="1588" cy="45243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8964" name="Text Box 292"/>
          <p:cNvSpPr txBox="1">
            <a:spLocks noChangeArrowheads="1"/>
          </p:cNvSpPr>
          <p:nvPr/>
        </p:nvSpPr>
        <p:spPr bwMode="auto">
          <a:xfrm>
            <a:off x="5634038" y="1570038"/>
            <a:ext cx="6858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Ethernet</a:t>
            </a:r>
          </a:p>
        </p:txBody>
      </p:sp>
      <p:sp>
        <p:nvSpPr>
          <p:cNvPr id="28965" name="Rectangle 293"/>
          <p:cNvSpPr>
            <a:spLocks noChangeArrowheads="1"/>
          </p:cNvSpPr>
          <p:nvPr/>
        </p:nvSpPr>
        <p:spPr bwMode="auto">
          <a:xfrm>
            <a:off x="1450975" y="4905375"/>
            <a:ext cx="6170613" cy="158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marL="457200" indent="-457200" eaLnBrk="1" hangingPunct="1">
              <a:lnSpc>
                <a:spcPct val="100000"/>
              </a:lnSpc>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400">
                <a:solidFill>
                  <a:srgbClr val="000000"/>
                </a:solidFill>
                <a:latin typeface="Arial" charset="0"/>
              </a:rPr>
              <a:t>In response to the network </a:t>
            </a:r>
            <a:r>
              <a:rPr lang="en-GB" altLang="en-GB" sz="1400">
                <a:solidFill>
                  <a:srgbClr val="000000"/>
                </a:solidFill>
                <a:latin typeface="Arial" charset="0"/>
              </a:rPr>
              <a:t>‘</a:t>
            </a:r>
            <a:r>
              <a:rPr lang="en-GB" sz="1400">
                <a:solidFill>
                  <a:srgbClr val="000000"/>
                </a:solidFill>
                <a:latin typeface="Arial" charset="0"/>
              </a:rPr>
              <a:t>SUBSCRIBE</a:t>
            </a:r>
            <a:r>
              <a:rPr lang="en-GB" altLang="en-GB" sz="1400">
                <a:solidFill>
                  <a:srgbClr val="000000"/>
                </a:solidFill>
                <a:latin typeface="Arial" charset="0"/>
              </a:rPr>
              <a:t>’</a:t>
            </a:r>
            <a:r>
              <a:rPr lang="en-GB" sz="1400">
                <a:solidFill>
                  <a:srgbClr val="000000"/>
                </a:solidFill>
                <a:latin typeface="Arial" charset="0"/>
              </a:rPr>
              <a:t> message, SBN2 will :</a:t>
            </a:r>
          </a:p>
          <a:p>
            <a:pPr marL="457200" indent="-457200" eaLnBrk="1" hangingPunct="1">
              <a:lnSpc>
                <a:spcPct val="100000"/>
              </a:lnSpc>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400">
                <a:solidFill>
                  <a:srgbClr val="000000"/>
                </a:solidFill>
                <a:latin typeface="Arial" charset="0"/>
              </a:rPr>
              <a:t>Find the sender of the message (cpu1) </a:t>
            </a:r>
          </a:p>
          <a:p>
            <a:pPr marL="457200" indent="-457200" eaLnBrk="1" hangingPunct="1">
              <a:lnSpc>
                <a:spcPct val="100000"/>
              </a:lnSpc>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400">
                <a:solidFill>
                  <a:srgbClr val="000000"/>
                </a:solidFill>
                <a:latin typeface="Arial" charset="0"/>
              </a:rPr>
              <a:t>Look up the pipe number for the sender in the channel table (5)</a:t>
            </a:r>
          </a:p>
          <a:p>
            <a:pPr marL="457200" indent="-457200" eaLnBrk="1" hangingPunct="1">
              <a:lnSpc>
                <a:spcPct val="100000"/>
              </a:lnSpc>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400">
                <a:solidFill>
                  <a:srgbClr val="000000"/>
                </a:solidFill>
                <a:latin typeface="Arial" charset="0"/>
              </a:rPr>
              <a:t>Do a CFE_SB_SubscribeLocal of msgId 10, on cpu1 pipe.(5)</a:t>
            </a:r>
          </a:p>
          <a:p>
            <a:pPr marL="457200" indent="-457200" eaLnBrk="1" hangingPunct="1">
              <a:lnSpc>
                <a:spcPct val="100000"/>
              </a:lnSpc>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400">
                <a:solidFill>
                  <a:srgbClr val="000000"/>
                </a:solidFill>
                <a:latin typeface="Arial" charset="0"/>
              </a:rPr>
              <a:t>Add the MsgId and QOS to its subscription list for CPU1.</a:t>
            </a:r>
          </a:p>
          <a:p>
            <a:pPr marL="457200" indent="-457200" eaLnBrk="1" hangingPunct="1">
              <a:lnSpc>
                <a:spcPct val="100000"/>
              </a:lnSpc>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GB" sz="1400">
              <a:solidFill>
                <a:srgbClr val="000000"/>
              </a:solidFill>
              <a:latin typeface="Arial" charset="0"/>
            </a:endParaRPr>
          </a:p>
          <a:p>
            <a:pPr marL="457200" indent="-457200" eaLnBrk="1" hangingPunct="1">
              <a:lnSpc>
                <a:spcPct val="100000"/>
              </a:lnSpc>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400">
                <a:solidFill>
                  <a:srgbClr val="000000"/>
                </a:solidFill>
                <a:latin typeface="Arial" charset="0"/>
              </a:rPr>
              <a:t>SBN3 will respond to the SUBSCRIBE message in the same way.</a:t>
            </a:r>
          </a:p>
        </p:txBody>
      </p:sp>
      <p:sp>
        <p:nvSpPr>
          <p:cNvPr id="28966" name="Line 294"/>
          <p:cNvSpPr>
            <a:spLocks noChangeShapeType="1"/>
          </p:cNvSpPr>
          <p:nvPr/>
        </p:nvSpPr>
        <p:spPr bwMode="auto">
          <a:xfrm>
            <a:off x="1247775" y="1457325"/>
            <a:ext cx="6777038" cy="1588"/>
          </a:xfrm>
          <a:prstGeom prst="line">
            <a:avLst/>
          </a:prstGeom>
          <a:noFill/>
          <a:ln w="3816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67" name="Text Box 295"/>
          <p:cNvSpPr txBox="1">
            <a:spLocks noChangeArrowheads="1"/>
          </p:cNvSpPr>
          <p:nvPr/>
        </p:nvSpPr>
        <p:spPr bwMode="auto">
          <a:xfrm>
            <a:off x="3792538" y="1247775"/>
            <a:ext cx="23542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SUBSCRIBE MSG from cpu1, MsgId 10, Qos0,0</a:t>
            </a:r>
          </a:p>
        </p:txBody>
      </p:sp>
      <p:sp>
        <p:nvSpPr>
          <p:cNvPr id="28968" name="Line 296"/>
          <p:cNvSpPr>
            <a:spLocks noChangeShapeType="1"/>
          </p:cNvSpPr>
          <p:nvPr/>
        </p:nvSpPr>
        <p:spPr bwMode="auto">
          <a:xfrm flipV="1">
            <a:off x="1257300" y="1473200"/>
            <a:ext cx="9525" cy="590550"/>
          </a:xfrm>
          <a:prstGeom prst="line">
            <a:avLst/>
          </a:prstGeom>
          <a:noFill/>
          <a:ln w="381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69" name="Line 297"/>
          <p:cNvSpPr>
            <a:spLocks noChangeShapeType="1"/>
          </p:cNvSpPr>
          <p:nvPr/>
        </p:nvSpPr>
        <p:spPr bwMode="auto">
          <a:xfrm flipH="1">
            <a:off x="8015288" y="1466850"/>
            <a:ext cx="17462" cy="601663"/>
          </a:xfrm>
          <a:prstGeom prst="line">
            <a:avLst/>
          </a:prstGeom>
          <a:noFill/>
          <a:ln w="3816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8970" name="Text Box 298"/>
          <p:cNvSpPr txBox="1">
            <a:spLocks noChangeArrowheads="1"/>
          </p:cNvSpPr>
          <p:nvPr/>
        </p:nvSpPr>
        <p:spPr bwMode="auto">
          <a:xfrm>
            <a:off x="6945313" y="3130550"/>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8971" name="Text Box 299"/>
          <p:cNvSpPr txBox="1">
            <a:spLocks noChangeArrowheads="1"/>
          </p:cNvSpPr>
          <p:nvPr/>
        </p:nvSpPr>
        <p:spPr bwMode="auto">
          <a:xfrm>
            <a:off x="7200900" y="3130550"/>
            <a:ext cx="3079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0,0</a:t>
            </a:r>
          </a:p>
        </p:txBody>
      </p:sp>
      <p:sp>
        <p:nvSpPr>
          <p:cNvPr id="28972" name="Text Box 300"/>
          <p:cNvSpPr txBox="1">
            <a:spLocks noChangeArrowheads="1"/>
          </p:cNvSpPr>
          <p:nvPr/>
        </p:nvSpPr>
        <p:spPr bwMode="auto">
          <a:xfrm>
            <a:off x="7646988" y="3894138"/>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8973" name="Text Box 301"/>
          <p:cNvSpPr txBox="1">
            <a:spLocks noChangeArrowheads="1"/>
          </p:cNvSpPr>
          <p:nvPr/>
        </p:nvSpPr>
        <p:spPr bwMode="auto">
          <a:xfrm>
            <a:off x="8021638" y="3894138"/>
            <a:ext cx="2333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9</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1524000" y="152400"/>
            <a:ext cx="66802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Message Send Example</a:t>
            </a:r>
          </a:p>
        </p:txBody>
      </p:sp>
      <p:sp>
        <p:nvSpPr>
          <p:cNvPr id="29698" name="Text Box 2"/>
          <p:cNvSpPr txBox="1">
            <a:spLocks noChangeArrowheads="1"/>
          </p:cNvSpPr>
          <p:nvPr/>
        </p:nvSpPr>
        <p:spPr bwMode="auto">
          <a:xfrm>
            <a:off x="7199313" y="4449763"/>
            <a:ext cx="162242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600">
                <a:latin typeface="Arial" charset="0"/>
              </a:rPr>
              <a:t>       CPU3</a:t>
            </a:r>
          </a:p>
          <a:p>
            <a:pPr eaLnBrk="1" hangingPunct="1">
              <a:lnSpc>
                <a:spcPct val="100000"/>
              </a:lnSpc>
              <a:buFont typeface="Arial" charset="0"/>
              <a:buNone/>
            </a:pPr>
            <a:r>
              <a:rPr lang="en-GB" sz="800">
                <a:latin typeface="Arial" charset="0"/>
              </a:rPr>
              <a:t>(Local Subscriptions not shown)</a:t>
            </a:r>
          </a:p>
        </p:txBody>
      </p:sp>
      <p:sp>
        <p:nvSpPr>
          <p:cNvPr id="29699" name="Rectangle 3"/>
          <p:cNvSpPr>
            <a:spLocks noChangeArrowheads="1"/>
          </p:cNvSpPr>
          <p:nvPr/>
        </p:nvSpPr>
        <p:spPr bwMode="auto">
          <a:xfrm>
            <a:off x="115888" y="1963738"/>
            <a:ext cx="3297237" cy="2438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00" name="Oval 4"/>
          <p:cNvSpPr>
            <a:spLocks noChangeArrowheads="1"/>
          </p:cNvSpPr>
          <p:nvPr/>
        </p:nvSpPr>
        <p:spPr bwMode="auto">
          <a:xfrm>
            <a:off x="1166813" y="3019425"/>
            <a:ext cx="533400" cy="5334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01" name="Text Box 5"/>
          <p:cNvSpPr txBox="1">
            <a:spLocks noChangeArrowheads="1"/>
          </p:cNvSpPr>
          <p:nvPr/>
        </p:nvSpPr>
        <p:spPr bwMode="auto">
          <a:xfrm>
            <a:off x="1212850" y="3168650"/>
            <a:ext cx="4572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SB1</a:t>
            </a:r>
          </a:p>
        </p:txBody>
      </p:sp>
      <p:sp>
        <p:nvSpPr>
          <p:cNvPr id="29702" name="Oval 6"/>
          <p:cNvSpPr>
            <a:spLocks noChangeArrowheads="1"/>
          </p:cNvSpPr>
          <p:nvPr/>
        </p:nvSpPr>
        <p:spPr bwMode="auto">
          <a:xfrm>
            <a:off x="1166813" y="2028825"/>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03" name="Text Box 7"/>
          <p:cNvSpPr txBox="1">
            <a:spLocks noChangeArrowheads="1"/>
          </p:cNvSpPr>
          <p:nvPr/>
        </p:nvSpPr>
        <p:spPr bwMode="auto">
          <a:xfrm>
            <a:off x="1150938" y="2133600"/>
            <a:ext cx="5032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SBN1</a:t>
            </a:r>
          </a:p>
        </p:txBody>
      </p:sp>
      <p:sp>
        <p:nvSpPr>
          <p:cNvPr id="29704" name="Oval 8"/>
          <p:cNvSpPr>
            <a:spLocks noChangeArrowheads="1"/>
          </p:cNvSpPr>
          <p:nvPr/>
        </p:nvSpPr>
        <p:spPr bwMode="auto">
          <a:xfrm>
            <a:off x="1933575" y="3849688"/>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05" name="Text Box 9"/>
          <p:cNvSpPr txBox="1">
            <a:spLocks noChangeArrowheads="1"/>
          </p:cNvSpPr>
          <p:nvPr/>
        </p:nvSpPr>
        <p:spPr bwMode="auto">
          <a:xfrm>
            <a:off x="1960563" y="3917950"/>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A2</a:t>
            </a:r>
          </a:p>
        </p:txBody>
      </p:sp>
      <p:sp>
        <p:nvSpPr>
          <p:cNvPr id="29706" name="Oval 10"/>
          <p:cNvSpPr>
            <a:spLocks noChangeArrowheads="1"/>
          </p:cNvSpPr>
          <p:nvPr/>
        </p:nvSpPr>
        <p:spPr bwMode="auto">
          <a:xfrm>
            <a:off x="557213" y="3476625"/>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07" name="Text Box 11"/>
          <p:cNvSpPr txBox="1">
            <a:spLocks noChangeArrowheads="1"/>
          </p:cNvSpPr>
          <p:nvPr/>
        </p:nvSpPr>
        <p:spPr bwMode="auto">
          <a:xfrm>
            <a:off x="557213" y="3552825"/>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A1</a:t>
            </a:r>
          </a:p>
        </p:txBody>
      </p:sp>
      <p:sp>
        <p:nvSpPr>
          <p:cNvPr id="29708" name="Text Box 12"/>
          <p:cNvSpPr txBox="1">
            <a:spLocks noChangeArrowheads="1"/>
          </p:cNvSpPr>
          <p:nvPr/>
        </p:nvSpPr>
        <p:spPr bwMode="auto">
          <a:xfrm>
            <a:off x="1092200" y="4391025"/>
            <a:ext cx="7223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600">
                <a:latin typeface="Arial" charset="0"/>
              </a:rPr>
              <a:t>CPU1</a:t>
            </a:r>
          </a:p>
        </p:txBody>
      </p:sp>
      <p:sp>
        <p:nvSpPr>
          <p:cNvPr id="29709" name="Line 13"/>
          <p:cNvSpPr>
            <a:spLocks noChangeShapeType="1"/>
          </p:cNvSpPr>
          <p:nvPr/>
        </p:nvSpPr>
        <p:spPr bwMode="auto">
          <a:xfrm flipH="1">
            <a:off x="920750" y="3471863"/>
            <a:ext cx="298450" cy="195262"/>
          </a:xfrm>
          <a:prstGeom prst="line">
            <a:avLst/>
          </a:prstGeom>
          <a:noFill/>
          <a:ln w="936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10" name="Text Box 14"/>
          <p:cNvSpPr txBox="1">
            <a:spLocks noChangeArrowheads="1"/>
          </p:cNvSpPr>
          <p:nvPr/>
        </p:nvSpPr>
        <p:spPr bwMode="auto">
          <a:xfrm>
            <a:off x="717550" y="317182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Pipe 3</a:t>
            </a:r>
          </a:p>
          <a:p>
            <a:pPr eaLnBrk="1" hangingPunct="1">
              <a:lnSpc>
                <a:spcPct val="100000"/>
              </a:lnSpc>
              <a:buFont typeface="Arial" charset="0"/>
              <a:buNone/>
            </a:pPr>
            <a:r>
              <a:rPr lang="en-GB" sz="1000">
                <a:latin typeface="Arial" charset="0"/>
              </a:rPr>
              <a:t> (P3)</a:t>
            </a:r>
          </a:p>
        </p:txBody>
      </p:sp>
      <p:sp>
        <p:nvSpPr>
          <p:cNvPr id="29711" name="Line 15"/>
          <p:cNvSpPr>
            <a:spLocks noChangeShapeType="1"/>
          </p:cNvSpPr>
          <p:nvPr/>
        </p:nvSpPr>
        <p:spPr bwMode="auto">
          <a:xfrm>
            <a:off x="1658938" y="3444875"/>
            <a:ext cx="336550" cy="44926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12" name="Line 16"/>
          <p:cNvSpPr>
            <a:spLocks noChangeShapeType="1"/>
          </p:cNvSpPr>
          <p:nvPr/>
        </p:nvSpPr>
        <p:spPr bwMode="auto">
          <a:xfrm>
            <a:off x="1363663" y="2492375"/>
            <a:ext cx="1587" cy="533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13" name="Text Box 17"/>
          <p:cNvSpPr txBox="1">
            <a:spLocks noChangeArrowheads="1"/>
          </p:cNvSpPr>
          <p:nvPr/>
        </p:nvSpPr>
        <p:spPr bwMode="auto">
          <a:xfrm>
            <a:off x="930275" y="252412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P1</a:t>
            </a:r>
          </a:p>
          <a:p>
            <a:pPr eaLnBrk="1" hangingPunct="1">
              <a:lnSpc>
                <a:spcPct val="100000"/>
              </a:lnSpc>
              <a:buFont typeface="Arial" charset="0"/>
              <a:buNone/>
            </a:pPr>
            <a:r>
              <a:rPr lang="en-GB" sz="1000">
                <a:latin typeface="Arial" charset="0"/>
              </a:rPr>
              <a:t>(cpu2)</a:t>
            </a:r>
          </a:p>
        </p:txBody>
      </p:sp>
      <p:sp>
        <p:nvSpPr>
          <p:cNvPr id="29714" name="Text Box 18"/>
          <p:cNvSpPr txBox="1">
            <a:spLocks noChangeArrowheads="1"/>
          </p:cNvSpPr>
          <p:nvPr/>
        </p:nvSpPr>
        <p:spPr bwMode="auto">
          <a:xfrm>
            <a:off x="1701800" y="3403600"/>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P4</a:t>
            </a:r>
          </a:p>
        </p:txBody>
      </p:sp>
      <p:sp>
        <p:nvSpPr>
          <p:cNvPr id="29715" name="Line 19"/>
          <p:cNvSpPr>
            <a:spLocks noChangeShapeType="1"/>
          </p:cNvSpPr>
          <p:nvPr/>
        </p:nvSpPr>
        <p:spPr bwMode="auto">
          <a:xfrm flipH="1">
            <a:off x="1449388" y="2489200"/>
            <a:ext cx="9525" cy="5286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16" name="Text Box 20"/>
          <p:cNvSpPr txBox="1">
            <a:spLocks noChangeArrowheads="1"/>
          </p:cNvSpPr>
          <p:nvPr/>
        </p:nvSpPr>
        <p:spPr bwMode="auto">
          <a:xfrm>
            <a:off x="1403350" y="254317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P2</a:t>
            </a:r>
          </a:p>
          <a:p>
            <a:pPr eaLnBrk="1" hangingPunct="1">
              <a:lnSpc>
                <a:spcPct val="100000"/>
              </a:lnSpc>
              <a:buFont typeface="Arial" charset="0"/>
              <a:buNone/>
            </a:pPr>
            <a:r>
              <a:rPr lang="en-GB" sz="1000">
                <a:latin typeface="Arial" charset="0"/>
              </a:rPr>
              <a:t>(cpu3)</a:t>
            </a:r>
          </a:p>
        </p:txBody>
      </p:sp>
      <p:sp>
        <p:nvSpPr>
          <p:cNvPr id="29717" name="Rectangle 21"/>
          <p:cNvSpPr>
            <a:spLocks noChangeArrowheads="1"/>
          </p:cNvSpPr>
          <p:nvPr/>
        </p:nvSpPr>
        <p:spPr bwMode="auto">
          <a:xfrm>
            <a:off x="6913563" y="1963738"/>
            <a:ext cx="2057400" cy="2438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18" name="Oval 22"/>
          <p:cNvSpPr>
            <a:spLocks noChangeArrowheads="1"/>
          </p:cNvSpPr>
          <p:nvPr/>
        </p:nvSpPr>
        <p:spPr bwMode="auto">
          <a:xfrm>
            <a:off x="7675563" y="3030538"/>
            <a:ext cx="533400" cy="5334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19" name="Text Box 23"/>
          <p:cNvSpPr txBox="1">
            <a:spLocks noChangeArrowheads="1"/>
          </p:cNvSpPr>
          <p:nvPr/>
        </p:nvSpPr>
        <p:spPr bwMode="auto">
          <a:xfrm>
            <a:off x="7732713" y="3168650"/>
            <a:ext cx="4572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SB3</a:t>
            </a:r>
          </a:p>
        </p:txBody>
      </p:sp>
      <p:sp>
        <p:nvSpPr>
          <p:cNvPr id="29720" name="Oval 24"/>
          <p:cNvSpPr>
            <a:spLocks noChangeArrowheads="1"/>
          </p:cNvSpPr>
          <p:nvPr/>
        </p:nvSpPr>
        <p:spPr bwMode="auto">
          <a:xfrm>
            <a:off x="7675563" y="2039938"/>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21" name="Text Box 25"/>
          <p:cNvSpPr txBox="1">
            <a:spLocks noChangeArrowheads="1"/>
          </p:cNvSpPr>
          <p:nvPr/>
        </p:nvSpPr>
        <p:spPr bwMode="auto">
          <a:xfrm>
            <a:off x="7658100" y="2135188"/>
            <a:ext cx="503238"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SBN3</a:t>
            </a:r>
          </a:p>
        </p:txBody>
      </p:sp>
      <p:sp>
        <p:nvSpPr>
          <p:cNvPr id="29722" name="Oval 26"/>
          <p:cNvSpPr>
            <a:spLocks noChangeArrowheads="1"/>
          </p:cNvSpPr>
          <p:nvPr/>
        </p:nvSpPr>
        <p:spPr bwMode="auto">
          <a:xfrm>
            <a:off x="8432800" y="3883025"/>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23" name="Text Box 27"/>
          <p:cNvSpPr txBox="1">
            <a:spLocks noChangeArrowheads="1"/>
          </p:cNvSpPr>
          <p:nvPr/>
        </p:nvSpPr>
        <p:spPr bwMode="auto">
          <a:xfrm>
            <a:off x="8461375" y="3949700"/>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A4</a:t>
            </a:r>
          </a:p>
        </p:txBody>
      </p:sp>
      <p:sp>
        <p:nvSpPr>
          <p:cNvPr id="29724" name="Oval 28"/>
          <p:cNvSpPr>
            <a:spLocks noChangeArrowheads="1"/>
          </p:cNvSpPr>
          <p:nvPr/>
        </p:nvSpPr>
        <p:spPr bwMode="auto">
          <a:xfrm>
            <a:off x="7056438" y="3873500"/>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25" name="Text Box 29"/>
          <p:cNvSpPr txBox="1">
            <a:spLocks noChangeArrowheads="1"/>
          </p:cNvSpPr>
          <p:nvPr/>
        </p:nvSpPr>
        <p:spPr bwMode="auto">
          <a:xfrm>
            <a:off x="7075488" y="3940175"/>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A3</a:t>
            </a:r>
          </a:p>
        </p:txBody>
      </p:sp>
      <p:sp>
        <p:nvSpPr>
          <p:cNvPr id="29726" name="Line 30"/>
          <p:cNvSpPr>
            <a:spLocks noChangeShapeType="1"/>
          </p:cNvSpPr>
          <p:nvPr/>
        </p:nvSpPr>
        <p:spPr bwMode="auto">
          <a:xfrm flipH="1">
            <a:off x="7392988" y="3449638"/>
            <a:ext cx="347662" cy="48895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27" name="Text Box 31"/>
          <p:cNvSpPr txBox="1">
            <a:spLocks noChangeArrowheads="1"/>
          </p:cNvSpPr>
          <p:nvPr/>
        </p:nvSpPr>
        <p:spPr bwMode="auto">
          <a:xfrm>
            <a:off x="7159625" y="3675063"/>
            <a:ext cx="40005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P11</a:t>
            </a:r>
          </a:p>
        </p:txBody>
      </p:sp>
      <p:sp>
        <p:nvSpPr>
          <p:cNvPr id="29728" name="Line 32"/>
          <p:cNvSpPr>
            <a:spLocks noChangeShapeType="1"/>
          </p:cNvSpPr>
          <p:nvPr/>
        </p:nvSpPr>
        <p:spPr bwMode="auto">
          <a:xfrm>
            <a:off x="8145463" y="3455988"/>
            <a:ext cx="346075" cy="4778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29" name="Line 33"/>
          <p:cNvSpPr>
            <a:spLocks noChangeShapeType="1"/>
          </p:cNvSpPr>
          <p:nvPr/>
        </p:nvSpPr>
        <p:spPr bwMode="auto">
          <a:xfrm>
            <a:off x="7885113" y="2497138"/>
            <a:ext cx="1587" cy="533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30" name="Text Box 34"/>
          <p:cNvSpPr txBox="1">
            <a:spLocks noChangeArrowheads="1"/>
          </p:cNvSpPr>
          <p:nvPr/>
        </p:nvSpPr>
        <p:spPr bwMode="auto">
          <a:xfrm>
            <a:off x="7437438" y="2541588"/>
            <a:ext cx="531812"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P9</a:t>
            </a:r>
          </a:p>
          <a:p>
            <a:pPr eaLnBrk="1" hangingPunct="1">
              <a:lnSpc>
                <a:spcPct val="100000"/>
              </a:lnSpc>
              <a:buFont typeface="Arial" charset="0"/>
              <a:buNone/>
            </a:pPr>
            <a:r>
              <a:rPr lang="en-GB" sz="1000">
                <a:latin typeface="Arial" charset="0"/>
              </a:rPr>
              <a:t>(cpu1)</a:t>
            </a:r>
          </a:p>
        </p:txBody>
      </p:sp>
      <p:sp>
        <p:nvSpPr>
          <p:cNvPr id="29731" name="Text Box 35"/>
          <p:cNvSpPr txBox="1">
            <a:spLocks noChangeArrowheads="1"/>
          </p:cNvSpPr>
          <p:nvPr/>
        </p:nvSpPr>
        <p:spPr bwMode="auto">
          <a:xfrm>
            <a:off x="8358188" y="3692525"/>
            <a:ext cx="40005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P12</a:t>
            </a:r>
          </a:p>
        </p:txBody>
      </p:sp>
      <p:sp>
        <p:nvSpPr>
          <p:cNvPr id="29732" name="Line 36"/>
          <p:cNvSpPr>
            <a:spLocks noChangeShapeType="1"/>
          </p:cNvSpPr>
          <p:nvPr/>
        </p:nvSpPr>
        <p:spPr bwMode="auto">
          <a:xfrm>
            <a:off x="7980363" y="2490788"/>
            <a:ext cx="6350"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33" name="Text Box 37"/>
          <p:cNvSpPr txBox="1">
            <a:spLocks noChangeArrowheads="1"/>
          </p:cNvSpPr>
          <p:nvPr/>
        </p:nvSpPr>
        <p:spPr bwMode="auto">
          <a:xfrm>
            <a:off x="7896225" y="2535238"/>
            <a:ext cx="5318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P10</a:t>
            </a:r>
          </a:p>
          <a:p>
            <a:pPr eaLnBrk="1" hangingPunct="1">
              <a:lnSpc>
                <a:spcPct val="100000"/>
              </a:lnSpc>
              <a:buFont typeface="Arial" charset="0"/>
              <a:buNone/>
            </a:pPr>
            <a:r>
              <a:rPr lang="en-GB" sz="1000">
                <a:latin typeface="Arial" charset="0"/>
              </a:rPr>
              <a:t>(cpu2)</a:t>
            </a:r>
          </a:p>
        </p:txBody>
      </p:sp>
      <p:sp>
        <p:nvSpPr>
          <p:cNvPr id="29734" name="Rectangle 38"/>
          <p:cNvSpPr>
            <a:spLocks noChangeArrowheads="1"/>
          </p:cNvSpPr>
          <p:nvPr/>
        </p:nvSpPr>
        <p:spPr bwMode="auto">
          <a:xfrm>
            <a:off x="1096963" y="3756025"/>
            <a:ext cx="685800" cy="469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35" name="Text Box 39"/>
          <p:cNvSpPr txBox="1">
            <a:spLocks noChangeArrowheads="1"/>
          </p:cNvSpPr>
          <p:nvPr/>
        </p:nvSpPr>
        <p:spPr bwMode="auto">
          <a:xfrm>
            <a:off x="460375" y="3933825"/>
            <a:ext cx="6588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SB Routing</a:t>
            </a:r>
          </a:p>
          <a:p>
            <a:pPr eaLnBrk="1" hangingPunct="1">
              <a:lnSpc>
                <a:spcPct val="100000"/>
              </a:lnSpc>
            </a:pPr>
            <a:r>
              <a:rPr lang="en-GB" sz="800"/>
              <a:t>     Table</a:t>
            </a:r>
          </a:p>
        </p:txBody>
      </p:sp>
      <p:sp>
        <p:nvSpPr>
          <p:cNvPr id="29736" name="Line 40"/>
          <p:cNvSpPr>
            <a:spLocks noChangeShapeType="1"/>
          </p:cNvSpPr>
          <p:nvPr/>
        </p:nvSpPr>
        <p:spPr bwMode="auto">
          <a:xfrm>
            <a:off x="1096963" y="39084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37" name="Line 41"/>
          <p:cNvSpPr>
            <a:spLocks noChangeShapeType="1"/>
          </p:cNvSpPr>
          <p:nvPr/>
        </p:nvSpPr>
        <p:spPr bwMode="auto">
          <a:xfrm>
            <a:off x="1446213" y="3762375"/>
            <a:ext cx="1587" cy="482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38" name="Line 42"/>
          <p:cNvSpPr>
            <a:spLocks noChangeShapeType="1"/>
          </p:cNvSpPr>
          <p:nvPr/>
        </p:nvSpPr>
        <p:spPr bwMode="auto">
          <a:xfrm>
            <a:off x="1433513" y="3565525"/>
            <a:ext cx="1587" cy="1968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39" name="Text Box 43"/>
          <p:cNvSpPr txBox="1">
            <a:spLocks noChangeArrowheads="1"/>
          </p:cNvSpPr>
          <p:nvPr/>
        </p:nvSpPr>
        <p:spPr bwMode="auto">
          <a:xfrm>
            <a:off x="1065213" y="37195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740" name="Text Box 44"/>
          <p:cNvSpPr txBox="1">
            <a:spLocks noChangeArrowheads="1"/>
          </p:cNvSpPr>
          <p:nvPr/>
        </p:nvSpPr>
        <p:spPr bwMode="auto">
          <a:xfrm>
            <a:off x="1439863" y="3732213"/>
            <a:ext cx="3603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Pipe</a:t>
            </a:r>
          </a:p>
        </p:txBody>
      </p:sp>
      <p:sp>
        <p:nvSpPr>
          <p:cNvPr id="29741" name="Line 45"/>
          <p:cNvSpPr>
            <a:spLocks noChangeShapeType="1"/>
          </p:cNvSpPr>
          <p:nvPr/>
        </p:nvSpPr>
        <p:spPr bwMode="auto">
          <a:xfrm>
            <a:off x="1109663" y="40608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42" name="Rectangle 46"/>
          <p:cNvSpPr>
            <a:spLocks noChangeArrowheads="1"/>
          </p:cNvSpPr>
          <p:nvPr/>
        </p:nvSpPr>
        <p:spPr bwMode="auto">
          <a:xfrm>
            <a:off x="7618413" y="3773488"/>
            <a:ext cx="685800" cy="469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43" name="Line 47"/>
          <p:cNvSpPr>
            <a:spLocks noChangeShapeType="1"/>
          </p:cNvSpPr>
          <p:nvPr/>
        </p:nvSpPr>
        <p:spPr bwMode="auto">
          <a:xfrm>
            <a:off x="7618413" y="3925888"/>
            <a:ext cx="685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44" name="Line 48"/>
          <p:cNvSpPr>
            <a:spLocks noChangeShapeType="1"/>
          </p:cNvSpPr>
          <p:nvPr/>
        </p:nvSpPr>
        <p:spPr bwMode="auto">
          <a:xfrm>
            <a:off x="7967663" y="3779838"/>
            <a:ext cx="1587" cy="482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45" name="Line 49"/>
          <p:cNvSpPr>
            <a:spLocks noChangeShapeType="1"/>
          </p:cNvSpPr>
          <p:nvPr/>
        </p:nvSpPr>
        <p:spPr bwMode="auto">
          <a:xfrm>
            <a:off x="7954963" y="3582988"/>
            <a:ext cx="1587" cy="1968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46" name="Text Box 50"/>
          <p:cNvSpPr txBox="1">
            <a:spLocks noChangeArrowheads="1"/>
          </p:cNvSpPr>
          <p:nvPr/>
        </p:nvSpPr>
        <p:spPr bwMode="auto">
          <a:xfrm>
            <a:off x="7585075" y="3736975"/>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747" name="Text Box 51"/>
          <p:cNvSpPr txBox="1">
            <a:spLocks noChangeArrowheads="1"/>
          </p:cNvSpPr>
          <p:nvPr/>
        </p:nvSpPr>
        <p:spPr bwMode="auto">
          <a:xfrm>
            <a:off x="7959725" y="3749675"/>
            <a:ext cx="3603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Pipe</a:t>
            </a:r>
          </a:p>
        </p:txBody>
      </p:sp>
      <p:sp>
        <p:nvSpPr>
          <p:cNvPr id="29748" name="Line 52"/>
          <p:cNvSpPr>
            <a:spLocks noChangeShapeType="1"/>
          </p:cNvSpPr>
          <p:nvPr/>
        </p:nvSpPr>
        <p:spPr bwMode="auto">
          <a:xfrm>
            <a:off x="7631113" y="4078288"/>
            <a:ext cx="685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49" name="Text Box 53"/>
          <p:cNvSpPr txBox="1">
            <a:spLocks noChangeArrowheads="1"/>
          </p:cNvSpPr>
          <p:nvPr/>
        </p:nvSpPr>
        <p:spPr bwMode="auto">
          <a:xfrm>
            <a:off x="7515225" y="4211638"/>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SB Routing Table</a:t>
            </a:r>
          </a:p>
        </p:txBody>
      </p:sp>
      <p:sp>
        <p:nvSpPr>
          <p:cNvPr id="29750" name="Text Box 54"/>
          <p:cNvSpPr txBox="1">
            <a:spLocks noChangeArrowheads="1"/>
          </p:cNvSpPr>
          <p:nvPr/>
        </p:nvSpPr>
        <p:spPr bwMode="auto">
          <a:xfrm>
            <a:off x="1127125" y="3871913"/>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9751" name="Text Box 55"/>
          <p:cNvSpPr txBox="1">
            <a:spLocks noChangeArrowheads="1"/>
          </p:cNvSpPr>
          <p:nvPr/>
        </p:nvSpPr>
        <p:spPr bwMode="auto">
          <a:xfrm>
            <a:off x="1495425" y="3871913"/>
            <a:ext cx="2333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3</a:t>
            </a:r>
          </a:p>
        </p:txBody>
      </p:sp>
      <p:sp>
        <p:nvSpPr>
          <p:cNvPr id="29752" name="Text Box 56"/>
          <p:cNvSpPr txBox="1">
            <a:spLocks noChangeArrowheads="1"/>
          </p:cNvSpPr>
          <p:nvPr/>
        </p:nvSpPr>
        <p:spPr bwMode="auto">
          <a:xfrm>
            <a:off x="1954213" y="31226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753" name="Text Box 57"/>
          <p:cNvSpPr txBox="1">
            <a:spLocks noChangeArrowheads="1"/>
          </p:cNvSpPr>
          <p:nvPr/>
        </p:nvSpPr>
        <p:spPr bwMode="auto">
          <a:xfrm>
            <a:off x="2085975" y="2022475"/>
            <a:ext cx="4365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0</a:t>
            </a:r>
          </a:p>
        </p:txBody>
      </p:sp>
      <p:sp>
        <p:nvSpPr>
          <p:cNvPr id="29754" name="Text Box 58"/>
          <p:cNvSpPr txBox="1">
            <a:spLocks noChangeArrowheads="1"/>
          </p:cNvSpPr>
          <p:nvPr/>
        </p:nvSpPr>
        <p:spPr bwMode="auto">
          <a:xfrm>
            <a:off x="2809875" y="2012950"/>
            <a:ext cx="4381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1</a:t>
            </a:r>
          </a:p>
        </p:txBody>
      </p:sp>
      <p:sp>
        <p:nvSpPr>
          <p:cNvPr id="29755" name="Rectangle 59"/>
          <p:cNvSpPr>
            <a:spLocks noChangeArrowheads="1"/>
          </p:cNvSpPr>
          <p:nvPr/>
        </p:nvSpPr>
        <p:spPr bwMode="auto">
          <a:xfrm>
            <a:off x="2030413" y="221138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56" name="Line 60"/>
          <p:cNvSpPr>
            <a:spLocks noChangeShapeType="1"/>
          </p:cNvSpPr>
          <p:nvPr/>
        </p:nvSpPr>
        <p:spPr bwMode="auto">
          <a:xfrm>
            <a:off x="2312988" y="329247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57" name="Text Box 61"/>
          <p:cNvSpPr txBox="1">
            <a:spLocks noChangeArrowheads="1"/>
          </p:cNvSpPr>
          <p:nvPr/>
        </p:nvSpPr>
        <p:spPr bwMode="auto">
          <a:xfrm>
            <a:off x="577850" y="2244725"/>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9758" name="Line 62"/>
          <p:cNvSpPr>
            <a:spLocks noChangeShapeType="1"/>
          </p:cNvSpPr>
          <p:nvPr/>
        </p:nvSpPr>
        <p:spPr bwMode="auto">
          <a:xfrm>
            <a:off x="2025650" y="288448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59" name="Text Box 63"/>
          <p:cNvSpPr txBox="1">
            <a:spLocks noChangeArrowheads="1"/>
          </p:cNvSpPr>
          <p:nvPr/>
        </p:nvSpPr>
        <p:spPr bwMode="auto">
          <a:xfrm>
            <a:off x="2038350" y="2166938"/>
            <a:ext cx="51911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CPU2</a:t>
            </a:r>
            <a:r>
              <a:rPr lang="en-GB" altLang="en-GB" sz="800"/>
              <a:t>”</a:t>
            </a:r>
            <a:endParaRPr lang="en-GB" sz="800"/>
          </a:p>
        </p:txBody>
      </p:sp>
      <p:sp>
        <p:nvSpPr>
          <p:cNvPr id="29760" name="Line 64"/>
          <p:cNvSpPr>
            <a:spLocks noChangeShapeType="1"/>
          </p:cNvSpPr>
          <p:nvPr/>
        </p:nvSpPr>
        <p:spPr bwMode="auto">
          <a:xfrm>
            <a:off x="2030413" y="23431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61" name="Text Box 65"/>
          <p:cNvSpPr txBox="1">
            <a:spLocks noChangeArrowheads="1"/>
          </p:cNvSpPr>
          <p:nvPr/>
        </p:nvSpPr>
        <p:spPr bwMode="auto">
          <a:xfrm>
            <a:off x="2116138" y="243998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9762" name="AutoShape 66"/>
          <p:cNvSpPr>
            <a:spLocks noChangeArrowheads="1"/>
          </p:cNvSpPr>
          <p:nvPr/>
        </p:nvSpPr>
        <p:spPr bwMode="auto">
          <a:xfrm>
            <a:off x="320675" y="2230438"/>
            <a:ext cx="576263" cy="760412"/>
          </a:xfrm>
          <a:prstGeom prst="roundRect">
            <a:avLst>
              <a:gd name="adj" fmla="val 273"/>
            </a:avLst>
          </a:prstGeom>
          <a:solidFill>
            <a:srgbClr val="FFFFFF"/>
          </a:solidFill>
          <a:ln w="18360">
            <a:solidFill>
              <a:srgbClr val="00000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63" name="Text Box 67"/>
          <p:cNvSpPr txBox="1">
            <a:spLocks noChangeArrowheads="1"/>
          </p:cNvSpPr>
          <p:nvPr/>
        </p:nvSpPr>
        <p:spPr bwMode="auto">
          <a:xfrm>
            <a:off x="122238" y="2022475"/>
            <a:ext cx="987425"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Local Subscriptions</a:t>
            </a:r>
          </a:p>
        </p:txBody>
      </p:sp>
      <p:sp>
        <p:nvSpPr>
          <p:cNvPr id="29764" name="Line 68"/>
          <p:cNvSpPr>
            <a:spLocks noChangeShapeType="1"/>
          </p:cNvSpPr>
          <p:nvPr/>
        </p:nvSpPr>
        <p:spPr bwMode="auto">
          <a:xfrm>
            <a:off x="327025" y="2301875"/>
            <a:ext cx="569913"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65" name="Text Box 69"/>
          <p:cNvSpPr txBox="1">
            <a:spLocks noChangeArrowheads="1"/>
          </p:cNvSpPr>
          <p:nvPr/>
        </p:nvSpPr>
        <p:spPr bwMode="auto">
          <a:xfrm>
            <a:off x="396875" y="2160588"/>
            <a:ext cx="406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count</a:t>
            </a:r>
          </a:p>
        </p:txBody>
      </p:sp>
      <p:sp>
        <p:nvSpPr>
          <p:cNvPr id="29766" name="Text Box 70"/>
          <p:cNvSpPr txBox="1">
            <a:spLocks noChangeArrowheads="1"/>
          </p:cNvSpPr>
          <p:nvPr/>
        </p:nvSpPr>
        <p:spPr bwMode="auto">
          <a:xfrm>
            <a:off x="246063" y="2257425"/>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767" name="Text Box 71"/>
          <p:cNvSpPr txBox="1">
            <a:spLocks noChangeArrowheads="1"/>
          </p:cNvSpPr>
          <p:nvPr/>
        </p:nvSpPr>
        <p:spPr bwMode="auto">
          <a:xfrm>
            <a:off x="2262188" y="312896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9768" name="Line 72"/>
          <p:cNvSpPr>
            <a:spLocks noChangeShapeType="1"/>
          </p:cNvSpPr>
          <p:nvPr/>
        </p:nvSpPr>
        <p:spPr bwMode="auto">
          <a:xfrm>
            <a:off x="627063" y="2306638"/>
            <a:ext cx="1587" cy="40322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69" name="Line 73"/>
          <p:cNvSpPr>
            <a:spLocks noChangeShapeType="1"/>
          </p:cNvSpPr>
          <p:nvPr/>
        </p:nvSpPr>
        <p:spPr bwMode="auto">
          <a:xfrm>
            <a:off x="334963" y="243046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70" name="Oval 74"/>
          <p:cNvSpPr>
            <a:spLocks noChangeArrowheads="1"/>
          </p:cNvSpPr>
          <p:nvPr/>
        </p:nvSpPr>
        <p:spPr bwMode="auto">
          <a:xfrm>
            <a:off x="601663" y="27289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71" name="Oval 75"/>
          <p:cNvSpPr>
            <a:spLocks noChangeArrowheads="1"/>
          </p:cNvSpPr>
          <p:nvPr/>
        </p:nvSpPr>
        <p:spPr bwMode="auto">
          <a:xfrm>
            <a:off x="601663" y="27971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72" name="Oval 76"/>
          <p:cNvSpPr>
            <a:spLocks noChangeArrowheads="1"/>
          </p:cNvSpPr>
          <p:nvPr/>
        </p:nvSpPr>
        <p:spPr bwMode="auto">
          <a:xfrm>
            <a:off x="603250" y="2868613"/>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73" name="Line 77"/>
          <p:cNvSpPr>
            <a:spLocks noChangeShapeType="1"/>
          </p:cNvSpPr>
          <p:nvPr/>
        </p:nvSpPr>
        <p:spPr bwMode="auto">
          <a:xfrm>
            <a:off x="336550" y="2533650"/>
            <a:ext cx="560388"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74" name="Line 78"/>
          <p:cNvSpPr>
            <a:spLocks noChangeShapeType="1"/>
          </p:cNvSpPr>
          <p:nvPr/>
        </p:nvSpPr>
        <p:spPr bwMode="auto">
          <a:xfrm>
            <a:off x="338138" y="2616200"/>
            <a:ext cx="560387"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75" name="Line 79"/>
          <p:cNvSpPr>
            <a:spLocks noChangeShapeType="1"/>
          </p:cNvSpPr>
          <p:nvPr/>
        </p:nvSpPr>
        <p:spPr bwMode="auto">
          <a:xfrm>
            <a:off x="338138" y="270351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76" name="Text Box 80"/>
          <p:cNvSpPr txBox="1">
            <a:spLocks noChangeArrowheads="1"/>
          </p:cNvSpPr>
          <p:nvPr/>
        </p:nvSpPr>
        <p:spPr bwMode="auto">
          <a:xfrm>
            <a:off x="339725" y="2362200"/>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9777" name="Text Box 81"/>
          <p:cNvSpPr txBox="1">
            <a:spLocks noChangeArrowheads="1"/>
          </p:cNvSpPr>
          <p:nvPr/>
        </p:nvSpPr>
        <p:spPr bwMode="auto">
          <a:xfrm>
            <a:off x="611188" y="2363788"/>
            <a:ext cx="3079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0,0</a:t>
            </a:r>
          </a:p>
        </p:txBody>
      </p:sp>
      <p:sp>
        <p:nvSpPr>
          <p:cNvPr id="29778" name="Line 82"/>
          <p:cNvSpPr>
            <a:spLocks noChangeShapeType="1"/>
          </p:cNvSpPr>
          <p:nvPr/>
        </p:nvSpPr>
        <p:spPr bwMode="auto">
          <a:xfrm>
            <a:off x="2030413" y="2478088"/>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79" name="Line 83"/>
          <p:cNvSpPr>
            <a:spLocks noChangeShapeType="1"/>
          </p:cNvSpPr>
          <p:nvPr/>
        </p:nvSpPr>
        <p:spPr bwMode="auto">
          <a:xfrm>
            <a:off x="2030413" y="26098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80" name="Line 84"/>
          <p:cNvSpPr>
            <a:spLocks noChangeShapeType="1"/>
          </p:cNvSpPr>
          <p:nvPr/>
        </p:nvSpPr>
        <p:spPr bwMode="auto">
          <a:xfrm>
            <a:off x="2030413" y="2741613"/>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81" name="Line 85"/>
          <p:cNvSpPr>
            <a:spLocks noChangeShapeType="1"/>
          </p:cNvSpPr>
          <p:nvPr/>
        </p:nvSpPr>
        <p:spPr bwMode="auto">
          <a:xfrm>
            <a:off x="2028825" y="329565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82" name="Line 86"/>
          <p:cNvSpPr>
            <a:spLocks noChangeShapeType="1"/>
          </p:cNvSpPr>
          <p:nvPr/>
        </p:nvSpPr>
        <p:spPr bwMode="auto">
          <a:xfrm>
            <a:off x="2032000" y="342106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83" name="Oval 87"/>
          <p:cNvSpPr>
            <a:spLocks noChangeArrowheads="1"/>
          </p:cNvSpPr>
          <p:nvPr/>
        </p:nvSpPr>
        <p:spPr bwMode="auto">
          <a:xfrm>
            <a:off x="2130425" y="3629025"/>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84" name="Line 88"/>
          <p:cNvSpPr>
            <a:spLocks noChangeShapeType="1"/>
          </p:cNvSpPr>
          <p:nvPr/>
        </p:nvSpPr>
        <p:spPr bwMode="auto">
          <a:xfrm>
            <a:off x="2028825" y="353377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85" name="Oval 89"/>
          <p:cNvSpPr>
            <a:spLocks noChangeArrowheads="1"/>
          </p:cNvSpPr>
          <p:nvPr/>
        </p:nvSpPr>
        <p:spPr bwMode="auto">
          <a:xfrm>
            <a:off x="2132013" y="3697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86" name="Oval 90"/>
          <p:cNvSpPr>
            <a:spLocks noChangeArrowheads="1"/>
          </p:cNvSpPr>
          <p:nvPr/>
        </p:nvSpPr>
        <p:spPr bwMode="auto">
          <a:xfrm>
            <a:off x="2132013" y="3567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87" name="Oval 91"/>
          <p:cNvSpPr>
            <a:spLocks noChangeArrowheads="1"/>
          </p:cNvSpPr>
          <p:nvPr/>
        </p:nvSpPr>
        <p:spPr bwMode="auto">
          <a:xfrm>
            <a:off x="2420938" y="362585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88" name="Oval 92"/>
          <p:cNvSpPr>
            <a:spLocks noChangeArrowheads="1"/>
          </p:cNvSpPr>
          <p:nvPr/>
        </p:nvSpPr>
        <p:spPr bwMode="auto">
          <a:xfrm>
            <a:off x="2420938" y="3694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89" name="Oval 93"/>
          <p:cNvSpPr>
            <a:spLocks noChangeArrowheads="1"/>
          </p:cNvSpPr>
          <p:nvPr/>
        </p:nvSpPr>
        <p:spPr bwMode="auto">
          <a:xfrm>
            <a:off x="2420938" y="3563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90" name="Text Box 94"/>
          <p:cNvSpPr txBox="1">
            <a:spLocks noChangeArrowheads="1"/>
          </p:cNvSpPr>
          <p:nvPr/>
        </p:nvSpPr>
        <p:spPr bwMode="auto">
          <a:xfrm>
            <a:off x="2084388" y="2846388"/>
            <a:ext cx="4333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1</a:t>
            </a:r>
          </a:p>
        </p:txBody>
      </p:sp>
      <p:sp>
        <p:nvSpPr>
          <p:cNvPr id="29791" name="Text Box 95"/>
          <p:cNvSpPr txBox="1">
            <a:spLocks noChangeArrowheads="1"/>
          </p:cNvSpPr>
          <p:nvPr/>
        </p:nvSpPr>
        <p:spPr bwMode="auto">
          <a:xfrm>
            <a:off x="2089150" y="2562225"/>
            <a:ext cx="3952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9792" name="Text Box 96"/>
          <p:cNvSpPr txBox="1">
            <a:spLocks noChangeArrowheads="1"/>
          </p:cNvSpPr>
          <p:nvPr/>
        </p:nvSpPr>
        <p:spPr bwMode="auto">
          <a:xfrm>
            <a:off x="1963738" y="2706688"/>
            <a:ext cx="67786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9793" name="Line 97"/>
          <p:cNvSpPr>
            <a:spLocks noChangeShapeType="1"/>
          </p:cNvSpPr>
          <p:nvPr/>
        </p:nvSpPr>
        <p:spPr bwMode="auto">
          <a:xfrm>
            <a:off x="2028825" y="303212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94" name="Line 98"/>
          <p:cNvSpPr>
            <a:spLocks noChangeShapeType="1"/>
          </p:cNvSpPr>
          <p:nvPr/>
        </p:nvSpPr>
        <p:spPr bwMode="auto">
          <a:xfrm>
            <a:off x="2032000" y="31734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795" name="Text Box 99"/>
          <p:cNvSpPr txBox="1">
            <a:spLocks noChangeArrowheads="1"/>
          </p:cNvSpPr>
          <p:nvPr/>
        </p:nvSpPr>
        <p:spPr bwMode="auto">
          <a:xfrm>
            <a:off x="2022475" y="2995613"/>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9796" name="Text Box 100"/>
          <p:cNvSpPr txBox="1">
            <a:spLocks noChangeArrowheads="1"/>
          </p:cNvSpPr>
          <p:nvPr/>
        </p:nvSpPr>
        <p:spPr bwMode="auto">
          <a:xfrm>
            <a:off x="2005013" y="230505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9797" name="Text Box 101"/>
          <p:cNvSpPr txBox="1">
            <a:spLocks noChangeArrowheads="1"/>
          </p:cNvSpPr>
          <p:nvPr/>
        </p:nvSpPr>
        <p:spPr bwMode="auto">
          <a:xfrm>
            <a:off x="2663825" y="311626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798" name="Rectangle 102"/>
          <p:cNvSpPr>
            <a:spLocks noChangeArrowheads="1"/>
          </p:cNvSpPr>
          <p:nvPr/>
        </p:nvSpPr>
        <p:spPr bwMode="auto">
          <a:xfrm>
            <a:off x="2740025" y="220503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99" name="Line 103"/>
          <p:cNvSpPr>
            <a:spLocks noChangeShapeType="1"/>
          </p:cNvSpPr>
          <p:nvPr/>
        </p:nvSpPr>
        <p:spPr bwMode="auto">
          <a:xfrm>
            <a:off x="3021013" y="328612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00" name="Line 104"/>
          <p:cNvSpPr>
            <a:spLocks noChangeShapeType="1"/>
          </p:cNvSpPr>
          <p:nvPr/>
        </p:nvSpPr>
        <p:spPr bwMode="auto">
          <a:xfrm>
            <a:off x="2735263" y="2878138"/>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01" name="Text Box 105"/>
          <p:cNvSpPr txBox="1">
            <a:spLocks noChangeArrowheads="1"/>
          </p:cNvSpPr>
          <p:nvPr/>
        </p:nvSpPr>
        <p:spPr bwMode="auto">
          <a:xfrm>
            <a:off x="2746375" y="2160588"/>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CPU3</a:t>
            </a:r>
            <a:r>
              <a:rPr lang="en-GB" altLang="en-GB" sz="800"/>
              <a:t>”</a:t>
            </a:r>
            <a:endParaRPr lang="en-GB" sz="800"/>
          </a:p>
        </p:txBody>
      </p:sp>
      <p:sp>
        <p:nvSpPr>
          <p:cNvPr id="29802" name="Line 106"/>
          <p:cNvSpPr>
            <a:spLocks noChangeShapeType="1"/>
          </p:cNvSpPr>
          <p:nvPr/>
        </p:nvSpPr>
        <p:spPr bwMode="auto">
          <a:xfrm>
            <a:off x="2740025" y="23368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03" name="Text Box 107"/>
          <p:cNvSpPr txBox="1">
            <a:spLocks noChangeArrowheads="1"/>
          </p:cNvSpPr>
          <p:nvPr/>
        </p:nvSpPr>
        <p:spPr bwMode="auto">
          <a:xfrm>
            <a:off x="2824163" y="243363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9804" name="Text Box 108"/>
          <p:cNvSpPr txBox="1">
            <a:spLocks noChangeArrowheads="1"/>
          </p:cNvSpPr>
          <p:nvPr/>
        </p:nvSpPr>
        <p:spPr bwMode="auto">
          <a:xfrm>
            <a:off x="2971800" y="312261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9805" name="Line 109"/>
          <p:cNvSpPr>
            <a:spLocks noChangeShapeType="1"/>
          </p:cNvSpPr>
          <p:nvPr/>
        </p:nvSpPr>
        <p:spPr bwMode="auto">
          <a:xfrm>
            <a:off x="2740025" y="2473325"/>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06" name="Line 110"/>
          <p:cNvSpPr>
            <a:spLocks noChangeShapeType="1"/>
          </p:cNvSpPr>
          <p:nvPr/>
        </p:nvSpPr>
        <p:spPr bwMode="auto">
          <a:xfrm>
            <a:off x="2740025" y="26035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07" name="Line 111"/>
          <p:cNvSpPr>
            <a:spLocks noChangeShapeType="1"/>
          </p:cNvSpPr>
          <p:nvPr/>
        </p:nvSpPr>
        <p:spPr bwMode="auto">
          <a:xfrm>
            <a:off x="2740025" y="273526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08" name="Line 112"/>
          <p:cNvSpPr>
            <a:spLocks noChangeShapeType="1"/>
          </p:cNvSpPr>
          <p:nvPr/>
        </p:nvSpPr>
        <p:spPr bwMode="auto">
          <a:xfrm>
            <a:off x="2738438" y="328930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09" name="Line 113"/>
          <p:cNvSpPr>
            <a:spLocks noChangeShapeType="1"/>
          </p:cNvSpPr>
          <p:nvPr/>
        </p:nvSpPr>
        <p:spPr bwMode="auto">
          <a:xfrm>
            <a:off x="2740025" y="34147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10" name="Oval 114"/>
          <p:cNvSpPr>
            <a:spLocks noChangeArrowheads="1"/>
          </p:cNvSpPr>
          <p:nvPr/>
        </p:nvSpPr>
        <p:spPr bwMode="auto">
          <a:xfrm>
            <a:off x="2840038" y="36226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11" name="Line 115"/>
          <p:cNvSpPr>
            <a:spLocks noChangeShapeType="1"/>
          </p:cNvSpPr>
          <p:nvPr/>
        </p:nvSpPr>
        <p:spPr bwMode="auto">
          <a:xfrm>
            <a:off x="2738438" y="352901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12" name="Oval 116"/>
          <p:cNvSpPr>
            <a:spLocks noChangeArrowheads="1"/>
          </p:cNvSpPr>
          <p:nvPr/>
        </p:nvSpPr>
        <p:spPr bwMode="auto">
          <a:xfrm>
            <a:off x="2840038" y="3690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13" name="Oval 117"/>
          <p:cNvSpPr>
            <a:spLocks noChangeArrowheads="1"/>
          </p:cNvSpPr>
          <p:nvPr/>
        </p:nvSpPr>
        <p:spPr bwMode="auto">
          <a:xfrm>
            <a:off x="2840038" y="35607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14" name="Oval 118"/>
          <p:cNvSpPr>
            <a:spLocks noChangeArrowheads="1"/>
          </p:cNvSpPr>
          <p:nvPr/>
        </p:nvSpPr>
        <p:spPr bwMode="auto">
          <a:xfrm>
            <a:off x="3128963" y="361950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15" name="Oval 119"/>
          <p:cNvSpPr>
            <a:spLocks noChangeArrowheads="1"/>
          </p:cNvSpPr>
          <p:nvPr/>
        </p:nvSpPr>
        <p:spPr bwMode="auto">
          <a:xfrm>
            <a:off x="3128963" y="36877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16" name="Oval 120"/>
          <p:cNvSpPr>
            <a:spLocks noChangeArrowheads="1"/>
          </p:cNvSpPr>
          <p:nvPr/>
        </p:nvSpPr>
        <p:spPr bwMode="auto">
          <a:xfrm>
            <a:off x="3128963" y="35575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17" name="Text Box 121"/>
          <p:cNvSpPr txBox="1">
            <a:spLocks noChangeArrowheads="1"/>
          </p:cNvSpPr>
          <p:nvPr/>
        </p:nvSpPr>
        <p:spPr bwMode="auto">
          <a:xfrm>
            <a:off x="2794000" y="2840038"/>
            <a:ext cx="4333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2</a:t>
            </a:r>
          </a:p>
        </p:txBody>
      </p:sp>
      <p:sp>
        <p:nvSpPr>
          <p:cNvPr id="29818" name="Text Box 122"/>
          <p:cNvSpPr txBox="1">
            <a:spLocks noChangeArrowheads="1"/>
          </p:cNvSpPr>
          <p:nvPr/>
        </p:nvSpPr>
        <p:spPr bwMode="auto">
          <a:xfrm>
            <a:off x="2798763" y="2555875"/>
            <a:ext cx="3952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9819" name="Text Box 123"/>
          <p:cNvSpPr txBox="1">
            <a:spLocks noChangeArrowheads="1"/>
          </p:cNvSpPr>
          <p:nvPr/>
        </p:nvSpPr>
        <p:spPr bwMode="auto">
          <a:xfrm>
            <a:off x="2673350" y="2700338"/>
            <a:ext cx="677863"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9820" name="Line 124"/>
          <p:cNvSpPr>
            <a:spLocks noChangeShapeType="1"/>
          </p:cNvSpPr>
          <p:nvPr/>
        </p:nvSpPr>
        <p:spPr bwMode="auto">
          <a:xfrm>
            <a:off x="2738438" y="302577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21" name="Line 125"/>
          <p:cNvSpPr>
            <a:spLocks noChangeShapeType="1"/>
          </p:cNvSpPr>
          <p:nvPr/>
        </p:nvSpPr>
        <p:spPr bwMode="auto">
          <a:xfrm>
            <a:off x="2740025" y="316865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22" name="Text Box 126"/>
          <p:cNvSpPr txBox="1">
            <a:spLocks noChangeArrowheads="1"/>
          </p:cNvSpPr>
          <p:nvPr/>
        </p:nvSpPr>
        <p:spPr bwMode="auto">
          <a:xfrm>
            <a:off x="2730500" y="2990850"/>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9823" name="Text Box 127"/>
          <p:cNvSpPr txBox="1">
            <a:spLocks noChangeArrowheads="1"/>
          </p:cNvSpPr>
          <p:nvPr/>
        </p:nvSpPr>
        <p:spPr bwMode="auto">
          <a:xfrm>
            <a:off x="2713038" y="229870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9824" name="Rectangle 128"/>
          <p:cNvSpPr>
            <a:spLocks noChangeArrowheads="1"/>
          </p:cNvSpPr>
          <p:nvPr/>
        </p:nvSpPr>
        <p:spPr bwMode="auto">
          <a:xfrm>
            <a:off x="3529013" y="1963738"/>
            <a:ext cx="3297237" cy="2438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25" name="Oval 129"/>
          <p:cNvSpPr>
            <a:spLocks noChangeArrowheads="1"/>
          </p:cNvSpPr>
          <p:nvPr/>
        </p:nvSpPr>
        <p:spPr bwMode="auto">
          <a:xfrm>
            <a:off x="4581525" y="3019425"/>
            <a:ext cx="533400" cy="5334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26" name="Text Box 130"/>
          <p:cNvSpPr txBox="1">
            <a:spLocks noChangeArrowheads="1"/>
          </p:cNvSpPr>
          <p:nvPr/>
        </p:nvSpPr>
        <p:spPr bwMode="auto">
          <a:xfrm>
            <a:off x="4625975" y="3168650"/>
            <a:ext cx="4572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SB2</a:t>
            </a:r>
          </a:p>
        </p:txBody>
      </p:sp>
      <p:sp>
        <p:nvSpPr>
          <p:cNvPr id="29827" name="Oval 131"/>
          <p:cNvSpPr>
            <a:spLocks noChangeArrowheads="1"/>
          </p:cNvSpPr>
          <p:nvPr/>
        </p:nvSpPr>
        <p:spPr bwMode="auto">
          <a:xfrm>
            <a:off x="4581525" y="2028825"/>
            <a:ext cx="457200" cy="457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28" name="Text Box 132"/>
          <p:cNvSpPr txBox="1">
            <a:spLocks noChangeArrowheads="1"/>
          </p:cNvSpPr>
          <p:nvPr/>
        </p:nvSpPr>
        <p:spPr bwMode="auto">
          <a:xfrm>
            <a:off x="4564063" y="2133600"/>
            <a:ext cx="5032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SBN2</a:t>
            </a:r>
          </a:p>
        </p:txBody>
      </p:sp>
      <p:sp>
        <p:nvSpPr>
          <p:cNvPr id="29829" name="Oval 133"/>
          <p:cNvSpPr>
            <a:spLocks noChangeArrowheads="1"/>
          </p:cNvSpPr>
          <p:nvPr/>
        </p:nvSpPr>
        <p:spPr bwMode="auto">
          <a:xfrm>
            <a:off x="5346700" y="3849688"/>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30" name="Text Box 134"/>
          <p:cNvSpPr txBox="1">
            <a:spLocks noChangeArrowheads="1"/>
          </p:cNvSpPr>
          <p:nvPr/>
        </p:nvSpPr>
        <p:spPr bwMode="auto">
          <a:xfrm>
            <a:off x="5373688" y="3917950"/>
            <a:ext cx="33178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A4</a:t>
            </a:r>
          </a:p>
        </p:txBody>
      </p:sp>
      <p:sp>
        <p:nvSpPr>
          <p:cNvPr id="29831" name="Oval 135"/>
          <p:cNvSpPr>
            <a:spLocks noChangeArrowheads="1"/>
          </p:cNvSpPr>
          <p:nvPr/>
        </p:nvSpPr>
        <p:spPr bwMode="auto">
          <a:xfrm>
            <a:off x="3971925" y="3476625"/>
            <a:ext cx="381000" cy="3810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32" name="Text Box 136"/>
          <p:cNvSpPr txBox="1">
            <a:spLocks noChangeArrowheads="1"/>
          </p:cNvSpPr>
          <p:nvPr/>
        </p:nvSpPr>
        <p:spPr bwMode="auto">
          <a:xfrm>
            <a:off x="3971925" y="3552825"/>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A3</a:t>
            </a:r>
          </a:p>
        </p:txBody>
      </p:sp>
      <p:sp>
        <p:nvSpPr>
          <p:cNvPr id="29833" name="Text Box 137"/>
          <p:cNvSpPr txBox="1">
            <a:spLocks noChangeArrowheads="1"/>
          </p:cNvSpPr>
          <p:nvPr/>
        </p:nvSpPr>
        <p:spPr bwMode="auto">
          <a:xfrm>
            <a:off x="4506913" y="4391025"/>
            <a:ext cx="722312"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600">
                <a:latin typeface="Arial" charset="0"/>
              </a:rPr>
              <a:t>CPU2</a:t>
            </a:r>
          </a:p>
        </p:txBody>
      </p:sp>
      <p:sp>
        <p:nvSpPr>
          <p:cNvPr id="29834" name="Line 138"/>
          <p:cNvSpPr>
            <a:spLocks noChangeShapeType="1"/>
          </p:cNvSpPr>
          <p:nvPr/>
        </p:nvSpPr>
        <p:spPr bwMode="auto">
          <a:xfrm flipH="1">
            <a:off x="4335463" y="3471863"/>
            <a:ext cx="298450" cy="19526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35" name="Text Box 139"/>
          <p:cNvSpPr txBox="1">
            <a:spLocks noChangeArrowheads="1"/>
          </p:cNvSpPr>
          <p:nvPr/>
        </p:nvSpPr>
        <p:spPr bwMode="auto">
          <a:xfrm>
            <a:off x="4232275" y="3330575"/>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P7</a:t>
            </a:r>
          </a:p>
        </p:txBody>
      </p:sp>
      <p:sp>
        <p:nvSpPr>
          <p:cNvPr id="29836" name="Line 140"/>
          <p:cNvSpPr>
            <a:spLocks noChangeShapeType="1"/>
          </p:cNvSpPr>
          <p:nvPr/>
        </p:nvSpPr>
        <p:spPr bwMode="auto">
          <a:xfrm>
            <a:off x="5072063" y="3444875"/>
            <a:ext cx="336550" cy="44926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37" name="Line 141"/>
          <p:cNvSpPr>
            <a:spLocks noChangeShapeType="1"/>
          </p:cNvSpPr>
          <p:nvPr/>
        </p:nvSpPr>
        <p:spPr bwMode="auto">
          <a:xfrm>
            <a:off x="4778375" y="2492375"/>
            <a:ext cx="1588" cy="533400"/>
          </a:xfrm>
          <a:prstGeom prst="line">
            <a:avLst/>
          </a:prstGeom>
          <a:noFill/>
          <a:ln w="9360">
            <a:solidFill>
              <a:srgbClr val="FF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38" name="Text Box 142"/>
          <p:cNvSpPr txBox="1">
            <a:spLocks noChangeArrowheads="1"/>
          </p:cNvSpPr>
          <p:nvPr/>
        </p:nvSpPr>
        <p:spPr bwMode="auto">
          <a:xfrm>
            <a:off x="4344988" y="2524125"/>
            <a:ext cx="53181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P5</a:t>
            </a:r>
          </a:p>
          <a:p>
            <a:pPr eaLnBrk="1" hangingPunct="1">
              <a:lnSpc>
                <a:spcPct val="100000"/>
              </a:lnSpc>
              <a:buFont typeface="Arial" charset="0"/>
              <a:buNone/>
            </a:pPr>
            <a:r>
              <a:rPr lang="en-GB" sz="1000">
                <a:latin typeface="Arial" charset="0"/>
              </a:rPr>
              <a:t>(cpu1)</a:t>
            </a:r>
          </a:p>
        </p:txBody>
      </p:sp>
      <p:sp>
        <p:nvSpPr>
          <p:cNvPr id="29839" name="Text Box 143"/>
          <p:cNvSpPr txBox="1">
            <a:spLocks noChangeArrowheads="1"/>
          </p:cNvSpPr>
          <p:nvPr/>
        </p:nvSpPr>
        <p:spPr bwMode="auto">
          <a:xfrm>
            <a:off x="5114925" y="3403600"/>
            <a:ext cx="33178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P8</a:t>
            </a:r>
          </a:p>
        </p:txBody>
      </p:sp>
      <p:sp>
        <p:nvSpPr>
          <p:cNvPr id="29840" name="Line 144"/>
          <p:cNvSpPr>
            <a:spLocks noChangeShapeType="1"/>
          </p:cNvSpPr>
          <p:nvPr/>
        </p:nvSpPr>
        <p:spPr bwMode="auto">
          <a:xfrm flipH="1">
            <a:off x="4864100" y="2489200"/>
            <a:ext cx="9525" cy="5286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41" name="Text Box 145"/>
          <p:cNvSpPr txBox="1">
            <a:spLocks noChangeArrowheads="1"/>
          </p:cNvSpPr>
          <p:nvPr/>
        </p:nvSpPr>
        <p:spPr bwMode="auto">
          <a:xfrm>
            <a:off x="4816475" y="2543175"/>
            <a:ext cx="531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1000">
                <a:latin typeface="Arial" charset="0"/>
              </a:rPr>
              <a:t> P6</a:t>
            </a:r>
          </a:p>
          <a:p>
            <a:pPr eaLnBrk="1" hangingPunct="1">
              <a:lnSpc>
                <a:spcPct val="100000"/>
              </a:lnSpc>
              <a:buFont typeface="Arial" charset="0"/>
              <a:buNone/>
            </a:pPr>
            <a:r>
              <a:rPr lang="en-GB" sz="1000">
                <a:latin typeface="Arial" charset="0"/>
              </a:rPr>
              <a:t>(cpu3)</a:t>
            </a:r>
          </a:p>
        </p:txBody>
      </p:sp>
      <p:sp>
        <p:nvSpPr>
          <p:cNvPr id="29842" name="Rectangle 146"/>
          <p:cNvSpPr>
            <a:spLocks noChangeArrowheads="1"/>
          </p:cNvSpPr>
          <p:nvPr/>
        </p:nvSpPr>
        <p:spPr bwMode="auto">
          <a:xfrm>
            <a:off x="4511675" y="3756025"/>
            <a:ext cx="685800" cy="469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43" name="Text Box 147"/>
          <p:cNvSpPr txBox="1">
            <a:spLocks noChangeArrowheads="1"/>
          </p:cNvSpPr>
          <p:nvPr/>
        </p:nvSpPr>
        <p:spPr bwMode="auto">
          <a:xfrm>
            <a:off x="3873500" y="3933825"/>
            <a:ext cx="6588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SB Routing</a:t>
            </a:r>
          </a:p>
          <a:p>
            <a:pPr eaLnBrk="1" hangingPunct="1">
              <a:lnSpc>
                <a:spcPct val="100000"/>
              </a:lnSpc>
            </a:pPr>
            <a:r>
              <a:rPr lang="en-GB" sz="800"/>
              <a:t>     Table</a:t>
            </a:r>
          </a:p>
        </p:txBody>
      </p:sp>
      <p:sp>
        <p:nvSpPr>
          <p:cNvPr id="29844" name="Line 148"/>
          <p:cNvSpPr>
            <a:spLocks noChangeShapeType="1"/>
          </p:cNvSpPr>
          <p:nvPr/>
        </p:nvSpPr>
        <p:spPr bwMode="auto">
          <a:xfrm>
            <a:off x="4511675" y="39084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45" name="Line 149"/>
          <p:cNvSpPr>
            <a:spLocks noChangeShapeType="1"/>
          </p:cNvSpPr>
          <p:nvPr/>
        </p:nvSpPr>
        <p:spPr bwMode="auto">
          <a:xfrm>
            <a:off x="4860925" y="3762375"/>
            <a:ext cx="1588" cy="482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46" name="Line 150"/>
          <p:cNvSpPr>
            <a:spLocks noChangeShapeType="1"/>
          </p:cNvSpPr>
          <p:nvPr/>
        </p:nvSpPr>
        <p:spPr bwMode="auto">
          <a:xfrm>
            <a:off x="4848225" y="3565525"/>
            <a:ext cx="1588" cy="1968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47" name="Text Box 151"/>
          <p:cNvSpPr txBox="1">
            <a:spLocks noChangeArrowheads="1"/>
          </p:cNvSpPr>
          <p:nvPr/>
        </p:nvSpPr>
        <p:spPr bwMode="auto">
          <a:xfrm>
            <a:off x="4478338" y="37195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848" name="Text Box 152"/>
          <p:cNvSpPr txBox="1">
            <a:spLocks noChangeArrowheads="1"/>
          </p:cNvSpPr>
          <p:nvPr/>
        </p:nvSpPr>
        <p:spPr bwMode="auto">
          <a:xfrm>
            <a:off x="4852988" y="3732213"/>
            <a:ext cx="3603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Pipe</a:t>
            </a:r>
          </a:p>
        </p:txBody>
      </p:sp>
      <p:sp>
        <p:nvSpPr>
          <p:cNvPr id="29849" name="Line 153"/>
          <p:cNvSpPr>
            <a:spLocks noChangeShapeType="1"/>
          </p:cNvSpPr>
          <p:nvPr/>
        </p:nvSpPr>
        <p:spPr bwMode="auto">
          <a:xfrm>
            <a:off x="4524375" y="4060825"/>
            <a:ext cx="685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50" name="Text Box 154"/>
          <p:cNvSpPr txBox="1">
            <a:spLocks noChangeArrowheads="1"/>
          </p:cNvSpPr>
          <p:nvPr/>
        </p:nvSpPr>
        <p:spPr bwMode="auto">
          <a:xfrm>
            <a:off x="4540250" y="3871913"/>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9851" name="Text Box 155"/>
          <p:cNvSpPr txBox="1">
            <a:spLocks noChangeArrowheads="1"/>
          </p:cNvSpPr>
          <p:nvPr/>
        </p:nvSpPr>
        <p:spPr bwMode="auto">
          <a:xfrm>
            <a:off x="4910138" y="3871913"/>
            <a:ext cx="2317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5</a:t>
            </a:r>
          </a:p>
        </p:txBody>
      </p:sp>
      <p:sp>
        <p:nvSpPr>
          <p:cNvPr id="29852" name="Text Box 156"/>
          <p:cNvSpPr txBox="1">
            <a:spLocks noChangeArrowheads="1"/>
          </p:cNvSpPr>
          <p:nvPr/>
        </p:nvSpPr>
        <p:spPr bwMode="auto">
          <a:xfrm>
            <a:off x="5367338" y="31226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853" name="Text Box 157"/>
          <p:cNvSpPr txBox="1">
            <a:spLocks noChangeArrowheads="1"/>
          </p:cNvSpPr>
          <p:nvPr/>
        </p:nvSpPr>
        <p:spPr bwMode="auto">
          <a:xfrm>
            <a:off x="5499100" y="2022475"/>
            <a:ext cx="4365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0</a:t>
            </a:r>
          </a:p>
        </p:txBody>
      </p:sp>
      <p:sp>
        <p:nvSpPr>
          <p:cNvPr id="29854" name="Text Box 158"/>
          <p:cNvSpPr txBox="1">
            <a:spLocks noChangeArrowheads="1"/>
          </p:cNvSpPr>
          <p:nvPr/>
        </p:nvSpPr>
        <p:spPr bwMode="auto">
          <a:xfrm>
            <a:off x="6224588" y="2012950"/>
            <a:ext cx="4381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1</a:t>
            </a:r>
          </a:p>
        </p:txBody>
      </p:sp>
      <p:sp>
        <p:nvSpPr>
          <p:cNvPr id="29855" name="Rectangle 159"/>
          <p:cNvSpPr>
            <a:spLocks noChangeArrowheads="1"/>
          </p:cNvSpPr>
          <p:nvPr/>
        </p:nvSpPr>
        <p:spPr bwMode="auto">
          <a:xfrm>
            <a:off x="5443538" y="221138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56" name="Line 160"/>
          <p:cNvSpPr>
            <a:spLocks noChangeShapeType="1"/>
          </p:cNvSpPr>
          <p:nvPr/>
        </p:nvSpPr>
        <p:spPr bwMode="auto">
          <a:xfrm>
            <a:off x="5726113" y="329247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57" name="Text Box 161"/>
          <p:cNvSpPr txBox="1">
            <a:spLocks noChangeArrowheads="1"/>
          </p:cNvSpPr>
          <p:nvPr/>
        </p:nvSpPr>
        <p:spPr bwMode="auto">
          <a:xfrm>
            <a:off x="3992563" y="2244725"/>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9858" name="Line 162"/>
          <p:cNvSpPr>
            <a:spLocks noChangeShapeType="1"/>
          </p:cNvSpPr>
          <p:nvPr/>
        </p:nvSpPr>
        <p:spPr bwMode="auto">
          <a:xfrm>
            <a:off x="5438775" y="288448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59" name="Text Box 163"/>
          <p:cNvSpPr txBox="1">
            <a:spLocks noChangeArrowheads="1"/>
          </p:cNvSpPr>
          <p:nvPr/>
        </p:nvSpPr>
        <p:spPr bwMode="auto">
          <a:xfrm>
            <a:off x="5451475" y="2166938"/>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CPU1</a:t>
            </a:r>
            <a:r>
              <a:rPr lang="en-GB" altLang="en-GB" sz="800"/>
              <a:t>”</a:t>
            </a:r>
            <a:endParaRPr lang="en-GB" sz="800"/>
          </a:p>
        </p:txBody>
      </p:sp>
      <p:sp>
        <p:nvSpPr>
          <p:cNvPr id="29860" name="Line 164"/>
          <p:cNvSpPr>
            <a:spLocks noChangeShapeType="1"/>
          </p:cNvSpPr>
          <p:nvPr/>
        </p:nvSpPr>
        <p:spPr bwMode="auto">
          <a:xfrm>
            <a:off x="5443538" y="23431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61" name="Text Box 165"/>
          <p:cNvSpPr txBox="1">
            <a:spLocks noChangeArrowheads="1"/>
          </p:cNvSpPr>
          <p:nvPr/>
        </p:nvSpPr>
        <p:spPr bwMode="auto">
          <a:xfrm>
            <a:off x="5529263" y="243998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9862" name="AutoShape 166"/>
          <p:cNvSpPr>
            <a:spLocks noChangeArrowheads="1"/>
          </p:cNvSpPr>
          <p:nvPr/>
        </p:nvSpPr>
        <p:spPr bwMode="auto">
          <a:xfrm>
            <a:off x="3735388" y="2230438"/>
            <a:ext cx="576262" cy="760412"/>
          </a:xfrm>
          <a:prstGeom prst="roundRect">
            <a:avLst>
              <a:gd name="adj" fmla="val 273"/>
            </a:avLst>
          </a:prstGeom>
          <a:solidFill>
            <a:srgbClr val="FFFFFF"/>
          </a:solidFill>
          <a:ln w="18360">
            <a:solidFill>
              <a:srgbClr val="00000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63" name="Text Box 167"/>
          <p:cNvSpPr txBox="1">
            <a:spLocks noChangeArrowheads="1"/>
          </p:cNvSpPr>
          <p:nvPr/>
        </p:nvSpPr>
        <p:spPr bwMode="auto">
          <a:xfrm>
            <a:off x="3535363" y="2022475"/>
            <a:ext cx="987425" cy="20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Local Subscriptions</a:t>
            </a:r>
          </a:p>
        </p:txBody>
      </p:sp>
      <p:sp>
        <p:nvSpPr>
          <p:cNvPr id="29864" name="Line 168"/>
          <p:cNvSpPr>
            <a:spLocks noChangeShapeType="1"/>
          </p:cNvSpPr>
          <p:nvPr/>
        </p:nvSpPr>
        <p:spPr bwMode="auto">
          <a:xfrm>
            <a:off x="3740150" y="2301875"/>
            <a:ext cx="569913"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65" name="Text Box 169"/>
          <p:cNvSpPr txBox="1">
            <a:spLocks noChangeArrowheads="1"/>
          </p:cNvSpPr>
          <p:nvPr/>
        </p:nvSpPr>
        <p:spPr bwMode="auto">
          <a:xfrm>
            <a:off x="3810000" y="2160588"/>
            <a:ext cx="406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800"/>
              <a:t>count</a:t>
            </a:r>
          </a:p>
        </p:txBody>
      </p:sp>
      <p:sp>
        <p:nvSpPr>
          <p:cNvPr id="29866" name="Text Box 170"/>
          <p:cNvSpPr txBox="1">
            <a:spLocks noChangeArrowheads="1"/>
          </p:cNvSpPr>
          <p:nvPr/>
        </p:nvSpPr>
        <p:spPr bwMode="auto">
          <a:xfrm>
            <a:off x="3659188" y="2257425"/>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867" name="Text Box 171"/>
          <p:cNvSpPr txBox="1">
            <a:spLocks noChangeArrowheads="1"/>
          </p:cNvSpPr>
          <p:nvPr/>
        </p:nvSpPr>
        <p:spPr bwMode="auto">
          <a:xfrm>
            <a:off x="5675313" y="312896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9868" name="Line 172"/>
          <p:cNvSpPr>
            <a:spLocks noChangeShapeType="1"/>
          </p:cNvSpPr>
          <p:nvPr/>
        </p:nvSpPr>
        <p:spPr bwMode="auto">
          <a:xfrm>
            <a:off x="4040188" y="2306638"/>
            <a:ext cx="1587" cy="403225"/>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69" name="Line 173"/>
          <p:cNvSpPr>
            <a:spLocks noChangeShapeType="1"/>
          </p:cNvSpPr>
          <p:nvPr/>
        </p:nvSpPr>
        <p:spPr bwMode="auto">
          <a:xfrm>
            <a:off x="3748088" y="243046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70" name="Oval 174"/>
          <p:cNvSpPr>
            <a:spLocks noChangeArrowheads="1"/>
          </p:cNvSpPr>
          <p:nvPr/>
        </p:nvSpPr>
        <p:spPr bwMode="auto">
          <a:xfrm>
            <a:off x="4014788" y="27289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71" name="Oval 175"/>
          <p:cNvSpPr>
            <a:spLocks noChangeArrowheads="1"/>
          </p:cNvSpPr>
          <p:nvPr/>
        </p:nvSpPr>
        <p:spPr bwMode="auto">
          <a:xfrm>
            <a:off x="4014788" y="27971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72" name="Oval 176"/>
          <p:cNvSpPr>
            <a:spLocks noChangeArrowheads="1"/>
          </p:cNvSpPr>
          <p:nvPr/>
        </p:nvSpPr>
        <p:spPr bwMode="auto">
          <a:xfrm>
            <a:off x="4016375" y="2868613"/>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73" name="Line 177"/>
          <p:cNvSpPr>
            <a:spLocks noChangeShapeType="1"/>
          </p:cNvSpPr>
          <p:nvPr/>
        </p:nvSpPr>
        <p:spPr bwMode="auto">
          <a:xfrm>
            <a:off x="3749675" y="2533650"/>
            <a:ext cx="560388"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74" name="Line 178"/>
          <p:cNvSpPr>
            <a:spLocks noChangeShapeType="1"/>
          </p:cNvSpPr>
          <p:nvPr/>
        </p:nvSpPr>
        <p:spPr bwMode="auto">
          <a:xfrm>
            <a:off x="3751263" y="2616200"/>
            <a:ext cx="560387" cy="1588"/>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75" name="Line 179"/>
          <p:cNvSpPr>
            <a:spLocks noChangeShapeType="1"/>
          </p:cNvSpPr>
          <p:nvPr/>
        </p:nvSpPr>
        <p:spPr bwMode="auto">
          <a:xfrm>
            <a:off x="3751263" y="2703513"/>
            <a:ext cx="560387" cy="1587"/>
          </a:xfrm>
          <a:prstGeom prst="line">
            <a:avLst/>
          </a:prstGeom>
          <a:noFill/>
          <a:ln w="9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76" name="Line 180"/>
          <p:cNvSpPr>
            <a:spLocks noChangeShapeType="1"/>
          </p:cNvSpPr>
          <p:nvPr/>
        </p:nvSpPr>
        <p:spPr bwMode="auto">
          <a:xfrm>
            <a:off x="5443538" y="2478088"/>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77" name="Line 181"/>
          <p:cNvSpPr>
            <a:spLocks noChangeShapeType="1"/>
          </p:cNvSpPr>
          <p:nvPr/>
        </p:nvSpPr>
        <p:spPr bwMode="auto">
          <a:xfrm>
            <a:off x="5445125" y="260985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78" name="Line 182"/>
          <p:cNvSpPr>
            <a:spLocks noChangeShapeType="1"/>
          </p:cNvSpPr>
          <p:nvPr/>
        </p:nvSpPr>
        <p:spPr bwMode="auto">
          <a:xfrm>
            <a:off x="5445125" y="274161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79" name="Line 183"/>
          <p:cNvSpPr>
            <a:spLocks noChangeShapeType="1"/>
          </p:cNvSpPr>
          <p:nvPr/>
        </p:nvSpPr>
        <p:spPr bwMode="auto">
          <a:xfrm>
            <a:off x="5441950" y="329565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80" name="Line 184"/>
          <p:cNvSpPr>
            <a:spLocks noChangeShapeType="1"/>
          </p:cNvSpPr>
          <p:nvPr/>
        </p:nvSpPr>
        <p:spPr bwMode="auto">
          <a:xfrm>
            <a:off x="5445125" y="342106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81" name="Oval 185"/>
          <p:cNvSpPr>
            <a:spLocks noChangeArrowheads="1"/>
          </p:cNvSpPr>
          <p:nvPr/>
        </p:nvSpPr>
        <p:spPr bwMode="auto">
          <a:xfrm>
            <a:off x="5545138" y="362902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82" name="Line 186"/>
          <p:cNvSpPr>
            <a:spLocks noChangeShapeType="1"/>
          </p:cNvSpPr>
          <p:nvPr/>
        </p:nvSpPr>
        <p:spPr bwMode="auto">
          <a:xfrm>
            <a:off x="5443538" y="353377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83" name="Oval 187"/>
          <p:cNvSpPr>
            <a:spLocks noChangeArrowheads="1"/>
          </p:cNvSpPr>
          <p:nvPr/>
        </p:nvSpPr>
        <p:spPr bwMode="auto">
          <a:xfrm>
            <a:off x="5545138" y="3697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84" name="Oval 188"/>
          <p:cNvSpPr>
            <a:spLocks noChangeArrowheads="1"/>
          </p:cNvSpPr>
          <p:nvPr/>
        </p:nvSpPr>
        <p:spPr bwMode="auto">
          <a:xfrm>
            <a:off x="5545138" y="3567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85" name="Oval 189"/>
          <p:cNvSpPr>
            <a:spLocks noChangeArrowheads="1"/>
          </p:cNvSpPr>
          <p:nvPr/>
        </p:nvSpPr>
        <p:spPr bwMode="auto">
          <a:xfrm>
            <a:off x="5834063" y="362585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86" name="Oval 190"/>
          <p:cNvSpPr>
            <a:spLocks noChangeArrowheads="1"/>
          </p:cNvSpPr>
          <p:nvPr/>
        </p:nvSpPr>
        <p:spPr bwMode="auto">
          <a:xfrm>
            <a:off x="5834063" y="3694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87" name="Oval 191"/>
          <p:cNvSpPr>
            <a:spLocks noChangeArrowheads="1"/>
          </p:cNvSpPr>
          <p:nvPr/>
        </p:nvSpPr>
        <p:spPr bwMode="auto">
          <a:xfrm>
            <a:off x="5834063" y="3563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88" name="Text Box 192"/>
          <p:cNvSpPr txBox="1">
            <a:spLocks noChangeArrowheads="1"/>
          </p:cNvSpPr>
          <p:nvPr/>
        </p:nvSpPr>
        <p:spPr bwMode="auto">
          <a:xfrm>
            <a:off x="5497513" y="2846388"/>
            <a:ext cx="4333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5</a:t>
            </a:r>
          </a:p>
        </p:txBody>
      </p:sp>
      <p:sp>
        <p:nvSpPr>
          <p:cNvPr id="29889" name="Text Box 193"/>
          <p:cNvSpPr txBox="1">
            <a:spLocks noChangeArrowheads="1"/>
          </p:cNvSpPr>
          <p:nvPr/>
        </p:nvSpPr>
        <p:spPr bwMode="auto">
          <a:xfrm>
            <a:off x="5502275" y="2562225"/>
            <a:ext cx="3952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9890" name="Text Box 194"/>
          <p:cNvSpPr txBox="1">
            <a:spLocks noChangeArrowheads="1"/>
          </p:cNvSpPr>
          <p:nvPr/>
        </p:nvSpPr>
        <p:spPr bwMode="auto">
          <a:xfrm>
            <a:off x="5376863" y="2706688"/>
            <a:ext cx="67786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9891" name="Line 195"/>
          <p:cNvSpPr>
            <a:spLocks noChangeShapeType="1"/>
          </p:cNvSpPr>
          <p:nvPr/>
        </p:nvSpPr>
        <p:spPr bwMode="auto">
          <a:xfrm>
            <a:off x="5441950" y="303212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92" name="Line 196"/>
          <p:cNvSpPr>
            <a:spLocks noChangeShapeType="1"/>
          </p:cNvSpPr>
          <p:nvPr/>
        </p:nvSpPr>
        <p:spPr bwMode="auto">
          <a:xfrm>
            <a:off x="5445125" y="31734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93" name="Text Box 197"/>
          <p:cNvSpPr txBox="1">
            <a:spLocks noChangeArrowheads="1"/>
          </p:cNvSpPr>
          <p:nvPr/>
        </p:nvSpPr>
        <p:spPr bwMode="auto">
          <a:xfrm>
            <a:off x="5435600" y="2995613"/>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9894" name="Text Box 198"/>
          <p:cNvSpPr txBox="1">
            <a:spLocks noChangeArrowheads="1"/>
          </p:cNvSpPr>
          <p:nvPr/>
        </p:nvSpPr>
        <p:spPr bwMode="auto">
          <a:xfrm>
            <a:off x="5418138" y="230505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9895" name="Text Box 199"/>
          <p:cNvSpPr txBox="1">
            <a:spLocks noChangeArrowheads="1"/>
          </p:cNvSpPr>
          <p:nvPr/>
        </p:nvSpPr>
        <p:spPr bwMode="auto">
          <a:xfrm>
            <a:off x="6076950" y="311626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896" name="Rectangle 200"/>
          <p:cNvSpPr>
            <a:spLocks noChangeArrowheads="1"/>
          </p:cNvSpPr>
          <p:nvPr/>
        </p:nvSpPr>
        <p:spPr bwMode="auto">
          <a:xfrm>
            <a:off x="6153150" y="2205038"/>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97" name="Line 201"/>
          <p:cNvSpPr>
            <a:spLocks noChangeShapeType="1"/>
          </p:cNvSpPr>
          <p:nvPr/>
        </p:nvSpPr>
        <p:spPr bwMode="auto">
          <a:xfrm>
            <a:off x="6434138" y="328612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98" name="Line 202"/>
          <p:cNvSpPr>
            <a:spLocks noChangeShapeType="1"/>
          </p:cNvSpPr>
          <p:nvPr/>
        </p:nvSpPr>
        <p:spPr bwMode="auto">
          <a:xfrm>
            <a:off x="6148388" y="2878138"/>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899" name="Text Box 203"/>
          <p:cNvSpPr txBox="1">
            <a:spLocks noChangeArrowheads="1"/>
          </p:cNvSpPr>
          <p:nvPr/>
        </p:nvSpPr>
        <p:spPr bwMode="auto">
          <a:xfrm>
            <a:off x="6159500" y="2160588"/>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CPU3</a:t>
            </a:r>
            <a:r>
              <a:rPr lang="en-GB" altLang="en-GB" sz="800"/>
              <a:t>”</a:t>
            </a:r>
            <a:endParaRPr lang="en-GB" sz="800"/>
          </a:p>
        </p:txBody>
      </p:sp>
      <p:sp>
        <p:nvSpPr>
          <p:cNvPr id="29900" name="Line 204"/>
          <p:cNvSpPr>
            <a:spLocks noChangeShapeType="1"/>
          </p:cNvSpPr>
          <p:nvPr/>
        </p:nvSpPr>
        <p:spPr bwMode="auto">
          <a:xfrm>
            <a:off x="6153150" y="23368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01" name="Text Box 205"/>
          <p:cNvSpPr txBox="1">
            <a:spLocks noChangeArrowheads="1"/>
          </p:cNvSpPr>
          <p:nvPr/>
        </p:nvSpPr>
        <p:spPr bwMode="auto">
          <a:xfrm>
            <a:off x="6237288" y="243363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9902" name="Text Box 206"/>
          <p:cNvSpPr txBox="1">
            <a:spLocks noChangeArrowheads="1"/>
          </p:cNvSpPr>
          <p:nvPr/>
        </p:nvSpPr>
        <p:spPr bwMode="auto">
          <a:xfrm>
            <a:off x="6384925" y="3122613"/>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9903" name="Line 207"/>
          <p:cNvSpPr>
            <a:spLocks noChangeShapeType="1"/>
          </p:cNvSpPr>
          <p:nvPr/>
        </p:nvSpPr>
        <p:spPr bwMode="auto">
          <a:xfrm>
            <a:off x="6153150" y="2473325"/>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04" name="Line 208"/>
          <p:cNvSpPr>
            <a:spLocks noChangeShapeType="1"/>
          </p:cNvSpPr>
          <p:nvPr/>
        </p:nvSpPr>
        <p:spPr bwMode="auto">
          <a:xfrm>
            <a:off x="6153150" y="2603500"/>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05" name="Line 209"/>
          <p:cNvSpPr>
            <a:spLocks noChangeShapeType="1"/>
          </p:cNvSpPr>
          <p:nvPr/>
        </p:nvSpPr>
        <p:spPr bwMode="auto">
          <a:xfrm>
            <a:off x="6153150" y="273526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06" name="Line 210"/>
          <p:cNvSpPr>
            <a:spLocks noChangeShapeType="1"/>
          </p:cNvSpPr>
          <p:nvPr/>
        </p:nvSpPr>
        <p:spPr bwMode="auto">
          <a:xfrm>
            <a:off x="6151563" y="328930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07" name="Line 211"/>
          <p:cNvSpPr>
            <a:spLocks noChangeShapeType="1"/>
          </p:cNvSpPr>
          <p:nvPr/>
        </p:nvSpPr>
        <p:spPr bwMode="auto">
          <a:xfrm>
            <a:off x="6154738" y="341471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08" name="Oval 212"/>
          <p:cNvSpPr>
            <a:spLocks noChangeArrowheads="1"/>
          </p:cNvSpPr>
          <p:nvPr/>
        </p:nvSpPr>
        <p:spPr bwMode="auto">
          <a:xfrm>
            <a:off x="6253163" y="362267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09" name="Line 213"/>
          <p:cNvSpPr>
            <a:spLocks noChangeShapeType="1"/>
          </p:cNvSpPr>
          <p:nvPr/>
        </p:nvSpPr>
        <p:spPr bwMode="auto">
          <a:xfrm>
            <a:off x="6151563" y="352901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10" name="Oval 214"/>
          <p:cNvSpPr>
            <a:spLocks noChangeArrowheads="1"/>
          </p:cNvSpPr>
          <p:nvPr/>
        </p:nvSpPr>
        <p:spPr bwMode="auto">
          <a:xfrm>
            <a:off x="6253163" y="369093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11" name="Oval 215"/>
          <p:cNvSpPr>
            <a:spLocks noChangeArrowheads="1"/>
          </p:cNvSpPr>
          <p:nvPr/>
        </p:nvSpPr>
        <p:spPr bwMode="auto">
          <a:xfrm>
            <a:off x="6253163" y="35607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12" name="Oval 216"/>
          <p:cNvSpPr>
            <a:spLocks noChangeArrowheads="1"/>
          </p:cNvSpPr>
          <p:nvPr/>
        </p:nvSpPr>
        <p:spPr bwMode="auto">
          <a:xfrm>
            <a:off x="6542088" y="361950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13" name="Oval 217"/>
          <p:cNvSpPr>
            <a:spLocks noChangeArrowheads="1"/>
          </p:cNvSpPr>
          <p:nvPr/>
        </p:nvSpPr>
        <p:spPr bwMode="auto">
          <a:xfrm>
            <a:off x="6543675" y="3687763"/>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14" name="Oval 218"/>
          <p:cNvSpPr>
            <a:spLocks noChangeArrowheads="1"/>
          </p:cNvSpPr>
          <p:nvPr/>
        </p:nvSpPr>
        <p:spPr bwMode="auto">
          <a:xfrm>
            <a:off x="6543675" y="3557588"/>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15" name="Text Box 219"/>
          <p:cNvSpPr txBox="1">
            <a:spLocks noChangeArrowheads="1"/>
          </p:cNvSpPr>
          <p:nvPr/>
        </p:nvSpPr>
        <p:spPr bwMode="auto">
          <a:xfrm>
            <a:off x="6207125" y="2840038"/>
            <a:ext cx="4333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6</a:t>
            </a:r>
          </a:p>
        </p:txBody>
      </p:sp>
      <p:sp>
        <p:nvSpPr>
          <p:cNvPr id="29916" name="Text Box 220"/>
          <p:cNvSpPr txBox="1">
            <a:spLocks noChangeArrowheads="1"/>
          </p:cNvSpPr>
          <p:nvPr/>
        </p:nvSpPr>
        <p:spPr bwMode="auto">
          <a:xfrm>
            <a:off x="6211888" y="2555875"/>
            <a:ext cx="3952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9917" name="Text Box 221"/>
          <p:cNvSpPr txBox="1">
            <a:spLocks noChangeArrowheads="1"/>
          </p:cNvSpPr>
          <p:nvPr/>
        </p:nvSpPr>
        <p:spPr bwMode="auto">
          <a:xfrm>
            <a:off x="6086475" y="2700338"/>
            <a:ext cx="677863"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9918" name="Line 222"/>
          <p:cNvSpPr>
            <a:spLocks noChangeShapeType="1"/>
          </p:cNvSpPr>
          <p:nvPr/>
        </p:nvSpPr>
        <p:spPr bwMode="auto">
          <a:xfrm>
            <a:off x="6151563" y="302577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19" name="Line 223"/>
          <p:cNvSpPr>
            <a:spLocks noChangeShapeType="1"/>
          </p:cNvSpPr>
          <p:nvPr/>
        </p:nvSpPr>
        <p:spPr bwMode="auto">
          <a:xfrm>
            <a:off x="6154738" y="316865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20" name="Text Box 224"/>
          <p:cNvSpPr txBox="1">
            <a:spLocks noChangeArrowheads="1"/>
          </p:cNvSpPr>
          <p:nvPr/>
        </p:nvSpPr>
        <p:spPr bwMode="auto">
          <a:xfrm>
            <a:off x="6143625" y="2990850"/>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9921" name="Text Box 225"/>
          <p:cNvSpPr txBox="1">
            <a:spLocks noChangeArrowheads="1"/>
          </p:cNvSpPr>
          <p:nvPr/>
        </p:nvSpPr>
        <p:spPr bwMode="auto">
          <a:xfrm>
            <a:off x="6126163" y="2298700"/>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9922" name="Text Box 226"/>
          <p:cNvSpPr txBox="1">
            <a:spLocks noChangeArrowheads="1"/>
          </p:cNvSpPr>
          <p:nvPr/>
        </p:nvSpPr>
        <p:spPr bwMode="auto">
          <a:xfrm>
            <a:off x="6872288" y="2998788"/>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923" name="Text Box 227"/>
          <p:cNvSpPr txBox="1">
            <a:spLocks noChangeArrowheads="1"/>
          </p:cNvSpPr>
          <p:nvPr/>
        </p:nvSpPr>
        <p:spPr bwMode="auto">
          <a:xfrm>
            <a:off x="7004050" y="1914525"/>
            <a:ext cx="4365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0</a:t>
            </a:r>
          </a:p>
        </p:txBody>
      </p:sp>
      <p:sp>
        <p:nvSpPr>
          <p:cNvPr id="29924" name="Rectangle 228"/>
          <p:cNvSpPr>
            <a:spLocks noChangeArrowheads="1"/>
          </p:cNvSpPr>
          <p:nvPr/>
        </p:nvSpPr>
        <p:spPr bwMode="auto">
          <a:xfrm>
            <a:off x="6948488" y="2087563"/>
            <a:ext cx="565150" cy="155733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25" name="Line 229"/>
          <p:cNvSpPr>
            <a:spLocks noChangeShapeType="1"/>
          </p:cNvSpPr>
          <p:nvPr/>
        </p:nvSpPr>
        <p:spPr bwMode="auto">
          <a:xfrm>
            <a:off x="7231063" y="3168650"/>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26" name="Line 230"/>
          <p:cNvSpPr>
            <a:spLocks noChangeShapeType="1"/>
          </p:cNvSpPr>
          <p:nvPr/>
        </p:nvSpPr>
        <p:spPr bwMode="auto">
          <a:xfrm>
            <a:off x="6943725" y="276066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27" name="Text Box 231"/>
          <p:cNvSpPr txBox="1">
            <a:spLocks noChangeArrowheads="1"/>
          </p:cNvSpPr>
          <p:nvPr/>
        </p:nvSpPr>
        <p:spPr bwMode="auto">
          <a:xfrm>
            <a:off x="6956425" y="2043113"/>
            <a:ext cx="520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CPU1</a:t>
            </a:r>
            <a:r>
              <a:rPr lang="en-GB" altLang="en-GB" sz="800"/>
              <a:t>”</a:t>
            </a:r>
            <a:endParaRPr lang="en-GB" sz="800"/>
          </a:p>
        </p:txBody>
      </p:sp>
      <p:sp>
        <p:nvSpPr>
          <p:cNvPr id="29928" name="Line 232"/>
          <p:cNvSpPr>
            <a:spLocks noChangeShapeType="1"/>
          </p:cNvSpPr>
          <p:nvPr/>
        </p:nvSpPr>
        <p:spPr bwMode="auto">
          <a:xfrm>
            <a:off x="6948488" y="2219325"/>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29" name="Text Box 233"/>
          <p:cNvSpPr txBox="1">
            <a:spLocks noChangeArrowheads="1"/>
          </p:cNvSpPr>
          <p:nvPr/>
        </p:nvSpPr>
        <p:spPr bwMode="auto">
          <a:xfrm>
            <a:off x="7032625" y="2317750"/>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9930" name="Text Box 234"/>
          <p:cNvSpPr txBox="1">
            <a:spLocks noChangeArrowheads="1"/>
          </p:cNvSpPr>
          <p:nvPr/>
        </p:nvSpPr>
        <p:spPr bwMode="auto">
          <a:xfrm>
            <a:off x="7180263" y="3005138"/>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9931" name="Line 235"/>
          <p:cNvSpPr>
            <a:spLocks noChangeShapeType="1"/>
          </p:cNvSpPr>
          <p:nvPr/>
        </p:nvSpPr>
        <p:spPr bwMode="auto">
          <a:xfrm>
            <a:off x="6948488" y="2355850"/>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32" name="Line 236"/>
          <p:cNvSpPr>
            <a:spLocks noChangeShapeType="1"/>
          </p:cNvSpPr>
          <p:nvPr/>
        </p:nvSpPr>
        <p:spPr bwMode="auto">
          <a:xfrm>
            <a:off x="6950075" y="2486025"/>
            <a:ext cx="566738"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33" name="Line 237"/>
          <p:cNvSpPr>
            <a:spLocks noChangeShapeType="1"/>
          </p:cNvSpPr>
          <p:nvPr/>
        </p:nvSpPr>
        <p:spPr bwMode="auto">
          <a:xfrm>
            <a:off x="6950075" y="2617788"/>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34" name="Line 238"/>
          <p:cNvSpPr>
            <a:spLocks noChangeShapeType="1"/>
          </p:cNvSpPr>
          <p:nvPr/>
        </p:nvSpPr>
        <p:spPr bwMode="auto">
          <a:xfrm>
            <a:off x="6946900" y="3173413"/>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35" name="Line 239"/>
          <p:cNvSpPr>
            <a:spLocks noChangeShapeType="1"/>
          </p:cNvSpPr>
          <p:nvPr/>
        </p:nvSpPr>
        <p:spPr bwMode="auto">
          <a:xfrm>
            <a:off x="6950075" y="329723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36" name="Oval 240"/>
          <p:cNvSpPr>
            <a:spLocks noChangeArrowheads="1"/>
          </p:cNvSpPr>
          <p:nvPr/>
        </p:nvSpPr>
        <p:spPr bwMode="auto">
          <a:xfrm>
            <a:off x="7050088" y="3505200"/>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37" name="Line 241"/>
          <p:cNvSpPr>
            <a:spLocks noChangeShapeType="1"/>
          </p:cNvSpPr>
          <p:nvPr/>
        </p:nvSpPr>
        <p:spPr bwMode="auto">
          <a:xfrm>
            <a:off x="6946900" y="3411538"/>
            <a:ext cx="569913"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38" name="Oval 242"/>
          <p:cNvSpPr>
            <a:spLocks noChangeArrowheads="1"/>
          </p:cNvSpPr>
          <p:nvPr/>
        </p:nvSpPr>
        <p:spPr bwMode="auto">
          <a:xfrm>
            <a:off x="7050088" y="357346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39" name="Oval 243"/>
          <p:cNvSpPr>
            <a:spLocks noChangeArrowheads="1"/>
          </p:cNvSpPr>
          <p:nvPr/>
        </p:nvSpPr>
        <p:spPr bwMode="auto">
          <a:xfrm>
            <a:off x="7050088" y="3443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40" name="Oval 244"/>
          <p:cNvSpPr>
            <a:spLocks noChangeArrowheads="1"/>
          </p:cNvSpPr>
          <p:nvPr/>
        </p:nvSpPr>
        <p:spPr bwMode="auto">
          <a:xfrm>
            <a:off x="7339013" y="3502025"/>
            <a:ext cx="39687"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41" name="Oval 245"/>
          <p:cNvSpPr>
            <a:spLocks noChangeArrowheads="1"/>
          </p:cNvSpPr>
          <p:nvPr/>
        </p:nvSpPr>
        <p:spPr bwMode="auto">
          <a:xfrm>
            <a:off x="7339013" y="3570288"/>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42" name="Oval 246"/>
          <p:cNvSpPr>
            <a:spLocks noChangeArrowheads="1"/>
          </p:cNvSpPr>
          <p:nvPr/>
        </p:nvSpPr>
        <p:spPr bwMode="auto">
          <a:xfrm>
            <a:off x="7339013" y="3440113"/>
            <a:ext cx="39687"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43" name="Text Box 247"/>
          <p:cNvSpPr txBox="1">
            <a:spLocks noChangeArrowheads="1"/>
          </p:cNvSpPr>
          <p:nvPr/>
        </p:nvSpPr>
        <p:spPr bwMode="auto">
          <a:xfrm>
            <a:off x="7002463" y="2722563"/>
            <a:ext cx="4333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9</a:t>
            </a:r>
          </a:p>
        </p:txBody>
      </p:sp>
      <p:sp>
        <p:nvSpPr>
          <p:cNvPr id="29944" name="Text Box 248"/>
          <p:cNvSpPr txBox="1">
            <a:spLocks noChangeArrowheads="1"/>
          </p:cNvSpPr>
          <p:nvPr/>
        </p:nvSpPr>
        <p:spPr bwMode="auto">
          <a:xfrm>
            <a:off x="7007225" y="2438400"/>
            <a:ext cx="3952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9945" name="Text Box 249"/>
          <p:cNvSpPr txBox="1">
            <a:spLocks noChangeArrowheads="1"/>
          </p:cNvSpPr>
          <p:nvPr/>
        </p:nvSpPr>
        <p:spPr bwMode="auto">
          <a:xfrm>
            <a:off x="6881813" y="2582863"/>
            <a:ext cx="67786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9946" name="Line 250"/>
          <p:cNvSpPr>
            <a:spLocks noChangeShapeType="1"/>
          </p:cNvSpPr>
          <p:nvPr/>
        </p:nvSpPr>
        <p:spPr bwMode="auto">
          <a:xfrm>
            <a:off x="6946900" y="2908300"/>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47" name="Line 251"/>
          <p:cNvSpPr>
            <a:spLocks noChangeShapeType="1"/>
          </p:cNvSpPr>
          <p:nvPr/>
        </p:nvSpPr>
        <p:spPr bwMode="auto">
          <a:xfrm>
            <a:off x="6950075" y="305117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48" name="Text Box 252"/>
          <p:cNvSpPr txBox="1">
            <a:spLocks noChangeArrowheads="1"/>
          </p:cNvSpPr>
          <p:nvPr/>
        </p:nvSpPr>
        <p:spPr bwMode="auto">
          <a:xfrm>
            <a:off x="6940550" y="2873375"/>
            <a:ext cx="57308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9949" name="Text Box 253"/>
          <p:cNvSpPr txBox="1">
            <a:spLocks noChangeArrowheads="1"/>
          </p:cNvSpPr>
          <p:nvPr/>
        </p:nvSpPr>
        <p:spPr bwMode="auto">
          <a:xfrm>
            <a:off x="6923088" y="2181225"/>
            <a:ext cx="6016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9950" name="Text Box 254"/>
          <p:cNvSpPr txBox="1">
            <a:spLocks noChangeArrowheads="1"/>
          </p:cNvSpPr>
          <p:nvPr/>
        </p:nvSpPr>
        <p:spPr bwMode="auto">
          <a:xfrm>
            <a:off x="8307388" y="3017838"/>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29951" name="Text Box 255"/>
          <p:cNvSpPr txBox="1">
            <a:spLocks noChangeArrowheads="1"/>
          </p:cNvSpPr>
          <p:nvPr/>
        </p:nvSpPr>
        <p:spPr bwMode="auto">
          <a:xfrm>
            <a:off x="8431213" y="1919288"/>
            <a:ext cx="4381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Peer 1</a:t>
            </a:r>
          </a:p>
        </p:txBody>
      </p:sp>
      <p:sp>
        <p:nvSpPr>
          <p:cNvPr id="29952" name="Rectangle 256"/>
          <p:cNvSpPr>
            <a:spLocks noChangeArrowheads="1"/>
          </p:cNvSpPr>
          <p:nvPr/>
        </p:nvSpPr>
        <p:spPr bwMode="auto">
          <a:xfrm>
            <a:off x="8372475" y="2101850"/>
            <a:ext cx="565150" cy="15573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53" name="Line 257"/>
          <p:cNvSpPr>
            <a:spLocks noChangeShapeType="1"/>
          </p:cNvSpPr>
          <p:nvPr/>
        </p:nvSpPr>
        <p:spPr bwMode="auto">
          <a:xfrm>
            <a:off x="8655050" y="3184525"/>
            <a:ext cx="3175" cy="4699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54" name="Line 258"/>
          <p:cNvSpPr>
            <a:spLocks noChangeShapeType="1"/>
          </p:cNvSpPr>
          <p:nvPr/>
        </p:nvSpPr>
        <p:spPr bwMode="auto">
          <a:xfrm>
            <a:off x="8367713" y="277495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55" name="Text Box 259"/>
          <p:cNvSpPr txBox="1">
            <a:spLocks noChangeArrowheads="1"/>
          </p:cNvSpPr>
          <p:nvPr/>
        </p:nvSpPr>
        <p:spPr bwMode="auto">
          <a:xfrm>
            <a:off x="8380413" y="2057400"/>
            <a:ext cx="51911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altLang="en-GB" sz="800"/>
              <a:t>“</a:t>
            </a:r>
            <a:r>
              <a:rPr lang="en-GB" sz="800"/>
              <a:t>CPU2</a:t>
            </a:r>
            <a:r>
              <a:rPr lang="en-GB" altLang="en-GB" sz="800"/>
              <a:t>”</a:t>
            </a:r>
            <a:endParaRPr lang="en-GB" sz="800"/>
          </a:p>
        </p:txBody>
      </p:sp>
      <p:sp>
        <p:nvSpPr>
          <p:cNvPr id="29956" name="Line 260"/>
          <p:cNvSpPr>
            <a:spLocks noChangeShapeType="1"/>
          </p:cNvSpPr>
          <p:nvPr/>
        </p:nvSpPr>
        <p:spPr bwMode="auto">
          <a:xfrm>
            <a:off x="8372475" y="2233613"/>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57" name="Text Box 261"/>
          <p:cNvSpPr txBox="1">
            <a:spLocks noChangeArrowheads="1"/>
          </p:cNvSpPr>
          <p:nvPr/>
        </p:nvSpPr>
        <p:spPr bwMode="auto">
          <a:xfrm>
            <a:off x="8458200" y="2332038"/>
            <a:ext cx="365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state</a:t>
            </a:r>
          </a:p>
        </p:txBody>
      </p:sp>
      <p:sp>
        <p:nvSpPr>
          <p:cNvPr id="29958" name="Text Box 262"/>
          <p:cNvSpPr txBox="1">
            <a:spLocks noChangeArrowheads="1"/>
          </p:cNvSpPr>
          <p:nvPr/>
        </p:nvSpPr>
        <p:spPr bwMode="auto">
          <a:xfrm>
            <a:off x="8604250" y="3019425"/>
            <a:ext cx="3841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QOS</a:t>
            </a:r>
          </a:p>
        </p:txBody>
      </p:sp>
      <p:sp>
        <p:nvSpPr>
          <p:cNvPr id="29959" name="Line 263"/>
          <p:cNvSpPr>
            <a:spLocks noChangeShapeType="1"/>
          </p:cNvSpPr>
          <p:nvPr/>
        </p:nvSpPr>
        <p:spPr bwMode="auto">
          <a:xfrm>
            <a:off x="8372475" y="2370138"/>
            <a:ext cx="566738"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60" name="Line 264"/>
          <p:cNvSpPr>
            <a:spLocks noChangeShapeType="1"/>
          </p:cNvSpPr>
          <p:nvPr/>
        </p:nvSpPr>
        <p:spPr bwMode="auto">
          <a:xfrm>
            <a:off x="8374063" y="2500313"/>
            <a:ext cx="56673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61" name="Line 265"/>
          <p:cNvSpPr>
            <a:spLocks noChangeShapeType="1"/>
          </p:cNvSpPr>
          <p:nvPr/>
        </p:nvSpPr>
        <p:spPr bwMode="auto">
          <a:xfrm>
            <a:off x="8374063" y="2632075"/>
            <a:ext cx="566737"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62" name="Line 266"/>
          <p:cNvSpPr>
            <a:spLocks noChangeShapeType="1"/>
          </p:cNvSpPr>
          <p:nvPr/>
        </p:nvSpPr>
        <p:spPr bwMode="auto">
          <a:xfrm>
            <a:off x="8370888" y="3187700"/>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63" name="Line 267"/>
          <p:cNvSpPr>
            <a:spLocks noChangeShapeType="1"/>
          </p:cNvSpPr>
          <p:nvPr/>
        </p:nvSpPr>
        <p:spPr bwMode="auto">
          <a:xfrm>
            <a:off x="8374063" y="3311525"/>
            <a:ext cx="5699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64" name="Oval 268"/>
          <p:cNvSpPr>
            <a:spLocks noChangeArrowheads="1"/>
          </p:cNvSpPr>
          <p:nvPr/>
        </p:nvSpPr>
        <p:spPr bwMode="auto">
          <a:xfrm>
            <a:off x="8474075" y="3519488"/>
            <a:ext cx="39688" cy="46037"/>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65" name="Line 269"/>
          <p:cNvSpPr>
            <a:spLocks noChangeShapeType="1"/>
          </p:cNvSpPr>
          <p:nvPr/>
        </p:nvSpPr>
        <p:spPr bwMode="auto">
          <a:xfrm>
            <a:off x="8372475" y="3425825"/>
            <a:ext cx="569913"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66" name="Oval 270"/>
          <p:cNvSpPr>
            <a:spLocks noChangeArrowheads="1"/>
          </p:cNvSpPr>
          <p:nvPr/>
        </p:nvSpPr>
        <p:spPr bwMode="auto">
          <a:xfrm>
            <a:off x="8474075" y="3587750"/>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67" name="Oval 271"/>
          <p:cNvSpPr>
            <a:spLocks noChangeArrowheads="1"/>
          </p:cNvSpPr>
          <p:nvPr/>
        </p:nvSpPr>
        <p:spPr bwMode="auto">
          <a:xfrm>
            <a:off x="8474075" y="3457575"/>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68" name="Oval 272"/>
          <p:cNvSpPr>
            <a:spLocks noChangeArrowheads="1"/>
          </p:cNvSpPr>
          <p:nvPr/>
        </p:nvSpPr>
        <p:spPr bwMode="auto">
          <a:xfrm>
            <a:off x="8763000" y="3517900"/>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69" name="Oval 273"/>
          <p:cNvSpPr>
            <a:spLocks noChangeArrowheads="1"/>
          </p:cNvSpPr>
          <p:nvPr/>
        </p:nvSpPr>
        <p:spPr bwMode="auto">
          <a:xfrm>
            <a:off x="8763000" y="3584575"/>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70" name="Oval 274"/>
          <p:cNvSpPr>
            <a:spLocks noChangeArrowheads="1"/>
          </p:cNvSpPr>
          <p:nvPr/>
        </p:nvSpPr>
        <p:spPr bwMode="auto">
          <a:xfrm>
            <a:off x="8763000" y="3454400"/>
            <a:ext cx="39688" cy="46038"/>
          </a:xfrm>
          <a:prstGeom prst="ellipse">
            <a:avLst/>
          </a:prstGeom>
          <a:solidFill>
            <a:srgbClr val="FFFFFF">
              <a:alpha val="50000"/>
            </a:srgbClr>
          </a:solidFill>
          <a:ln w="90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71" name="Text Box 275"/>
          <p:cNvSpPr txBox="1">
            <a:spLocks noChangeArrowheads="1"/>
          </p:cNvSpPr>
          <p:nvPr/>
        </p:nvSpPr>
        <p:spPr bwMode="auto">
          <a:xfrm>
            <a:off x="8402638" y="2736850"/>
            <a:ext cx="4841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pipe 10</a:t>
            </a:r>
          </a:p>
        </p:txBody>
      </p:sp>
      <p:sp>
        <p:nvSpPr>
          <p:cNvPr id="29972" name="Text Box 276"/>
          <p:cNvSpPr txBox="1">
            <a:spLocks noChangeArrowheads="1"/>
          </p:cNvSpPr>
          <p:nvPr/>
        </p:nvSpPr>
        <p:spPr bwMode="auto">
          <a:xfrm>
            <a:off x="8431213" y="2452688"/>
            <a:ext cx="3952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timer</a:t>
            </a:r>
          </a:p>
        </p:txBody>
      </p:sp>
      <p:sp>
        <p:nvSpPr>
          <p:cNvPr id="29973" name="Text Box 277"/>
          <p:cNvSpPr txBox="1">
            <a:spLocks noChangeArrowheads="1"/>
          </p:cNvSpPr>
          <p:nvPr/>
        </p:nvSpPr>
        <p:spPr bwMode="auto">
          <a:xfrm>
            <a:off x="8305800" y="2597150"/>
            <a:ext cx="67786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700"/>
              <a:t>ack rcvd flags</a:t>
            </a:r>
          </a:p>
        </p:txBody>
      </p:sp>
      <p:sp>
        <p:nvSpPr>
          <p:cNvPr id="29974" name="Line 278"/>
          <p:cNvSpPr>
            <a:spLocks noChangeShapeType="1"/>
          </p:cNvSpPr>
          <p:nvPr/>
        </p:nvSpPr>
        <p:spPr bwMode="auto">
          <a:xfrm>
            <a:off x="8370888" y="2922588"/>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75" name="Line 279"/>
          <p:cNvSpPr>
            <a:spLocks noChangeShapeType="1"/>
          </p:cNvSpPr>
          <p:nvPr/>
        </p:nvSpPr>
        <p:spPr bwMode="auto">
          <a:xfrm>
            <a:off x="8374063" y="3065463"/>
            <a:ext cx="56991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76" name="Text Box 280"/>
          <p:cNvSpPr txBox="1">
            <a:spLocks noChangeArrowheads="1"/>
          </p:cNvSpPr>
          <p:nvPr/>
        </p:nvSpPr>
        <p:spPr bwMode="auto">
          <a:xfrm>
            <a:off x="8364538" y="2887663"/>
            <a:ext cx="573087"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sub count</a:t>
            </a:r>
          </a:p>
        </p:txBody>
      </p:sp>
      <p:sp>
        <p:nvSpPr>
          <p:cNvPr id="29977" name="Text Box 281"/>
          <p:cNvSpPr txBox="1">
            <a:spLocks noChangeArrowheads="1"/>
          </p:cNvSpPr>
          <p:nvPr/>
        </p:nvSpPr>
        <p:spPr bwMode="auto">
          <a:xfrm>
            <a:off x="8347075" y="2195513"/>
            <a:ext cx="6016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500"/>
              </a:spcBef>
            </a:pPr>
            <a:r>
              <a:rPr lang="en-GB" sz="800"/>
              <a:t>in use flag</a:t>
            </a:r>
          </a:p>
        </p:txBody>
      </p:sp>
      <p:sp>
        <p:nvSpPr>
          <p:cNvPr id="29978" name="Text Box 282"/>
          <p:cNvSpPr txBox="1">
            <a:spLocks noChangeArrowheads="1"/>
          </p:cNvSpPr>
          <p:nvPr/>
        </p:nvSpPr>
        <p:spPr bwMode="auto">
          <a:xfrm>
            <a:off x="5445125" y="3243263"/>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9979" name="Text Box 283"/>
          <p:cNvSpPr txBox="1">
            <a:spLocks noChangeArrowheads="1"/>
          </p:cNvSpPr>
          <p:nvPr/>
        </p:nvSpPr>
        <p:spPr bwMode="auto">
          <a:xfrm>
            <a:off x="5700713" y="3243263"/>
            <a:ext cx="3079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0,0</a:t>
            </a:r>
          </a:p>
        </p:txBody>
      </p:sp>
      <p:sp>
        <p:nvSpPr>
          <p:cNvPr id="29980" name="Line 284"/>
          <p:cNvSpPr>
            <a:spLocks noChangeShapeType="1"/>
          </p:cNvSpPr>
          <p:nvPr/>
        </p:nvSpPr>
        <p:spPr bwMode="auto">
          <a:xfrm>
            <a:off x="1377950" y="1590675"/>
            <a:ext cx="3414713" cy="1588"/>
          </a:xfrm>
          <a:prstGeom prst="line">
            <a:avLst/>
          </a:prstGeom>
          <a:noFill/>
          <a:ln w="9360">
            <a:solidFill>
              <a:srgbClr val="FF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9981" name="Line 285"/>
          <p:cNvSpPr>
            <a:spLocks noChangeShapeType="1"/>
          </p:cNvSpPr>
          <p:nvPr/>
        </p:nvSpPr>
        <p:spPr bwMode="auto">
          <a:xfrm flipV="1">
            <a:off x="7893050" y="1597025"/>
            <a:ext cx="1588" cy="45243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9982" name="Line 286"/>
          <p:cNvSpPr>
            <a:spLocks noChangeShapeType="1"/>
          </p:cNvSpPr>
          <p:nvPr/>
        </p:nvSpPr>
        <p:spPr bwMode="auto">
          <a:xfrm flipV="1">
            <a:off x="4803775" y="1577975"/>
            <a:ext cx="1588" cy="452438"/>
          </a:xfrm>
          <a:prstGeom prst="line">
            <a:avLst/>
          </a:prstGeom>
          <a:noFill/>
          <a:ln w="9360">
            <a:solidFill>
              <a:srgbClr val="FF0000"/>
            </a:solidFill>
            <a:round/>
            <a:headEnd/>
            <a:tailEnd type="triangle" w="med" len="me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9983" name="Line 287"/>
          <p:cNvSpPr>
            <a:spLocks noChangeShapeType="1"/>
          </p:cNvSpPr>
          <p:nvPr/>
        </p:nvSpPr>
        <p:spPr bwMode="auto">
          <a:xfrm flipV="1">
            <a:off x="1387475" y="1577975"/>
            <a:ext cx="1588" cy="452438"/>
          </a:xfrm>
          <a:prstGeom prst="line">
            <a:avLst/>
          </a:prstGeom>
          <a:noFill/>
          <a:ln w="9360">
            <a:solidFill>
              <a:srgbClr val="FF0000"/>
            </a:solidFill>
            <a:round/>
            <a:headEnd type="triangle" w="med" len="me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29984" name="Text Box 288"/>
          <p:cNvSpPr txBox="1">
            <a:spLocks noChangeArrowheads="1"/>
          </p:cNvSpPr>
          <p:nvPr/>
        </p:nvSpPr>
        <p:spPr bwMode="auto">
          <a:xfrm>
            <a:off x="5634038" y="1570038"/>
            <a:ext cx="6858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t>Ethernet</a:t>
            </a:r>
          </a:p>
        </p:txBody>
      </p:sp>
      <p:sp>
        <p:nvSpPr>
          <p:cNvPr id="29985" name="Text Box 289"/>
          <p:cNvSpPr txBox="1">
            <a:spLocks noChangeArrowheads="1"/>
          </p:cNvSpPr>
          <p:nvPr/>
        </p:nvSpPr>
        <p:spPr bwMode="auto">
          <a:xfrm>
            <a:off x="6945313" y="3130550"/>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9986" name="Text Box 290"/>
          <p:cNvSpPr txBox="1">
            <a:spLocks noChangeArrowheads="1"/>
          </p:cNvSpPr>
          <p:nvPr/>
        </p:nvSpPr>
        <p:spPr bwMode="auto">
          <a:xfrm>
            <a:off x="7200900" y="3130550"/>
            <a:ext cx="3079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0,0</a:t>
            </a:r>
          </a:p>
        </p:txBody>
      </p:sp>
      <p:sp>
        <p:nvSpPr>
          <p:cNvPr id="29987" name="Text Box 291"/>
          <p:cNvSpPr txBox="1">
            <a:spLocks noChangeArrowheads="1"/>
          </p:cNvSpPr>
          <p:nvPr/>
        </p:nvSpPr>
        <p:spPr bwMode="auto">
          <a:xfrm>
            <a:off x="7646988" y="3894138"/>
            <a:ext cx="282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10</a:t>
            </a:r>
          </a:p>
        </p:txBody>
      </p:sp>
      <p:sp>
        <p:nvSpPr>
          <p:cNvPr id="29988" name="Text Box 292"/>
          <p:cNvSpPr txBox="1">
            <a:spLocks noChangeArrowheads="1"/>
          </p:cNvSpPr>
          <p:nvPr/>
        </p:nvSpPr>
        <p:spPr bwMode="auto">
          <a:xfrm>
            <a:off x="8021638" y="3894138"/>
            <a:ext cx="2333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9</a:t>
            </a:r>
          </a:p>
        </p:txBody>
      </p:sp>
      <p:sp>
        <p:nvSpPr>
          <p:cNvPr id="29989" name="Text Box 293"/>
          <p:cNvSpPr txBox="1">
            <a:spLocks noChangeArrowheads="1"/>
          </p:cNvSpPr>
          <p:nvPr/>
        </p:nvSpPr>
        <p:spPr bwMode="auto">
          <a:xfrm>
            <a:off x="168275" y="4900613"/>
            <a:ext cx="8089900" cy="148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400">
                <a:latin typeface="Arial" charset="0"/>
              </a:rPr>
              <a:t>Application A3 sends a message with message ID 10.</a:t>
            </a:r>
          </a:p>
          <a:p>
            <a:pPr>
              <a:lnSpc>
                <a:spcPct val="93000"/>
              </a:lnSpc>
            </a:pPr>
            <a:r>
              <a:rPr lang="en-GB" sz="1400">
                <a:latin typeface="Arial" charset="0"/>
              </a:rPr>
              <a:t>SB routes the message to pipe 5.</a:t>
            </a:r>
          </a:p>
          <a:p>
            <a:pPr>
              <a:lnSpc>
                <a:spcPct val="93000"/>
              </a:lnSpc>
            </a:pPr>
            <a:r>
              <a:rPr lang="en-GB" sz="1400">
                <a:latin typeface="Arial" charset="0"/>
              </a:rPr>
              <a:t>SBN2 reads the message off pipe 5, adds the SBN Hdr (APP MSG identifier and Src Name=CPU2),</a:t>
            </a:r>
          </a:p>
          <a:p>
            <a:pPr>
              <a:lnSpc>
                <a:spcPct val="93000"/>
              </a:lnSpc>
            </a:pPr>
            <a:r>
              <a:rPr lang="en-GB" sz="1400">
                <a:latin typeface="Arial" charset="0"/>
              </a:rPr>
              <a:t>then sends it to CPU1. (All pipe 5 pkts go to CPU1)</a:t>
            </a:r>
          </a:p>
          <a:p>
            <a:pPr>
              <a:lnSpc>
                <a:spcPct val="93000"/>
              </a:lnSpc>
            </a:pPr>
            <a:r>
              <a:rPr lang="en-GB" sz="1400">
                <a:latin typeface="Arial" charset="0"/>
              </a:rPr>
              <a:t>SBN1 reads the message off the network, strips the APP MSG identifier and sends it to SB for routing.</a:t>
            </a:r>
          </a:p>
          <a:p>
            <a:pPr>
              <a:lnSpc>
                <a:spcPct val="93000"/>
              </a:lnSpc>
            </a:pPr>
            <a:r>
              <a:rPr lang="en-GB" sz="1400">
                <a:latin typeface="Arial" charset="0"/>
              </a:rPr>
              <a:t>Inside the CFE_SB_SendMsg API, the message is routed to  pipe 3.</a:t>
            </a:r>
          </a:p>
          <a:p>
            <a:pPr>
              <a:lnSpc>
                <a:spcPct val="93000"/>
              </a:lnSpc>
            </a:pPr>
            <a:r>
              <a:rPr lang="en-GB" sz="1400">
                <a:latin typeface="Arial" charset="0"/>
              </a:rPr>
              <a:t>Application A1 receives the message via the CFE_SB_RcvMsg API.</a:t>
            </a:r>
          </a:p>
        </p:txBody>
      </p:sp>
      <p:sp>
        <p:nvSpPr>
          <p:cNvPr id="29990" name="Rectangle 294"/>
          <p:cNvSpPr>
            <a:spLocks noChangeArrowheads="1"/>
          </p:cNvSpPr>
          <p:nvPr/>
        </p:nvSpPr>
        <p:spPr bwMode="auto">
          <a:xfrm>
            <a:off x="3540125" y="3082925"/>
            <a:ext cx="895350" cy="203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91" name="Text Box 295"/>
          <p:cNvSpPr txBox="1">
            <a:spLocks noChangeArrowheads="1"/>
          </p:cNvSpPr>
          <p:nvPr/>
        </p:nvSpPr>
        <p:spPr bwMode="auto">
          <a:xfrm>
            <a:off x="3509963" y="3078163"/>
            <a:ext cx="9699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CFE_SB_SendMsg</a:t>
            </a:r>
          </a:p>
        </p:txBody>
      </p:sp>
      <p:sp>
        <p:nvSpPr>
          <p:cNvPr id="29992" name="Line 296"/>
          <p:cNvSpPr>
            <a:spLocks noChangeShapeType="1"/>
          </p:cNvSpPr>
          <p:nvPr/>
        </p:nvSpPr>
        <p:spPr bwMode="auto">
          <a:xfrm flipH="1" flipV="1">
            <a:off x="3976688" y="3287713"/>
            <a:ext cx="77787" cy="212725"/>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93" name="Line 297"/>
          <p:cNvSpPr>
            <a:spLocks noChangeShapeType="1"/>
          </p:cNvSpPr>
          <p:nvPr/>
        </p:nvSpPr>
        <p:spPr bwMode="auto">
          <a:xfrm>
            <a:off x="4435475" y="3184525"/>
            <a:ext cx="155575" cy="15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94" name="Rectangle 298"/>
          <p:cNvSpPr>
            <a:spLocks noChangeArrowheads="1"/>
          </p:cNvSpPr>
          <p:nvPr/>
        </p:nvSpPr>
        <p:spPr bwMode="auto">
          <a:xfrm>
            <a:off x="1671638" y="1719263"/>
            <a:ext cx="895350" cy="203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95" name="Text Box 299"/>
          <p:cNvSpPr txBox="1">
            <a:spLocks noChangeArrowheads="1"/>
          </p:cNvSpPr>
          <p:nvPr/>
        </p:nvSpPr>
        <p:spPr bwMode="auto">
          <a:xfrm>
            <a:off x="1641475" y="1714500"/>
            <a:ext cx="9699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CFE_SB_SendMsg</a:t>
            </a:r>
          </a:p>
        </p:txBody>
      </p:sp>
      <p:sp>
        <p:nvSpPr>
          <p:cNvPr id="29996" name="Line 300"/>
          <p:cNvSpPr>
            <a:spLocks noChangeShapeType="1"/>
          </p:cNvSpPr>
          <p:nvPr/>
        </p:nvSpPr>
        <p:spPr bwMode="auto">
          <a:xfrm flipV="1">
            <a:off x="1600200" y="1916113"/>
            <a:ext cx="212725" cy="241300"/>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97" name="Line 301"/>
          <p:cNvSpPr>
            <a:spLocks noChangeShapeType="1"/>
          </p:cNvSpPr>
          <p:nvPr/>
        </p:nvSpPr>
        <p:spPr bwMode="auto">
          <a:xfrm flipH="1">
            <a:off x="1589088" y="1919288"/>
            <a:ext cx="482600" cy="1158875"/>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998" name="Line 302"/>
          <p:cNvSpPr>
            <a:spLocks noChangeShapeType="1"/>
          </p:cNvSpPr>
          <p:nvPr/>
        </p:nvSpPr>
        <p:spPr bwMode="auto">
          <a:xfrm>
            <a:off x="4822825" y="1590675"/>
            <a:ext cx="3070225" cy="1588"/>
          </a:xfrm>
          <a:prstGeom prst="line">
            <a:avLst/>
          </a:prstGeom>
          <a:noFill/>
          <a:ln w="9360">
            <a:solidFill>
              <a:srgbClr val="000000"/>
            </a:solidFill>
            <a:round/>
            <a:headEnd/>
            <a:tailEnd/>
          </a:ln>
          <a:effectLst>
            <a:outerShdw blurRad="63500" dist="155281" dir="2700000" algn="ctr" rotWithShape="0">
              <a:srgbClr val="FFFFFF">
                <a:alpha val="50027"/>
              </a:srgbClr>
            </a:outerShdw>
          </a:effectLst>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209800" y="228600"/>
            <a:ext cx="6049963"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1750"/>
              </a:spcBef>
              <a:buClr>
                <a:srgbClr val="3333CC"/>
              </a:buClr>
            </a:pPr>
            <a:r>
              <a:rPr lang="en-GB" sz="2800" b="1">
                <a:solidFill>
                  <a:srgbClr val="3333CC"/>
                </a:solidFill>
              </a:rPr>
              <a:t>SBN – for reference </a:t>
            </a:r>
          </a:p>
        </p:txBody>
      </p:sp>
      <p:sp>
        <p:nvSpPr>
          <p:cNvPr id="30722" name="Rectangle 2"/>
          <p:cNvSpPr>
            <a:spLocks noChangeArrowheads="1"/>
          </p:cNvSpPr>
          <p:nvPr/>
        </p:nvSpPr>
        <p:spPr bwMode="auto">
          <a:xfrm>
            <a:off x="703263" y="1606550"/>
            <a:ext cx="990600" cy="83185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23" name="Text Box 3"/>
          <p:cNvSpPr txBox="1">
            <a:spLocks noChangeArrowheads="1"/>
          </p:cNvSpPr>
          <p:nvPr/>
        </p:nvSpPr>
        <p:spPr bwMode="auto">
          <a:xfrm>
            <a:off x="938213" y="1606550"/>
            <a:ext cx="468312"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SBN</a:t>
            </a:r>
          </a:p>
        </p:txBody>
      </p:sp>
      <p:sp>
        <p:nvSpPr>
          <p:cNvPr id="30724" name="Text Box 4"/>
          <p:cNvSpPr txBox="1">
            <a:spLocks noChangeArrowheads="1"/>
          </p:cNvSpPr>
          <p:nvPr/>
        </p:nvSpPr>
        <p:spPr bwMode="auto">
          <a:xfrm>
            <a:off x="684213" y="1951038"/>
            <a:ext cx="103822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calls socket,sendto,</a:t>
            </a:r>
          </a:p>
          <a:p>
            <a:pPr algn="ctr">
              <a:lnSpc>
                <a:spcPct val="100000"/>
              </a:lnSpc>
            </a:pPr>
            <a:r>
              <a:rPr lang="en-GB" sz="800"/>
              <a:t>recvfrom &amp; SB APIs</a:t>
            </a:r>
          </a:p>
        </p:txBody>
      </p:sp>
      <p:sp>
        <p:nvSpPr>
          <p:cNvPr id="30725" name="Rectangle 5"/>
          <p:cNvSpPr>
            <a:spLocks noChangeArrowheads="1"/>
          </p:cNvSpPr>
          <p:nvPr/>
        </p:nvSpPr>
        <p:spPr bwMode="auto">
          <a:xfrm>
            <a:off x="703263" y="2673350"/>
            <a:ext cx="990600" cy="533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26" name="Text Box 6"/>
          <p:cNvSpPr txBox="1">
            <a:spLocks noChangeArrowheads="1"/>
          </p:cNvSpPr>
          <p:nvPr/>
        </p:nvSpPr>
        <p:spPr bwMode="auto">
          <a:xfrm>
            <a:off x="1011238" y="2673350"/>
            <a:ext cx="371475"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OS</a:t>
            </a:r>
          </a:p>
        </p:txBody>
      </p:sp>
      <p:sp>
        <p:nvSpPr>
          <p:cNvPr id="30727" name="Line 7"/>
          <p:cNvSpPr>
            <a:spLocks noChangeShapeType="1"/>
          </p:cNvSpPr>
          <p:nvPr/>
        </p:nvSpPr>
        <p:spPr bwMode="auto">
          <a:xfrm>
            <a:off x="1160463" y="3206750"/>
            <a:ext cx="1587" cy="990600"/>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28" name="Text Box 8"/>
          <p:cNvSpPr txBox="1">
            <a:spLocks noChangeArrowheads="1"/>
          </p:cNvSpPr>
          <p:nvPr/>
        </p:nvSpPr>
        <p:spPr bwMode="auto">
          <a:xfrm>
            <a:off x="560388" y="1149350"/>
            <a:ext cx="1201737"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cFE Demo, 2004</a:t>
            </a:r>
          </a:p>
        </p:txBody>
      </p:sp>
      <p:sp>
        <p:nvSpPr>
          <p:cNvPr id="30729" name="Text Box 9"/>
          <p:cNvSpPr txBox="1">
            <a:spLocks noChangeArrowheads="1"/>
          </p:cNvSpPr>
          <p:nvPr/>
        </p:nvSpPr>
        <p:spPr bwMode="auto">
          <a:xfrm>
            <a:off x="2230438" y="2901950"/>
            <a:ext cx="98583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defines ifinit,ifsend,</a:t>
            </a:r>
          </a:p>
          <a:p>
            <a:pPr algn="ctr">
              <a:lnSpc>
                <a:spcPct val="100000"/>
              </a:lnSpc>
            </a:pPr>
            <a:r>
              <a:rPr lang="en-GB" sz="800"/>
              <a:t>ifrcv,ifclose</a:t>
            </a:r>
          </a:p>
        </p:txBody>
      </p:sp>
      <p:sp>
        <p:nvSpPr>
          <p:cNvPr id="30730" name="Rectangle 10"/>
          <p:cNvSpPr>
            <a:spLocks noChangeArrowheads="1"/>
          </p:cNvSpPr>
          <p:nvPr/>
        </p:nvSpPr>
        <p:spPr bwMode="auto">
          <a:xfrm>
            <a:off x="2227263" y="2673350"/>
            <a:ext cx="990600" cy="533400"/>
          </a:xfrm>
          <a:prstGeom prst="rect">
            <a:avLst/>
          </a:prstGeom>
          <a:solidFill>
            <a:srgbClr val="969696">
              <a:alpha val="43999"/>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31" name="Text Box 11"/>
          <p:cNvSpPr txBox="1">
            <a:spLocks noChangeArrowheads="1"/>
          </p:cNvSpPr>
          <p:nvPr/>
        </p:nvSpPr>
        <p:spPr bwMode="auto">
          <a:xfrm>
            <a:off x="2206625" y="2665413"/>
            <a:ext cx="9794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OSAL/BSP ?</a:t>
            </a:r>
          </a:p>
        </p:txBody>
      </p:sp>
      <p:sp>
        <p:nvSpPr>
          <p:cNvPr id="30732" name="Text Box 12"/>
          <p:cNvSpPr txBox="1">
            <a:spLocks noChangeArrowheads="1"/>
          </p:cNvSpPr>
          <p:nvPr/>
        </p:nvSpPr>
        <p:spPr bwMode="auto">
          <a:xfrm>
            <a:off x="2020888" y="1073150"/>
            <a:ext cx="127476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Configuration 1:</a:t>
            </a:r>
          </a:p>
          <a:p>
            <a:pPr algn="ctr">
              <a:lnSpc>
                <a:spcPct val="100000"/>
              </a:lnSpc>
            </a:pPr>
            <a:r>
              <a:rPr lang="en-GB" sz="1200"/>
              <a:t>with IP, w/o SOIS</a:t>
            </a:r>
          </a:p>
        </p:txBody>
      </p:sp>
      <p:sp>
        <p:nvSpPr>
          <p:cNvPr id="30733" name="Text Box 13"/>
          <p:cNvSpPr txBox="1">
            <a:spLocks noChangeArrowheads="1"/>
          </p:cNvSpPr>
          <p:nvPr/>
        </p:nvSpPr>
        <p:spPr bwMode="auto">
          <a:xfrm>
            <a:off x="658813" y="2825750"/>
            <a:ext cx="106680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defines socket,sendto,</a:t>
            </a:r>
          </a:p>
          <a:p>
            <a:pPr algn="ctr">
              <a:lnSpc>
                <a:spcPct val="100000"/>
              </a:lnSpc>
            </a:pPr>
            <a:r>
              <a:rPr lang="en-GB" sz="800"/>
              <a:t>recvfrom</a:t>
            </a:r>
          </a:p>
        </p:txBody>
      </p:sp>
      <p:sp>
        <p:nvSpPr>
          <p:cNvPr id="30734" name="Rectangle 14"/>
          <p:cNvSpPr>
            <a:spLocks noChangeArrowheads="1"/>
          </p:cNvSpPr>
          <p:nvPr/>
        </p:nvSpPr>
        <p:spPr bwMode="auto">
          <a:xfrm>
            <a:off x="2227263" y="3663950"/>
            <a:ext cx="990600" cy="5334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35" name="Text Box 15"/>
          <p:cNvSpPr txBox="1">
            <a:spLocks noChangeArrowheads="1"/>
          </p:cNvSpPr>
          <p:nvPr/>
        </p:nvSpPr>
        <p:spPr bwMode="auto">
          <a:xfrm>
            <a:off x="2536825" y="3663950"/>
            <a:ext cx="371475"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OS</a:t>
            </a:r>
          </a:p>
        </p:txBody>
      </p:sp>
      <p:sp>
        <p:nvSpPr>
          <p:cNvPr id="30736" name="Text Box 16"/>
          <p:cNvSpPr txBox="1">
            <a:spLocks noChangeArrowheads="1"/>
          </p:cNvSpPr>
          <p:nvPr/>
        </p:nvSpPr>
        <p:spPr bwMode="auto">
          <a:xfrm>
            <a:off x="2182813" y="3816350"/>
            <a:ext cx="106680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defines socket,sendto,</a:t>
            </a:r>
          </a:p>
          <a:p>
            <a:pPr algn="ctr">
              <a:lnSpc>
                <a:spcPct val="100000"/>
              </a:lnSpc>
            </a:pPr>
            <a:r>
              <a:rPr lang="en-GB" sz="800"/>
              <a:t>recvfrom</a:t>
            </a:r>
          </a:p>
        </p:txBody>
      </p:sp>
      <p:sp>
        <p:nvSpPr>
          <p:cNvPr id="30737" name="Line 17"/>
          <p:cNvSpPr>
            <a:spLocks noChangeShapeType="1"/>
          </p:cNvSpPr>
          <p:nvPr/>
        </p:nvSpPr>
        <p:spPr bwMode="auto">
          <a:xfrm>
            <a:off x="2684463" y="3206750"/>
            <a:ext cx="1587" cy="4572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38" name="Line 18"/>
          <p:cNvSpPr>
            <a:spLocks noChangeShapeType="1"/>
          </p:cNvSpPr>
          <p:nvPr/>
        </p:nvSpPr>
        <p:spPr bwMode="auto">
          <a:xfrm>
            <a:off x="2684463" y="4197350"/>
            <a:ext cx="1587" cy="381000"/>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39" name="Text Box 19"/>
          <p:cNvSpPr txBox="1">
            <a:spLocks noChangeArrowheads="1"/>
          </p:cNvSpPr>
          <p:nvPr/>
        </p:nvSpPr>
        <p:spPr bwMode="auto">
          <a:xfrm>
            <a:off x="5407025" y="1065213"/>
            <a:ext cx="1173163"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Configuration 3:</a:t>
            </a:r>
          </a:p>
          <a:p>
            <a:pPr algn="ctr">
              <a:lnSpc>
                <a:spcPct val="100000"/>
              </a:lnSpc>
            </a:pPr>
            <a:r>
              <a:rPr lang="en-GB" sz="1200"/>
              <a:t>w/o IP, w SOIS</a:t>
            </a:r>
          </a:p>
        </p:txBody>
      </p:sp>
      <p:sp>
        <p:nvSpPr>
          <p:cNvPr id="30740" name="Text Box 20"/>
          <p:cNvSpPr txBox="1">
            <a:spLocks noChangeArrowheads="1"/>
          </p:cNvSpPr>
          <p:nvPr/>
        </p:nvSpPr>
        <p:spPr bwMode="auto">
          <a:xfrm>
            <a:off x="3838575" y="1073150"/>
            <a:ext cx="117316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Configuration 2:</a:t>
            </a:r>
          </a:p>
          <a:p>
            <a:pPr algn="ctr">
              <a:lnSpc>
                <a:spcPct val="100000"/>
              </a:lnSpc>
            </a:pPr>
            <a:r>
              <a:rPr lang="en-GB" sz="1200"/>
              <a:t>with IP &amp; SOIS</a:t>
            </a:r>
          </a:p>
        </p:txBody>
      </p:sp>
      <p:sp>
        <p:nvSpPr>
          <p:cNvPr id="30741" name="Rectangle 21"/>
          <p:cNvSpPr>
            <a:spLocks noChangeArrowheads="1"/>
          </p:cNvSpPr>
          <p:nvPr/>
        </p:nvSpPr>
        <p:spPr bwMode="auto">
          <a:xfrm>
            <a:off x="5429250" y="4724400"/>
            <a:ext cx="990600" cy="914400"/>
          </a:xfrm>
          <a:prstGeom prst="rect">
            <a:avLst/>
          </a:prstGeom>
          <a:solidFill>
            <a:srgbClr val="C0C0C0">
              <a:alpha val="50000"/>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42" name="Text Box 22"/>
          <p:cNvSpPr txBox="1">
            <a:spLocks noChangeArrowheads="1"/>
          </p:cNvSpPr>
          <p:nvPr/>
        </p:nvSpPr>
        <p:spPr bwMode="auto">
          <a:xfrm>
            <a:off x="5689600" y="4722813"/>
            <a:ext cx="50323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SOIS</a:t>
            </a:r>
          </a:p>
        </p:txBody>
      </p:sp>
      <p:sp>
        <p:nvSpPr>
          <p:cNvPr id="30743" name="Text Box 23"/>
          <p:cNvSpPr txBox="1">
            <a:spLocks noChangeArrowheads="1"/>
          </p:cNvSpPr>
          <p:nvPr/>
        </p:nvSpPr>
        <p:spPr bwMode="auto">
          <a:xfrm>
            <a:off x="5578475" y="4953000"/>
            <a:ext cx="71596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defines SOIS</a:t>
            </a:r>
          </a:p>
          <a:p>
            <a:pPr algn="ctr">
              <a:lnSpc>
                <a:spcPct val="100000"/>
              </a:lnSpc>
            </a:pPr>
            <a:r>
              <a:rPr lang="en-GB" sz="800"/>
              <a:t>API</a:t>
            </a:r>
            <a:r>
              <a:rPr lang="en-GB" altLang="en-GB" sz="800"/>
              <a:t>’</a:t>
            </a:r>
            <a:r>
              <a:rPr lang="en-GB" sz="800"/>
              <a:t>s</a:t>
            </a:r>
          </a:p>
        </p:txBody>
      </p:sp>
      <p:sp>
        <p:nvSpPr>
          <p:cNvPr id="30744" name="Rectangle 24"/>
          <p:cNvSpPr>
            <a:spLocks noChangeArrowheads="1"/>
          </p:cNvSpPr>
          <p:nvPr/>
        </p:nvSpPr>
        <p:spPr bwMode="auto">
          <a:xfrm>
            <a:off x="5715000" y="5334000"/>
            <a:ext cx="393700" cy="215900"/>
          </a:xfrm>
          <a:prstGeom prst="rect">
            <a:avLst/>
          </a:prstGeom>
          <a:solidFill>
            <a:srgbClr val="969696">
              <a:alpha val="50000"/>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45" name="Text Box 25"/>
          <p:cNvSpPr txBox="1">
            <a:spLocks noChangeArrowheads="1"/>
          </p:cNvSpPr>
          <p:nvPr/>
        </p:nvSpPr>
        <p:spPr bwMode="auto">
          <a:xfrm>
            <a:off x="5653088" y="5321300"/>
            <a:ext cx="5080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ethernet</a:t>
            </a:r>
          </a:p>
        </p:txBody>
      </p:sp>
      <p:sp>
        <p:nvSpPr>
          <p:cNvPr id="30746" name="Rectangle 26"/>
          <p:cNvSpPr>
            <a:spLocks noChangeArrowheads="1"/>
          </p:cNvSpPr>
          <p:nvPr/>
        </p:nvSpPr>
        <p:spPr bwMode="auto">
          <a:xfrm>
            <a:off x="5403850" y="3429000"/>
            <a:ext cx="990600" cy="381000"/>
          </a:xfrm>
          <a:prstGeom prst="rect">
            <a:avLst/>
          </a:prstGeom>
          <a:solidFill>
            <a:srgbClr val="969696">
              <a:alpha val="48999"/>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47" name="Text Box 27"/>
          <p:cNvSpPr txBox="1">
            <a:spLocks noChangeArrowheads="1"/>
          </p:cNvSpPr>
          <p:nvPr/>
        </p:nvSpPr>
        <p:spPr bwMode="auto">
          <a:xfrm>
            <a:off x="5422900" y="3429000"/>
            <a:ext cx="10477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Fragmentation</a:t>
            </a:r>
          </a:p>
          <a:p>
            <a:pPr algn="ctr">
              <a:lnSpc>
                <a:spcPct val="100000"/>
              </a:lnSpc>
            </a:pPr>
            <a:r>
              <a:rPr lang="en-GB" sz="1200"/>
              <a:t>Code</a:t>
            </a:r>
          </a:p>
        </p:txBody>
      </p:sp>
      <p:sp>
        <p:nvSpPr>
          <p:cNvPr id="30748" name="Rectangle 28"/>
          <p:cNvSpPr>
            <a:spLocks noChangeArrowheads="1"/>
          </p:cNvSpPr>
          <p:nvPr/>
        </p:nvSpPr>
        <p:spPr bwMode="auto">
          <a:xfrm>
            <a:off x="3829050" y="4425950"/>
            <a:ext cx="990600" cy="914400"/>
          </a:xfrm>
          <a:prstGeom prst="rect">
            <a:avLst/>
          </a:prstGeom>
          <a:solidFill>
            <a:srgbClr val="C0C0C0">
              <a:alpha val="50000"/>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49" name="Text Box 29"/>
          <p:cNvSpPr txBox="1">
            <a:spLocks noChangeArrowheads="1"/>
          </p:cNvSpPr>
          <p:nvPr/>
        </p:nvSpPr>
        <p:spPr bwMode="auto">
          <a:xfrm>
            <a:off x="4089400" y="4424363"/>
            <a:ext cx="50323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SOIS</a:t>
            </a:r>
          </a:p>
        </p:txBody>
      </p:sp>
      <p:sp>
        <p:nvSpPr>
          <p:cNvPr id="30750" name="Text Box 30"/>
          <p:cNvSpPr txBox="1">
            <a:spLocks noChangeArrowheads="1"/>
          </p:cNvSpPr>
          <p:nvPr/>
        </p:nvSpPr>
        <p:spPr bwMode="auto">
          <a:xfrm>
            <a:off x="3978275" y="4654550"/>
            <a:ext cx="71596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defines SOIS</a:t>
            </a:r>
          </a:p>
          <a:p>
            <a:pPr algn="ctr">
              <a:lnSpc>
                <a:spcPct val="100000"/>
              </a:lnSpc>
            </a:pPr>
            <a:r>
              <a:rPr lang="en-GB" sz="800"/>
              <a:t>API</a:t>
            </a:r>
            <a:r>
              <a:rPr lang="en-GB" altLang="en-GB" sz="800"/>
              <a:t>’</a:t>
            </a:r>
            <a:r>
              <a:rPr lang="en-GB" sz="800"/>
              <a:t>s</a:t>
            </a:r>
          </a:p>
        </p:txBody>
      </p:sp>
      <p:sp>
        <p:nvSpPr>
          <p:cNvPr id="30751" name="Rectangle 31"/>
          <p:cNvSpPr>
            <a:spLocks noChangeArrowheads="1"/>
          </p:cNvSpPr>
          <p:nvPr/>
        </p:nvSpPr>
        <p:spPr bwMode="auto">
          <a:xfrm>
            <a:off x="4133850" y="5048250"/>
            <a:ext cx="393700" cy="215900"/>
          </a:xfrm>
          <a:prstGeom prst="rect">
            <a:avLst/>
          </a:prstGeom>
          <a:solidFill>
            <a:srgbClr val="969696">
              <a:alpha val="50000"/>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52" name="Text Box 32"/>
          <p:cNvSpPr txBox="1">
            <a:spLocks noChangeArrowheads="1"/>
          </p:cNvSpPr>
          <p:nvPr/>
        </p:nvSpPr>
        <p:spPr bwMode="auto">
          <a:xfrm>
            <a:off x="4071938" y="5035550"/>
            <a:ext cx="5080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ethernet</a:t>
            </a:r>
          </a:p>
        </p:txBody>
      </p:sp>
      <p:sp>
        <p:nvSpPr>
          <p:cNvPr id="30753" name="Rectangle 33"/>
          <p:cNvSpPr>
            <a:spLocks noChangeArrowheads="1"/>
          </p:cNvSpPr>
          <p:nvPr/>
        </p:nvSpPr>
        <p:spPr bwMode="auto">
          <a:xfrm>
            <a:off x="3821113" y="3602038"/>
            <a:ext cx="1066800" cy="457200"/>
          </a:xfrm>
          <a:prstGeom prst="rect">
            <a:avLst/>
          </a:prstGeom>
          <a:solidFill>
            <a:srgbClr val="969696">
              <a:alpha val="48999"/>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54" name="Text Box 34"/>
          <p:cNvSpPr txBox="1">
            <a:spLocks noChangeArrowheads="1"/>
          </p:cNvSpPr>
          <p:nvPr/>
        </p:nvSpPr>
        <p:spPr bwMode="auto">
          <a:xfrm>
            <a:off x="3775075" y="3587750"/>
            <a:ext cx="10922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Buffer Mgmnt/</a:t>
            </a:r>
          </a:p>
          <a:p>
            <a:pPr algn="ctr">
              <a:lnSpc>
                <a:spcPct val="100000"/>
              </a:lnSpc>
            </a:pPr>
            <a:r>
              <a:rPr lang="en-GB" sz="1200"/>
              <a:t>Msg Queueing</a:t>
            </a:r>
          </a:p>
        </p:txBody>
      </p:sp>
      <p:sp>
        <p:nvSpPr>
          <p:cNvPr id="30755" name="Text Box 35"/>
          <p:cNvSpPr txBox="1">
            <a:spLocks noChangeArrowheads="1"/>
          </p:cNvSpPr>
          <p:nvPr/>
        </p:nvSpPr>
        <p:spPr bwMode="auto">
          <a:xfrm>
            <a:off x="5416550" y="2895600"/>
            <a:ext cx="985838"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defines ifinit,ifsend,</a:t>
            </a:r>
          </a:p>
          <a:p>
            <a:pPr algn="ctr">
              <a:lnSpc>
                <a:spcPct val="100000"/>
              </a:lnSpc>
            </a:pPr>
            <a:r>
              <a:rPr lang="en-GB" sz="800"/>
              <a:t>ifrcv,ifclose</a:t>
            </a:r>
          </a:p>
        </p:txBody>
      </p:sp>
      <p:sp>
        <p:nvSpPr>
          <p:cNvPr id="30756" name="Rectangle 36"/>
          <p:cNvSpPr>
            <a:spLocks noChangeArrowheads="1"/>
          </p:cNvSpPr>
          <p:nvPr/>
        </p:nvSpPr>
        <p:spPr bwMode="auto">
          <a:xfrm>
            <a:off x="5414963" y="2667000"/>
            <a:ext cx="990600" cy="533400"/>
          </a:xfrm>
          <a:prstGeom prst="rect">
            <a:avLst/>
          </a:prstGeom>
          <a:solidFill>
            <a:srgbClr val="969696">
              <a:alpha val="43999"/>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57" name="Text Box 37"/>
          <p:cNvSpPr txBox="1">
            <a:spLocks noChangeArrowheads="1"/>
          </p:cNvSpPr>
          <p:nvPr/>
        </p:nvSpPr>
        <p:spPr bwMode="auto">
          <a:xfrm>
            <a:off x="5394325" y="2660650"/>
            <a:ext cx="9794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OSAL/BSP ?</a:t>
            </a:r>
          </a:p>
        </p:txBody>
      </p:sp>
      <p:sp>
        <p:nvSpPr>
          <p:cNvPr id="30758" name="Text Box 38"/>
          <p:cNvSpPr txBox="1">
            <a:spLocks noChangeArrowheads="1"/>
          </p:cNvSpPr>
          <p:nvPr/>
        </p:nvSpPr>
        <p:spPr bwMode="auto">
          <a:xfrm>
            <a:off x="3843338" y="2901950"/>
            <a:ext cx="98583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defines ifinit,ifsend,</a:t>
            </a:r>
          </a:p>
          <a:p>
            <a:pPr algn="ctr">
              <a:lnSpc>
                <a:spcPct val="100000"/>
              </a:lnSpc>
            </a:pPr>
            <a:r>
              <a:rPr lang="en-GB" sz="800"/>
              <a:t>ifrcv,ifclose</a:t>
            </a:r>
          </a:p>
        </p:txBody>
      </p:sp>
      <p:sp>
        <p:nvSpPr>
          <p:cNvPr id="30759" name="Rectangle 39"/>
          <p:cNvSpPr>
            <a:spLocks noChangeArrowheads="1"/>
          </p:cNvSpPr>
          <p:nvPr/>
        </p:nvSpPr>
        <p:spPr bwMode="auto">
          <a:xfrm>
            <a:off x="3841750" y="2673350"/>
            <a:ext cx="990600" cy="533400"/>
          </a:xfrm>
          <a:prstGeom prst="rect">
            <a:avLst/>
          </a:prstGeom>
          <a:solidFill>
            <a:srgbClr val="969696">
              <a:alpha val="43999"/>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60" name="Text Box 40"/>
          <p:cNvSpPr txBox="1">
            <a:spLocks noChangeArrowheads="1"/>
          </p:cNvSpPr>
          <p:nvPr/>
        </p:nvSpPr>
        <p:spPr bwMode="auto">
          <a:xfrm>
            <a:off x="3821113" y="2665413"/>
            <a:ext cx="979487"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OSAL/BSP ?</a:t>
            </a:r>
          </a:p>
        </p:txBody>
      </p:sp>
      <p:sp>
        <p:nvSpPr>
          <p:cNvPr id="30761" name="Rectangle 41"/>
          <p:cNvSpPr>
            <a:spLocks noChangeArrowheads="1"/>
          </p:cNvSpPr>
          <p:nvPr/>
        </p:nvSpPr>
        <p:spPr bwMode="auto">
          <a:xfrm>
            <a:off x="5389563" y="3976688"/>
            <a:ext cx="1066800" cy="457200"/>
          </a:xfrm>
          <a:prstGeom prst="rect">
            <a:avLst/>
          </a:prstGeom>
          <a:solidFill>
            <a:srgbClr val="969696">
              <a:alpha val="48999"/>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62" name="Text Box 42"/>
          <p:cNvSpPr txBox="1">
            <a:spLocks noChangeArrowheads="1"/>
          </p:cNvSpPr>
          <p:nvPr/>
        </p:nvSpPr>
        <p:spPr bwMode="auto">
          <a:xfrm>
            <a:off x="5343525" y="3962400"/>
            <a:ext cx="10922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Buffer Mgmnt/</a:t>
            </a:r>
          </a:p>
          <a:p>
            <a:pPr algn="ctr">
              <a:lnSpc>
                <a:spcPct val="100000"/>
              </a:lnSpc>
            </a:pPr>
            <a:r>
              <a:rPr lang="en-GB" sz="1200"/>
              <a:t>Msg Queueing</a:t>
            </a:r>
          </a:p>
        </p:txBody>
      </p:sp>
      <p:sp>
        <p:nvSpPr>
          <p:cNvPr id="30763" name="Line 43"/>
          <p:cNvSpPr>
            <a:spLocks noChangeShapeType="1"/>
          </p:cNvSpPr>
          <p:nvPr/>
        </p:nvSpPr>
        <p:spPr bwMode="auto">
          <a:xfrm>
            <a:off x="5867400" y="3200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64" name="Line 44"/>
          <p:cNvSpPr>
            <a:spLocks noChangeShapeType="1"/>
          </p:cNvSpPr>
          <p:nvPr/>
        </p:nvSpPr>
        <p:spPr bwMode="auto">
          <a:xfrm>
            <a:off x="5867400" y="3810000"/>
            <a:ext cx="1588" cy="152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65" name="Line 45"/>
          <p:cNvSpPr>
            <a:spLocks noChangeShapeType="1"/>
          </p:cNvSpPr>
          <p:nvPr/>
        </p:nvSpPr>
        <p:spPr bwMode="auto">
          <a:xfrm>
            <a:off x="5867400" y="44196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66" name="Line 46"/>
          <p:cNvSpPr>
            <a:spLocks noChangeShapeType="1"/>
          </p:cNvSpPr>
          <p:nvPr/>
        </p:nvSpPr>
        <p:spPr bwMode="auto">
          <a:xfrm>
            <a:off x="4298950" y="3206750"/>
            <a:ext cx="1588" cy="381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67" name="Line 47"/>
          <p:cNvSpPr>
            <a:spLocks noChangeShapeType="1"/>
          </p:cNvSpPr>
          <p:nvPr/>
        </p:nvSpPr>
        <p:spPr bwMode="auto">
          <a:xfrm>
            <a:off x="4298950" y="4044950"/>
            <a:ext cx="1588" cy="381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68" name="Text Box 48"/>
          <p:cNvSpPr txBox="1">
            <a:spLocks noChangeArrowheads="1"/>
          </p:cNvSpPr>
          <p:nvPr/>
        </p:nvSpPr>
        <p:spPr bwMode="auto">
          <a:xfrm>
            <a:off x="779463" y="4273550"/>
            <a:ext cx="6762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To Network</a:t>
            </a:r>
          </a:p>
        </p:txBody>
      </p:sp>
      <p:sp>
        <p:nvSpPr>
          <p:cNvPr id="30769" name="Text Box 49"/>
          <p:cNvSpPr txBox="1">
            <a:spLocks noChangeArrowheads="1"/>
          </p:cNvSpPr>
          <p:nvPr/>
        </p:nvSpPr>
        <p:spPr bwMode="auto">
          <a:xfrm>
            <a:off x="2379663" y="4654550"/>
            <a:ext cx="6762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To Network</a:t>
            </a:r>
          </a:p>
        </p:txBody>
      </p:sp>
      <p:sp>
        <p:nvSpPr>
          <p:cNvPr id="30770" name="Text Box 50"/>
          <p:cNvSpPr txBox="1">
            <a:spLocks noChangeArrowheads="1"/>
          </p:cNvSpPr>
          <p:nvPr/>
        </p:nvSpPr>
        <p:spPr bwMode="auto">
          <a:xfrm>
            <a:off x="5638800" y="6019800"/>
            <a:ext cx="6762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To Network</a:t>
            </a:r>
          </a:p>
        </p:txBody>
      </p:sp>
      <p:sp>
        <p:nvSpPr>
          <p:cNvPr id="30771" name="Text Box 51"/>
          <p:cNvSpPr txBox="1">
            <a:spLocks noChangeArrowheads="1"/>
          </p:cNvSpPr>
          <p:nvPr/>
        </p:nvSpPr>
        <p:spPr bwMode="auto">
          <a:xfrm>
            <a:off x="3917950" y="5721350"/>
            <a:ext cx="6762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To Network</a:t>
            </a:r>
          </a:p>
        </p:txBody>
      </p:sp>
      <p:sp>
        <p:nvSpPr>
          <p:cNvPr id="30772" name="Line 52"/>
          <p:cNvSpPr>
            <a:spLocks noChangeShapeType="1"/>
          </p:cNvSpPr>
          <p:nvPr/>
        </p:nvSpPr>
        <p:spPr bwMode="auto">
          <a:xfrm>
            <a:off x="5943600" y="5638800"/>
            <a:ext cx="1588" cy="381000"/>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73" name="Line 53"/>
          <p:cNvSpPr>
            <a:spLocks noChangeShapeType="1"/>
          </p:cNvSpPr>
          <p:nvPr/>
        </p:nvSpPr>
        <p:spPr bwMode="auto">
          <a:xfrm>
            <a:off x="4298950" y="5340350"/>
            <a:ext cx="1588" cy="381000"/>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74" name="Text Box 54"/>
          <p:cNvSpPr txBox="1">
            <a:spLocks noChangeArrowheads="1"/>
          </p:cNvSpPr>
          <p:nvPr/>
        </p:nvSpPr>
        <p:spPr bwMode="auto">
          <a:xfrm>
            <a:off x="6985000" y="1052513"/>
            <a:ext cx="1173163"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Configuration 4:</a:t>
            </a:r>
          </a:p>
          <a:p>
            <a:pPr algn="ctr">
              <a:lnSpc>
                <a:spcPct val="100000"/>
              </a:lnSpc>
            </a:pPr>
            <a:r>
              <a:rPr lang="en-GB" sz="1200"/>
              <a:t>w/o IP, w SOIS</a:t>
            </a:r>
          </a:p>
        </p:txBody>
      </p:sp>
      <p:sp>
        <p:nvSpPr>
          <p:cNvPr id="30775" name="Rectangle 55"/>
          <p:cNvSpPr>
            <a:spLocks noChangeArrowheads="1"/>
          </p:cNvSpPr>
          <p:nvPr/>
        </p:nvSpPr>
        <p:spPr bwMode="auto">
          <a:xfrm>
            <a:off x="6837363" y="4738688"/>
            <a:ext cx="1544637" cy="914400"/>
          </a:xfrm>
          <a:prstGeom prst="rect">
            <a:avLst/>
          </a:prstGeom>
          <a:solidFill>
            <a:srgbClr val="C0C0C0">
              <a:alpha val="50000"/>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76" name="Text Box 56"/>
          <p:cNvSpPr txBox="1">
            <a:spLocks noChangeArrowheads="1"/>
          </p:cNvSpPr>
          <p:nvPr/>
        </p:nvSpPr>
        <p:spPr bwMode="auto">
          <a:xfrm>
            <a:off x="7321550" y="4722813"/>
            <a:ext cx="50323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SOIS</a:t>
            </a:r>
          </a:p>
        </p:txBody>
      </p:sp>
      <p:sp>
        <p:nvSpPr>
          <p:cNvPr id="30777" name="Text Box 57"/>
          <p:cNvSpPr txBox="1">
            <a:spLocks noChangeArrowheads="1"/>
          </p:cNvSpPr>
          <p:nvPr/>
        </p:nvSpPr>
        <p:spPr bwMode="auto">
          <a:xfrm>
            <a:off x="7242175" y="4953000"/>
            <a:ext cx="71596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defines SOIS</a:t>
            </a:r>
          </a:p>
          <a:p>
            <a:pPr algn="ctr">
              <a:lnSpc>
                <a:spcPct val="100000"/>
              </a:lnSpc>
            </a:pPr>
            <a:r>
              <a:rPr lang="en-GB" sz="800"/>
              <a:t>API</a:t>
            </a:r>
            <a:r>
              <a:rPr lang="en-GB" altLang="en-GB" sz="800"/>
              <a:t>’</a:t>
            </a:r>
            <a:r>
              <a:rPr lang="en-GB" sz="800"/>
              <a:t>s</a:t>
            </a:r>
          </a:p>
        </p:txBody>
      </p:sp>
      <p:sp>
        <p:nvSpPr>
          <p:cNvPr id="30778" name="Rectangle 58"/>
          <p:cNvSpPr>
            <a:spLocks noChangeArrowheads="1"/>
          </p:cNvSpPr>
          <p:nvPr/>
        </p:nvSpPr>
        <p:spPr bwMode="auto">
          <a:xfrm>
            <a:off x="6921500" y="5346700"/>
            <a:ext cx="393700" cy="215900"/>
          </a:xfrm>
          <a:prstGeom prst="rect">
            <a:avLst/>
          </a:prstGeom>
          <a:solidFill>
            <a:srgbClr val="969696">
              <a:alpha val="50000"/>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79" name="Text Box 59"/>
          <p:cNvSpPr txBox="1">
            <a:spLocks noChangeArrowheads="1"/>
          </p:cNvSpPr>
          <p:nvPr/>
        </p:nvSpPr>
        <p:spPr bwMode="auto">
          <a:xfrm>
            <a:off x="6859588" y="5334000"/>
            <a:ext cx="5080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ethernet</a:t>
            </a:r>
          </a:p>
        </p:txBody>
      </p:sp>
      <p:sp>
        <p:nvSpPr>
          <p:cNvPr id="30780" name="Rectangle 60"/>
          <p:cNvSpPr>
            <a:spLocks noChangeArrowheads="1"/>
          </p:cNvSpPr>
          <p:nvPr/>
        </p:nvSpPr>
        <p:spPr bwMode="auto">
          <a:xfrm>
            <a:off x="7010400" y="3429000"/>
            <a:ext cx="990600" cy="381000"/>
          </a:xfrm>
          <a:prstGeom prst="rect">
            <a:avLst/>
          </a:prstGeom>
          <a:solidFill>
            <a:srgbClr val="969696">
              <a:alpha val="48999"/>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81" name="Text Box 61"/>
          <p:cNvSpPr txBox="1">
            <a:spLocks noChangeArrowheads="1"/>
          </p:cNvSpPr>
          <p:nvPr/>
        </p:nvSpPr>
        <p:spPr bwMode="auto">
          <a:xfrm>
            <a:off x="6986588" y="3413125"/>
            <a:ext cx="10477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Fragmentation</a:t>
            </a:r>
          </a:p>
          <a:p>
            <a:pPr algn="ctr">
              <a:lnSpc>
                <a:spcPct val="100000"/>
              </a:lnSpc>
            </a:pPr>
            <a:r>
              <a:rPr lang="en-GB" sz="1200"/>
              <a:t>Code</a:t>
            </a:r>
          </a:p>
        </p:txBody>
      </p:sp>
      <p:sp>
        <p:nvSpPr>
          <p:cNvPr id="30782" name="Text Box 62"/>
          <p:cNvSpPr txBox="1">
            <a:spLocks noChangeArrowheads="1"/>
          </p:cNvSpPr>
          <p:nvPr/>
        </p:nvSpPr>
        <p:spPr bwMode="auto">
          <a:xfrm>
            <a:off x="7016750" y="2895600"/>
            <a:ext cx="985838"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defines ifinit,ifsend,</a:t>
            </a:r>
          </a:p>
          <a:p>
            <a:pPr algn="ctr">
              <a:lnSpc>
                <a:spcPct val="100000"/>
              </a:lnSpc>
            </a:pPr>
            <a:r>
              <a:rPr lang="en-GB" sz="800"/>
              <a:t>ifrcv,ifclose</a:t>
            </a:r>
          </a:p>
        </p:txBody>
      </p:sp>
      <p:sp>
        <p:nvSpPr>
          <p:cNvPr id="30783" name="Rectangle 63"/>
          <p:cNvSpPr>
            <a:spLocks noChangeArrowheads="1"/>
          </p:cNvSpPr>
          <p:nvPr/>
        </p:nvSpPr>
        <p:spPr bwMode="auto">
          <a:xfrm>
            <a:off x="7015163" y="2667000"/>
            <a:ext cx="990600" cy="533400"/>
          </a:xfrm>
          <a:prstGeom prst="rect">
            <a:avLst/>
          </a:prstGeom>
          <a:solidFill>
            <a:srgbClr val="969696">
              <a:alpha val="43999"/>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84" name="Text Box 64"/>
          <p:cNvSpPr txBox="1">
            <a:spLocks noChangeArrowheads="1"/>
          </p:cNvSpPr>
          <p:nvPr/>
        </p:nvSpPr>
        <p:spPr bwMode="auto">
          <a:xfrm>
            <a:off x="6994525" y="2660650"/>
            <a:ext cx="9794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OSAL/BSP ?</a:t>
            </a:r>
          </a:p>
        </p:txBody>
      </p:sp>
      <p:sp>
        <p:nvSpPr>
          <p:cNvPr id="30785" name="Rectangle 65"/>
          <p:cNvSpPr>
            <a:spLocks noChangeArrowheads="1"/>
          </p:cNvSpPr>
          <p:nvPr/>
        </p:nvSpPr>
        <p:spPr bwMode="auto">
          <a:xfrm>
            <a:off x="6989763" y="3976688"/>
            <a:ext cx="1066800" cy="457200"/>
          </a:xfrm>
          <a:prstGeom prst="rect">
            <a:avLst/>
          </a:prstGeom>
          <a:solidFill>
            <a:srgbClr val="969696">
              <a:alpha val="48999"/>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86" name="Text Box 66"/>
          <p:cNvSpPr txBox="1">
            <a:spLocks noChangeArrowheads="1"/>
          </p:cNvSpPr>
          <p:nvPr/>
        </p:nvSpPr>
        <p:spPr bwMode="auto">
          <a:xfrm>
            <a:off x="6943725" y="3962400"/>
            <a:ext cx="10922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Buffer Mgmnt/</a:t>
            </a:r>
          </a:p>
          <a:p>
            <a:pPr algn="ctr">
              <a:lnSpc>
                <a:spcPct val="100000"/>
              </a:lnSpc>
            </a:pPr>
            <a:r>
              <a:rPr lang="en-GB" sz="1200"/>
              <a:t>Msg Queueing</a:t>
            </a:r>
          </a:p>
        </p:txBody>
      </p:sp>
      <p:sp>
        <p:nvSpPr>
          <p:cNvPr id="30787" name="Line 67"/>
          <p:cNvSpPr>
            <a:spLocks noChangeShapeType="1"/>
          </p:cNvSpPr>
          <p:nvPr/>
        </p:nvSpPr>
        <p:spPr bwMode="auto">
          <a:xfrm>
            <a:off x="7467600" y="3200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88" name="Line 68"/>
          <p:cNvSpPr>
            <a:spLocks noChangeShapeType="1"/>
          </p:cNvSpPr>
          <p:nvPr/>
        </p:nvSpPr>
        <p:spPr bwMode="auto">
          <a:xfrm>
            <a:off x="7467600" y="3810000"/>
            <a:ext cx="1588" cy="152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89" name="Line 69"/>
          <p:cNvSpPr>
            <a:spLocks noChangeShapeType="1"/>
          </p:cNvSpPr>
          <p:nvPr/>
        </p:nvSpPr>
        <p:spPr bwMode="auto">
          <a:xfrm>
            <a:off x="7467600" y="44196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90" name="Text Box 70"/>
          <p:cNvSpPr txBox="1">
            <a:spLocks noChangeArrowheads="1"/>
          </p:cNvSpPr>
          <p:nvPr/>
        </p:nvSpPr>
        <p:spPr bwMode="auto">
          <a:xfrm>
            <a:off x="6727825" y="6019800"/>
            <a:ext cx="6635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To Ethernet</a:t>
            </a:r>
          </a:p>
        </p:txBody>
      </p:sp>
      <p:sp>
        <p:nvSpPr>
          <p:cNvPr id="30791" name="Line 71"/>
          <p:cNvSpPr>
            <a:spLocks noChangeShapeType="1"/>
          </p:cNvSpPr>
          <p:nvPr/>
        </p:nvSpPr>
        <p:spPr bwMode="auto">
          <a:xfrm>
            <a:off x="7150100" y="5651500"/>
            <a:ext cx="1588" cy="381000"/>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92" name="Rectangle 72"/>
          <p:cNvSpPr>
            <a:spLocks noChangeArrowheads="1"/>
          </p:cNvSpPr>
          <p:nvPr/>
        </p:nvSpPr>
        <p:spPr bwMode="auto">
          <a:xfrm>
            <a:off x="7378700" y="5346700"/>
            <a:ext cx="469900" cy="215900"/>
          </a:xfrm>
          <a:prstGeom prst="rect">
            <a:avLst/>
          </a:prstGeom>
          <a:solidFill>
            <a:srgbClr val="969696">
              <a:alpha val="50000"/>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93" name="Text Box 73"/>
          <p:cNvSpPr txBox="1">
            <a:spLocks noChangeArrowheads="1"/>
          </p:cNvSpPr>
          <p:nvPr/>
        </p:nvSpPr>
        <p:spPr bwMode="auto">
          <a:xfrm>
            <a:off x="7318375" y="5334000"/>
            <a:ext cx="5842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spacewire</a:t>
            </a:r>
          </a:p>
        </p:txBody>
      </p:sp>
      <p:sp>
        <p:nvSpPr>
          <p:cNvPr id="30794" name="Text Box 74"/>
          <p:cNvSpPr txBox="1">
            <a:spLocks noChangeArrowheads="1"/>
          </p:cNvSpPr>
          <p:nvPr/>
        </p:nvSpPr>
        <p:spPr bwMode="auto">
          <a:xfrm>
            <a:off x="7289800" y="6248400"/>
            <a:ext cx="7397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To Spacewire</a:t>
            </a:r>
          </a:p>
        </p:txBody>
      </p:sp>
      <p:sp>
        <p:nvSpPr>
          <p:cNvPr id="30795" name="Line 75"/>
          <p:cNvSpPr>
            <a:spLocks noChangeShapeType="1"/>
          </p:cNvSpPr>
          <p:nvPr/>
        </p:nvSpPr>
        <p:spPr bwMode="auto">
          <a:xfrm>
            <a:off x="7607300" y="5651500"/>
            <a:ext cx="12700" cy="596900"/>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96" name="Rectangle 76"/>
          <p:cNvSpPr>
            <a:spLocks noChangeArrowheads="1"/>
          </p:cNvSpPr>
          <p:nvPr/>
        </p:nvSpPr>
        <p:spPr bwMode="auto">
          <a:xfrm>
            <a:off x="7924800" y="5340350"/>
            <a:ext cx="393700" cy="215900"/>
          </a:xfrm>
          <a:prstGeom prst="rect">
            <a:avLst/>
          </a:prstGeom>
          <a:solidFill>
            <a:srgbClr val="969696">
              <a:alpha val="50000"/>
            </a:srgbClr>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97" name="Line 77"/>
          <p:cNvSpPr>
            <a:spLocks noChangeShapeType="1"/>
          </p:cNvSpPr>
          <p:nvPr/>
        </p:nvSpPr>
        <p:spPr bwMode="auto">
          <a:xfrm>
            <a:off x="8153400" y="5645150"/>
            <a:ext cx="1588" cy="381000"/>
          </a:xfrm>
          <a:prstGeom prst="line">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98" name="Text Box 78"/>
          <p:cNvSpPr txBox="1">
            <a:spLocks noChangeArrowheads="1"/>
          </p:cNvSpPr>
          <p:nvPr/>
        </p:nvSpPr>
        <p:spPr bwMode="auto">
          <a:xfrm>
            <a:off x="7913688" y="5334000"/>
            <a:ext cx="3857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1553</a:t>
            </a:r>
          </a:p>
        </p:txBody>
      </p:sp>
      <p:sp>
        <p:nvSpPr>
          <p:cNvPr id="30799" name="Text Box 79"/>
          <p:cNvSpPr txBox="1">
            <a:spLocks noChangeArrowheads="1"/>
          </p:cNvSpPr>
          <p:nvPr/>
        </p:nvSpPr>
        <p:spPr bwMode="auto">
          <a:xfrm>
            <a:off x="7920038" y="6019800"/>
            <a:ext cx="52387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To 1553</a:t>
            </a:r>
          </a:p>
        </p:txBody>
      </p:sp>
      <p:sp>
        <p:nvSpPr>
          <p:cNvPr id="30800" name="Rectangle 80"/>
          <p:cNvSpPr>
            <a:spLocks noChangeArrowheads="1"/>
          </p:cNvSpPr>
          <p:nvPr/>
        </p:nvSpPr>
        <p:spPr bwMode="auto">
          <a:xfrm>
            <a:off x="2254250" y="1593850"/>
            <a:ext cx="990600" cy="838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801" name="Text Box 81"/>
          <p:cNvSpPr txBox="1">
            <a:spLocks noChangeArrowheads="1"/>
          </p:cNvSpPr>
          <p:nvPr/>
        </p:nvSpPr>
        <p:spPr bwMode="auto">
          <a:xfrm>
            <a:off x="2371725" y="1549400"/>
            <a:ext cx="8255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Abstracted</a:t>
            </a:r>
          </a:p>
          <a:p>
            <a:pPr algn="ctr">
              <a:lnSpc>
                <a:spcPct val="100000"/>
              </a:lnSpc>
            </a:pPr>
            <a:r>
              <a:rPr lang="en-GB" sz="1200"/>
              <a:t>SBN</a:t>
            </a:r>
          </a:p>
        </p:txBody>
      </p:sp>
      <p:sp>
        <p:nvSpPr>
          <p:cNvPr id="30802" name="Text Box 82"/>
          <p:cNvSpPr txBox="1">
            <a:spLocks noChangeArrowheads="1"/>
          </p:cNvSpPr>
          <p:nvPr/>
        </p:nvSpPr>
        <p:spPr bwMode="auto">
          <a:xfrm>
            <a:off x="2209800" y="1905000"/>
            <a:ext cx="11430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calls ifinit,ifsend,</a:t>
            </a:r>
          </a:p>
          <a:p>
            <a:pPr algn="ctr">
              <a:lnSpc>
                <a:spcPct val="100000"/>
              </a:lnSpc>
            </a:pPr>
            <a:r>
              <a:rPr lang="en-GB" sz="800"/>
              <a:t>ifrcv,ifclose &amp; SB API</a:t>
            </a:r>
            <a:r>
              <a:rPr lang="en-GB" altLang="en-GB" sz="800"/>
              <a:t>’</a:t>
            </a:r>
            <a:r>
              <a:rPr lang="en-GB" sz="800"/>
              <a:t>s</a:t>
            </a:r>
          </a:p>
        </p:txBody>
      </p:sp>
      <p:sp>
        <p:nvSpPr>
          <p:cNvPr id="30803" name="Rectangle 83"/>
          <p:cNvSpPr>
            <a:spLocks noChangeArrowheads="1"/>
          </p:cNvSpPr>
          <p:nvPr/>
        </p:nvSpPr>
        <p:spPr bwMode="auto">
          <a:xfrm>
            <a:off x="3854450" y="1568450"/>
            <a:ext cx="990600" cy="838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804" name="Text Box 84"/>
          <p:cNvSpPr txBox="1">
            <a:spLocks noChangeArrowheads="1"/>
          </p:cNvSpPr>
          <p:nvPr/>
        </p:nvSpPr>
        <p:spPr bwMode="auto">
          <a:xfrm>
            <a:off x="3971925" y="1522413"/>
            <a:ext cx="8255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Abstracted</a:t>
            </a:r>
          </a:p>
          <a:p>
            <a:pPr algn="ctr">
              <a:lnSpc>
                <a:spcPct val="100000"/>
              </a:lnSpc>
            </a:pPr>
            <a:r>
              <a:rPr lang="en-GB" sz="1200"/>
              <a:t>SBN</a:t>
            </a:r>
          </a:p>
        </p:txBody>
      </p:sp>
      <p:sp>
        <p:nvSpPr>
          <p:cNvPr id="30805" name="Text Box 85"/>
          <p:cNvSpPr txBox="1">
            <a:spLocks noChangeArrowheads="1"/>
          </p:cNvSpPr>
          <p:nvPr/>
        </p:nvSpPr>
        <p:spPr bwMode="auto">
          <a:xfrm>
            <a:off x="3810000" y="1879600"/>
            <a:ext cx="11430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calls ifinit,ifsend,</a:t>
            </a:r>
          </a:p>
          <a:p>
            <a:pPr algn="ctr">
              <a:lnSpc>
                <a:spcPct val="100000"/>
              </a:lnSpc>
            </a:pPr>
            <a:r>
              <a:rPr lang="en-GB" sz="800"/>
              <a:t>ifrcv,ifclose &amp; SB API</a:t>
            </a:r>
            <a:r>
              <a:rPr lang="en-GB" altLang="en-GB" sz="800"/>
              <a:t>’</a:t>
            </a:r>
            <a:r>
              <a:rPr lang="en-GB" sz="800"/>
              <a:t>s</a:t>
            </a:r>
          </a:p>
        </p:txBody>
      </p:sp>
      <p:sp>
        <p:nvSpPr>
          <p:cNvPr id="30806" name="Rectangle 86"/>
          <p:cNvSpPr>
            <a:spLocks noChangeArrowheads="1"/>
          </p:cNvSpPr>
          <p:nvPr/>
        </p:nvSpPr>
        <p:spPr bwMode="auto">
          <a:xfrm>
            <a:off x="5454650" y="1568450"/>
            <a:ext cx="990600" cy="838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807" name="Text Box 87"/>
          <p:cNvSpPr txBox="1">
            <a:spLocks noChangeArrowheads="1"/>
          </p:cNvSpPr>
          <p:nvPr/>
        </p:nvSpPr>
        <p:spPr bwMode="auto">
          <a:xfrm>
            <a:off x="5572125" y="1522413"/>
            <a:ext cx="8255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Abstracted</a:t>
            </a:r>
          </a:p>
          <a:p>
            <a:pPr algn="ctr">
              <a:lnSpc>
                <a:spcPct val="100000"/>
              </a:lnSpc>
            </a:pPr>
            <a:r>
              <a:rPr lang="en-GB" sz="1200"/>
              <a:t>SBN</a:t>
            </a:r>
          </a:p>
        </p:txBody>
      </p:sp>
      <p:sp>
        <p:nvSpPr>
          <p:cNvPr id="30808" name="Text Box 88"/>
          <p:cNvSpPr txBox="1">
            <a:spLocks noChangeArrowheads="1"/>
          </p:cNvSpPr>
          <p:nvPr/>
        </p:nvSpPr>
        <p:spPr bwMode="auto">
          <a:xfrm>
            <a:off x="5410200" y="1879600"/>
            <a:ext cx="11430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calls ifinit,ifsend,</a:t>
            </a:r>
          </a:p>
          <a:p>
            <a:pPr algn="ctr">
              <a:lnSpc>
                <a:spcPct val="100000"/>
              </a:lnSpc>
            </a:pPr>
            <a:r>
              <a:rPr lang="en-GB" sz="800"/>
              <a:t>ifrcv,ifclose &amp; SB API</a:t>
            </a:r>
            <a:r>
              <a:rPr lang="en-GB" altLang="en-GB" sz="800"/>
              <a:t>’</a:t>
            </a:r>
            <a:r>
              <a:rPr lang="en-GB" sz="800"/>
              <a:t>s</a:t>
            </a:r>
          </a:p>
        </p:txBody>
      </p:sp>
      <p:sp>
        <p:nvSpPr>
          <p:cNvPr id="30809" name="Rectangle 89"/>
          <p:cNvSpPr>
            <a:spLocks noChangeArrowheads="1"/>
          </p:cNvSpPr>
          <p:nvPr/>
        </p:nvSpPr>
        <p:spPr bwMode="auto">
          <a:xfrm>
            <a:off x="7054850" y="1568450"/>
            <a:ext cx="990600" cy="838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810" name="Text Box 90"/>
          <p:cNvSpPr txBox="1">
            <a:spLocks noChangeArrowheads="1"/>
          </p:cNvSpPr>
          <p:nvPr/>
        </p:nvSpPr>
        <p:spPr bwMode="auto">
          <a:xfrm>
            <a:off x="7172325" y="1522413"/>
            <a:ext cx="8255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1200"/>
              <a:t>Abstracted</a:t>
            </a:r>
          </a:p>
          <a:p>
            <a:pPr algn="ctr">
              <a:lnSpc>
                <a:spcPct val="100000"/>
              </a:lnSpc>
            </a:pPr>
            <a:r>
              <a:rPr lang="en-GB" sz="1200"/>
              <a:t>SBN</a:t>
            </a:r>
          </a:p>
        </p:txBody>
      </p:sp>
      <p:sp>
        <p:nvSpPr>
          <p:cNvPr id="30811" name="Text Box 91"/>
          <p:cNvSpPr txBox="1">
            <a:spLocks noChangeArrowheads="1"/>
          </p:cNvSpPr>
          <p:nvPr/>
        </p:nvSpPr>
        <p:spPr bwMode="auto">
          <a:xfrm>
            <a:off x="7010400" y="1879600"/>
            <a:ext cx="11430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pPr>
            <a:r>
              <a:rPr lang="en-GB" sz="800"/>
              <a:t>calls ifinit,ifsend,</a:t>
            </a:r>
          </a:p>
          <a:p>
            <a:pPr algn="ctr">
              <a:lnSpc>
                <a:spcPct val="100000"/>
              </a:lnSpc>
            </a:pPr>
            <a:r>
              <a:rPr lang="en-GB" sz="800"/>
              <a:t>ifrcv,ifclose &amp; SB API</a:t>
            </a:r>
            <a:r>
              <a:rPr lang="en-GB" altLang="en-GB" sz="800"/>
              <a:t>’</a:t>
            </a:r>
            <a:r>
              <a:rPr lang="en-GB" sz="800"/>
              <a:t>s</a:t>
            </a:r>
          </a:p>
        </p:txBody>
      </p:sp>
      <p:sp>
        <p:nvSpPr>
          <p:cNvPr id="30812" name="Line 92"/>
          <p:cNvSpPr>
            <a:spLocks noChangeShapeType="1"/>
          </p:cNvSpPr>
          <p:nvPr/>
        </p:nvSpPr>
        <p:spPr bwMode="auto">
          <a:xfrm>
            <a:off x="1143000" y="2438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813" name="Line 93"/>
          <p:cNvSpPr>
            <a:spLocks noChangeShapeType="1"/>
          </p:cNvSpPr>
          <p:nvPr/>
        </p:nvSpPr>
        <p:spPr bwMode="auto">
          <a:xfrm>
            <a:off x="2667000" y="2438400"/>
            <a:ext cx="1588" cy="2286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814" name="Line 94"/>
          <p:cNvSpPr>
            <a:spLocks noChangeShapeType="1"/>
          </p:cNvSpPr>
          <p:nvPr/>
        </p:nvSpPr>
        <p:spPr bwMode="auto">
          <a:xfrm>
            <a:off x="4343400" y="2413000"/>
            <a:ext cx="1588" cy="254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815" name="Line 95"/>
          <p:cNvSpPr>
            <a:spLocks noChangeShapeType="1"/>
          </p:cNvSpPr>
          <p:nvPr/>
        </p:nvSpPr>
        <p:spPr bwMode="auto">
          <a:xfrm>
            <a:off x="5867400" y="2400300"/>
            <a:ext cx="1588" cy="2667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816" name="Line 96"/>
          <p:cNvSpPr>
            <a:spLocks noChangeShapeType="1"/>
          </p:cNvSpPr>
          <p:nvPr/>
        </p:nvSpPr>
        <p:spPr bwMode="auto">
          <a:xfrm>
            <a:off x="7467600" y="2400300"/>
            <a:ext cx="1588" cy="2667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817" name="Text Box 97"/>
          <p:cNvSpPr txBox="1">
            <a:spLocks noChangeArrowheads="1"/>
          </p:cNvSpPr>
          <p:nvPr/>
        </p:nvSpPr>
        <p:spPr bwMode="auto">
          <a:xfrm>
            <a:off x="342900" y="5229225"/>
            <a:ext cx="356076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100000"/>
              </a:lnSpc>
            </a:pPr>
            <a:r>
              <a:rPr lang="en-GB" sz="1200"/>
              <a:t>This diagram was used in the September presentation</a:t>
            </a:r>
          </a:p>
          <a:p>
            <a:pPr>
              <a:lnSpc>
                <a:spcPct val="100000"/>
              </a:lnSpc>
            </a:pPr>
            <a:r>
              <a:rPr lang="en-GB" sz="1200"/>
              <a:t>of the SBN plan for action. Is it listed here for reference </a:t>
            </a:r>
          </a:p>
          <a:p>
            <a:pPr>
              <a:lnSpc>
                <a:spcPct val="100000"/>
              </a:lnSpc>
            </a:pPr>
            <a:r>
              <a:rPr lang="en-GB" sz="1200"/>
              <a:t>only.</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209800" y="228600"/>
            <a:ext cx="5638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1500"/>
              </a:spcBef>
              <a:buClr>
                <a:srgbClr val="3333CC"/>
              </a:buClr>
            </a:pPr>
            <a:r>
              <a:rPr lang="en-GB" b="1">
                <a:solidFill>
                  <a:srgbClr val="3333CC"/>
                </a:solidFill>
              </a:rPr>
              <a:t>SBN - What We Don</a:t>
            </a:r>
            <a:r>
              <a:rPr lang="en-GB" altLang="en-GB" b="1">
                <a:solidFill>
                  <a:srgbClr val="3333CC"/>
                </a:solidFill>
              </a:rPr>
              <a:t>’</a:t>
            </a:r>
            <a:r>
              <a:rPr lang="en-GB" b="1">
                <a:solidFill>
                  <a:srgbClr val="3333CC"/>
                </a:solidFill>
              </a:rPr>
              <a:t>t Have</a:t>
            </a:r>
          </a:p>
        </p:txBody>
      </p:sp>
      <p:sp>
        <p:nvSpPr>
          <p:cNvPr id="8194" name="Text Box 2"/>
          <p:cNvSpPr txBox="1">
            <a:spLocks noChangeArrowheads="1"/>
          </p:cNvSpPr>
          <p:nvPr/>
        </p:nvSpPr>
        <p:spPr bwMode="auto">
          <a:xfrm>
            <a:off x="762000" y="1527175"/>
            <a:ext cx="7696200" cy="366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100000"/>
              </a:lnSpc>
              <a:buFont typeface="Times New Roman" charset="0"/>
              <a:buChar char="•"/>
            </a:pPr>
            <a:r>
              <a:rPr lang="en-GB" sz="1800"/>
              <a:t>  Quality Of Service not yet in use (but hooks are in)</a:t>
            </a:r>
          </a:p>
          <a:p>
            <a:pPr>
              <a:lnSpc>
                <a:spcPct val="100000"/>
              </a:lnSpc>
            </a:pPr>
            <a:endParaRPr lang="en-GB" sz="1800"/>
          </a:p>
          <a:p>
            <a:pPr>
              <a:lnSpc>
                <a:spcPct val="100000"/>
              </a:lnSpc>
              <a:buFont typeface="Times New Roman" charset="0"/>
              <a:buChar char="•"/>
            </a:pPr>
            <a:r>
              <a:rPr lang="en-GB" sz="1800"/>
              <a:t>  Cannot Interface to 1553 -  may need a separate 1553 version of SBN</a:t>
            </a:r>
          </a:p>
          <a:p>
            <a:pPr>
              <a:lnSpc>
                <a:spcPct val="100000"/>
              </a:lnSpc>
            </a:pPr>
            <a:endParaRPr lang="en-GB" sz="1800"/>
          </a:p>
          <a:p>
            <a:pPr>
              <a:lnSpc>
                <a:spcPct val="100000"/>
              </a:lnSpc>
              <a:buFont typeface="Times New Roman" charset="0"/>
              <a:buChar char="•"/>
            </a:pPr>
            <a:r>
              <a:rPr lang="en-GB" sz="1800"/>
              <a:t>  There is no way to send large pkts to peers. Currently maximum network 		packet size is constrained by MTU (usually ~1500 bytes)</a:t>
            </a:r>
          </a:p>
          <a:p>
            <a:pPr>
              <a:lnSpc>
                <a:spcPct val="100000"/>
              </a:lnSpc>
            </a:pPr>
            <a:endParaRPr lang="en-GB" sz="1800"/>
          </a:p>
          <a:p>
            <a:pPr>
              <a:lnSpc>
                <a:spcPct val="100000"/>
              </a:lnSpc>
              <a:buFont typeface="Times New Roman" charset="0"/>
              <a:buChar char="•"/>
            </a:pPr>
            <a:r>
              <a:rPr lang="en-GB" sz="1800"/>
              <a:t> Cannot Learn of Peers that are not listed in the Peer Configuration File</a:t>
            </a:r>
          </a:p>
          <a:p>
            <a:pPr>
              <a:lnSpc>
                <a:spcPct val="100000"/>
              </a:lnSpc>
            </a:pPr>
            <a:endParaRPr lang="en-GB" sz="1800"/>
          </a:p>
          <a:p>
            <a:pPr>
              <a:lnSpc>
                <a:spcPct val="100000"/>
              </a:lnSpc>
              <a:buFont typeface="Times New Roman" charset="0"/>
              <a:buChar char="•"/>
            </a:pPr>
            <a:r>
              <a:rPr lang="en-GB" sz="1800"/>
              <a:t> Cannot Send Raw Packets (Non IP) to peers</a:t>
            </a:r>
          </a:p>
          <a:p>
            <a:pPr>
              <a:lnSpc>
                <a:spcPct val="100000"/>
              </a:lnSpc>
            </a:pPr>
            <a:endParaRPr lang="en-GB" sz="1800"/>
          </a:p>
          <a:p>
            <a:pPr>
              <a:lnSpc>
                <a:spcPct val="100000"/>
              </a:lnSpc>
              <a:buFont typeface="Times New Roman" charset="0"/>
              <a:buChar char="•"/>
            </a:pPr>
            <a:r>
              <a:rPr lang="en-GB" sz="1800"/>
              <a:t> Bridging two subnets is not yet supported (some hooks are in).</a:t>
            </a:r>
          </a:p>
          <a:p>
            <a:pPr>
              <a:lnSpc>
                <a:spcPct val="100000"/>
              </a:lnSpc>
            </a:pPr>
            <a:endParaRPr lang="en-GB" sz="1800"/>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2209800" y="228600"/>
            <a:ext cx="5638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1500"/>
              </a:spcBef>
              <a:buClr>
                <a:srgbClr val="3333CC"/>
              </a:buClr>
            </a:pPr>
            <a:r>
              <a:rPr lang="en-GB" b="1">
                <a:solidFill>
                  <a:srgbClr val="3333CC"/>
                </a:solidFill>
              </a:rPr>
              <a:t>SBN - Deviation from September Plan</a:t>
            </a:r>
          </a:p>
        </p:txBody>
      </p:sp>
      <p:sp>
        <p:nvSpPr>
          <p:cNvPr id="9218" name="Text Box 2"/>
          <p:cNvSpPr txBox="1">
            <a:spLocks noChangeArrowheads="1"/>
          </p:cNvSpPr>
          <p:nvPr/>
        </p:nvSpPr>
        <p:spPr bwMode="auto">
          <a:xfrm>
            <a:off x="762000" y="1654175"/>
            <a:ext cx="7620000" cy="420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100000"/>
              </a:lnSpc>
            </a:pPr>
            <a:r>
              <a:rPr lang="en-GB" sz="1800"/>
              <a:t>At the September 2006 meeting, we decided to abstract SBN so that the same  SBN code can be used with or without IP on Ethernet, Spacewire, 1553, or SOIS. This was to be done by having generic functions for the following:</a:t>
            </a:r>
          </a:p>
          <a:p>
            <a:pPr>
              <a:lnSpc>
                <a:spcPct val="100000"/>
              </a:lnSpc>
            </a:pPr>
            <a:r>
              <a:rPr lang="en-GB" sz="1800"/>
              <a:t>	to initialize an interface (ifinit) </a:t>
            </a:r>
          </a:p>
          <a:p>
            <a:pPr>
              <a:lnSpc>
                <a:spcPct val="100000"/>
              </a:lnSpc>
            </a:pPr>
            <a:r>
              <a:rPr lang="en-GB" sz="1800"/>
              <a:t>	to send a message to any destination (ifsend)</a:t>
            </a:r>
          </a:p>
          <a:p>
            <a:pPr>
              <a:lnSpc>
                <a:spcPct val="100000"/>
              </a:lnSpc>
            </a:pPr>
            <a:r>
              <a:rPr lang="en-GB" sz="1800"/>
              <a:t>	to receive a message from any destination. (ifrcv)</a:t>
            </a:r>
          </a:p>
          <a:p>
            <a:pPr>
              <a:lnSpc>
                <a:spcPct val="100000"/>
              </a:lnSpc>
            </a:pPr>
            <a:r>
              <a:rPr lang="en-GB" sz="1800"/>
              <a:t>	to terminate an interface (ifclose)</a:t>
            </a:r>
          </a:p>
          <a:p>
            <a:pPr>
              <a:lnSpc>
                <a:spcPct val="100000"/>
              </a:lnSpc>
            </a:pPr>
            <a:endParaRPr lang="en-GB" sz="1800"/>
          </a:p>
          <a:p>
            <a:pPr>
              <a:lnSpc>
                <a:spcPct val="100000"/>
              </a:lnSpc>
            </a:pPr>
            <a:r>
              <a:rPr lang="en-GB" sz="1800"/>
              <a:t>This idea is possible, but to try and cover all possibilities with the same SBN would add significant complexity to an already complex application. </a:t>
            </a:r>
          </a:p>
          <a:p>
            <a:pPr>
              <a:lnSpc>
                <a:spcPct val="100000"/>
              </a:lnSpc>
            </a:pPr>
            <a:endParaRPr lang="en-GB" sz="1800"/>
          </a:p>
          <a:p>
            <a:pPr>
              <a:lnSpc>
                <a:spcPct val="100000"/>
              </a:lnSpc>
            </a:pPr>
            <a:r>
              <a:rPr lang="en-GB" sz="1800"/>
              <a:t>It seems to be more feasible to have an IP version of SBN that is separate from the non IP version and possibly a third version that interfaces to 1553.</a:t>
            </a:r>
          </a:p>
          <a:p>
            <a:pPr>
              <a:lnSpc>
                <a:spcPct val="100000"/>
              </a:lnSpc>
            </a:pPr>
            <a:endParaRPr lang="en-GB" sz="1800"/>
          </a:p>
          <a:p>
            <a:pPr>
              <a:lnSpc>
                <a:spcPct val="100000"/>
              </a:lnSpc>
            </a:pPr>
            <a:endParaRPr lang="en-GB" sz="1800"/>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1371600" y="152400"/>
            <a:ext cx="70104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Configuring the Nodes</a:t>
            </a:r>
          </a:p>
        </p:txBody>
      </p:sp>
      <p:sp>
        <p:nvSpPr>
          <p:cNvPr id="10242" name="Text Box 2"/>
          <p:cNvSpPr txBox="1">
            <a:spLocks noChangeArrowheads="1"/>
          </p:cNvSpPr>
          <p:nvPr/>
        </p:nvSpPr>
        <p:spPr bwMode="auto">
          <a:xfrm>
            <a:off x="685800" y="1128713"/>
            <a:ext cx="8153400" cy="514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charset="0"/>
                <a:ea typeface="ＭＳ Ｐゴシック" charset="0"/>
                <a:cs typeface="MS Gothic"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charset="0"/>
                <a:ea typeface="ＭＳ Ｐゴシック" charset="0"/>
                <a:cs typeface="MS Gothic"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charset="0"/>
                <a:ea typeface="ＭＳ Ｐゴシック" charset="0"/>
                <a:cs typeface="MS Gothic"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charset="0"/>
                <a:ea typeface="ＭＳ Ｐゴシック" charset="0"/>
                <a:cs typeface="MS Gothic"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charset="0"/>
                <a:ea typeface="ＭＳ Ｐゴシック" charset="0"/>
                <a:cs typeface="MS Gothic" charset="0"/>
              </a:defRPr>
            </a:lvl9pPr>
          </a:lstStyle>
          <a:p>
            <a:pPr>
              <a:lnSpc>
                <a:spcPct val="100000"/>
              </a:lnSpc>
              <a:spcBef>
                <a:spcPts val="1250"/>
              </a:spcBef>
            </a:pPr>
            <a:r>
              <a:rPr lang="en-GB" sz="2000"/>
              <a:t>To configure each node the user must:</a:t>
            </a:r>
          </a:p>
          <a:p>
            <a:pPr>
              <a:lnSpc>
                <a:spcPct val="50000"/>
              </a:lnSpc>
              <a:spcBef>
                <a:spcPts val="1000"/>
              </a:spcBef>
              <a:buFont typeface="Arial" charset="0"/>
              <a:buNone/>
            </a:pPr>
            <a:endParaRPr lang="en-GB" sz="1600"/>
          </a:p>
          <a:p>
            <a:pPr>
              <a:lnSpc>
                <a:spcPct val="50000"/>
              </a:lnSpc>
              <a:spcBef>
                <a:spcPts val="1000"/>
              </a:spcBef>
              <a:buFont typeface="Arial" charset="0"/>
              <a:buNone/>
            </a:pPr>
            <a:endParaRPr lang="en-GB" sz="1600"/>
          </a:p>
          <a:p>
            <a:pPr>
              <a:lnSpc>
                <a:spcPct val="50000"/>
              </a:lnSpc>
              <a:spcBef>
                <a:spcPts val="1000"/>
              </a:spcBef>
              <a:buFont typeface="Arial" charset="0"/>
              <a:buChar char="•"/>
            </a:pPr>
            <a:r>
              <a:rPr lang="en-GB" sz="1600"/>
              <a:t>Create the Peer</a:t>
            </a:r>
            <a:r>
              <a:rPr lang="en-GB" sz="1600" b="1"/>
              <a:t> </a:t>
            </a:r>
            <a:r>
              <a:rPr lang="en-GB" sz="1600"/>
              <a:t>Configuration File: </a:t>
            </a:r>
          </a:p>
          <a:p>
            <a:pPr>
              <a:lnSpc>
                <a:spcPct val="50000"/>
              </a:lnSpc>
              <a:spcBef>
                <a:spcPts val="1000"/>
              </a:spcBef>
              <a:buFont typeface="Arial" charset="0"/>
              <a:buNone/>
            </a:pPr>
            <a:r>
              <a:rPr lang="en-GB" sz="1600"/>
              <a:t>		Define Peer Name, IP Address, Data Port and Protocol Port for each peer.</a:t>
            </a:r>
          </a:p>
          <a:p>
            <a:pPr lvl="1">
              <a:lnSpc>
                <a:spcPct val="50000"/>
              </a:lnSpc>
              <a:spcBef>
                <a:spcPts val="1000"/>
              </a:spcBef>
            </a:pPr>
            <a:r>
              <a:rPr lang="en-GB" sz="1600"/>
              <a:t>	CPU1, 192.168.001.004, 15820, 5820;</a:t>
            </a:r>
          </a:p>
          <a:p>
            <a:pPr lvl="1">
              <a:lnSpc>
                <a:spcPct val="50000"/>
              </a:lnSpc>
              <a:spcBef>
                <a:spcPts val="1000"/>
              </a:spcBef>
            </a:pPr>
            <a:r>
              <a:rPr lang="en-GB" sz="1600"/>
              <a:t>	CPU2, 192.168.001.006, 15820, 5821;</a:t>
            </a:r>
          </a:p>
          <a:p>
            <a:pPr lvl="1">
              <a:lnSpc>
                <a:spcPct val="50000"/>
              </a:lnSpc>
              <a:spcBef>
                <a:spcPts val="1000"/>
              </a:spcBef>
            </a:pPr>
            <a:r>
              <a:rPr lang="en-GB" sz="1600"/>
              <a:t>	CPU3, 192.168.001.008, 15820, 5822;</a:t>
            </a:r>
          </a:p>
          <a:p>
            <a:pPr lvl="1">
              <a:lnSpc>
                <a:spcPct val="50000"/>
              </a:lnSpc>
              <a:spcBef>
                <a:spcPts val="1000"/>
              </a:spcBef>
            </a:pPr>
            <a:endParaRPr lang="en-GB" sz="1600"/>
          </a:p>
          <a:p>
            <a:pPr>
              <a:lnSpc>
                <a:spcPct val="50000"/>
              </a:lnSpc>
              <a:spcBef>
                <a:spcPts val="1000"/>
              </a:spcBef>
              <a:buFont typeface="Arial" charset="0"/>
              <a:buNone/>
            </a:pPr>
            <a:r>
              <a:rPr lang="en-GB" sz="1600"/>
              <a:t>	Each node gets a copy of the same Peer Configuration File</a:t>
            </a:r>
          </a:p>
          <a:p>
            <a:pPr>
              <a:lnSpc>
                <a:spcPct val="50000"/>
              </a:lnSpc>
              <a:spcBef>
                <a:spcPts val="1000"/>
              </a:spcBef>
              <a:buFont typeface="Arial" charset="0"/>
              <a:buNone/>
            </a:pPr>
            <a:endParaRPr lang="en-GB" sz="1600"/>
          </a:p>
          <a:p>
            <a:pPr>
              <a:lnSpc>
                <a:spcPct val="50000"/>
              </a:lnSpc>
              <a:spcBef>
                <a:spcPts val="1000"/>
              </a:spcBef>
              <a:buFont typeface="Arial" charset="0"/>
              <a:buChar char="•"/>
            </a:pPr>
            <a:r>
              <a:rPr lang="en-GB" sz="1600"/>
              <a:t>Set values for the following prior to building (if default is insufficient)</a:t>
            </a:r>
          </a:p>
          <a:p>
            <a:pPr>
              <a:lnSpc>
                <a:spcPct val="50000"/>
              </a:lnSpc>
              <a:spcBef>
                <a:spcPts val="1000"/>
              </a:spcBef>
              <a:buFont typeface="Arial" charset="0"/>
              <a:buNone/>
            </a:pPr>
            <a:r>
              <a:rPr lang="en-GB" sz="1600"/>
              <a:t>		</a:t>
            </a:r>
            <a:r>
              <a:rPr lang="en-GB" sz="1600">
                <a:latin typeface="Arial" charset="0"/>
              </a:rPr>
              <a:t>SBN_MAIN_LOOP_DELAY</a:t>
            </a:r>
            <a:r>
              <a:rPr lang="en-GB" sz="1600"/>
              <a:t>, default is 1 second,</a:t>
            </a:r>
          </a:p>
          <a:p>
            <a:pPr>
              <a:lnSpc>
                <a:spcPct val="50000"/>
              </a:lnSpc>
              <a:spcBef>
                <a:spcPts val="1000"/>
              </a:spcBef>
              <a:buFont typeface="Arial" charset="0"/>
              <a:buNone/>
            </a:pPr>
            <a:r>
              <a:rPr lang="en-GB" sz="1600"/>
              <a:t>		</a:t>
            </a:r>
            <a:r>
              <a:rPr lang="en-GB" sz="1600">
                <a:latin typeface="Arial" charset="0"/>
              </a:rPr>
              <a:t>SBN_TIMEOUT_CYCLES</a:t>
            </a:r>
            <a:r>
              <a:rPr lang="en-GB" sz="1600"/>
              <a:t>, default is set to 5</a:t>
            </a:r>
          </a:p>
          <a:p>
            <a:pPr>
              <a:lnSpc>
                <a:spcPct val="50000"/>
              </a:lnSpc>
              <a:spcBef>
                <a:spcPts val="1000"/>
              </a:spcBef>
              <a:buFont typeface="Arial" charset="0"/>
              <a:buNone/>
            </a:pPr>
            <a:r>
              <a:rPr lang="en-GB" sz="1400">
                <a:latin typeface="Arial" charset="0"/>
              </a:rPr>
              <a:t>		</a:t>
            </a:r>
            <a:r>
              <a:rPr lang="en-GB" sz="1600">
                <a:latin typeface="Arial" charset="0"/>
              </a:rPr>
              <a:t>SBN_VOL_PEER_FILENAME, default "/ram/SbnPeerData.dat"</a:t>
            </a:r>
          </a:p>
          <a:p>
            <a:pPr>
              <a:lnSpc>
                <a:spcPct val="50000"/>
              </a:lnSpc>
              <a:spcBef>
                <a:spcPts val="1000"/>
              </a:spcBef>
              <a:buFont typeface="Arial" charset="0"/>
              <a:buNone/>
            </a:pPr>
            <a:r>
              <a:rPr lang="en-GB" sz="1600">
                <a:latin typeface="Arial" charset="0"/>
              </a:rPr>
              <a:t>		SBN_NONVOL_PEER_FILENAME, default "/cf/SbnPeerData.dat"</a:t>
            </a:r>
          </a:p>
          <a:p>
            <a:pPr>
              <a:lnSpc>
                <a:spcPct val="50000"/>
              </a:lnSpc>
              <a:spcBef>
                <a:spcPts val="1000"/>
              </a:spcBef>
              <a:buFont typeface="Arial" charset="0"/>
              <a:buNone/>
            </a:pPr>
            <a:r>
              <a:rPr lang="en-GB" sz="1600">
                <a:latin typeface="Arial" charset="0"/>
              </a:rPr>
              <a:t>		SBN_MAX_SUBS_PER_PEER, default 256</a:t>
            </a:r>
          </a:p>
          <a:p>
            <a:pPr>
              <a:lnSpc>
                <a:spcPct val="50000"/>
              </a:lnSpc>
              <a:spcBef>
                <a:spcPts val="1250"/>
              </a:spcBef>
              <a:buFont typeface="Arial" charset="0"/>
              <a:buNone/>
            </a:pPr>
            <a:endParaRPr lang="en-GB" sz="2000"/>
          </a:p>
          <a:p>
            <a:pPr>
              <a:lnSpc>
                <a:spcPct val="100000"/>
              </a:lnSpc>
              <a:spcBef>
                <a:spcPts val="1250"/>
              </a:spcBef>
              <a:buFont typeface="Arial" charset="0"/>
              <a:buNone/>
            </a:pPr>
            <a:endParaRPr lang="en-GB" sz="2000"/>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2209800" y="228600"/>
            <a:ext cx="4724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spcBef>
                <a:spcPts val="1750"/>
              </a:spcBef>
              <a:buClr>
                <a:srgbClr val="3333CC"/>
              </a:buClr>
            </a:pPr>
            <a:r>
              <a:rPr lang="en-GB" sz="2800" b="1">
                <a:solidFill>
                  <a:srgbClr val="3333CC"/>
                </a:solidFill>
              </a:rPr>
              <a:t>SBN - SB Interface</a:t>
            </a:r>
          </a:p>
        </p:txBody>
      </p:sp>
      <p:sp>
        <p:nvSpPr>
          <p:cNvPr id="11266" name="Rectangle 2"/>
          <p:cNvSpPr>
            <a:spLocks noChangeArrowheads="1"/>
          </p:cNvSpPr>
          <p:nvPr/>
        </p:nvSpPr>
        <p:spPr bwMode="auto">
          <a:xfrm>
            <a:off x="838200" y="1263650"/>
            <a:ext cx="7380288" cy="1066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67" name="Text Box 3"/>
          <p:cNvSpPr txBox="1">
            <a:spLocks noChangeArrowheads="1"/>
          </p:cNvSpPr>
          <p:nvPr/>
        </p:nvSpPr>
        <p:spPr bwMode="auto">
          <a:xfrm>
            <a:off x="3963988" y="1643063"/>
            <a:ext cx="452437"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buFont typeface="Arial" charset="0"/>
              <a:buNone/>
            </a:pPr>
            <a:r>
              <a:rPr lang="en-GB" sz="1600">
                <a:latin typeface="Arial" charset="0"/>
              </a:rPr>
              <a:t>SB</a:t>
            </a:r>
          </a:p>
        </p:txBody>
      </p:sp>
      <p:sp>
        <p:nvSpPr>
          <p:cNvPr id="11268" name="Rectangle 4"/>
          <p:cNvSpPr>
            <a:spLocks noChangeArrowheads="1"/>
          </p:cNvSpPr>
          <p:nvPr/>
        </p:nvSpPr>
        <p:spPr bwMode="auto">
          <a:xfrm>
            <a:off x="873125" y="5183188"/>
            <a:ext cx="7356475" cy="1066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69" name="Text Box 5"/>
          <p:cNvSpPr txBox="1">
            <a:spLocks noChangeArrowheads="1"/>
          </p:cNvSpPr>
          <p:nvPr/>
        </p:nvSpPr>
        <p:spPr bwMode="auto">
          <a:xfrm>
            <a:off x="3838575" y="5564188"/>
            <a:ext cx="598488"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gn="ctr">
              <a:lnSpc>
                <a:spcPct val="100000"/>
              </a:lnSpc>
              <a:buFont typeface="Arial" charset="0"/>
              <a:buNone/>
            </a:pPr>
            <a:r>
              <a:rPr lang="en-GB" sz="1600">
                <a:latin typeface="Arial" charset="0"/>
              </a:rPr>
              <a:t>SBN</a:t>
            </a:r>
          </a:p>
        </p:txBody>
      </p:sp>
      <p:sp>
        <p:nvSpPr>
          <p:cNvPr id="11270" name="Rectangle 6"/>
          <p:cNvSpPr>
            <a:spLocks noChangeArrowheads="1"/>
          </p:cNvSpPr>
          <p:nvPr/>
        </p:nvSpPr>
        <p:spPr bwMode="auto">
          <a:xfrm>
            <a:off x="819150" y="3057525"/>
            <a:ext cx="1762125" cy="155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p>
            <a:pPr>
              <a:lnSpc>
                <a:spcPct val="100000"/>
              </a:lnSpc>
              <a:buClr>
                <a:srgbClr val="7F0055"/>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latin typeface="Arial" charset="0"/>
              </a:rPr>
              <a:t>SBN Subscribes to subscription pkts</a:t>
            </a:r>
          </a:p>
          <a:p>
            <a:pPr>
              <a:lnSpc>
                <a:spcPct val="100000"/>
              </a:lnSpc>
              <a:buClr>
                <a:srgbClr val="7F0055"/>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200">
              <a:solidFill>
                <a:srgbClr val="000000"/>
              </a:solidFill>
              <a:latin typeface="Arial" charset="0"/>
            </a:endParaRPr>
          </a:p>
          <a:p>
            <a:pPr>
              <a:lnSpc>
                <a:spcPct val="100000"/>
              </a:lnSpc>
              <a:buClr>
                <a:srgbClr val="7F0055"/>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latin typeface="Arial" charset="0"/>
              </a:rPr>
              <a:t>SBN Requests current subscriptions via cmd</a:t>
            </a:r>
          </a:p>
          <a:p>
            <a:pPr>
              <a:lnSpc>
                <a:spcPct val="100000"/>
              </a:lnSpc>
              <a:buClr>
                <a:srgbClr val="7F0055"/>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200">
              <a:solidFill>
                <a:srgbClr val="000000"/>
              </a:solidFill>
              <a:latin typeface="Arial" charset="0"/>
            </a:endParaRPr>
          </a:p>
          <a:p>
            <a:pPr>
              <a:lnSpc>
                <a:spcPct val="100000"/>
              </a:lnSpc>
              <a:buClr>
                <a:srgbClr val="7F0055"/>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latin typeface="Arial" charset="0"/>
              </a:rPr>
              <a:t>Turn on Subscription reporting via cmd  </a:t>
            </a:r>
          </a:p>
        </p:txBody>
      </p:sp>
      <p:sp>
        <p:nvSpPr>
          <p:cNvPr id="11271" name="Rectangle 7"/>
          <p:cNvSpPr>
            <a:spLocks noChangeArrowheads="1"/>
          </p:cNvSpPr>
          <p:nvPr/>
        </p:nvSpPr>
        <p:spPr bwMode="auto">
          <a:xfrm>
            <a:off x="5842000" y="3030538"/>
            <a:ext cx="21653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spAutoFit/>
          </a:bodyPr>
          <a:lstStyle/>
          <a:p>
            <a:pPr>
              <a:lnSpc>
                <a:spcPct val="100000"/>
              </a:lnSpc>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latin typeface="Arial" charset="0"/>
              </a:rPr>
              <a:t>SBN uses the following SB API's during normal operation</a:t>
            </a:r>
          </a:p>
          <a:p>
            <a:pPr>
              <a:lnSpc>
                <a:spcPct val="100000"/>
              </a:lnSpc>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200">
              <a:solidFill>
                <a:srgbClr val="000000"/>
              </a:solidFill>
              <a:latin typeface="Arial" charset="0"/>
            </a:endParaRPr>
          </a:p>
          <a:p>
            <a:pPr>
              <a:lnSpc>
                <a:spcPct val="100000"/>
              </a:lnSpc>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latin typeface="Arial" charset="0"/>
              </a:rPr>
              <a:t>CFE_SB_CreatePipe(…)</a:t>
            </a:r>
          </a:p>
          <a:p>
            <a:pPr>
              <a:lnSpc>
                <a:spcPct val="100000"/>
              </a:lnSpc>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latin typeface="Arial" charset="0"/>
              </a:rPr>
              <a:t>CFE_SB_SubscribeLocal(…)</a:t>
            </a:r>
          </a:p>
          <a:p>
            <a:pPr>
              <a:lnSpc>
                <a:spcPct val="100000"/>
              </a:lnSpc>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latin typeface="Arial" charset="0"/>
              </a:rPr>
              <a:t>CFE_SB_SendMsg(…)</a:t>
            </a:r>
          </a:p>
          <a:p>
            <a:pPr>
              <a:lnSpc>
                <a:spcPct val="100000"/>
              </a:lnSpc>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rgbClr val="000000"/>
                </a:solidFill>
                <a:latin typeface="Arial" charset="0"/>
              </a:rPr>
              <a:t>CFE_SB_RcvMsg(…)</a:t>
            </a:r>
          </a:p>
        </p:txBody>
      </p:sp>
      <p:sp>
        <p:nvSpPr>
          <p:cNvPr id="11272" name="Line 8"/>
          <p:cNvSpPr>
            <a:spLocks noChangeShapeType="1"/>
          </p:cNvSpPr>
          <p:nvPr/>
        </p:nvSpPr>
        <p:spPr bwMode="auto">
          <a:xfrm flipH="1">
            <a:off x="3992563" y="2341563"/>
            <a:ext cx="9525" cy="568325"/>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1273" name="Line 9"/>
          <p:cNvSpPr>
            <a:spLocks noChangeShapeType="1"/>
          </p:cNvSpPr>
          <p:nvPr/>
        </p:nvSpPr>
        <p:spPr bwMode="auto">
          <a:xfrm>
            <a:off x="4067175" y="4600575"/>
            <a:ext cx="1588" cy="593725"/>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1274" name="Line 10"/>
          <p:cNvSpPr>
            <a:spLocks noChangeShapeType="1"/>
          </p:cNvSpPr>
          <p:nvPr/>
        </p:nvSpPr>
        <p:spPr bwMode="auto">
          <a:xfrm flipH="1">
            <a:off x="6750050" y="2328863"/>
            <a:ext cx="12700" cy="585787"/>
          </a:xfrm>
          <a:prstGeom prst="line">
            <a:avLst/>
          </a:prstGeom>
          <a:noFill/>
          <a:ln w="2844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1275" name="Line 11"/>
          <p:cNvSpPr>
            <a:spLocks noChangeShapeType="1"/>
          </p:cNvSpPr>
          <p:nvPr/>
        </p:nvSpPr>
        <p:spPr bwMode="auto">
          <a:xfrm>
            <a:off x="6832600" y="4713288"/>
            <a:ext cx="1588" cy="457200"/>
          </a:xfrm>
          <a:prstGeom prst="line">
            <a:avLst/>
          </a:prstGeom>
          <a:noFill/>
          <a:ln w="2844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1276" name="Line 12"/>
          <p:cNvSpPr>
            <a:spLocks noChangeShapeType="1"/>
          </p:cNvSpPr>
          <p:nvPr/>
        </p:nvSpPr>
        <p:spPr bwMode="auto">
          <a:xfrm>
            <a:off x="1565275" y="4748213"/>
            <a:ext cx="1588" cy="457200"/>
          </a:xfrm>
          <a:prstGeom prst="line">
            <a:avLst/>
          </a:prstGeom>
          <a:noFill/>
          <a:ln w="2844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1277" name="Text Box 13"/>
          <p:cNvSpPr txBox="1">
            <a:spLocks noChangeArrowheads="1"/>
          </p:cNvSpPr>
          <p:nvPr/>
        </p:nvSpPr>
        <p:spPr bwMode="auto">
          <a:xfrm>
            <a:off x="3170238" y="3062288"/>
            <a:ext cx="2611437" cy="145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a:lnSpc>
                <a:spcPct val="93000"/>
              </a:lnSpc>
            </a:pPr>
            <a:r>
              <a:rPr lang="en-GB" sz="1200">
                <a:latin typeface="Arial" charset="0"/>
              </a:rPr>
              <a:t>SB Sends Msg with current </a:t>
            </a:r>
          </a:p>
          <a:p>
            <a:pPr>
              <a:lnSpc>
                <a:spcPct val="93000"/>
              </a:lnSpc>
            </a:pPr>
            <a:r>
              <a:rPr lang="en-GB" sz="1200">
                <a:latin typeface="Arial" charset="0"/>
              </a:rPr>
              <a:t>subscriptions</a:t>
            </a:r>
          </a:p>
          <a:p>
            <a:pPr>
              <a:lnSpc>
                <a:spcPct val="93000"/>
              </a:lnSpc>
            </a:pPr>
            <a:endParaRPr lang="en-GB" sz="1200">
              <a:latin typeface="Arial" charset="0"/>
            </a:endParaRPr>
          </a:p>
          <a:p>
            <a:pPr>
              <a:lnSpc>
                <a:spcPct val="93000"/>
              </a:lnSpc>
            </a:pPr>
            <a:endParaRPr lang="en-GB" sz="1200">
              <a:latin typeface="Arial" charset="0"/>
            </a:endParaRPr>
          </a:p>
          <a:p>
            <a:pPr>
              <a:lnSpc>
                <a:spcPct val="93000"/>
              </a:lnSpc>
            </a:pPr>
            <a:r>
              <a:rPr lang="en-GB" sz="1200">
                <a:latin typeface="Arial" charset="0"/>
              </a:rPr>
              <a:t>For each call to CFE_SB_Subscribe,</a:t>
            </a:r>
          </a:p>
          <a:p>
            <a:pPr>
              <a:lnSpc>
                <a:spcPct val="93000"/>
              </a:lnSpc>
            </a:pPr>
            <a:r>
              <a:rPr lang="en-GB" sz="1200">
                <a:latin typeface="Arial" charset="0"/>
              </a:rPr>
              <a:t>SB sends a msg to SBN with the </a:t>
            </a:r>
          </a:p>
          <a:p>
            <a:pPr>
              <a:lnSpc>
                <a:spcPct val="93000"/>
              </a:lnSpc>
            </a:pPr>
            <a:r>
              <a:rPr lang="en-GB" sz="1200">
                <a:latin typeface="Arial" charset="0"/>
              </a:rPr>
              <a:t>msgid, pipe and QOS information</a:t>
            </a:r>
          </a:p>
          <a:p>
            <a:pPr>
              <a:lnSpc>
                <a:spcPct val="93000"/>
              </a:lnSpc>
            </a:pPr>
            <a:r>
              <a:rPr lang="en-GB" sz="1200">
                <a:latin typeface="Arial" charset="0"/>
              </a:rPr>
              <a:t>(subscription reporting)</a:t>
            </a:r>
          </a:p>
        </p:txBody>
      </p:sp>
      <p:sp>
        <p:nvSpPr>
          <p:cNvPr id="11278" name="Line 14"/>
          <p:cNvSpPr>
            <a:spLocks noChangeShapeType="1"/>
          </p:cNvSpPr>
          <p:nvPr/>
        </p:nvSpPr>
        <p:spPr bwMode="auto">
          <a:xfrm>
            <a:off x="1550988" y="2360613"/>
            <a:ext cx="1587" cy="457200"/>
          </a:xfrm>
          <a:prstGeom prst="line">
            <a:avLst/>
          </a:prstGeom>
          <a:noFill/>
          <a:ln w="2844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2500313" y="152400"/>
            <a:ext cx="4960937"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SBN - Peer Table</a:t>
            </a:r>
          </a:p>
        </p:txBody>
      </p:sp>
      <p:sp>
        <p:nvSpPr>
          <p:cNvPr id="12290" name="Text Box 2"/>
          <p:cNvSpPr txBox="1">
            <a:spLocks noChangeArrowheads="1"/>
          </p:cNvSpPr>
          <p:nvPr/>
        </p:nvSpPr>
        <p:spPr bwMode="auto">
          <a:xfrm>
            <a:off x="457200" y="1143000"/>
            <a:ext cx="80010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sz="2400">
                <a:solidFill>
                  <a:srgbClr val="000000"/>
                </a:solidFill>
                <a:latin typeface="Times New Roman" charset="0"/>
                <a:ea typeface="ＭＳ Ｐゴシック" charset="0"/>
                <a:cs typeface="MS Gothic" charset="0"/>
              </a:defRPr>
            </a:lvl1pPr>
            <a:lvl2pPr marL="111125">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sz="2400">
                <a:solidFill>
                  <a:srgbClr val="000000"/>
                </a:solidFill>
                <a:latin typeface="Times New Roman" charset="0"/>
                <a:ea typeface="ＭＳ Ｐゴシック" charset="0"/>
                <a:cs typeface="MS Gothic" charset="0"/>
              </a:defRPr>
            </a:lvl2pPr>
            <a:lvl3pPr>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sz="2400">
                <a:solidFill>
                  <a:srgbClr val="000000"/>
                </a:solidFill>
                <a:latin typeface="Times New Roman" charset="0"/>
                <a:ea typeface="ＭＳ Ｐゴシック" charset="0"/>
                <a:cs typeface="MS Gothic" charset="0"/>
              </a:defRPr>
            </a:lvl3pPr>
            <a:lvl4pPr>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sz="2400">
                <a:solidFill>
                  <a:srgbClr val="000000"/>
                </a:solidFill>
                <a:latin typeface="Times New Roman" charset="0"/>
                <a:ea typeface="ＭＳ Ｐゴシック" charset="0"/>
                <a:cs typeface="MS Gothic" charset="0"/>
              </a:defRPr>
            </a:lvl4pPr>
            <a:lvl5pPr>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sz="2400">
                <a:solidFill>
                  <a:srgbClr val="000000"/>
                </a:solidFill>
                <a:latin typeface="Times New Roman" charset="0"/>
                <a:ea typeface="ＭＳ Ｐゴシック" charset="0"/>
                <a:cs typeface="MS Gothic" charset="0"/>
              </a:defRPr>
            </a:lvl9pPr>
          </a:lstStyle>
          <a:p>
            <a:pPr lvl="1" eaLnBrk="1" hangingPunct="1">
              <a:lnSpc>
                <a:spcPct val="100000"/>
              </a:lnSpc>
              <a:buSzPct val="45000"/>
              <a:buFont typeface="Wingdings" charset="0"/>
              <a:buNone/>
            </a:pPr>
            <a:r>
              <a:rPr lang="en-GB" sz="1600">
                <a:latin typeface="Arial" charset="0"/>
              </a:rPr>
              <a:t>The subscription list in the peer table has two purposes: </a:t>
            </a:r>
          </a:p>
          <a:p>
            <a:pPr lvl="1" eaLnBrk="1" hangingPunct="1">
              <a:lnSpc>
                <a:spcPct val="100000"/>
              </a:lnSpc>
              <a:buFont typeface="Arial" charset="0"/>
              <a:buNone/>
            </a:pPr>
            <a:r>
              <a:rPr lang="en-GB" sz="1600">
                <a:latin typeface="Arial" charset="0"/>
              </a:rPr>
              <a:t>	1. allows the routing to be cleaned up whenever a peers heartbeat stops</a:t>
            </a:r>
          </a:p>
          <a:p>
            <a:pPr lvl="1" eaLnBrk="1" hangingPunct="1">
              <a:lnSpc>
                <a:spcPct val="100000"/>
              </a:lnSpc>
              <a:buSzPct val="45000"/>
              <a:buFont typeface="Wingdings" charset="0"/>
              <a:buNone/>
            </a:pPr>
            <a:r>
              <a:rPr lang="en-GB" sz="1600">
                <a:latin typeface="Arial" charset="0"/>
              </a:rPr>
              <a:t>	2. provides the Qos to the SBN sending the message over the network</a:t>
            </a:r>
          </a:p>
        </p:txBody>
      </p:sp>
      <p:sp>
        <p:nvSpPr>
          <p:cNvPr id="12291" name="Text Box 3"/>
          <p:cNvSpPr txBox="1">
            <a:spLocks noChangeArrowheads="1"/>
          </p:cNvSpPr>
          <p:nvPr/>
        </p:nvSpPr>
        <p:spPr bwMode="auto">
          <a:xfrm>
            <a:off x="2511425" y="2108200"/>
            <a:ext cx="6842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600"/>
              <a:t>Peer 0</a:t>
            </a:r>
          </a:p>
        </p:txBody>
      </p:sp>
      <p:sp>
        <p:nvSpPr>
          <p:cNvPr id="12292" name="Text Box 4"/>
          <p:cNvSpPr txBox="1">
            <a:spLocks noChangeArrowheads="1"/>
          </p:cNvSpPr>
          <p:nvPr/>
        </p:nvSpPr>
        <p:spPr bwMode="auto">
          <a:xfrm>
            <a:off x="1279525" y="2489200"/>
            <a:ext cx="7620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Peer Name</a:t>
            </a:r>
          </a:p>
        </p:txBody>
      </p:sp>
      <p:sp>
        <p:nvSpPr>
          <p:cNvPr id="12293" name="Text Box 5"/>
          <p:cNvSpPr txBox="1">
            <a:spLocks noChangeArrowheads="1"/>
          </p:cNvSpPr>
          <p:nvPr/>
        </p:nvSpPr>
        <p:spPr bwMode="auto">
          <a:xfrm>
            <a:off x="1279525" y="2946400"/>
            <a:ext cx="7620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Dest Adr</a:t>
            </a:r>
          </a:p>
        </p:txBody>
      </p:sp>
      <p:sp>
        <p:nvSpPr>
          <p:cNvPr id="12294" name="Text Box 6"/>
          <p:cNvSpPr txBox="1">
            <a:spLocks noChangeArrowheads="1"/>
          </p:cNvSpPr>
          <p:nvPr/>
        </p:nvSpPr>
        <p:spPr bwMode="auto">
          <a:xfrm>
            <a:off x="1279525" y="3175000"/>
            <a:ext cx="6096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Pipe ID</a:t>
            </a:r>
          </a:p>
        </p:txBody>
      </p:sp>
      <p:sp>
        <p:nvSpPr>
          <p:cNvPr id="12295" name="Text Box 7"/>
          <p:cNvSpPr txBox="1">
            <a:spLocks noChangeArrowheads="1"/>
          </p:cNvSpPr>
          <p:nvPr/>
        </p:nvSpPr>
        <p:spPr bwMode="auto">
          <a:xfrm>
            <a:off x="1116013" y="4181475"/>
            <a:ext cx="93345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0 </a:t>
            </a:r>
          </a:p>
        </p:txBody>
      </p:sp>
      <p:sp>
        <p:nvSpPr>
          <p:cNvPr id="12296" name="Rectangle 8"/>
          <p:cNvSpPr>
            <a:spLocks noChangeArrowheads="1"/>
          </p:cNvSpPr>
          <p:nvPr/>
        </p:nvSpPr>
        <p:spPr bwMode="auto">
          <a:xfrm>
            <a:off x="2119313" y="2489200"/>
            <a:ext cx="1828800" cy="350361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297" name="Line 9"/>
          <p:cNvSpPr>
            <a:spLocks noChangeShapeType="1"/>
          </p:cNvSpPr>
          <p:nvPr/>
        </p:nvSpPr>
        <p:spPr bwMode="auto">
          <a:xfrm>
            <a:off x="2119313" y="29464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298" name="Line 10"/>
          <p:cNvSpPr>
            <a:spLocks noChangeShapeType="1"/>
          </p:cNvSpPr>
          <p:nvPr/>
        </p:nvSpPr>
        <p:spPr bwMode="auto">
          <a:xfrm>
            <a:off x="2119313" y="31750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299" name="Line 11"/>
          <p:cNvSpPr>
            <a:spLocks noChangeShapeType="1"/>
          </p:cNvSpPr>
          <p:nvPr/>
        </p:nvSpPr>
        <p:spPr bwMode="auto">
          <a:xfrm>
            <a:off x="2119313" y="41529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00" name="Line 12"/>
          <p:cNvSpPr>
            <a:spLocks noChangeShapeType="1"/>
          </p:cNvSpPr>
          <p:nvPr/>
        </p:nvSpPr>
        <p:spPr bwMode="auto">
          <a:xfrm>
            <a:off x="2119313" y="44577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01" name="Line 13"/>
          <p:cNvSpPr>
            <a:spLocks noChangeShapeType="1"/>
          </p:cNvSpPr>
          <p:nvPr/>
        </p:nvSpPr>
        <p:spPr bwMode="auto">
          <a:xfrm>
            <a:off x="2119313" y="47625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02" name="Line 14"/>
          <p:cNvSpPr>
            <a:spLocks noChangeShapeType="1"/>
          </p:cNvSpPr>
          <p:nvPr/>
        </p:nvSpPr>
        <p:spPr bwMode="auto">
          <a:xfrm>
            <a:off x="2119313" y="50673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03" name="Text Box 15"/>
          <p:cNvSpPr txBox="1">
            <a:spLocks noChangeArrowheads="1"/>
          </p:cNvSpPr>
          <p:nvPr/>
        </p:nvSpPr>
        <p:spPr bwMode="auto">
          <a:xfrm>
            <a:off x="2779713" y="2489200"/>
            <a:ext cx="5921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altLang="en-GB" sz="1000"/>
              <a:t>“</a:t>
            </a:r>
            <a:r>
              <a:rPr lang="en-GB" sz="1000"/>
              <a:t>CPU2</a:t>
            </a:r>
            <a:r>
              <a:rPr lang="en-GB" altLang="en-GB" sz="1000"/>
              <a:t>”</a:t>
            </a:r>
            <a:endParaRPr lang="en-GB" sz="1000"/>
          </a:p>
        </p:txBody>
      </p:sp>
      <p:sp>
        <p:nvSpPr>
          <p:cNvPr id="12304" name="Text Box 16"/>
          <p:cNvSpPr txBox="1">
            <a:spLocks noChangeArrowheads="1"/>
          </p:cNvSpPr>
          <p:nvPr/>
        </p:nvSpPr>
        <p:spPr bwMode="auto">
          <a:xfrm>
            <a:off x="1123950" y="4514850"/>
            <a:ext cx="931863"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1 </a:t>
            </a:r>
          </a:p>
        </p:txBody>
      </p:sp>
      <p:sp>
        <p:nvSpPr>
          <p:cNvPr id="12305" name="Text Box 17"/>
          <p:cNvSpPr txBox="1">
            <a:spLocks noChangeArrowheads="1"/>
          </p:cNvSpPr>
          <p:nvPr/>
        </p:nvSpPr>
        <p:spPr bwMode="auto">
          <a:xfrm>
            <a:off x="1152525" y="4819650"/>
            <a:ext cx="931863"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2 </a:t>
            </a:r>
          </a:p>
        </p:txBody>
      </p:sp>
      <p:sp>
        <p:nvSpPr>
          <p:cNvPr id="12306" name="Oval 18"/>
          <p:cNvSpPr>
            <a:spLocks noChangeArrowheads="1"/>
          </p:cNvSpPr>
          <p:nvPr/>
        </p:nvSpPr>
        <p:spPr bwMode="auto">
          <a:xfrm>
            <a:off x="2955925" y="5219700"/>
            <a:ext cx="76200" cy="76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07" name="Oval 19"/>
          <p:cNvSpPr>
            <a:spLocks noChangeArrowheads="1"/>
          </p:cNvSpPr>
          <p:nvPr/>
        </p:nvSpPr>
        <p:spPr bwMode="auto">
          <a:xfrm>
            <a:off x="2955925" y="5372100"/>
            <a:ext cx="76200" cy="76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08" name="Oval 20"/>
          <p:cNvSpPr>
            <a:spLocks noChangeArrowheads="1"/>
          </p:cNvSpPr>
          <p:nvPr/>
        </p:nvSpPr>
        <p:spPr bwMode="auto">
          <a:xfrm>
            <a:off x="2955925" y="5524500"/>
            <a:ext cx="76200" cy="76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09" name="Line 21"/>
          <p:cNvSpPr>
            <a:spLocks noChangeShapeType="1"/>
          </p:cNvSpPr>
          <p:nvPr/>
        </p:nvSpPr>
        <p:spPr bwMode="auto">
          <a:xfrm>
            <a:off x="2119313" y="56769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10" name="Text Box 22"/>
          <p:cNvSpPr txBox="1">
            <a:spLocks noChangeArrowheads="1"/>
          </p:cNvSpPr>
          <p:nvPr/>
        </p:nvSpPr>
        <p:spPr bwMode="auto">
          <a:xfrm>
            <a:off x="1058863" y="5727700"/>
            <a:ext cx="10541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256 </a:t>
            </a:r>
          </a:p>
        </p:txBody>
      </p:sp>
      <p:sp>
        <p:nvSpPr>
          <p:cNvPr id="12311" name="Text Box 23"/>
          <p:cNvSpPr txBox="1">
            <a:spLocks noChangeArrowheads="1"/>
          </p:cNvSpPr>
          <p:nvPr/>
        </p:nvSpPr>
        <p:spPr bwMode="auto">
          <a:xfrm>
            <a:off x="2646363" y="2928938"/>
            <a:ext cx="76835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192.168.1.6</a:t>
            </a:r>
          </a:p>
        </p:txBody>
      </p:sp>
      <p:sp>
        <p:nvSpPr>
          <p:cNvPr id="12312" name="Text Box 24"/>
          <p:cNvSpPr txBox="1">
            <a:spLocks noChangeArrowheads="1"/>
          </p:cNvSpPr>
          <p:nvPr/>
        </p:nvSpPr>
        <p:spPr bwMode="auto">
          <a:xfrm>
            <a:off x="2851150" y="3175000"/>
            <a:ext cx="3048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10</a:t>
            </a:r>
          </a:p>
        </p:txBody>
      </p:sp>
      <p:sp>
        <p:nvSpPr>
          <p:cNvPr id="12313" name="Text Box 25"/>
          <p:cNvSpPr txBox="1">
            <a:spLocks noChangeArrowheads="1"/>
          </p:cNvSpPr>
          <p:nvPr/>
        </p:nvSpPr>
        <p:spPr bwMode="auto">
          <a:xfrm>
            <a:off x="2125663" y="4229100"/>
            <a:ext cx="550862"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0x1842</a:t>
            </a:r>
          </a:p>
        </p:txBody>
      </p:sp>
      <p:sp>
        <p:nvSpPr>
          <p:cNvPr id="12314" name="Line 26"/>
          <p:cNvSpPr>
            <a:spLocks noChangeShapeType="1"/>
          </p:cNvSpPr>
          <p:nvPr/>
        </p:nvSpPr>
        <p:spPr bwMode="auto">
          <a:xfrm>
            <a:off x="2727325" y="41529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15" name="Line 27"/>
          <p:cNvSpPr>
            <a:spLocks noChangeShapeType="1"/>
          </p:cNvSpPr>
          <p:nvPr/>
        </p:nvSpPr>
        <p:spPr bwMode="auto">
          <a:xfrm>
            <a:off x="3336925" y="41529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16" name="Line 28"/>
          <p:cNvSpPr>
            <a:spLocks noChangeShapeType="1"/>
          </p:cNvSpPr>
          <p:nvPr/>
        </p:nvSpPr>
        <p:spPr bwMode="auto">
          <a:xfrm>
            <a:off x="2727325" y="44577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17" name="Line 29"/>
          <p:cNvSpPr>
            <a:spLocks noChangeShapeType="1"/>
          </p:cNvSpPr>
          <p:nvPr/>
        </p:nvSpPr>
        <p:spPr bwMode="auto">
          <a:xfrm>
            <a:off x="3336925" y="44577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18" name="Line 30"/>
          <p:cNvSpPr>
            <a:spLocks noChangeShapeType="1"/>
          </p:cNvSpPr>
          <p:nvPr/>
        </p:nvSpPr>
        <p:spPr bwMode="auto">
          <a:xfrm>
            <a:off x="2727325" y="47625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19" name="Line 31"/>
          <p:cNvSpPr>
            <a:spLocks noChangeShapeType="1"/>
          </p:cNvSpPr>
          <p:nvPr/>
        </p:nvSpPr>
        <p:spPr bwMode="auto">
          <a:xfrm>
            <a:off x="3336925" y="47625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20" name="Line 32"/>
          <p:cNvSpPr>
            <a:spLocks noChangeShapeType="1"/>
          </p:cNvSpPr>
          <p:nvPr/>
        </p:nvSpPr>
        <p:spPr bwMode="auto">
          <a:xfrm>
            <a:off x="2727325" y="56769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21" name="Line 33"/>
          <p:cNvSpPr>
            <a:spLocks noChangeShapeType="1"/>
          </p:cNvSpPr>
          <p:nvPr/>
        </p:nvSpPr>
        <p:spPr bwMode="auto">
          <a:xfrm>
            <a:off x="3336925" y="5676900"/>
            <a:ext cx="1588"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22" name="Text Box 34"/>
          <p:cNvSpPr txBox="1">
            <a:spLocks noChangeArrowheads="1"/>
          </p:cNvSpPr>
          <p:nvPr/>
        </p:nvSpPr>
        <p:spPr bwMode="auto">
          <a:xfrm>
            <a:off x="2120900" y="4100513"/>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12323" name="Text Box 35"/>
          <p:cNvSpPr txBox="1">
            <a:spLocks noChangeArrowheads="1"/>
          </p:cNvSpPr>
          <p:nvPr/>
        </p:nvSpPr>
        <p:spPr bwMode="auto">
          <a:xfrm>
            <a:off x="2730500" y="4076700"/>
            <a:ext cx="60801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Reliability</a:t>
            </a:r>
          </a:p>
        </p:txBody>
      </p:sp>
      <p:sp>
        <p:nvSpPr>
          <p:cNvPr id="12324" name="Text Box 36"/>
          <p:cNvSpPr txBox="1">
            <a:spLocks noChangeArrowheads="1"/>
          </p:cNvSpPr>
          <p:nvPr/>
        </p:nvSpPr>
        <p:spPr bwMode="auto">
          <a:xfrm>
            <a:off x="3416300" y="4076700"/>
            <a:ext cx="492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Priority</a:t>
            </a:r>
          </a:p>
        </p:txBody>
      </p:sp>
      <p:sp>
        <p:nvSpPr>
          <p:cNvPr id="12325" name="Text Box 37"/>
          <p:cNvSpPr txBox="1">
            <a:spLocks noChangeArrowheads="1"/>
          </p:cNvSpPr>
          <p:nvPr/>
        </p:nvSpPr>
        <p:spPr bwMode="auto">
          <a:xfrm>
            <a:off x="2882900" y="4229100"/>
            <a:ext cx="244475"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a:t>
            </a:r>
          </a:p>
        </p:txBody>
      </p:sp>
      <p:sp>
        <p:nvSpPr>
          <p:cNvPr id="12326" name="Text Box 38"/>
          <p:cNvSpPr txBox="1">
            <a:spLocks noChangeArrowheads="1"/>
          </p:cNvSpPr>
          <p:nvPr/>
        </p:nvSpPr>
        <p:spPr bwMode="auto">
          <a:xfrm>
            <a:off x="3492500" y="4229100"/>
            <a:ext cx="244475"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a:t>
            </a:r>
          </a:p>
        </p:txBody>
      </p:sp>
      <p:sp>
        <p:nvSpPr>
          <p:cNvPr id="12327" name="Text Box 39"/>
          <p:cNvSpPr txBox="1">
            <a:spLocks noChangeArrowheads="1"/>
          </p:cNvSpPr>
          <p:nvPr/>
        </p:nvSpPr>
        <p:spPr bwMode="auto">
          <a:xfrm>
            <a:off x="2124075" y="4533900"/>
            <a:ext cx="55245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0x1801</a:t>
            </a:r>
          </a:p>
        </p:txBody>
      </p:sp>
      <p:sp>
        <p:nvSpPr>
          <p:cNvPr id="12328" name="Text Box 40"/>
          <p:cNvSpPr txBox="1">
            <a:spLocks noChangeArrowheads="1"/>
          </p:cNvSpPr>
          <p:nvPr/>
        </p:nvSpPr>
        <p:spPr bwMode="auto">
          <a:xfrm>
            <a:off x="2124075" y="4838700"/>
            <a:ext cx="581025"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0x081A</a:t>
            </a:r>
          </a:p>
        </p:txBody>
      </p:sp>
      <p:sp>
        <p:nvSpPr>
          <p:cNvPr id="12329" name="Text Box 41"/>
          <p:cNvSpPr txBox="1">
            <a:spLocks noChangeArrowheads="1"/>
          </p:cNvSpPr>
          <p:nvPr/>
        </p:nvSpPr>
        <p:spPr bwMode="auto">
          <a:xfrm>
            <a:off x="2882900" y="4533900"/>
            <a:ext cx="2413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1</a:t>
            </a:r>
          </a:p>
        </p:txBody>
      </p:sp>
      <p:sp>
        <p:nvSpPr>
          <p:cNvPr id="12330" name="Text Box 42"/>
          <p:cNvSpPr txBox="1">
            <a:spLocks noChangeArrowheads="1"/>
          </p:cNvSpPr>
          <p:nvPr/>
        </p:nvSpPr>
        <p:spPr bwMode="auto">
          <a:xfrm>
            <a:off x="2882900" y="4838700"/>
            <a:ext cx="2413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1</a:t>
            </a:r>
          </a:p>
        </p:txBody>
      </p:sp>
      <p:sp>
        <p:nvSpPr>
          <p:cNvPr id="12331" name="Text Box 43"/>
          <p:cNvSpPr txBox="1">
            <a:spLocks noChangeArrowheads="1"/>
          </p:cNvSpPr>
          <p:nvPr/>
        </p:nvSpPr>
        <p:spPr bwMode="auto">
          <a:xfrm>
            <a:off x="3492500" y="4533900"/>
            <a:ext cx="244475"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a:t>
            </a:r>
          </a:p>
        </p:txBody>
      </p:sp>
      <p:sp>
        <p:nvSpPr>
          <p:cNvPr id="12332" name="Text Box 44"/>
          <p:cNvSpPr txBox="1">
            <a:spLocks noChangeArrowheads="1"/>
          </p:cNvSpPr>
          <p:nvPr/>
        </p:nvSpPr>
        <p:spPr bwMode="auto">
          <a:xfrm>
            <a:off x="3492500" y="4838700"/>
            <a:ext cx="2413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1</a:t>
            </a:r>
          </a:p>
        </p:txBody>
      </p:sp>
      <p:sp>
        <p:nvSpPr>
          <p:cNvPr id="12333" name="Text Box 45"/>
          <p:cNvSpPr txBox="1">
            <a:spLocks noChangeArrowheads="1"/>
          </p:cNvSpPr>
          <p:nvPr/>
        </p:nvSpPr>
        <p:spPr bwMode="auto">
          <a:xfrm>
            <a:off x="6018213" y="2108200"/>
            <a:ext cx="682625"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600"/>
              <a:t>Peer 1</a:t>
            </a:r>
          </a:p>
        </p:txBody>
      </p:sp>
      <p:sp>
        <p:nvSpPr>
          <p:cNvPr id="12334" name="Text Box 46"/>
          <p:cNvSpPr txBox="1">
            <a:spLocks noChangeArrowheads="1"/>
          </p:cNvSpPr>
          <p:nvPr/>
        </p:nvSpPr>
        <p:spPr bwMode="auto">
          <a:xfrm>
            <a:off x="4784725" y="2489200"/>
            <a:ext cx="7620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Peer Name</a:t>
            </a:r>
          </a:p>
        </p:txBody>
      </p:sp>
      <p:sp>
        <p:nvSpPr>
          <p:cNvPr id="12335" name="Text Box 47"/>
          <p:cNvSpPr txBox="1">
            <a:spLocks noChangeArrowheads="1"/>
          </p:cNvSpPr>
          <p:nvPr/>
        </p:nvSpPr>
        <p:spPr bwMode="auto">
          <a:xfrm>
            <a:off x="4784725" y="2946400"/>
            <a:ext cx="7620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Dest Adr</a:t>
            </a:r>
          </a:p>
        </p:txBody>
      </p:sp>
      <p:sp>
        <p:nvSpPr>
          <p:cNvPr id="12336" name="Text Box 48"/>
          <p:cNvSpPr txBox="1">
            <a:spLocks noChangeArrowheads="1"/>
          </p:cNvSpPr>
          <p:nvPr/>
        </p:nvSpPr>
        <p:spPr bwMode="auto">
          <a:xfrm>
            <a:off x="4784725" y="3175000"/>
            <a:ext cx="6096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Pipe ID</a:t>
            </a:r>
          </a:p>
        </p:txBody>
      </p:sp>
      <p:sp>
        <p:nvSpPr>
          <p:cNvPr id="12337" name="Text Box 49"/>
          <p:cNvSpPr txBox="1">
            <a:spLocks noChangeArrowheads="1"/>
          </p:cNvSpPr>
          <p:nvPr/>
        </p:nvSpPr>
        <p:spPr bwMode="auto">
          <a:xfrm>
            <a:off x="4649788" y="4160838"/>
            <a:ext cx="93345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0 </a:t>
            </a:r>
          </a:p>
        </p:txBody>
      </p:sp>
      <p:sp>
        <p:nvSpPr>
          <p:cNvPr id="12338" name="Rectangle 50"/>
          <p:cNvSpPr>
            <a:spLocks noChangeArrowheads="1"/>
          </p:cNvSpPr>
          <p:nvPr/>
        </p:nvSpPr>
        <p:spPr bwMode="auto">
          <a:xfrm>
            <a:off x="5622925" y="2489200"/>
            <a:ext cx="1828800" cy="3517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39" name="Line 51"/>
          <p:cNvSpPr>
            <a:spLocks noChangeShapeType="1"/>
          </p:cNvSpPr>
          <p:nvPr/>
        </p:nvSpPr>
        <p:spPr bwMode="auto">
          <a:xfrm>
            <a:off x="5622925" y="29464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40" name="Line 52"/>
          <p:cNvSpPr>
            <a:spLocks noChangeShapeType="1"/>
          </p:cNvSpPr>
          <p:nvPr/>
        </p:nvSpPr>
        <p:spPr bwMode="auto">
          <a:xfrm>
            <a:off x="5622925" y="31750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41" name="Line 53"/>
          <p:cNvSpPr>
            <a:spLocks noChangeShapeType="1"/>
          </p:cNvSpPr>
          <p:nvPr/>
        </p:nvSpPr>
        <p:spPr bwMode="auto">
          <a:xfrm>
            <a:off x="5630863" y="4160838"/>
            <a:ext cx="1828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42" name="Line 54"/>
          <p:cNvSpPr>
            <a:spLocks noChangeShapeType="1"/>
          </p:cNvSpPr>
          <p:nvPr/>
        </p:nvSpPr>
        <p:spPr bwMode="auto">
          <a:xfrm>
            <a:off x="5630863" y="4465638"/>
            <a:ext cx="1828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43" name="Line 55"/>
          <p:cNvSpPr>
            <a:spLocks noChangeShapeType="1"/>
          </p:cNvSpPr>
          <p:nvPr/>
        </p:nvSpPr>
        <p:spPr bwMode="auto">
          <a:xfrm>
            <a:off x="5630863" y="4770438"/>
            <a:ext cx="1828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44" name="Line 56"/>
          <p:cNvSpPr>
            <a:spLocks noChangeShapeType="1"/>
          </p:cNvSpPr>
          <p:nvPr/>
        </p:nvSpPr>
        <p:spPr bwMode="auto">
          <a:xfrm>
            <a:off x="5630863" y="5075238"/>
            <a:ext cx="1828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45" name="Text Box 57"/>
          <p:cNvSpPr txBox="1">
            <a:spLocks noChangeArrowheads="1"/>
          </p:cNvSpPr>
          <p:nvPr/>
        </p:nvSpPr>
        <p:spPr bwMode="auto">
          <a:xfrm>
            <a:off x="6284913" y="2489200"/>
            <a:ext cx="5921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altLang="en-GB" sz="1000"/>
              <a:t>“</a:t>
            </a:r>
            <a:r>
              <a:rPr lang="en-GB" sz="1000"/>
              <a:t>CPU3</a:t>
            </a:r>
            <a:r>
              <a:rPr lang="en-GB" altLang="en-GB" sz="1000"/>
              <a:t>”</a:t>
            </a:r>
            <a:endParaRPr lang="en-GB" sz="1000"/>
          </a:p>
        </p:txBody>
      </p:sp>
      <p:sp>
        <p:nvSpPr>
          <p:cNvPr id="12346" name="Text Box 58"/>
          <p:cNvSpPr txBox="1">
            <a:spLocks noChangeArrowheads="1"/>
          </p:cNvSpPr>
          <p:nvPr/>
        </p:nvSpPr>
        <p:spPr bwMode="auto">
          <a:xfrm>
            <a:off x="4649788" y="4465638"/>
            <a:ext cx="931862"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1 </a:t>
            </a:r>
          </a:p>
        </p:txBody>
      </p:sp>
      <p:sp>
        <p:nvSpPr>
          <p:cNvPr id="12347" name="Text Box 59"/>
          <p:cNvSpPr txBox="1">
            <a:spLocks noChangeArrowheads="1"/>
          </p:cNvSpPr>
          <p:nvPr/>
        </p:nvSpPr>
        <p:spPr bwMode="auto">
          <a:xfrm>
            <a:off x="4649788" y="4770438"/>
            <a:ext cx="931862"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2 </a:t>
            </a:r>
          </a:p>
        </p:txBody>
      </p:sp>
      <p:sp>
        <p:nvSpPr>
          <p:cNvPr id="12348" name="Oval 60"/>
          <p:cNvSpPr>
            <a:spLocks noChangeArrowheads="1"/>
          </p:cNvSpPr>
          <p:nvPr/>
        </p:nvSpPr>
        <p:spPr bwMode="auto">
          <a:xfrm>
            <a:off x="6469063" y="5227638"/>
            <a:ext cx="76200" cy="76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49" name="Oval 61"/>
          <p:cNvSpPr>
            <a:spLocks noChangeArrowheads="1"/>
          </p:cNvSpPr>
          <p:nvPr/>
        </p:nvSpPr>
        <p:spPr bwMode="auto">
          <a:xfrm>
            <a:off x="6469063" y="5380038"/>
            <a:ext cx="76200" cy="76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50" name="Oval 62"/>
          <p:cNvSpPr>
            <a:spLocks noChangeArrowheads="1"/>
          </p:cNvSpPr>
          <p:nvPr/>
        </p:nvSpPr>
        <p:spPr bwMode="auto">
          <a:xfrm>
            <a:off x="6469063" y="5532438"/>
            <a:ext cx="76200" cy="762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51" name="Line 63"/>
          <p:cNvSpPr>
            <a:spLocks noChangeShapeType="1"/>
          </p:cNvSpPr>
          <p:nvPr/>
        </p:nvSpPr>
        <p:spPr bwMode="auto">
          <a:xfrm>
            <a:off x="5630863" y="5684838"/>
            <a:ext cx="18288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52" name="Text Box 64"/>
          <p:cNvSpPr txBox="1">
            <a:spLocks noChangeArrowheads="1"/>
          </p:cNvSpPr>
          <p:nvPr/>
        </p:nvSpPr>
        <p:spPr bwMode="auto">
          <a:xfrm>
            <a:off x="4621213" y="5684838"/>
            <a:ext cx="105410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256 </a:t>
            </a:r>
          </a:p>
        </p:txBody>
      </p:sp>
      <p:sp>
        <p:nvSpPr>
          <p:cNvPr id="12353" name="Text Box 65"/>
          <p:cNvSpPr txBox="1">
            <a:spLocks noChangeArrowheads="1"/>
          </p:cNvSpPr>
          <p:nvPr/>
        </p:nvSpPr>
        <p:spPr bwMode="auto">
          <a:xfrm>
            <a:off x="6357938" y="3175000"/>
            <a:ext cx="303212"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12</a:t>
            </a:r>
          </a:p>
        </p:txBody>
      </p:sp>
      <p:sp>
        <p:nvSpPr>
          <p:cNvPr id="12354" name="Text Box 66"/>
          <p:cNvSpPr txBox="1">
            <a:spLocks noChangeArrowheads="1"/>
          </p:cNvSpPr>
          <p:nvPr/>
        </p:nvSpPr>
        <p:spPr bwMode="auto">
          <a:xfrm>
            <a:off x="5635625" y="4237038"/>
            <a:ext cx="554038"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0x0810</a:t>
            </a:r>
          </a:p>
        </p:txBody>
      </p:sp>
      <p:sp>
        <p:nvSpPr>
          <p:cNvPr id="12355" name="Line 67"/>
          <p:cNvSpPr>
            <a:spLocks noChangeShapeType="1"/>
          </p:cNvSpPr>
          <p:nvPr/>
        </p:nvSpPr>
        <p:spPr bwMode="auto">
          <a:xfrm>
            <a:off x="6240463" y="4160838"/>
            <a:ext cx="1587"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56" name="Line 68"/>
          <p:cNvSpPr>
            <a:spLocks noChangeShapeType="1"/>
          </p:cNvSpPr>
          <p:nvPr/>
        </p:nvSpPr>
        <p:spPr bwMode="auto">
          <a:xfrm>
            <a:off x="6850063" y="4160838"/>
            <a:ext cx="1587"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57" name="Line 69"/>
          <p:cNvSpPr>
            <a:spLocks noChangeShapeType="1"/>
          </p:cNvSpPr>
          <p:nvPr/>
        </p:nvSpPr>
        <p:spPr bwMode="auto">
          <a:xfrm>
            <a:off x="6240463" y="4465638"/>
            <a:ext cx="1587"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58" name="Line 70"/>
          <p:cNvSpPr>
            <a:spLocks noChangeShapeType="1"/>
          </p:cNvSpPr>
          <p:nvPr/>
        </p:nvSpPr>
        <p:spPr bwMode="auto">
          <a:xfrm>
            <a:off x="6850063" y="4465638"/>
            <a:ext cx="1587"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59" name="Line 71"/>
          <p:cNvSpPr>
            <a:spLocks noChangeShapeType="1"/>
          </p:cNvSpPr>
          <p:nvPr/>
        </p:nvSpPr>
        <p:spPr bwMode="auto">
          <a:xfrm>
            <a:off x="6240463" y="4770438"/>
            <a:ext cx="1587"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60" name="Line 72"/>
          <p:cNvSpPr>
            <a:spLocks noChangeShapeType="1"/>
          </p:cNvSpPr>
          <p:nvPr/>
        </p:nvSpPr>
        <p:spPr bwMode="auto">
          <a:xfrm>
            <a:off x="6850063" y="4770438"/>
            <a:ext cx="1587"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61" name="Line 73"/>
          <p:cNvSpPr>
            <a:spLocks noChangeShapeType="1"/>
          </p:cNvSpPr>
          <p:nvPr/>
        </p:nvSpPr>
        <p:spPr bwMode="auto">
          <a:xfrm>
            <a:off x="6240463" y="5684838"/>
            <a:ext cx="1587"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62" name="Line 74"/>
          <p:cNvSpPr>
            <a:spLocks noChangeShapeType="1"/>
          </p:cNvSpPr>
          <p:nvPr/>
        </p:nvSpPr>
        <p:spPr bwMode="auto">
          <a:xfrm>
            <a:off x="6850063" y="5684838"/>
            <a:ext cx="1587" cy="3048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63" name="Text Box 75"/>
          <p:cNvSpPr txBox="1">
            <a:spLocks noChangeArrowheads="1"/>
          </p:cNvSpPr>
          <p:nvPr/>
        </p:nvSpPr>
        <p:spPr bwMode="auto">
          <a:xfrm>
            <a:off x="5634038" y="4108450"/>
            <a:ext cx="444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MsgId</a:t>
            </a:r>
          </a:p>
        </p:txBody>
      </p:sp>
      <p:sp>
        <p:nvSpPr>
          <p:cNvPr id="12364" name="Text Box 76"/>
          <p:cNvSpPr txBox="1">
            <a:spLocks noChangeArrowheads="1"/>
          </p:cNvSpPr>
          <p:nvPr/>
        </p:nvSpPr>
        <p:spPr bwMode="auto">
          <a:xfrm>
            <a:off x="6243638" y="4084638"/>
            <a:ext cx="60801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Reliability</a:t>
            </a:r>
          </a:p>
        </p:txBody>
      </p:sp>
      <p:sp>
        <p:nvSpPr>
          <p:cNvPr id="12365" name="Text Box 77"/>
          <p:cNvSpPr txBox="1">
            <a:spLocks noChangeArrowheads="1"/>
          </p:cNvSpPr>
          <p:nvPr/>
        </p:nvSpPr>
        <p:spPr bwMode="auto">
          <a:xfrm>
            <a:off x="6927850" y="4084638"/>
            <a:ext cx="492125"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800"/>
              <a:t>Priority</a:t>
            </a:r>
          </a:p>
        </p:txBody>
      </p:sp>
      <p:sp>
        <p:nvSpPr>
          <p:cNvPr id="12366" name="Text Box 78"/>
          <p:cNvSpPr txBox="1">
            <a:spLocks noChangeArrowheads="1"/>
          </p:cNvSpPr>
          <p:nvPr/>
        </p:nvSpPr>
        <p:spPr bwMode="auto">
          <a:xfrm>
            <a:off x="6394450" y="4237038"/>
            <a:ext cx="244475"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a:t>
            </a:r>
          </a:p>
        </p:txBody>
      </p:sp>
      <p:sp>
        <p:nvSpPr>
          <p:cNvPr id="12367" name="Text Box 79"/>
          <p:cNvSpPr txBox="1">
            <a:spLocks noChangeArrowheads="1"/>
          </p:cNvSpPr>
          <p:nvPr/>
        </p:nvSpPr>
        <p:spPr bwMode="auto">
          <a:xfrm>
            <a:off x="7004050" y="4237038"/>
            <a:ext cx="244475"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a:t>
            </a:r>
          </a:p>
        </p:txBody>
      </p:sp>
      <p:sp>
        <p:nvSpPr>
          <p:cNvPr id="12368" name="Text Box 80"/>
          <p:cNvSpPr txBox="1">
            <a:spLocks noChangeArrowheads="1"/>
          </p:cNvSpPr>
          <p:nvPr/>
        </p:nvSpPr>
        <p:spPr bwMode="auto">
          <a:xfrm>
            <a:off x="5637213" y="4541838"/>
            <a:ext cx="550862"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0x1865</a:t>
            </a:r>
          </a:p>
        </p:txBody>
      </p:sp>
      <p:sp>
        <p:nvSpPr>
          <p:cNvPr id="12369" name="Text Box 81"/>
          <p:cNvSpPr txBox="1">
            <a:spLocks noChangeArrowheads="1"/>
          </p:cNvSpPr>
          <p:nvPr/>
        </p:nvSpPr>
        <p:spPr bwMode="auto">
          <a:xfrm>
            <a:off x="6394450" y="4541838"/>
            <a:ext cx="244475"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a:t>
            </a:r>
          </a:p>
        </p:txBody>
      </p:sp>
      <p:sp>
        <p:nvSpPr>
          <p:cNvPr id="12370" name="Text Box 82"/>
          <p:cNvSpPr txBox="1">
            <a:spLocks noChangeArrowheads="1"/>
          </p:cNvSpPr>
          <p:nvPr/>
        </p:nvSpPr>
        <p:spPr bwMode="auto">
          <a:xfrm>
            <a:off x="7004050" y="4541838"/>
            <a:ext cx="244475"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0</a:t>
            </a:r>
          </a:p>
        </p:txBody>
      </p:sp>
      <p:sp>
        <p:nvSpPr>
          <p:cNvPr id="12371" name="Text Box 83"/>
          <p:cNvSpPr txBox="1">
            <a:spLocks noChangeArrowheads="1"/>
          </p:cNvSpPr>
          <p:nvPr/>
        </p:nvSpPr>
        <p:spPr bwMode="auto">
          <a:xfrm>
            <a:off x="3040063" y="6164263"/>
            <a:ext cx="3321050"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600" b="1"/>
              <a:t>Peer tables for the </a:t>
            </a:r>
            <a:r>
              <a:rPr lang="en-GB" altLang="en-GB" sz="1600" b="1"/>
              <a:t>“</a:t>
            </a:r>
            <a:r>
              <a:rPr lang="en-GB" sz="1600" b="1"/>
              <a:t>cpu1</a:t>
            </a:r>
            <a:r>
              <a:rPr lang="en-GB" altLang="en-GB" sz="1600" b="1"/>
              <a:t>”</a:t>
            </a:r>
            <a:r>
              <a:rPr lang="en-GB" sz="1600" b="1"/>
              <a:t> processor</a:t>
            </a:r>
          </a:p>
        </p:txBody>
      </p:sp>
      <p:sp>
        <p:nvSpPr>
          <p:cNvPr id="12372" name="Line 84"/>
          <p:cNvSpPr>
            <a:spLocks noChangeShapeType="1"/>
          </p:cNvSpPr>
          <p:nvPr/>
        </p:nvSpPr>
        <p:spPr bwMode="auto">
          <a:xfrm>
            <a:off x="2119313" y="27178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73" name="Line 85"/>
          <p:cNvSpPr>
            <a:spLocks noChangeShapeType="1"/>
          </p:cNvSpPr>
          <p:nvPr/>
        </p:nvSpPr>
        <p:spPr bwMode="auto">
          <a:xfrm>
            <a:off x="5622925" y="27178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74" name="Text Box 86"/>
          <p:cNvSpPr txBox="1">
            <a:spLocks noChangeArrowheads="1"/>
          </p:cNvSpPr>
          <p:nvPr/>
        </p:nvSpPr>
        <p:spPr bwMode="auto">
          <a:xfrm>
            <a:off x="1279525" y="2717800"/>
            <a:ext cx="7620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Peer State</a:t>
            </a:r>
          </a:p>
        </p:txBody>
      </p:sp>
      <p:sp>
        <p:nvSpPr>
          <p:cNvPr id="12375" name="Text Box 87"/>
          <p:cNvSpPr txBox="1">
            <a:spLocks noChangeArrowheads="1"/>
          </p:cNvSpPr>
          <p:nvPr/>
        </p:nvSpPr>
        <p:spPr bwMode="auto">
          <a:xfrm>
            <a:off x="4784725" y="2717800"/>
            <a:ext cx="7620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Peer State</a:t>
            </a:r>
          </a:p>
        </p:txBody>
      </p:sp>
      <p:sp>
        <p:nvSpPr>
          <p:cNvPr id="12376" name="Text Box 88"/>
          <p:cNvSpPr txBox="1">
            <a:spLocks noChangeArrowheads="1"/>
          </p:cNvSpPr>
          <p:nvPr/>
        </p:nvSpPr>
        <p:spPr bwMode="auto">
          <a:xfrm>
            <a:off x="2651125" y="2717800"/>
            <a:ext cx="82073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Heartbeating</a:t>
            </a:r>
          </a:p>
        </p:txBody>
      </p:sp>
      <p:sp>
        <p:nvSpPr>
          <p:cNvPr id="12377" name="Text Box 89"/>
          <p:cNvSpPr txBox="1">
            <a:spLocks noChangeArrowheads="1"/>
          </p:cNvSpPr>
          <p:nvPr/>
        </p:nvSpPr>
        <p:spPr bwMode="auto">
          <a:xfrm>
            <a:off x="6156325" y="2717800"/>
            <a:ext cx="82073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Heartbeating</a:t>
            </a:r>
          </a:p>
        </p:txBody>
      </p:sp>
      <p:sp>
        <p:nvSpPr>
          <p:cNvPr id="12378" name="Line 90"/>
          <p:cNvSpPr>
            <a:spLocks noChangeShapeType="1"/>
          </p:cNvSpPr>
          <p:nvPr/>
        </p:nvSpPr>
        <p:spPr bwMode="auto">
          <a:xfrm>
            <a:off x="2119313" y="34798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79" name="Line 91"/>
          <p:cNvSpPr>
            <a:spLocks noChangeShapeType="1"/>
          </p:cNvSpPr>
          <p:nvPr/>
        </p:nvSpPr>
        <p:spPr bwMode="auto">
          <a:xfrm>
            <a:off x="5622925" y="34798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80" name="Text Box 92"/>
          <p:cNvSpPr txBox="1">
            <a:spLocks noChangeArrowheads="1"/>
          </p:cNvSpPr>
          <p:nvPr/>
        </p:nvSpPr>
        <p:spPr bwMode="auto">
          <a:xfrm>
            <a:off x="1050925" y="3479800"/>
            <a:ext cx="10668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Heartbeat Timer </a:t>
            </a:r>
          </a:p>
        </p:txBody>
      </p:sp>
      <p:sp>
        <p:nvSpPr>
          <p:cNvPr id="12381" name="Text Box 93"/>
          <p:cNvSpPr txBox="1">
            <a:spLocks noChangeArrowheads="1"/>
          </p:cNvSpPr>
          <p:nvPr/>
        </p:nvSpPr>
        <p:spPr bwMode="auto">
          <a:xfrm>
            <a:off x="4479925" y="3479800"/>
            <a:ext cx="10668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Heartbeat Timer </a:t>
            </a:r>
          </a:p>
        </p:txBody>
      </p:sp>
      <p:sp>
        <p:nvSpPr>
          <p:cNvPr id="12382" name="Text Box 94"/>
          <p:cNvSpPr txBox="1">
            <a:spLocks noChangeArrowheads="1"/>
          </p:cNvSpPr>
          <p:nvPr/>
        </p:nvSpPr>
        <p:spPr bwMode="auto">
          <a:xfrm>
            <a:off x="2870200" y="3479800"/>
            <a:ext cx="2413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3</a:t>
            </a:r>
          </a:p>
        </p:txBody>
      </p:sp>
      <p:sp>
        <p:nvSpPr>
          <p:cNvPr id="12383" name="Text Box 95"/>
          <p:cNvSpPr txBox="1">
            <a:spLocks noChangeArrowheads="1"/>
          </p:cNvSpPr>
          <p:nvPr/>
        </p:nvSpPr>
        <p:spPr bwMode="auto">
          <a:xfrm>
            <a:off x="6419850" y="3479800"/>
            <a:ext cx="2413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1</a:t>
            </a:r>
          </a:p>
        </p:txBody>
      </p:sp>
      <p:sp>
        <p:nvSpPr>
          <p:cNvPr id="12384" name="Text Box 96"/>
          <p:cNvSpPr txBox="1">
            <a:spLocks noChangeArrowheads="1"/>
          </p:cNvSpPr>
          <p:nvPr/>
        </p:nvSpPr>
        <p:spPr bwMode="auto">
          <a:xfrm>
            <a:off x="6156325" y="2928938"/>
            <a:ext cx="769938"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192.168.1.8</a:t>
            </a:r>
          </a:p>
        </p:txBody>
      </p:sp>
      <p:sp>
        <p:nvSpPr>
          <p:cNvPr id="12385" name="Line 97"/>
          <p:cNvSpPr>
            <a:spLocks noChangeShapeType="1"/>
          </p:cNvSpPr>
          <p:nvPr/>
        </p:nvSpPr>
        <p:spPr bwMode="auto">
          <a:xfrm>
            <a:off x="2125663" y="383540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86" name="Text Box 98"/>
          <p:cNvSpPr txBox="1">
            <a:spLocks noChangeArrowheads="1"/>
          </p:cNvSpPr>
          <p:nvPr/>
        </p:nvSpPr>
        <p:spPr bwMode="auto">
          <a:xfrm>
            <a:off x="923925" y="3856038"/>
            <a:ext cx="1179513"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Count</a:t>
            </a:r>
          </a:p>
        </p:txBody>
      </p:sp>
      <p:sp>
        <p:nvSpPr>
          <p:cNvPr id="12387" name="Text Box 99"/>
          <p:cNvSpPr txBox="1">
            <a:spLocks noChangeArrowheads="1"/>
          </p:cNvSpPr>
          <p:nvPr/>
        </p:nvSpPr>
        <p:spPr bwMode="auto">
          <a:xfrm>
            <a:off x="2871788" y="3849688"/>
            <a:ext cx="24130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3</a:t>
            </a:r>
          </a:p>
        </p:txBody>
      </p:sp>
      <p:sp>
        <p:nvSpPr>
          <p:cNvPr id="12388" name="Line 100"/>
          <p:cNvSpPr>
            <a:spLocks noChangeShapeType="1"/>
          </p:cNvSpPr>
          <p:nvPr/>
        </p:nvSpPr>
        <p:spPr bwMode="auto">
          <a:xfrm>
            <a:off x="5622925" y="3841750"/>
            <a:ext cx="18288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389" name="Text Box 101"/>
          <p:cNvSpPr txBox="1">
            <a:spLocks noChangeArrowheads="1"/>
          </p:cNvSpPr>
          <p:nvPr/>
        </p:nvSpPr>
        <p:spPr bwMode="auto">
          <a:xfrm>
            <a:off x="4443413" y="3848100"/>
            <a:ext cx="1179512"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Subscription Count</a:t>
            </a:r>
          </a:p>
        </p:txBody>
      </p:sp>
      <p:sp>
        <p:nvSpPr>
          <p:cNvPr id="12390" name="Text Box 102"/>
          <p:cNvSpPr txBox="1">
            <a:spLocks noChangeArrowheads="1"/>
          </p:cNvSpPr>
          <p:nvPr/>
        </p:nvSpPr>
        <p:spPr bwMode="auto">
          <a:xfrm>
            <a:off x="6446838" y="3870325"/>
            <a:ext cx="2413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5pPr>
            <a:lvl6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6pPr>
            <a:lvl7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7pPr>
            <a:lvl8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8pPr>
            <a:lvl9pPr eaLnBrk="0" fontAlgn="base" hangingPunct="0">
              <a:lnSpc>
                <a:spcPct val="8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MS Gothic" charset="0"/>
              </a:defRPr>
            </a:lvl9pPr>
          </a:lstStyle>
          <a:p>
            <a:pPr eaLnBrk="1" hangingPunct="1">
              <a:lnSpc>
                <a:spcPct val="100000"/>
              </a:lnSpc>
            </a:pPr>
            <a:r>
              <a:rPr lang="en-GB" sz="1000"/>
              <a:t>2</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1371600" y="152400"/>
            <a:ext cx="70104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     SBN - Network Message Types</a:t>
            </a:r>
          </a:p>
        </p:txBody>
      </p:sp>
      <p:sp>
        <p:nvSpPr>
          <p:cNvPr id="13314" name="Text Box 2"/>
          <p:cNvSpPr txBox="1">
            <a:spLocks noChangeArrowheads="1"/>
          </p:cNvSpPr>
          <p:nvPr/>
        </p:nvSpPr>
        <p:spPr bwMode="auto">
          <a:xfrm>
            <a:off x="228600" y="1371600"/>
            <a:ext cx="8915400" cy="429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marL="909638" indent="-45720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1pPr>
            <a:lvl2pPr>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2pPr>
            <a:lvl3pPr>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3pPr>
            <a:lvl4pPr marL="1828800" indent="-45720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4pPr>
            <a:lvl5pPr marL="2286000" indent="-45720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5pPr>
            <a:lvl6pPr marL="2743200" indent="-457200" eaLnBrk="0" fontAlgn="base" hangingPunct="0">
              <a:lnSpc>
                <a:spcPct val="86000"/>
              </a:lnSpc>
              <a:spcBef>
                <a:spcPct val="0"/>
              </a:spcBef>
              <a:spcAft>
                <a:spcPct val="0"/>
              </a:spcAft>
              <a:buClr>
                <a:srgbClr val="000000"/>
              </a:buClr>
              <a:buSzPct val="100000"/>
              <a:buFont typeface="Times New Roman" charset="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6pPr>
            <a:lvl7pPr marL="3200400" indent="-457200" eaLnBrk="0" fontAlgn="base" hangingPunct="0">
              <a:lnSpc>
                <a:spcPct val="86000"/>
              </a:lnSpc>
              <a:spcBef>
                <a:spcPct val="0"/>
              </a:spcBef>
              <a:spcAft>
                <a:spcPct val="0"/>
              </a:spcAft>
              <a:buClr>
                <a:srgbClr val="000000"/>
              </a:buClr>
              <a:buSzPct val="100000"/>
              <a:buFont typeface="Times New Roman" charset="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7pPr>
            <a:lvl8pPr marL="3657600" indent="-457200" eaLnBrk="0" fontAlgn="base" hangingPunct="0">
              <a:lnSpc>
                <a:spcPct val="86000"/>
              </a:lnSpc>
              <a:spcBef>
                <a:spcPct val="0"/>
              </a:spcBef>
              <a:spcAft>
                <a:spcPct val="0"/>
              </a:spcAft>
              <a:buClr>
                <a:srgbClr val="000000"/>
              </a:buClr>
              <a:buSzPct val="100000"/>
              <a:buFont typeface="Times New Roman" charset="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8pPr>
            <a:lvl9pPr marL="4114800" indent="-457200" eaLnBrk="0" fontAlgn="base" hangingPunct="0">
              <a:lnSpc>
                <a:spcPct val="86000"/>
              </a:lnSpc>
              <a:spcBef>
                <a:spcPct val="0"/>
              </a:spcBef>
              <a:spcAft>
                <a:spcPct val="0"/>
              </a:spcAft>
              <a:buClr>
                <a:srgbClr val="000000"/>
              </a:buClr>
              <a:buSzPct val="100000"/>
              <a:buFont typeface="Times New Roman" charset="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2000" b="1">
                <a:latin typeface="Arial" charset="0"/>
              </a:rPr>
              <a:t>SBN uses 7 unique network messages :</a:t>
            </a:r>
            <a:r>
              <a:rPr lang="en-GB" sz="1600">
                <a:latin typeface="Arial" charset="0"/>
              </a:rPr>
              <a:t> </a:t>
            </a:r>
          </a:p>
          <a:p>
            <a:pPr eaLnBrk="1" hangingPunct="1">
              <a:lnSpc>
                <a:spcPct val="100000"/>
              </a:lnSpc>
              <a:buFont typeface="Arial" charset="0"/>
              <a:buNone/>
            </a:pPr>
            <a:r>
              <a:rPr lang="en-GB" sz="1600">
                <a:latin typeface="Arial" charset="0"/>
              </a:rPr>
              <a:t>	</a:t>
            </a:r>
          </a:p>
          <a:p>
            <a:pPr eaLnBrk="1" hangingPunct="1">
              <a:lnSpc>
                <a:spcPct val="100000"/>
              </a:lnSpc>
              <a:buFont typeface="Arial" charset="0"/>
              <a:buChar char="•"/>
            </a:pPr>
            <a:r>
              <a:rPr lang="en-GB" sz="1600">
                <a:latin typeface="Arial" charset="0"/>
              </a:rPr>
              <a:t>ANNOUNCE - Sent on initialization to all peers. </a:t>
            </a:r>
          </a:p>
          <a:p>
            <a:pPr eaLnBrk="1" hangingPunct="1">
              <a:lnSpc>
                <a:spcPct val="100000"/>
              </a:lnSpc>
              <a:buFont typeface="Arial" charset="0"/>
              <a:buNone/>
            </a:pPr>
            <a:endParaRPr lang="en-GB" sz="1600">
              <a:latin typeface="Arial" charset="0"/>
            </a:endParaRPr>
          </a:p>
          <a:p>
            <a:pPr eaLnBrk="1" hangingPunct="1">
              <a:lnSpc>
                <a:spcPct val="100000"/>
              </a:lnSpc>
              <a:buFont typeface="Arial" charset="0"/>
              <a:buChar char="•"/>
            </a:pPr>
            <a:r>
              <a:rPr lang="en-GB" sz="1600">
                <a:latin typeface="Arial" charset="0"/>
              </a:rPr>
              <a:t>ANNOUNCE ACK - Sent in response to an ANNOUNCE</a:t>
            </a:r>
          </a:p>
          <a:p>
            <a:pPr eaLnBrk="1" hangingPunct="1">
              <a:lnSpc>
                <a:spcPct val="100000"/>
              </a:lnSpc>
              <a:buFont typeface="Arial" charset="0"/>
              <a:buNone/>
            </a:pPr>
            <a:endParaRPr lang="en-GB" sz="1600">
              <a:latin typeface="Arial" charset="0"/>
            </a:endParaRPr>
          </a:p>
          <a:p>
            <a:pPr eaLnBrk="1" hangingPunct="1">
              <a:lnSpc>
                <a:spcPct val="100000"/>
              </a:lnSpc>
              <a:buFont typeface="Arial" charset="0"/>
              <a:buChar char="•"/>
            </a:pPr>
            <a:r>
              <a:rPr lang="en-GB" sz="1600">
                <a:latin typeface="Arial" charset="0"/>
              </a:rPr>
              <a:t>HEARTBEAT - Sent periodically to all peers</a:t>
            </a:r>
          </a:p>
          <a:p>
            <a:pPr eaLnBrk="1" hangingPunct="1">
              <a:lnSpc>
                <a:spcPct val="100000"/>
              </a:lnSpc>
              <a:buFont typeface="Arial" charset="0"/>
              <a:buNone/>
            </a:pPr>
            <a:endParaRPr lang="en-GB" sz="1600">
              <a:latin typeface="Arial" charset="0"/>
            </a:endParaRPr>
          </a:p>
          <a:p>
            <a:pPr eaLnBrk="1" hangingPunct="1">
              <a:lnSpc>
                <a:spcPct val="100000"/>
              </a:lnSpc>
              <a:buFont typeface="Arial" charset="0"/>
              <a:buChar char="•"/>
            </a:pPr>
            <a:r>
              <a:rPr lang="en-GB" sz="1600">
                <a:latin typeface="Arial" charset="0"/>
              </a:rPr>
              <a:t>HEARTBEAT ACK - Sent in response to HEARTBEAT</a:t>
            </a:r>
          </a:p>
          <a:p>
            <a:pPr eaLnBrk="1" hangingPunct="1">
              <a:lnSpc>
                <a:spcPct val="100000"/>
              </a:lnSpc>
              <a:buFont typeface="Arial" charset="0"/>
              <a:buNone/>
            </a:pPr>
            <a:endParaRPr lang="en-GB" sz="1600">
              <a:latin typeface="Arial" charset="0"/>
            </a:endParaRPr>
          </a:p>
          <a:p>
            <a:pPr eaLnBrk="1" hangingPunct="1">
              <a:lnSpc>
                <a:spcPct val="100000"/>
              </a:lnSpc>
              <a:buFont typeface="Arial" charset="0"/>
              <a:buChar char="•"/>
            </a:pPr>
            <a:r>
              <a:rPr lang="en-GB" sz="1600">
                <a:latin typeface="Arial" charset="0"/>
              </a:rPr>
              <a:t>SUBSCRIBE - Sent to all peers when a task subscribes to a message </a:t>
            </a:r>
          </a:p>
          <a:p>
            <a:pPr lvl="3" eaLnBrk="1" hangingPunct="1">
              <a:lnSpc>
                <a:spcPct val="100000"/>
              </a:lnSpc>
              <a:buFont typeface="Arial" charset="0"/>
              <a:buNone/>
            </a:pPr>
            <a:r>
              <a:rPr lang="en-GB" sz="1600">
                <a:latin typeface="Arial" charset="0"/>
              </a:rPr>
              <a:t>			(via CFE_SB_Subscribe)</a:t>
            </a:r>
          </a:p>
          <a:p>
            <a:pPr eaLnBrk="1" hangingPunct="1">
              <a:lnSpc>
                <a:spcPct val="100000"/>
              </a:lnSpc>
              <a:buFont typeface="Arial" charset="0"/>
              <a:buNone/>
            </a:pPr>
            <a:endParaRPr lang="en-GB" sz="1600">
              <a:latin typeface="Arial" charset="0"/>
            </a:endParaRPr>
          </a:p>
          <a:p>
            <a:pPr eaLnBrk="1" hangingPunct="1">
              <a:lnSpc>
                <a:spcPct val="100000"/>
              </a:lnSpc>
              <a:buFont typeface="Arial" charset="0"/>
              <a:buChar char="•"/>
            </a:pPr>
            <a:r>
              <a:rPr lang="en-GB" sz="1600">
                <a:latin typeface="Arial" charset="0"/>
              </a:rPr>
              <a:t>UNSUBSCRIBE - Sent to all peers when a task unsubscribes to a message</a:t>
            </a:r>
          </a:p>
          <a:p>
            <a:pPr lvl="4" eaLnBrk="1" hangingPunct="1">
              <a:lnSpc>
                <a:spcPct val="100000"/>
              </a:lnSpc>
              <a:buFont typeface="Arial" charset="0"/>
              <a:buNone/>
            </a:pPr>
            <a:r>
              <a:rPr lang="en-GB" sz="1600">
                <a:latin typeface="Arial" charset="0"/>
              </a:rPr>
              <a:t>		(via CFE_SB_Unsubscribe)</a:t>
            </a:r>
          </a:p>
          <a:p>
            <a:pPr eaLnBrk="1" hangingPunct="1">
              <a:lnSpc>
                <a:spcPct val="100000"/>
              </a:lnSpc>
              <a:buFont typeface="Arial" charset="0"/>
              <a:buNone/>
            </a:pPr>
            <a:endParaRPr lang="en-GB" sz="1600">
              <a:latin typeface="Arial" charset="0"/>
            </a:endParaRPr>
          </a:p>
          <a:p>
            <a:pPr eaLnBrk="1" hangingPunct="1">
              <a:lnSpc>
                <a:spcPct val="100000"/>
              </a:lnSpc>
              <a:buSzPct val="45000"/>
              <a:buFont typeface="Wingdings" charset="0"/>
              <a:buChar char=""/>
            </a:pPr>
            <a:r>
              <a:rPr lang="en-GB" sz="1600">
                <a:latin typeface="Arial" charset="0"/>
              </a:rPr>
              <a:t>APP MESSAGE - Sent to all subscribing peers when a message is read from a pipe </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1371600" y="152400"/>
            <a:ext cx="7010400" cy="688975"/>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     SBN - Network </a:t>
            </a:r>
            <a:r>
              <a:rPr lang="en-GB" dirty="0" smtClean="0"/>
              <a:t>Message Formats</a:t>
            </a:r>
            <a:endParaRPr lang="en-GB" dirty="0"/>
          </a:p>
        </p:txBody>
      </p:sp>
      <p:sp>
        <p:nvSpPr>
          <p:cNvPr id="13314" name="Text Box 2"/>
          <p:cNvSpPr txBox="1">
            <a:spLocks noChangeArrowheads="1"/>
          </p:cNvSpPr>
          <p:nvPr/>
        </p:nvSpPr>
        <p:spPr bwMode="auto">
          <a:xfrm>
            <a:off x="228600" y="1371600"/>
            <a:ext cx="8915400" cy="1017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marL="909638" indent="-45720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1pPr>
            <a:lvl2pPr>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2pPr>
            <a:lvl3pPr>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3pPr>
            <a:lvl4pPr marL="1828800" indent="-45720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4pPr>
            <a:lvl5pPr marL="2286000" indent="-45720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5pPr>
            <a:lvl6pPr marL="2743200" indent="-457200" eaLnBrk="0" fontAlgn="base" hangingPunct="0">
              <a:lnSpc>
                <a:spcPct val="86000"/>
              </a:lnSpc>
              <a:spcBef>
                <a:spcPct val="0"/>
              </a:spcBef>
              <a:spcAft>
                <a:spcPct val="0"/>
              </a:spcAft>
              <a:buClr>
                <a:srgbClr val="000000"/>
              </a:buClr>
              <a:buSzPct val="100000"/>
              <a:buFont typeface="Times New Roman" charset="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6pPr>
            <a:lvl7pPr marL="3200400" indent="-457200" eaLnBrk="0" fontAlgn="base" hangingPunct="0">
              <a:lnSpc>
                <a:spcPct val="86000"/>
              </a:lnSpc>
              <a:spcBef>
                <a:spcPct val="0"/>
              </a:spcBef>
              <a:spcAft>
                <a:spcPct val="0"/>
              </a:spcAft>
              <a:buClr>
                <a:srgbClr val="000000"/>
              </a:buClr>
              <a:buSzPct val="100000"/>
              <a:buFont typeface="Times New Roman" charset="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7pPr>
            <a:lvl8pPr marL="3657600" indent="-457200" eaLnBrk="0" fontAlgn="base" hangingPunct="0">
              <a:lnSpc>
                <a:spcPct val="86000"/>
              </a:lnSpc>
              <a:spcBef>
                <a:spcPct val="0"/>
              </a:spcBef>
              <a:spcAft>
                <a:spcPct val="0"/>
              </a:spcAft>
              <a:buClr>
                <a:srgbClr val="000000"/>
              </a:buClr>
              <a:buSzPct val="100000"/>
              <a:buFont typeface="Times New Roman" charset="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8pPr>
            <a:lvl9pPr marL="4114800" indent="-457200" eaLnBrk="0" fontAlgn="base" hangingPunct="0">
              <a:lnSpc>
                <a:spcPct val="86000"/>
              </a:lnSpc>
              <a:spcBef>
                <a:spcPct val="0"/>
              </a:spcBef>
              <a:spcAft>
                <a:spcPct val="0"/>
              </a:spcAft>
              <a:buClr>
                <a:srgbClr val="000000"/>
              </a:buClr>
              <a:buSzPct val="100000"/>
              <a:buFont typeface="Times New Roman" charset="0"/>
              <a:tabLst>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 pos="10053638" algn="l"/>
              </a:tabLst>
              <a:defRPr sz="2400">
                <a:solidFill>
                  <a:srgbClr val="000000"/>
                </a:solidFill>
                <a:latin typeface="Times New Roman" charset="0"/>
                <a:ea typeface="ＭＳ Ｐゴシック" charset="0"/>
                <a:cs typeface="MS Gothic" charset="0"/>
              </a:defRPr>
            </a:lvl9pPr>
          </a:lstStyle>
          <a:p>
            <a:pPr eaLnBrk="1" hangingPunct="1">
              <a:lnSpc>
                <a:spcPct val="100000"/>
              </a:lnSpc>
              <a:buFont typeface="Arial" charset="0"/>
              <a:buNone/>
            </a:pPr>
            <a:r>
              <a:rPr lang="en-GB" sz="2000" b="1" dirty="0">
                <a:latin typeface="Arial" charset="0"/>
              </a:rPr>
              <a:t>SBN </a:t>
            </a:r>
            <a:r>
              <a:rPr lang="en-GB" sz="2000" b="1" dirty="0" smtClean="0">
                <a:latin typeface="Arial" charset="0"/>
              </a:rPr>
              <a:t>appends a custom header to each network message so that</a:t>
            </a:r>
          </a:p>
          <a:p>
            <a:pPr eaLnBrk="1" hangingPunct="1">
              <a:lnSpc>
                <a:spcPct val="100000"/>
              </a:lnSpc>
              <a:buFont typeface="Arial" charset="0"/>
              <a:buNone/>
            </a:pPr>
            <a:r>
              <a:rPr lang="en-GB" sz="2000" b="1" dirty="0" smtClean="0">
                <a:latin typeface="Arial" charset="0"/>
              </a:rPr>
              <a:t>the message type and the sender are easily identified by the </a:t>
            </a:r>
          </a:p>
          <a:p>
            <a:pPr eaLnBrk="1" hangingPunct="1">
              <a:lnSpc>
                <a:spcPct val="100000"/>
              </a:lnSpc>
              <a:buFont typeface="Arial" charset="0"/>
              <a:buNone/>
            </a:pPr>
            <a:r>
              <a:rPr lang="en-GB" sz="2000" b="1" dirty="0" smtClean="0">
                <a:latin typeface="Arial" charset="0"/>
              </a:rPr>
              <a:t>receiving SBN</a:t>
            </a:r>
            <a:r>
              <a:rPr lang="en-GB" sz="1600" dirty="0" smtClean="0">
                <a:latin typeface="Arial" charset="0"/>
              </a:rPr>
              <a:t> </a:t>
            </a:r>
            <a:endParaRPr lang="en-GB" sz="1600" dirty="0">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69920649"/>
              </p:ext>
            </p:extLst>
          </p:nvPr>
        </p:nvGraphicFramePr>
        <p:xfrm>
          <a:off x="914400" y="3124200"/>
          <a:ext cx="7924800" cy="3200400"/>
        </p:xfrm>
        <a:graphic>
          <a:graphicData uri="http://schemas.openxmlformats.org/drawingml/2006/table">
            <a:tbl>
              <a:tblPr firstRow="1" bandRow="1">
                <a:tableStyleId>{EB344D84-9AFB-497E-A393-DC336BA19D2E}</a:tableStyleId>
              </a:tblPr>
              <a:tblGrid>
                <a:gridCol w="1981200"/>
                <a:gridCol w="990600"/>
                <a:gridCol w="990600"/>
                <a:gridCol w="3962400"/>
              </a:tblGrid>
              <a:tr h="400050">
                <a:tc>
                  <a:txBody>
                    <a:bodyPr/>
                    <a:lstStyle/>
                    <a:p>
                      <a:endParaRPr lang="en-US" dirty="0"/>
                    </a:p>
                  </a:txBody>
                  <a:tcPr/>
                </a:tc>
                <a:tc>
                  <a:txBody>
                    <a:bodyPr/>
                    <a:lstStyle/>
                    <a:p>
                      <a:r>
                        <a:rPr lang="en-US" sz="1000" dirty="0" smtClean="0">
                          <a:solidFill>
                            <a:schemeClr val="tx1"/>
                          </a:solidFill>
                          <a:effectLst/>
                        </a:rPr>
                        <a:t>uint32</a:t>
                      </a:r>
                    </a:p>
                    <a:p>
                      <a:r>
                        <a:rPr lang="en-US" sz="1000" dirty="0" err="1" smtClean="0">
                          <a:solidFill>
                            <a:schemeClr val="tx1"/>
                          </a:solidFill>
                          <a:effectLst/>
                        </a:rPr>
                        <a:t>Msg</a:t>
                      </a:r>
                      <a:r>
                        <a:rPr lang="en-US" sz="1000" baseline="0" dirty="0" smtClean="0">
                          <a:solidFill>
                            <a:schemeClr val="tx1"/>
                          </a:solidFill>
                          <a:effectLst/>
                        </a:rPr>
                        <a:t> Type</a:t>
                      </a:r>
                      <a:endParaRPr lang="en-US" sz="1000" dirty="0">
                        <a:solidFill>
                          <a:srgbClr val="000000"/>
                        </a:solidFill>
                        <a:effectLst/>
                      </a:endParaRPr>
                    </a:p>
                  </a:txBody>
                  <a:tcPr/>
                </a:tc>
                <a:tc>
                  <a:txBody>
                    <a:bodyPr/>
                    <a:lstStyle/>
                    <a:p>
                      <a:r>
                        <a:rPr lang="en-US" sz="1000" dirty="0" smtClean="0">
                          <a:solidFill>
                            <a:schemeClr val="tx1"/>
                          </a:solidFill>
                        </a:rPr>
                        <a:t>8-byte string</a:t>
                      </a:r>
                      <a:endParaRPr lang="en-US" sz="1000" dirty="0">
                        <a:solidFill>
                          <a:schemeClr val="tx1"/>
                        </a:solidFill>
                      </a:endParaRPr>
                    </a:p>
                  </a:txBody>
                  <a:tcPr/>
                </a:tc>
                <a:tc>
                  <a:txBody>
                    <a:bodyPr/>
                    <a:lstStyle/>
                    <a:p>
                      <a:r>
                        <a:rPr lang="en-US" sz="1000" dirty="0" smtClean="0">
                          <a:solidFill>
                            <a:schemeClr val="tx1"/>
                          </a:solidFill>
                        </a:rPr>
                        <a:t>Number of bits are shown in parenthesis</a:t>
                      </a:r>
                      <a:endParaRPr lang="en-US" sz="1000" dirty="0">
                        <a:solidFill>
                          <a:schemeClr val="tx1"/>
                        </a:solidFill>
                      </a:endParaRPr>
                    </a:p>
                  </a:txBody>
                  <a:tcPr/>
                </a:tc>
              </a:tr>
              <a:tr h="400050">
                <a:tc>
                  <a:txBody>
                    <a:bodyPr/>
                    <a:lstStyle/>
                    <a:p>
                      <a:r>
                        <a:rPr lang="en-US" sz="1400" dirty="0" smtClean="0"/>
                        <a:t>ANNOUNCE</a:t>
                      </a:r>
                      <a:endParaRPr lang="en-US" sz="1400" dirty="0"/>
                    </a:p>
                  </a:txBody>
                  <a:tcPr/>
                </a:tc>
                <a:tc>
                  <a:txBody>
                    <a:bodyPr/>
                    <a:lstStyle/>
                    <a:p>
                      <a:pPr algn="ctr"/>
                      <a:r>
                        <a:rPr lang="en-US" dirty="0" smtClean="0"/>
                        <a:t>0x10</a:t>
                      </a:r>
                      <a:endParaRPr lang="en-US" dirty="0"/>
                    </a:p>
                  </a:txBody>
                  <a:tcPr/>
                </a:tc>
                <a:tc>
                  <a:txBody>
                    <a:bodyPr/>
                    <a:lstStyle/>
                    <a:p>
                      <a:r>
                        <a:rPr lang="en-US" sz="1200" dirty="0" smtClean="0"/>
                        <a:t>Sender</a:t>
                      </a:r>
                      <a:endParaRPr lang="en-US" sz="1200" dirty="0"/>
                    </a:p>
                  </a:txBody>
                  <a:tcPr/>
                </a:tc>
                <a:tc>
                  <a:txBody>
                    <a:bodyPr/>
                    <a:lstStyle/>
                    <a:p>
                      <a:r>
                        <a:rPr lang="en-US" sz="1200" dirty="0" smtClean="0"/>
                        <a:t>Unused</a:t>
                      </a:r>
                      <a:endParaRPr lang="en-US" sz="1200" dirty="0"/>
                    </a:p>
                  </a:txBody>
                  <a:tcPr/>
                </a:tc>
              </a:tr>
              <a:tr h="400050">
                <a:tc>
                  <a:txBody>
                    <a:bodyPr/>
                    <a:lstStyle/>
                    <a:p>
                      <a:r>
                        <a:rPr lang="en-US" sz="1400" dirty="0" smtClean="0"/>
                        <a:t>ANNOUNCE ACK</a:t>
                      </a:r>
                      <a:endParaRPr lang="en-US" sz="1400" dirty="0"/>
                    </a:p>
                  </a:txBody>
                  <a:tcPr/>
                </a:tc>
                <a:tc>
                  <a:txBody>
                    <a:bodyPr/>
                    <a:lstStyle/>
                    <a:p>
                      <a:pPr algn="ctr"/>
                      <a:r>
                        <a:rPr lang="en-US" dirty="0" smtClean="0"/>
                        <a:t>0x11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Sender</a:t>
                      </a:r>
                    </a:p>
                  </a:txBody>
                  <a:tcPr/>
                </a:tc>
                <a:tc>
                  <a:txBody>
                    <a:bodyPr/>
                    <a:lstStyle/>
                    <a:p>
                      <a:r>
                        <a:rPr lang="en-US" sz="1200" dirty="0" smtClean="0"/>
                        <a:t>Unused</a:t>
                      </a:r>
                      <a:endParaRPr lang="en-US" sz="1200" dirty="0"/>
                    </a:p>
                  </a:txBody>
                  <a:tcPr/>
                </a:tc>
              </a:tr>
              <a:tr h="400050">
                <a:tc>
                  <a:txBody>
                    <a:bodyPr/>
                    <a:lstStyle/>
                    <a:p>
                      <a:r>
                        <a:rPr lang="en-US" sz="1400" dirty="0" smtClean="0"/>
                        <a:t>HEARTBACK</a:t>
                      </a:r>
                      <a:endParaRPr lang="en-US" sz="1400" dirty="0"/>
                    </a:p>
                  </a:txBody>
                  <a:tcPr/>
                </a:tc>
                <a:tc>
                  <a:txBody>
                    <a:bodyPr/>
                    <a:lstStyle/>
                    <a:p>
                      <a:pPr algn="ctr"/>
                      <a:r>
                        <a:rPr lang="en-US" dirty="0" smtClean="0"/>
                        <a:t>0x20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Sender</a:t>
                      </a:r>
                    </a:p>
                  </a:txBody>
                  <a:tcPr/>
                </a:tc>
                <a:tc>
                  <a:txBody>
                    <a:bodyPr/>
                    <a:lstStyle/>
                    <a:p>
                      <a:r>
                        <a:rPr lang="en-US" sz="1200" dirty="0" smtClean="0"/>
                        <a:t>Unused</a:t>
                      </a:r>
                      <a:endParaRPr lang="en-US" sz="1200" dirty="0"/>
                    </a:p>
                  </a:txBody>
                  <a:tcPr/>
                </a:tc>
              </a:tr>
              <a:tr h="400050">
                <a:tc>
                  <a:txBody>
                    <a:bodyPr/>
                    <a:lstStyle/>
                    <a:p>
                      <a:r>
                        <a:rPr lang="en-US" sz="1400" dirty="0" smtClean="0"/>
                        <a:t>HEARTBEAT ACK</a:t>
                      </a:r>
                      <a:endParaRPr lang="en-US" sz="1400" dirty="0"/>
                    </a:p>
                  </a:txBody>
                  <a:tcPr/>
                </a:tc>
                <a:tc>
                  <a:txBody>
                    <a:bodyPr/>
                    <a:lstStyle/>
                    <a:p>
                      <a:pPr algn="ctr"/>
                      <a:r>
                        <a:rPr lang="en-US" dirty="0" smtClean="0"/>
                        <a:t>0x21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Sender</a:t>
                      </a:r>
                    </a:p>
                  </a:txBody>
                  <a:tcPr/>
                </a:tc>
                <a:tc>
                  <a:txBody>
                    <a:bodyPr/>
                    <a:lstStyle/>
                    <a:p>
                      <a:r>
                        <a:rPr lang="en-US" sz="1200" dirty="0" smtClean="0"/>
                        <a:t>Unused</a:t>
                      </a:r>
                      <a:endParaRPr lang="en-US" sz="1200" dirty="0"/>
                    </a:p>
                  </a:txBody>
                  <a:tcPr/>
                </a:tc>
              </a:tr>
              <a:tr h="400050">
                <a:tc>
                  <a:txBody>
                    <a:bodyPr/>
                    <a:lstStyle/>
                    <a:p>
                      <a:r>
                        <a:rPr lang="en-US" sz="1400" dirty="0" smtClean="0"/>
                        <a:t>SUBSCRIBE</a:t>
                      </a:r>
                      <a:endParaRPr lang="en-US" sz="1400" dirty="0"/>
                    </a:p>
                  </a:txBody>
                  <a:tcPr/>
                </a:tc>
                <a:tc>
                  <a:txBody>
                    <a:bodyPr/>
                    <a:lstStyle/>
                    <a:p>
                      <a:pPr algn="ctr"/>
                      <a:r>
                        <a:rPr lang="en-US" dirty="0" smtClean="0"/>
                        <a:t>0x30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Sender</a:t>
                      </a:r>
                    </a:p>
                  </a:txBody>
                  <a:tcPr/>
                </a:tc>
                <a:tc>
                  <a:txBody>
                    <a:bodyPr/>
                    <a:lstStyle/>
                    <a:p>
                      <a:r>
                        <a:rPr lang="en-US" sz="1200" dirty="0" err="1" smtClean="0"/>
                        <a:t>MsgId</a:t>
                      </a:r>
                      <a:r>
                        <a:rPr lang="en-US" sz="1200" baseline="0" dirty="0" smtClean="0"/>
                        <a:t> (16) | QOS-Reliability (8) | QOS – Priority (8)</a:t>
                      </a:r>
                      <a:endParaRPr lang="en-US" sz="1200" dirty="0"/>
                    </a:p>
                  </a:txBody>
                  <a:tcPr/>
                </a:tc>
              </a:tr>
              <a:tr h="400050">
                <a:tc>
                  <a:txBody>
                    <a:bodyPr/>
                    <a:lstStyle/>
                    <a:p>
                      <a:r>
                        <a:rPr lang="en-US" sz="1400" dirty="0" smtClean="0"/>
                        <a:t>UNSUBSCRIBE</a:t>
                      </a:r>
                      <a:endParaRPr lang="en-US" sz="1400" dirty="0"/>
                    </a:p>
                  </a:txBody>
                  <a:tcPr/>
                </a:tc>
                <a:tc>
                  <a:txBody>
                    <a:bodyPr/>
                    <a:lstStyle/>
                    <a:p>
                      <a:pPr algn="ctr"/>
                      <a:r>
                        <a:rPr lang="en-US" dirty="0" smtClean="0"/>
                        <a:t>0x40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Sender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t>MsgId</a:t>
                      </a:r>
                      <a:r>
                        <a:rPr lang="en-US" sz="1200" baseline="0" dirty="0" smtClean="0"/>
                        <a:t> (16) | QOS-Reliability (8) | QOS – Priority (8)</a:t>
                      </a:r>
                      <a:endParaRPr lang="en-US" sz="1200" dirty="0" smtClean="0"/>
                    </a:p>
                  </a:txBody>
                  <a:tcPr/>
                </a:tc>
              </a:tr>
              <a:tr h="400050">
                <a:tc>
                  <a:txBody>
                    <a:bodyPr/>
                    <a:lstStyle/>
                    <a:p>
                      <a:r>
                        <a:rPr lang="en-US" sz="1400" dirty="0" smtClean="0"/>
                        <a:t>APP MSG</a:t>
                      </a:r>
                      <a:endParaRPr lang="en-US" sz="1400" dirty="0"/>
                    </a:p>
                  </a:txBody>
                  <a:tcPr/>
                </a:tc>
                <a:tc>
                  <a:txBody>
                    <a:bodyPr/>
                    <a:lstStyle/>
                    <a:p>
                      <a:pPr algn="ctr"/>
                      <a:r>
                        <a:rPr lang="en-US" dirty="0" smtClean="0"/>
                        <a:t>0x50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Sender</a:t>
                      </a:r>
                    </a:p>
                  </a:txBody>
                  <a:tcPr/>
                </a:tc>
                <a:tc>
                  <a:txBody>
                    <a:bodyPr/>
                    <a:lstStyle/>
                    <a:p>
                      <a:r>
                        <a:rPr lang="en-US" sz="1200" dirty="0" smtClean="0"/>
                        <a:t>Variable </a:t>
                      </a:r>
                      <a:r>
                        <a:rPr lang="en-US" sz="1200" dirty="0" err="1" smtClean="0"/>
                        <a:t>lenght</a:t>
                      </a:r>
                      <a:endParaRPr lang="en-US" sz="1200" dirty="0"/>
                    </a:p>
                  </a:txBody>
                  <a:tcPr/>
                </a:tc>
              </a:tr>
            </a:tbl>
          </a:graphicData>
        </a:graphic>
      </p:graphicFrame>
      <p:sp>
        <p:nvSpPr>
          <p:cNvPr id="4" name="TextBox 3"/>
          <p:cNvSpPr txBox="1"/>
          <p:nvPr/>
        </p:nvSpPr>
        <p:spPr>
          <a:xfrm>
            <a:off x="3048000" y="2590800"/>
            <a:ext cx="1510149" cy="418576"/>
          </a:xfrm>
          <a:prstGeom prst="rect">
            <a:avLst/>
          </a:prstGeom>
          <a:noFill/>
        </p:spPr>
        <p:txBody>
          <a:bodyPr wrap="none" rtlCol="0">
            <a:spAutoFit/>
          </a:bodyPr>
          <a:lstStyle/>
          <a:p>
            <a:r>
              <a:rPr lang="en-US" dirty="0" smtClean="0">
                <a:solidFill>
                  <a:schemeClr val="tx1"/>
                </a:solidFill>
              </a:rPr>
              <a:t>SBN HDR</a:t>
            </a:r>
            <a:endParaRPr lang="en-US" dirty="0">
              <a:solidFill>
                <a:schemeClr val="tx1"/>
              </a:solidFill>
            </a:endParaRPr>
          </a:p>
        </p:txBody>
      </p:sp>
      <p:sp>
        <p:nvSpPr>
          <p:cNvPr id="7" name="TextBox 6"/>
          <p:cNvSpPr txBox="1"/>
          <p:nvPr/>
        </p:nvSpPr>
        <p:spPr>
          <a:xfrm>
            <a:off x="5105400" y="2590800"/>
            <a:ext cx="3031599" cy="418576"/>
          </a:xfrm>
          <a:prstGeom prst="rect">
            <a:avLst/>
          </a:prstGeom>
          <a:noFill/>
        </p:spPr>
        <p:txBody>
          <a:bodyPr wrap="none" rtlCol="0">
            <a:spAutoFit/>
          </a:bodyPr>
          <a:lstStyle/>
          <a:p>
            <a:r>
              <a:rPr lang="en-US" dirty="0" smtClean="0">
                <a:solidFill>
                  <a:schemeClr val="tx1"/>
                </a:solidFill>
              </a:rPr>
              <a:t>SBN DATA PORTION</a:t>
            </a:r>
            <a:endParaRPr lang="en-US" dirty="0">
              <a:solidFill>
                <a:schemeClr val="tx1"/>
              </a:solidFill>
            </a:endParaRPr>
          </a:p>
        </p:txBody>
      </p:sp>
    </p:spTree>
    <p:extLst>
      <p:ext uri="{BB962C8B-B14F-4D97-AF65-F5344CB8AC3E}">
        <p14:creationId xmlns:p14="http://schemas.microsoft.com/office/powerpoint/2010/main" val="199467406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ＭＳ Ｐゴシック"/>
        <a:cs typeface="MS Gothic"/>
      </a:majorFont>
      <a:minorFont>
        <a:latin typeface="Arial"/>
        <a:ea typeface="ＭＳ Ｐゴシック"/>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MS Gothi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MS Gothi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MS Gothic"/>
      </a:majorFont>
      <a:minorFont>
        <a:latin typeface="Arial"/>
        <a:ea typeface="ＭＳ Ｐゴシック"/>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MS Gothi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MS Gothi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MS Gothic"/>
      </a:majorFont>
      <a:minorFont>
        <a:latin typeface="Arial"/>
        <a:ea typeface="ＭＳ Ｐゴシック"/>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MS Gothi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MS Gothi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MS Gothic"/>
      </a:majorFont>
      <a:minorFont>
        <a:latin typeface="Arial"/>
        <a:ea typeface="ＭＳ Ｐゴシック"/>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MS Gothi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MS Gothi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TotalTime>
  <Words>2726</Words>
  <Application>Microsoft Macintosh PowerPoint</Application>
  <PresentationFormat>On-screen Show (4:3)</PresentationFormat>
  <Paragraphs>1013</Paragraphs>
  <Slides>25</Slides>
  <Notes>25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25</vt:i4>
      </vt:variant>
    </vt:vector>
  </HeadingPairs>
  <TitlesOfParts>
    <vt:vector size="35" baseType="lpstr">
      <vt:lpstr>Times New Roman</vt:lpstr>
      <vt:lpstr>MS Gothic</vt:lpstr>
      <vt:lpstr>Arial</vt:lpstr>
      <vt:lpstr>Wingdings</vt:lpstr>
      <vt:lpstr>Symbol</vt:lpstr>
      <vt:lpstr>Tahoma</vt:lpstr>
      <vt:lpstr>Office Theme</vt:lpstr>
      <vt:lpstr>Office Theme</vt:lpstr>
      <vt:lpstr>Office Theme</vt:lpstr>
      <vt:lpstr>Office Theme</vt:lpstr>
      <vt:lpstr>CFS Application - SBN  Software Bus Network Services IP Version  Current Status Report February 28, 2007  </vt:lpstr>
      <vt:lpstr>PowerPoint Presentation</vt:lpstr>
      <vt:lpstr>PowerPoint Presentation</vt:lpstr>
      <vt:lpstr>PowerPoint Presentation</vt:lpstr>
      <vt:lpstr>     SBN - Configuring the Nodes</vt:lpstr>
      <vt:lpstr>PowerPoint Presentation</vt:lpstr>
      <vt:lpstr>     SBN - Peer Table</vt:lpstr>
      <vt:lpstr>     SBN - Network Message Types</vt:lpstr>
      <vt:lpstr>     SBN - Network Message Formats</vt:lpstr>
      <vt:lpstr>     SBN – Announce Message Processing</vt:lpstr>
      <vt:lpstr>     SBN – Heartbeat Message Processing</vt:lpstr>
      <vt:lpstr>     SBN – Data Port Message Processing</vt:lpstr>
      <vt:lpstr>     SBN – PDL Page 1</vt:lpstr>
      <vt:lpstr>     SBN – PDL Page 2</vt:lpstr>
      <vt:lpstr>     SBN – PDL Page 3</vt:lpstr>
      <vt:lpstr>     SBN – PDL Page 4</vt:lpstr>
      <vt:lpstr>     SBN - Resets  </vt:lpstr>
      <vt:lpstr>                    SBN – Commands</vt:lpstr>
      <vt:lpstr>                    SBN - Telemetry</vt:lpstr>
      <vt:lpstr>        SBN – Error Event Messages</vt:lpstr>
      <vt:lpstr>        SBN – Informational Event Messages</vt:lpstr>
      <vt:lpstr>     SBN – Subscription Example (1 of 2)</vt:lpstr>
      <vt:lpstr>     SBN – Subscription Example (2 of 2)</vt:lpstr>
      <vt:lpstr>     SBN – Message Send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Power Switching Electronics (PSE)                   Sof</dc:title>
  <cp:lastModifiedBy>Robert McGraw</cp:lastModifiedBy>
  <cp:revision>6</cp:revision>
  <dcterms:modified xsi:type="dcterms:W3CDTF">2013-04-26T19:49:42Z</dcterms:modified>
</cp:coreProperties>
</file>