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9"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9640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106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8368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9070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ABA390-D603-4FE1-BC20-34078821C5FB}" type="datetimeFigureOut">
              <a:rPr lang="en-GB" smtClean="0"/>
              <a:t>29/03/2018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3602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ABA390-D603-4FE1-BC20-34078821C5FB}" type="datetimeFigureOut">
              <a:rPr lang="en-GB" smtClean="0"/>
              <a:t>29/03/2018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414610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ABA390-D603-4FE1-BC20-34078821C5FB}" type="datetimeFigureOut">
              <a:rPr lang="en-GB" smtClean="0"/>
              <a:t>29/03/2018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87558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ABA390-D603-4FE1-BC20-34078821C5FB}" type="datetimeFigureOut">
              <a:rPr lang="en-GB" smtClean="0"/>
              <a:t>29/03/2018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269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A390-D603-4FE1-BC20-34078821C5FB}" type="datetimeFigureOut">
              <a:rPr lang="en-GB" smtClean="0"/>
              <a:t>29/03/2018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60937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29/03/2018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7825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29/03/2018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598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A390-D603-4FE1-BC20-34078821C5FB}" type="datetimeFigureOut">
              <a:rPr lang="en-GB" smtClean="0"/>
              <a:t>29/03/2018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3A100-42B9-4DB9-BCE8-FB42F2AB7065}" type="slidenum">
              <a:rPr lang="en-GB" smtClean="0"/>
              <a:t>‹#›</a:t>
            </a:fld>
            <a:endParaRPr lang="en-GB"/>
          </a:p>
        </p:txBody>
      </p:sp>
    </p:spTree>
    <p:extLst>
      <p:ext uri="{BB962C8B-B14F-4D97-AF65-F5344CB8AC3E}">
        <p14:creationId xmlns:p14="http://schemas.microsoft.com/office/powerpoint/2010/main" val="33240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RAP Overview</a:t>
            </a:r>
            <a:endParaRPr lang="en-GB" dirty="0"/>
          </a:p>
        </p:txBody>
      </p:sp>
      <p:sp>
        <p:nvSpPr>
          <p:cNvPr id="5" name="Rectangle 4"/>
          <p:cNvSpPr/>
          <p:nvPr/>
        </p:nvSpPr>
        <p:spPr>
          <a:xfrm>
            <a:off x="83820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6" name="Rectangle 5"/>
          <p:cNvSpPr/>
          <p:nvPr/>
        </p:nvSpPr>
        <p:spPr>
          <a:xfrm>
            <a:off x="342589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Single trial analysis</a:t>
            </a:r>
            <a:endParaRPr lang="en-GB" dirty="0"/>
          </a:p>
        </p:txBody>
      </p:sp>
      <p:sp>
        <p:nvSpPr>
          <p:cNvPr id="7" name="Rectangle 6"/>
          <p:cNvSpPr/>
          <p:nvPr/>
        </p:nvSpPr>
        <p:spPr>
          <a:xfrm>
            <a:off x="3425890" y="358397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t>GxE</a:t>
            </a:r>
            <a:r>
              <a:rPr lang="en-GB" dirty="0" smtClean="0"/>
              <a:t> analysis</a:t>
            </a:r>
            <a:endParaRPr lang="en-GB" dirty="0"/>
          </a:p>
        </p:txBody>
      </p:sp>
      <p:sp>
        <p:nvSpPr>
          <p:cNvPr id="8" name="Rectangle 7"/>
          <p:cNvSpPr/>
          <p:nvPr/>
        </p:nvSpPr>
        <p:spPr>
          <a:xfrm>
            <a:off x="3425890" y="4600667"/>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QTL Mapping</a:t>
            </a:r>
            <a:endParaRPr lang="en-GB" dirty="0"/>
          </a:p>
        </p:txBody>
      </p:sp>
      <p:cxnSp>
        <p:nvCxnSpPr>
          <p:cNvPr id="10" name="Straight Arrow Connector 9"/>
          <p:cNvCxnSpPr/>
          <p:nvPr/>
        </p:nvCxnSpPr>
        <p:spPr>
          <a:xfrm flipV="1">
            <a:off x="2295331" y="2855167"/>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95331" y="2929812"/>
            <a:ext cx="1035698"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95331" y="3032449"/>
            <a:ext cx="1035698" cy="1931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77882" y="2845836"/>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7882" y="2929812"/>
            <a:ext cx="1035698" cy="998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77882" y="3032449"/>
            <a:ext cx="1035698" cy="1876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88833" y="2567275"/>
            <a:ext cx="1371600" cy="164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Summary</a:t>
            </a:r>
          </a:p>
          <a:p>
            <a:pPr algn="ctr"/>
            <a:endParaRPr lang="en-GB" dirty="0" smtClean="0"/>
          </a:p>
          <a:p>
            <a:pPr algn="ctr"/>
            <a:r>
              <a:rPr lang="en-GB" dirty="0" smtClean="0"/>
              <a:t>Plot</a:t>
            </a:r>
          </a:p>
          <a:p>
            <a:pPr algn="ctr"/>
            <a:endParaRPr lang="en-GB" dirty="0" smtClean="0"/>
          </a:p>
          <a:p>
            <a:pPr algn="ctr"/>
            <a:r>
              <a:rPr lang="en-GB" dirty="0" smtClean="0"/>
              <a:t>Report</a:t>
            </a:r>
            <a:endParaRPr lang="en-GB" dirty="0"/>
          </a:p>
        </p:txBody>
      </p:sp>
      <p:sp>
        <p:nvSpPr>
          <p:cNvPr id="27" name="TextBox 26"/>
          <p:cNvSpPr txBox="1"/>
          <p:nvPr/>
        </p:nvSpPr>
        <p:spPr>
          <a:xfrm>
            <a:off x="838200" y="1804701"/>
            <a:ext cx="6822233" cy="369332"/>
          </a:xfrm>
          <a:prstGeom prst="rect">
            <a:avLst/>
          </a:prstGeom>
          <a:noFill/>
        </p:spPr>
        <p:txBody>
          <a:bodyPr wrap="square" rtlCol="0">
            <a:spAutoFit/>
          </a:bodyPr>
          <a:lstStyle/>
          <a:p>
            <a:pPr algn="ctr"/>
            <a:r>
              <a:rPr lang="en-GB" dirty="0" smtClean="0"/>
              <a:t>Base overview of package content</a:t>
            </a:r>
            <a:endParaRPr lang="en-GB" dirty="0"/>
          </a:p>
        </p:txBody>
      </p:sp>
    </p:spTree>
    <p:extLst>
      <p:ext uri="{BB962C8B-B14F-4D97-AF65-F5344CB8AC3E}">
        <p14:creationId xmlns:p14="http://schemas.microsoft.com/office/powerpoint/2010/main" val="207737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sp>
        <p:nvSpPr>
          <p:cNvPr id="11" name="Rectangle 10"/>
          <p:cNvSpPr/>
          <p:nvPr/>
        </p:nvSpPr>
        <p:spPr>
          <a:xfrm>
            <a:off x="2691132" y="2054322"/>
            <a:ext cx="1787235" cy="2881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SSAtoCross</a:t>
            </a:r>
            <a:endParaRPr lang="en-GB" dirty="0" smtClean="0">
              <a:solidFill>
                <a:srgbClr val="0070C0"/>
              </a:solidFill>
            </a:endParaRPr>
          </a:p>
          <a:p>
            <a:pPr algn="ctr"/>
            <a:endParaRPr lang="en-GB" dirty="0" smtClean="0"/>
          </a:p>
          <a:p>
            <a:r>
              <a:rPr lang="en-GB" sz="1400" dirty="0" smtClean="0"/>
              <a:t>Create cross object based on SSA object</a:t>
            </a:r>
          </a:p>
          <a:p>
            <a:endParaRPr lang="en-GB" sz="1400" dirty="0"/>
          </a:p>
          <a:p>
            <a:pPr marL="285750" indent="-285750">
              <a:buFont typeface="Arial" panose="020B0604020202020204" pitchFamily="34" charset="0"/>
              <a:buChar char="•"/>
            </a:pPr>
            <a:r>
              <a:rPr lang="en-GB" sz="1400" dirty="0" smtClean="0"/>
              <a:t>BLUEs or BLUPs as trait</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Genotypic data imported from external file</a:t>
            </a:r>
          </a:p>
        </p:txBody>
      </p:sp>
      <p:cxnSp>
        <p:nvCxnSpPr>
          <p:cNvPr id="19" name="Straight Arrow Connector 18"/>
          <p:cNvCxnSpPr/>
          <p:nvPr/>
        </p:nvCxnSpPr>
        <p:spPr>
          <a:xfrm>
            <a:off x="5654963"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(1)</a:t>
            </a:r>
            <a:endParaRPr lang="en-GB" sz="3200" dirty="0"/>
          </a:p>
        </p:txBody>
      </p:sp>
      <p:sp>
        <p:nvSpPr>
          <p:cNvPr id="41" name="Rectangle 40"/>
          <p:cNvSpPr/>
          <p:nvPr/>
        </p:nvSpPr>
        <p:spPr>
          <a:xfrm>
            <a:off x="7127254" y="897100"/>
            <a:ext cx="1787235" cy="4113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QTLMapQC</a:t>
            </a:r>
            <a:endParaRPr lang="en-GB" dirty="0" smtClean="0">
              <a:solidFill>
                <a:srgbClr val="0070C0"/>
              </a:solidFill>
            </a:endParaRPr>
          </a:p>
          <a:p>
            <a:pPr algn="ctr"/>
            <a:endParaRPr lang="en-GB" dirty="0" smtClean="0"/>
          </a:p>
          <a:p>
            <a:r>
              <a:rPr lang="en-GB" sz="1400" dirty="0" smtClean="0"/>
              <a:t>Quality control of an object of class cross</a:t>
            </a:r>
          </a:p>
          <a:p>
            <a:endParaRPr lang="en-GB" sz="1400" dirty="0" smtClean="0"/>
          </a:p>
          <a:p>
            <a:r>
              <a:rPr lang="en-GB" sz="1400" dirty="0" smtClean="0"/>
              <a:t>Checks/cleaning for</a:t>
            </a:r>
          </a:p>
          <a:p>
            <a:pPr marL="285750" indent="-285750">
              <a:buFont typeface="Arial" panose="020B0604020202020204" pitchFamily="34" charset="0"/>
              <a:buChar char="•"/>
            </a:pPr>
            <a:r>
              <a:rPr lang="en-GB" sz="1400" dirty="0" smtClean="0"/>
              <a:t>% miss markers</a:t>
            </a:r>
          </a:p>
          <a:p>
            <a:pPr marL="285750" indent="-285750">
              <a:buFont typeface="Arial" panose="020B0604020202020204" pitchFamily="34" charset="0"/>
              <a:buChar char="•"/>
            </a:pPr>
            <a:r>
              <a:rPr lang="en-GB" sz="1400" dirty="0" smtClean="0"/>
              <a:t>duplicates</a:t>
            </a:r>
          </a:p>
          <a:p>
            <a:pPr marL="285750" indent="-285750">
              <a:buFont typeface="Arial" panose="020B0604020202020204" pitchFamily="34" charset="0"/>
              <a:buChar char="•"/>
            </a:pPr>
            <a:r>
              <a:rPr lang="en-GB" sz="1400" dirty="0" smtClean="0"/>
              <a:t>%miss individuals</a:t>
            </a:r>
          </a:p>
          <a:p>
            <a:pPr marL="285750" indent="-285750">
              <a:buFont typeface="Arial" panose="020B0604020202020204" pitchFamily="34" charset="0"/>
              <a:buChar char="•"/>
            </a:pPr>
            <a:r>
              <a:rPr lang="en-GB" sz="1400" dirty="0" smtClean="0"/>
              <a:t>Segregation distortion</a:t>
            </a:r>
          </a:p>
          <a:p>
            <a:pPr marL="285750" indent="-285750">
              <a:buFont typeface="Arial" panose="020B0604020202020204" pitchFamily="34" charset="0"/>
              <a:buChar char="•"/>
            </a:pPr>
            <a:r>
              <a:rPr lang="en-GB" sz="1400" dirty="0" smtClean="0"/>
              <a:t>Recombination</a:t>
            </a:r>
          </a:p>
          <a:p>
            <a:pPr marL="285750" indent="-285750">
              <a:buFont typeface="Arial" panose="020B0604020202020204" pitchFamily="34" charset="0"/>
              <a:buChar char="•"/>
            </a:pPr>
            <a:r>
              <a:rPr lang="en-GB" sz="1400" dirty="0" err="1" smtClean="0"/>
              <a:t>Reestimate</a:t>
            </a:r>
            <a:r>
              <a:rPr lang="en-GB" sz="1400" dirty="0" smtClean="0"/>
              <a:t> map</a:t>
            </a:r>
          </a:p>
          <a:p>
            <a:pPr marL="285750" indent="-285750">
              <a:buFont typeface="Arial" panose="020B0604020202020204" pitchFamily="34" charset="0"/>
              <a:buChar char="•"/>
            </a:pPr>
            <a:r>
              <a:rPr lang="en-GB" sz="1400" dirty="0" smtClean="0"/>
              <a:t>% crossover</a:t>
            </a:r>
          </a:p>
          <a:p>
            <a:pPr marL="285750" indent="-285750">
              <a:buFont typeface="Arial" panose="020B0604020202020204" pitchFamily="34" charset="0"/>
              <a:buChar char="•"/>
            </a:pPr>
            <a:endParaRPr lang="en-GB" sz="1400" dirty="0"/>
          </a:p>
          <a:p>
            <a:r>
              <a:rPr lang="en-GB" sz="1400" dirty="0" smtClean="0"/>
              <a:t>All checks are optional</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69163" y="2271809"/>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9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cross</a:t>
            </a:r>
            <a:r>
              <a:rPr lang="en-GB" dirty="0" smtClean="0"/>
              <a:t> (</a:t>
            </a:r>
            <a:r>
              <a:rPr lang="en-GB" dirty="0" err="1" smtClean="0"/>
              <a:t>qtl</a:t>
            </a:r>
            <a:r>
              <a:rPr lang="en-GB" dirty="0" smtClean="0"/>
              <a:t> package)</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QTLDet</a:t>
            </a:r>
            <a:endParaRPr lang="en-GB" dirty="0"/>
          </a:p>
        </p:txBody>
      </p:sp>
      <p:sp>
        <p:nvSpPr>
          <p:cNvPr id="11" name="Rectangle 10"/>
          <p:cNvSpPr/>
          <p:nvPr/>
        </p:nvSpPr>
        <p:spPr>
          <a:xfrm>
            <a:off x="2691132" y="2054322"/>
            <a:ext cx="1787235" cy="3142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QTLDetect</a:t>
            </a:r>
            <a:endParaRPr lang="en-GB" dirty="0" smtClean="0">
              <a:solidFill>
                <a:srgbClr val="0070C0"/>
              </a:solidFill>
            </a:endParaRPr>
          </a:p>
          <a:p>
            <a:pPr algn="ctr"/>
            <a:endParaRPr lang="en-GB" dirty="0" smtClean="0"/>
          </a:p>
          <a:p>
            <a:r>
              <a:rPr lang="en-GB" sz="1400" dirty="0" smtClean="0"/>
              <a:t>QTL Detection using </a:t>
            </a:r>
            <a:r>
              <a:rPr lang="en-GB" sz="1400" dirty="0" err="1" smtClean="0"/>
              <a:t>scanone</a:t>
            </a:r>
            <a:r>
              <a:rPr lang="en-GB" sz="1400" dirty="0" smtClean="0"/>
              <a:t> or </a:t>
            </a:r>
            <a:r>
              <a:rPr lang="en-GB" sz="1400" dirty="0" err="1" smtClean="0"/>
              <a:t>cim</a:t>
            </a:r>
            <a:r>
              <a:rPr lang="en-GB" sz="1400" dirty="0" smtClean="0"/>
              <a:t> from </a:t>
            </a:r>
            <a:r>
              <a:rPr lang="en-GB" sz="1400" dirty="0" err="1" smtClean="0"/>
              <a:t>qtl</a:t>
            </a:r>
            <a:r>
              <a:rPr lang="en-GB" sz="1400" dirty="0" smtClean="0"/>
              <a:t> package. </a:t>
            </a:r>
          </a:p>
          <a:p>
            <a:r>
              <a:rPr lang="en-GB" sz="1400" dirty="0" smtClean="0"/>
              <a:t>Then selection of peaks is done until all remaining peaks are significant.</a:t>
            </a:r>
          </a:p>
          <a:p>
            <a:endParaRPr lang="en-GB" sz="1400" dirty="0"/>
          </a:p>
          <a:p>
            <a:pPr marL="285750" indent="-285750">
              <a:buFont typeface="Arial" panose="020B0604020202020204" pitchFamily="34" charset="0"/>
              <a:buChar char="•"/>
            </a:pPr>
            <a:r>
              <a:rPr lang="en-GB" sz="1400" dirty="0" smtClean="0"/>
              <a:t>Window and threshold for peaks can be modified</a:t>
            </a:r>
          </a:p>
        </p:txBody>
      </p:sp>
      <p:cxnSp>
        <p:nvCxnSpPr>
          <p:cNvPr id="19" name="Straight Arrow Connector 18"/>
          <p:cNvCxnSpPr/>
          <p:nvPr/>
        </p:nvCxnSpPr>
        <p:spPr>
          <a:xfrm>
            <a:off x="5589649"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(2)</a:t>
            </a:r>
            <a:endParaRPr lang="en-GB" sz="3200" dirty="0"/>
          </a:p>
        </p:txBody>
      </p:sp>
      <p:sp>
        <p:nvSpPr>
          <p:cNvPr id="41" name="Rectangle 40"/>
          <p:cNvSpPr/>
          <p:nvPr/>
        </p:nvSpPr>
        <p:spPr>
          <a:xfrm>
            <a:off x="7127254" y="897100"/>
            <a:ext cx="1787235" cy="3628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multiQTLFit</a:t>
            </a:r>
            <a:endParaRPr lang="en-GB" dirty="0" smtClean="0">
              <a:solidFill>
                <a:srgbClr val="0070C0"/>
              </a:solidFill>
            </a:endParaRPr>
          </a:p>
          <a:p>
            <a:pPr algn="ctr"/>
            <a:endParaRPr lang="en-GB" dirty="0" smtClean="0"/>
          </a:p>
          <a:p>
            <a:r>
              <a:rPr lang="en-GB" sz="1400" dirty="0" smtClean="0"/>
              <a:t>Fit a multi QTL model based on the peaks in a </a:t>
            </a:r>
            <a:r>
              <a:rPr lang="en-GB" sz="1400" dirty="0" err="1" smtClean="0"/>
              <a:t>QTLDet</a:t>
            </a:r>
            <a:r>
              <a:rPr lang="en-GB" sz="1400" dirty="0" smtClean="0"/>
              <a:t> object.</a:t>
            </a:r>
          </a:p>
          <a:p>
            <a:r>
              <a:rPr lang="en-GB" sz="1400" dirty="0" smtClean="0"/>
              <a:t>Refit the model using backward elimination.</a:t>
            </a:r>
          </a:p>
          <a:p>
            <a:endParaRPr lang="en-GB" sz="1400" dirty="0" smtClean="0"/>
          </a:p>
          <a:p>
            <a:pPr marL="285750" indent="-285750">
              <a:buFont typeface="Arial" panose="020B0604020202020204" pitchFamily="34" charset="0"/>
              <a:buChar char="•"/>
            </a:pPr>
            <a:r>
              <a:rPr lang="en-GB" sz="1400" dirty="0" smtClean="0"/>
              <a:t>No elimination possible</a:t>
            </a:r>
          </a:p>
          <a:p>
            <a:pPr marL="285750" indent="-285750">
              <a:buFont typeface="Arial" panose="020B0604020202020204" pitchFamily="34" charset="0"/>
              <a:buChar char="•"/>
            </a:pPr>
            <a:r>
              <a:rPr lang="en-GB" sz="1400" dirty="0" smtClean="0"/>
              <a:t>Threshold for backward elimination can be modified.</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multiQTL</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849"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6" name="Rectangle 15"/>
          <p:cNvSpPr/>
          <p:nvPr/>
        </p:nvSpPr>
        <p:spPr>
          <a:xfrm>
            <a:off x="4903849" y="2737823"/>
            <a:ext cx="1371600" cy="826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manhattan</a:t>
            </a:r>
            <a:endParaRPr lang="en-GB" sz="1400" dirty="0" smtClean="0"/>
          </a:p>
        </p:txBody>
      </p:sp>
      <p:sp>
        <p:nvSpPr>
          <p:cNvPr id="17" name="Rectangle 16"/>
          <p:cNvSpPr/>
          <p:nvPr/>
        </p:nvSpPr>
        <p:spPr>
          <a:xfrm>
            <a:off x="4903849" y="3711483"/>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18" name="Rectangle 17"/>
          <p:cNvSpPr/>
          <p:nvPr/>
        </p:nvSpPr>
        <p:spPr>
          <a:xfrm>
            <a:off x="9926828"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20" name="Rectangle 19"/>
          <p:cNvSpPr/>
          <p:nvPr/>
        </p:nvSpPr>
        <p:spPr>
          <a:xfrm>
            <a:off x="9926828" y="2787455"/>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21" name="Straight Arrow Connector 20"/>
          <p:cNvCxnSpPr/>
          <p:nvPr/>
        </p:nvCxnSpPr>
        <p:spPr>
          <a:xfrm>
            <a:off x="10616350" y="1599922"/>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506" y="939216"/>
            <a:ext cx="10769082" cy="786947"/>
          </a:xfrm>
        </p:spPr>
        <p:txBody>
          <a:bodyPr>
            <a:normAutofit/>
          </a:bodyPr>
          <a:lstStyle/>
          <a:p>
            <a:r>
              <a:rPr lang="en-GB" sz="1400" dirty="0" err="1" smtClean="0">
                <a:solidFill>
                  <a:srgbClr val="0070C0"/>
                </a:solidFill>
              </a:rPr>
              <a:t>outlierSSA</a:t>
            </a:r>
            <a:r>
              <a:rPr lang="en-GB" sz="1400" dirty="0" smtClean="0"/>
              <a:t> – outlier detection for residuals in objects of class SSA</a:t>
            </a:r>
          </a:p>
          <a:p>
            <a:r>
              <a:rPr lang="en-GB" sz="1400" dirty="0" err="1" smtClean="0">
                <a:solidFill>
                  <a:srgbClr val="0070C0"/>
                </a:solidFill>
              </a:rPr>
              <a:t>multMissing</a:t>
            </a:r>
            <a:r>
              <a:rPr lang="en-GB" sz="1400" dirty="0" smtClean="0"/>
              <a:t> – function for imputation of missing values using iterative regression. Mainly used in </a:t>
            </a:r>
            <a:r>
              <a:rPr lang="en-GB" sz="1400" dirty="0" err="1" smtClean="0"/>
              <a:t>gxe</a:t>
            </a:r>
            <a:r>
              <a:rPr lang="en-GB" sz="1400" dirty="0" smtClean="0"/>
              <a:t> functions when no </a:t>
            </a:r>
            <a:r>
              <a:rPr lang="en-GB" sz="1400" dirty="0" err="1" smtClean="0"/>
              <a:t>missings</a:t>
            </a:r>
            <a:r>
              <a:rPr lang="en-GB" sz="1400" dirty="0" smtClean="0"/>
              <a:t> are allowed</a:t>
            </a:r>
            <a:endParaRPr lang="en-GB" sz="1400" dirty="0"/>
          </a:p>
        </p:txBody>
      </p:sp>
      <p:sp>
        <p:nvSpPr>
          <p:cNvPr id="5" name="TextBox 4"/>
          <p:cNvSpPr txBox="1"/>
          <p:nvPr/>
        </p:nvSpPr>
        <p:spPr>
          <a:xfrm>
            <a:off x="1190584" y="119813"/>
            <a:ext cx="9007775" cy="584775"/>
          </a:xfrm>
          <a:prstGeom prst="rect">
            <a:avLst/>
          </a:prstGeom>
          <a:noFill/>
        </p:spPr>
        <p:txBody>
          <a:bodyPr wrap="square" rtlCol="0">
            <a:spAutoFit/>
          </a:bodyPr>
          <a:lstStyle/>
          <a:p>
            <a:r>
              <a:rPr lang="en-GB" sz="3200" dirty="0" smtClean="0"/>
              <a:t>Other functions</a:t>
            </a:r>
            <a:endParaRPr lang="en-GB" sz="3200" dirty="0"/>
          </a:p>
        </p:txBody>
      </p:sp>
      <p:sp>
        <p:nvSpPr>
          <p:cNvPr id="6" name="Content Placeholder 2"/>
          <p:cNvSpPr txBox="1">
            <a:spLocks/>
          </p:cNvSpPr>
          <p:nvPr/>
        </p:nvSpPr>
        <p:spPr>
          <a:xfrm>
            <a:off x="931506" y="2545566"/>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TDHeat05 – data for environment Heat05 with row-column information, mainly used for testing single site analysis </a:t>
            </a:r>
          </a:p>
          <a:p>
            <a:r>
              <a:rPr lang="en-GB" sz="1400" dirty="0" err="1" smtClean="0"/>
              <a:t>TDMaize</a:t>
            </a:r>
            <a:r>
              <a:rPr lang="en-GB" sz="1400" dirty="0" smtClean="0"/>
              <a:t> – maize data for multiple environments, mainly used for testing </a:t>
            </a:r>
            <a:r>
              <a:rPr lang="en-GB" sz="1400" dirty="0" err="1" smtClean="0"/>
              <a:t>GxE</a:t>
            </a:r>
            <a:r>
              <a:rPr lang="en-GB" sz="1400" dirty="0" smtClean="0"/>
              <a:t> functions</a:t>
            </a:r>
          </a:p>
          <a:p>
            <a:r>
              <a:rPr lang="en-GB" sz="1400" dirty="0" err="1" smtClean="0"/>
              <a:t>testData</a:t>
            </a:r>
            <a:r>
              <a:rPr lang="en-GB" sz="1400" dirty="0" smtClean="0"/>
              <a:t> – fictional raw field data for multiple traits across multiple environments</a:t>
            </a:r>
            <a:endParaRPr lang="en-GB" sz="1400" dirty="0"/>
          </a:p>
        </p:txBody>
      </p:sp>
      <p:sp>
        <p:nvSpPr>
          <p:cNvPr id="7" name="TextBox 6"/>
          <p:cNvSpPr txBox="1"/>
          <p:nvPr/>
        </p:nvSpPr>
        <p:spPr>
          <a:xfrm>
            <a:off x="1190584" y="1726163"/>
            <a:ext cx="9007775" cy="584775"/>
          </a:xfrm>
          <a:prstGeom prst="rect">
            <a:avLst/>
          </a:prstGeom>
          <a:noFill/>
        </p:spPr>
        <p:txBody>
          <a:bodyPr wrap="square" rtlCol="0">
            <a:spAutoFit/>
          </a:bodyPr>
          <a:lstStyle/>
          <a:p>
            <a:r>
              <a:rPr lang="en-GB" sz="3200" dirty="0" smtClean="0"/>
              <a:t>Datasets</a:t>
            </a:r>
            <a:endParaRPr lang="en-GB" sz="3200" dirty="0"/>
          </a:p>
        </p:txBody>
      </p:sp>
      <p:sp>
        <p:nvSpPr>
          <p:cNvPr id="8" name="Content Placeholder 2"/>
          <p:cNvSpPr txBox="1">
            <a:spLocks/>
          </p:cNvSpPr>
          <p:nvPr/>
        </p:nvSpPr>
        <p:spPr>
          <a:xfrm>
            <a:off x="931506" y="4579640"/>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Examples of pdf reports for the various classes can be found in the </a:t>
            </a:r>
            <a:r>
              <a:rPr lang="en-GB" sz="1400" dirty="0" err="1" smtClean="0"/>
              <a:t>gitlab</a:t>
            </a:r>
            <a:r>
              <a:rPr lang="en-GB" sz="1400" dirty="0" smtClean="0"/>
              <a:t> repository in the folder /</a:t>
            </a:r>
            <a:r>
              <a:rPr lang="en-GB" sz="1400" dirty="0" err="1" smtClean="0"/>
              <a:t>testReports</a:t>
            </a:r>
            <a:endParaRPr lang="en-GB" sz="1400" dirty="0" smtClean="0"/>
          </a:p>
          <a:p>
            <a:r>
              <a:rPr lang="en-GB" sz="1400" dirty="0" smtClean="0"/>
              <a:t>In the folder /vignettes in the </a:t>
            </a:r>
            <a:r>
              <a:rPr lang="en-GB" sz="1400" dirty="0" err="1" smtClean="0"/>
              <a:t>gitlab</a:t>
            </a:r>
            <a:r>
              <a:rPr lang="en-GB" sz="1400" dirty="0" smtClean="0"/>
              <a:t> repository is a file “RAPHelp.pdf” containing the full help for the package in .pdf format</a:t>
            </a:r>
            <a:endParaRPr lang="en-GB" sz="1400" dirty="0"/>
          </a:p>
        </p:txBody>
      </p:sp>
      <p:sp>
        <p:nvSpPr>
          <p:cNvPr id="9" name="TextBox 8"/>
          <p:cNvSpPr txBox="1"/>
          <p:nvPr/>
        </p:nvSpPr>
        <p:spPr>
          <a:xfrm>
            <a:off x="1190584" y="3760237"/>
            <a:ext cx="9007775" cy="584775"/>
          </a:xfrm>
          <a:prstGeom prst="rect">
            <a:avLst/>
          </a:prstGeom>
          <a:noFill/>
        </p:spPr>
        <p:txBody>
          <a:bodyPr wrap="square" rtlCol="0">
            <a:spAutoFit/>
          </a:bodyPr>
          <a:lstStyle/>
          <a:p>
            <a:r>
              <a:rPr lang="en-GB" sz="3200" dirty="0" smtClean="0"/>
              <a:t>Other</a:t>
            </a:r>
            <a:endParaRPr lang="en-GB" sz="3200" dirty="0"/>
          </a:p>
        </p:txBody>
      </p:sp>
    </p:spTree>
    <p:extLst>
      <p:ext uri="{BB962C8B-B14F-4D97-AF65-F5344CB8AC3E}">
        <p14:creationId xmlns:p14="http://schemas.microsoft.com/office/powerpoint/2010/main" val="23798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47" y="789926"/>
            <a:ext cx="10515600" cy="5274971"/>
          </a:xfrm>
        </p:spPr>
        <p:txBody>
          <a:bodyPr>
            <a:normAutofit/>
          </a:bodyPr>
          <a:lstStyle/>
          <a:p>
            <a:pPr marL="0" indent="0">
              <a:buNone/>
            </a:pPr>
            <a:r>
              <a:rPr lang="en-GB" sz="1400" dirty="0" smtClean="0"/>
              <a:t>General</a:t>
            </a:r>
          </a:p>
          <a:p>
            <a:r>
              <a:rPr lang="en-GB" sz="1400" dirty="0" smtClean="0"/>
              <a:t>Naming the package. RAP is taken on CRAN. – suggestions: BMSP, </a:t>
            </a:r>
            <a:r>
              <a:rPr lang="en-GB" sz="1400" dirty="0" err="1" smtClean="0"/>
              <a:t>BioMS</a:t>
            </a:r>
            <a:endParaRPr lang="en-GB" sz="1400" dirty="0" smtClean="0"/>
          </a:p>
          <a:p>
            <a:r>
              <a:rPr lang="en-GB" sz="1400" dirty="0" smtClean="0"/>
              <a:t>Check function names, names of data structures, are they always logical/clear</a:t>
            </a:r>
          </a:p>
          <a:p>
            <a:r>
              <a:rPr lang="en-GB" sz="1400" dirty="0" smtClean="0"/>
              <a:t>Who should be mentioned as authors of the package?</a:t>
            </a:r>
          </a:p>
          <a:p>
            <a:r>
              <a:rPr lang="en-GB" sz="1400" dirty="0" smtClean="0"/>
              <a:t>It would be good to add a vignette with a long example going through all the functions. Is there a dataset that can be used for this?</a:t>
            </a:r>
          </a:p>
          <a:p>
            <a:r>
              <a:rPr lang="en-GB" sz="1400" dirty="0" smtClean="0"/>
              <a:t>Plots are partially done in base R, partially in lattice and partially with </a:t>
            </a:r>
            <a:r>
              <a:rPr lang="en-GB" sz="1400" dirty="0" err="1" smtClean="0"/>
              <a:t>ggplot</a:t>
            </a:r>
            <a:r>
              <a:rPr lang="en-GB" sz="1400" dirty="0" smtClean="0"/>
              <a:t>. Should we get more unity here?</a:t>
            </a:r>
          </a:p>
          <a:p>
            <a:r>
              <a:rPr lang="en-GB" sz="1400" dirty="0" smtClean="0"/>
              <a:t>Is the metadata complete as it is now or should more items be added – suggestions: altitude</a:t>
            </a:r>
          </a:p>
          <a:p>
            <a:endParaRPr lang="en-GB" sz="1400" dirty="0"/>
          </a:p>
          <a:p>
            <a:pPr marL="0" indent="0">
              <a:buNone/>
            </a:pPr>
            <a:r>
              <a:rPr lang="en-GB" sz="1400" dirty="0" smtClean="0"/>
              <a:t>Technical</a:t>
            </a:r>
          </a:p>
          <a:p>
            <a:r>
              <a:rPr lang="en-GB" sz="1400" dirty="0" smtClean="0"/>
              <a:t>The way the </a:t>
            </a:r>
            <a:r>
              <a:rPr lang="en-GB" sz="1400" dirty="0" err="1" smtClean="0"/>
              <a:t>asreml</a:t>
            </a:r>
            <a:r>
              <a:rPr lang="en-GB" sz="1400" dirty="0" smtClean="0"/>
              <a:t> modelling is done now, only fitting a model with genotype fixed gives different results from fitting models for genotype fixed and random in the same function call. This has to do with starting values from the random model being used in the fixed model. Is this the desired behaviour?</a:t>
            </a:r>
          </a:p>
          <a:p>
            <a:r>
              <a:rPr lang="en-GB" sz="1400" dirty="0" smtClean="0"/>
              <a:t>In the function </a:t>
            </a:r>
            <a:r>
              <a:rPr lang="en-GB" sz="1400" dirty="0" err="1" smtClean="0"/>
              <a:t>gxeVarComp</a:t>
            </a:r>
            <a:r>
              <a:rPr lang="en-GB" sz="1400" dirty="0" smtClean="0"/>
              <a:t> for some of the models fitted the residual variance is fixed at “almost zero”. The value of this “almost zero” is currently 10^-4 in one place and 10^-3 in another but this is quite random. How can we improve this?</a:t>
            </a:r>
          </a:p>
          <a:p>
            <a:r>
              <a:rPr lang="en-GB" sz="1400" dirty="0" smtClean="0"/>
              <a:t>The plot function for Finlay-Wilkinson has a parameter “order”, but this parameter is not used anywhere. Is this inherited from </a:t>
            </a:r>
            <a:r>
              <a:rPr lang="en-GB" sz="1400" dirty="0" err="1" smtClean="0"/>
              <a:t>GenStat</a:t>
            </a:r>
            <a:r>
              <a:rPr lang="en-GB" sz="1400" dirty="0" smtClean="0"/>
              <a:t> and if so what is its use?</a:t>
            </a:r>
          </a:p>
          <a:p>
            <a:endParaRPr lang="en-GB" sz="1400" dirty="0" smtClean="0"/>
          </a:p>
          <a:p>
            <a:endParaRPr lang="en-GB" sz="1400" dirty="0"/>
          </a:p>
        </p:txBody>
      </p:sp>
      <p:sp>
        <p:nvSpPr>
          <p:cNvPr id="4" name="TextBox 3"/>
          <p:cNvSpPr txBox="1"/>
          <p:nvPr/>
        </p:nvSpPr>
        <p:spPr>
          <a:xfrm>
            <a:off x="882666" y="119813"/>
            <a:ext cx="9007775" cy="584775"/>
          </a:xfrm>
          <a:prstGeom prst="rect">
            <a:avLst/>
          </a:prstGeom>
          <a:noFill/>
        </p:spPr>
        <p:txBody>
          <a:bodyPr wrap="square" rtlCol="0">
            <a:spAutoFit/>
          </a:bodyPr>
          <a:lstStyle/>
          <a:p>
            <a:r>
              <a:rPr lang="en-GB" sz="3200" dirty="0" smtClean="0"/>
              <a:t>Open questions</a:t>
            </a:r>
            <a:endParaRPr lang="en-GB" sz="3200" dirty="0"/>
          </a:p>
        </p:txBody>
      </p:sp>
    </p:spTree>
    <p:extLst>
      <p:ext uri="{BB962C8B-B14F-4D97-AF65-F5344CB8AC3E}">
        <p14:creationId xmlns:p14="http://schemas.microsoft.com/office/powerpoint/2010/main" val="190423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In the following slides:</a:t>
            </a:r>
          </a:p>
          <a:p>
            <a:r>
              <a:rPr lang="en-GB" sz="1800" dirty="0" smtClean="0"/>
              <a:t>Functions are in </a:t>
            </a:r>
            <a:r>
              <a:rPr lang="en-GB" sz="1800" dirty="0" smtClean="0">
                <a:solidFill>
                  <a:srgbClr val="0070C0"/>
                </a:solidFill>
              </a:rPr>
              <a:t>blue</a:t>
            </a:r>
            <a:endParaRPr lang="en-GB" sz="1800" dirty="0" smtClean="0"/>
          </a:p>
          <a:p>
            <a:r>
              <a:rPr lang="en-GB" sz="1800" dirty="0" smtClean="0"/>
              <a:t>Data structures are in </a:t>
            </a:r>
            <a:r>
              <a:rPr lang="en-GB" sz="1800" dirty="0" smtClean="0">
                <a:solidFill>
                  <a:srgbClr val="00B050"/>
                </a:solidFill>
              </a:rPr>
              <a:t>green</a:t>
            </a:r>
          </a:p>
          <a:p>
            <a:r>
              <a:rPr lang="en-GB" sz="1800" dirty="0" smtClean="0"/>
              <a:t>Bullets indicate (descriptions of) function options. Only the most important options are mentioned.</a:t>
            </a:r>
          </a:p>
          <a:p>
            <a:endParaRPr lang="en-GB" sz="1800" dirty="0"/>
          </a:p>
          <a:p>
            <a:pPr marL="0" indent="0">
              <a:buNone/>
            </a:pPr>
            <a:r>
              <a:rPr lang="en-GB" sz="1800" dirty="0" smtClean="0"/>
              <a:t>The QTL mapping part is mainly a wrapper for the functions in the </a:t>
            </a:r>
            <a:r>
              <a:rPr lang="en-GB" sz="1800" dirty="0" err="1" smtClean="0"/>
              <a:t>qtl</a:t>
            </a:r>
            <a:r>
              <a:rPr lang="en-GB" sz="1800" dirty="0" smtClean="0"/>
              <a:t> package.</a:t>
            </a:r>
          </a:p>
          <a:p>
            <a:pPr marL="0" indent="0">
              <a:buNone/>
            </a:pPr>
            <a:endParaRPr lang="en-GB" sz="1800" dirty="0" smtClean="0">
              <a:solidFill>
                <a:srgbClr val="0070C0"/>
              </a:solidFill>
            </a:endParaRPr>
          </a:p>
          <a:p>
            <a:pPr marL="0" indent="0">
              <a:buNone/>
            </a:pPr>
            <a:endParaRPr lang="en-GB" sz="1800" dirty="0"/>
          </a:p>
        </p:txBody>
      </p:sp>
    </p:spTree>
    <p:extLst>
      <p:ext uri="{BB962C8B-B14F-4D97-AF65-F5344CB8AC3E}">
        <p14:creationId xmlns:p14="http://schemas.microsoft.com/office/powerpoint/2010/main" val="348561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H="1">
            <a:off x="3466407" y="2683820"/>
            <a:ext cx="581891" cy="12730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406818" y="897099"/>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7" name="Rectangle 6"/>
          <p:cNvSpPr/>
          <p:nvPr/>
        </p:nvSpPr>
        <p:spPr>
          <a:xfrm>
            <a:off x="3644540" y="897098"/>
            <a:ext cx="1679171" cy="175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p>
          <a:p>
            <a:pPr algn="ctr"/>
            <a:endParaRPr lang="en-GB" dirty="0"/>
          </a:p>
          <a:p>
            <a:pPr marL="285750" indent="-285750">
              <a:buFont typeface="Arial" panose="020B0604020202020204" pitchFamily="34" charset="0"/>
              <a:buChar char="•"/>
            </a:pPr>
            <a:r>
              <a:rPr lang="en-GB" sz="1300" dirty="0" smtClean="0"/>
              <a:t>list of </a:t>
            </a:r>
            <a:r>
              <a:rPr lang="en-GB" sz="1300" dirty="0" err="1" smtClean="0"/>
              <a:t>dataframes</a:t>
            </a:r>
            <a:endParaRPr lang="en-GB" sz="1300" dirty="0" smtClean="0"/>
          </a:p>
          <a:p>
            <a:pPr marL="285750" indent="-285750">
              <a:buFont typeface="Arial" panose="020B0604020202020204" pitchFamily="34" charset="0"/>
              <a:buChar char="•"/>
            </a:pPr>
            <a:r>
              <a:rPr lang="en-GB" sz="1300" dirty="0" smtClean="0"/>
              <a:t>one per trial </a:t>
            </a:r>
          </a:p>
          <a:p>
            <a:pPr marL="285750" indent="-285750">
              <a:buFont typeface="Arial" panose="020B0604020202020204" pitchFamily="34" charset="0"/>
              <a:buChar char="•"/>
            </a:pPr>
            <a:r>
              <a:rPr lang="en-GB" sz="1300" dirty="0" smtClean="0"/>
              <a:t>metadata per trial</a:t>
            </a:r>
            <a:endParaRPr lang="en-GB" sz="1300" dirty="0"/>
          </a:p>
        </p:txBody>
      </p:sp>
      <p:sp>
        <p:nvSpPr>
          <p:cNvPr id="11" name="Rectangle 10"/>
          <p:cNvSpPr/>
          <p:nvPr/>
        </p:nvSpPr>
        <p:spPr>
          <a:xfrm>
            <a:off x="1767397" y="2054322"/>
            <a:ext cx="1787235" cy="1460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createTD</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Rename columns</a:t>
            </a:r>
          </a:p>
          <a:p>
            <a:pPr marL="285750" indent="-285750">
              <a:buFont typeface="Arial" panose="020B0604020202020204" pitchFamily="34" charset="0"/>
              <a:buChar char="•"/>
            </a:pPr>
            <a:r>
              <a:rPr lang="en-GB" sz="1400" dirty="0" smtClean="0"/>
              <a:t>Change column classes</a:t>
            </a:r>
          </a:p>
          <a:p>
            <a:pPr marL="285750" indent="-285750">
              <a:buFont typeface="Arial" panose="020B0604020202020204" pitchFamily="34" charset="0"/>
              <a:buChar char="•"/>
            </a:pPr>
            <a:r>
              <a:rPr lang="en-GB" sz="1400" dirty="0" smtClean="0"/>
              <a:t>Attach design </a:t>
            </a:r>
            <a:endParaRPr lang="en-GB" dirty="0"/>
          </a:p>
        </p:txBody>
      </p:sp>
      <p:cxnSp>
        <p:nvCxnSpPr>
          <p:cNvPr id="19" name="Straight Arrow Connector 18"/>
          <p:cNvCxnSpPr/>
          <p:nvPr/>
        </p:nvCxnSpPr>
        <p:spPr>
          <a:xfrm>
            <a:off x="4469583" y="3956864"/>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83783" y="448299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 statistics</a:t>
            </a:r>
            <a:endParaRPr lang="en-GB" dirty="0">
              <a:solidFill>
                <a:srgbClr val="0070C0"/>
              </a:solidFill>
            </a:endParaRPr>
          </a:p>
        </p:txBody>
      </p:sp>
      <p:sp>
        <p:nvSpPr>
          <p:cNvPr id="21" name="Rectangle 20"/>
          <p:cNvSpPr/>
          <p:nvPr/>
        </p:nvSpPr>
        <p:spPr>
          <a:xfrm>
            <a:off x="3783783" y="5232209"/>
            <a:ext cx="1371600" cy="10355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Field layout</a:t>
            </a:r>
          </a:p>
          <a:p>
            <a:pPr marL="285750" indent="-285750">
              <a:buFont typeface="Arial" panose="020B0604020202020204" pitchFamily="34" charset="0"/>
              <a:buChar char="•"/>
            </a:pPr>
            <a:r>
              <a:rPr lang="en-GB" sz="1400" dirty="0" smtClean="0"/>
              <a:t>Map</a:t>
            </a:r>
          </a:p>
        </p:txBody>
      </p:sp>
      <p:sp>
        <p:nvSpPr>
          <p:cNvPr id="25" name="Rectangle 24"/>
          <p:cNvSpPr/>
          <p:nvPr/>
        </p:nvSpPr>
        <p:spPr>
          <a:xfrm>
            <a:off x="7230596" y="900205"/>
            <a:ext cx="2183997"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grpSp>
        <p:nvGrpSpPr>
          <p:cNvPr id="31" name="Group 30"/>
          <p:cNvGrpSpPr/>
          <p:nvPr/>
        </p:nvGrpSpPr>
        <p:grpSpPr>
          <a:xfrm>
            <a:off x="1832714"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384534" y="1199495"/>
            <a:ext cx="1787235" cy="759568"/>
            <a:chOff x="1608775" y="1367443"/>
            <a:chExt cx="1787235" cy="759568"/>
          </a:xfrm>
        </p:grpSpPr>
        <p:cxnSp>
          <p:nvCxnSpPr>
            <p:cNvPr id="33" name="Straight Arrow Connector 32"/>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5384534" y="2054320"/>
            <a:ext cx="1787235" cy="4479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STRunMode</a:t>
            </a:r>
            <a:r>
              <a:rPr lang="en-GB" dirty="0" err="1">
                <a:solidFill>
                  <a:srgbClr val="0070C0"/>
                </a:solidFill>
              </a:rPr>
              <a:t>l</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Main modelling</a:t>
            </a:r>
          </a:p>
          <a:p>
            <a:pPr marL="285750" indent="-285750">
              <a:buFont typeface="Arial" panose="020B0604020202020204" pitchFamily="34" charset="0"/>
              <a:buChar char="•"/>
            </a:pPr>
            <a:r>
              <a:rPr lang="en-GB" sz="1400" dirty="0" smtClean="0"/>
              <a:t>Spatial models – defaults </a:t>
            </a:r>
            <a:r>
              <a:rPr lang="en-GB" sz="1400" dirty="0" err="1" smtClean="0"/>
              <a:t>SpATS</a:t>
            </a:r>
            <a:endParaRPr lang="en-GB" sz="1400" dirty="0" smtClean="0"/>
          </a:p>
          <a:p>
            <a:pPr marL="285750" indent="-285750">
              <a:buFont typeface="Arial" panose="020B0604020202020204" pitchFamily="34" charset="0"/>
              <a:buChar char="•"/>
            </a:pPr>
            <a:r>
              <a:rPr lang="en-GB" sz="1400" dirty="0" smtClean="0"/>
              <a:t>Other models – default lme4</a:t>
            </a:r>
          </a:p>
          <a:p>
            <a:pPr marL="285750" indent="-285750">
              <a:buFont typeface="Arial" panose="020B0604020202020204" pitchFamily="34" charset="0"/>
              <a:buChar char="•"/>
            </a:pPr>
            <a:r>
              <a:rPr lang="en-GB" sz="1400" dirty="0" smtClean="0"/>
              <a:t>Optional </a:t>
            </a:r>
            <a:r>
              <a:rPr lang="en-GB" sz="1400" dirty="0" err="1" smtClean="0"/>
              <a:t>asreml</a:t>
            </a:r>
            <a:r>
              <a:rPr lang="en-GB" sz="1400" dirty="0" smtClean="0"/>
              <a:t> – spatial/non-spatial</a:t>
            </a:r>
          </a:p>
          <a:p>
            <a:pPr marL="285750" indent="-285750">
              <a:buFont typeface="Arial" panose="020B0604020202020204" pitchFamily="34" charset="0"/>
              <a:buChar char="•"/>
            </a:pPr>
            <a:r>
              <a:rPr lang="en-GB" sz="1400" dirty="0" smtClean="0"/>
              <a:t>Exact model depends on design and options</a:t>
            </a:r>
          </a:p>
          <a:p>
            <a:pPr marL="285750" indent="-285750">
              <a:buFont typeface="Arial" panose="020B0604020202020204" pitchFamily="34" charset="0"/>
              <a:buChar char="•"/>
            </a:pPr>
            <a:r>
              <a:rPr lang="en-GB" sz="1400" dirty="0" smtClean="0"/>
              <a:t>1 or more trials</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Genotype fixed or random</a:t>
            </a:r>
          </a:p>
          <a:p>
            <a:pPr marL="285750" indent="-285750">
              <a:buFont typeface="Arial" panose="020B0604020202020204" pitchFamily="34" charset="0"/>
              <a:buChar char="•"/>
            </a:pPr>
            <a:r>
              <a:rPr lang="en-GB" sz="1400" dirty="0" smtClean="0"/>
              <a:t>Extra covariates</a:t>
            </a:r>
          </a:p>
          <a:p>
            <a:pPr marL="285750" indent="-285750">
              <a:buFont typeface="Arial" panose="020B0604020202020204" pitchFamily="34" charset="0"/>
              <a:buChar char="•"/>
            </a:pPr>
            <a:r>
              <a:rPr lang="en-GB" sz="1400" dirty="0" smtClean="0"/>
              <a:t>Use of </a:t>
            </a:r>
            <a:r>
              <a:rPr lang="en-GB" sz="1400" dirty="0" err="1" smtClean="0"/>
              <a:t>checkId</a:t>
            </a:r>
            <a:endParaRPr lang="en-GB" dirty="0"/>
          </a:p>
        </p:txBody>
      </p:sp>
      <p:cxnSp>
        <p:nvCxnSpPr>
          <p:cNvPr id="36" name="Straight Arrow Connector 35"/>
          <p:cNvCxnSpPr/>
          <p:nvPr/>
        </p:nvCxnSpPr>
        <p:spPr>
          <a:xfrm>
            <a:off x="8315871"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30071" y="227180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38" name="Rectangle 37"/>
          <p:cNvSpPr/>
          <p:nvPr/>
        </p:nvSpPr>
        <p:spPr>
          <a:xfrm>
            <a:off x="7630071" y="279708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4 base plots </a:t>
            </a:r>
          </a:p>
          <a:p>
            <a:pPr marL="285750" indent="-285750">
              <a:buFont typeface="Arial" panose="020B0604020202020204" pitchFamily="34" charset="0"/>
              <a:buChar char="•"/>
            </a:pPr>
            <a:r>
              <a:rPr lang="en-GB" sz="1400" dirty="0" smtClean="0"/>
              <a:t>5/6 (</a:t>
            </a:r>
            <a:r>
              <a:rPr lang="en-GB" sz="1400" dirty="0" err="1" smtClean="0"/>
              <a:t>SpATS</a:t>
            </a:r>
            <a:r>
              <a:rPr lang="en-GB" sz="1400" dirty="0" smtClean="0"/>
              <a:t>) spatial plots</a:t>
            </a:r>
            <a:endParaRPr lang="en-GB" sz="1400" dirty="0"/>
          </a:p>
        </p:txBody>
      </p:sp>
      <p:sp>
        <p:nvSpPr>
          <p:cNvPr id="39" name="Rectangle 38"/>
          <p:cNvSpPr/>
          <p:nvPr/>
        </p:nvSpPr>
        <p:spPr>
          <a:xfrm>
            <a:off x="7630071" y="426279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Single Trial Analysis</a:t>
            </a:r>
            <a:endParaRPr lang="en-GB" sz="3200" dirty="0"/>
          </a:p>
        </p:txBody>
      </p:sp>
      <p:sp>
        <p:nvSpPr>
          <p:cNvPr id="41" name="Rectangle 40"/>
          <p:cNvSpPr/>
          <p:nvPr/>
        </p:nvSpPr>
        <p:spPr>
          <a:xfrm>
            <a:off x="9872895" y="897098"/>
            <a:ext cx="1787235" cy="5088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STExtract</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Extract statistics from model</a:t>
            </a:r>
          </a:p>
          <a:p>
            <a:pPr marL="285750" indent="-285750">
              <a:buFont typeface="Arial" panose="020B0604020202020204" pitchFamily="34" charset="0"/>
              <a:buChar char="•"/>
            </a:pPr>
            <a:r>
              <a:rPr lang="en-GB" sz="1400" dirty="0" smtClean="0"/>
              <a:t>Possible statistics depend on model and modelling engine</a:t>
            </a:r>
          </a:p>
          <a:p>
            <a:endParaRPr lang="en-GB" sz="1400" dirty="0" smtClean="0"/>
          </a:p>
          <a:p>
            <a:r>
              <a:rPr lang="en-GB" sz="1400" dirty="0" smtClean="0"/>
              <a:t>Main statistics:</a:t>
            </a:r>
          </a:p>
          <a:p>
            <a:pPr marL="285750" indent="-285750">
              <a:buFont typeface="Arial" panose="020B0604020202020204" pitchFamily="34" charset="0"/>
              <a:buChar char="•"/>
            </a:pPr>
            <a:r>
              <a:rPr lang="en-GB" sz="1400" dirty="0" smtClean="0"/>
              <a:t>BLUEs </a:t>
            </a:r>
          </a:p>
          <a:p>
            <a:pPr marL="285750" indent="-285750">
              <a:buFont typeface="Arial" panose="020B0604020202020204" pitchFamily="34" charset="0"/>
              <a:buChar char="•"/>
            </a:pPr>
            <a:r>
              <a:rPr lang="en-GB" sz="1400" dirty="0" err="1" smtClean="0"/>
              <a:t>seBLUEs</a:t>
            </a:r>
            <a:endParaRPr lang="en-GB" sz="1400" dirty="0" smtClean="0"/>
          </a:p>
          <a:p>
            <a:pPr marL="285750" indent="-285750">
              <a:buFont typeface="Arial" panose="020B0604020202020204" pitchFamily="34" charset="0"/>
              <a:buChar char="•"/>
            </a:pPr>
            <a:r>
              <a:rPr lang="en-GB" sz="1400" dirty="0" smtClean="0"/>
              <a:t>BLUPs</a:t>
            </a:r>
          </a:p>
          <a:p>
            <a:pPr marL="285750" indent="-285750">
              <a:buFont typeface="Arial" panose="020B0604020202020204" pitchFamily="34" charset="0"/>
              <a:buChar char="•"/>
            </a:pPr>
            <a:r>
              <a:rPr lang="en-GB" sz="1400" dirty="0" err="1" smtClean="0"/>
              <a:t>seBLUPs</a:t>
            </a:r>
            <a:endParaRPr lang="en-GB" sz="1400" dirty="0" smtClean="0"/>
          </a:p>
          <a:p>
            <a:pPr marL="285750" indent="-285750">
              <a:buFont typeface="Arial" panose="020B0604020202020204" pitchFamily="34" charset="0"/>
              <a:buChar char="•"/>
            </a:pPr>
            <a:r>
              <a:rPr lang="en-GB" sz="1400" dirty="0" smtClean="0"/>
              <a:t>heritability</a:t>
            </a:r>
          </a:p>
          <a:p>
            <a:pPr marL="285750" indent="-285750">
              <a:buFont typeface="Arial" panose="020B0604020202020204" pitchFamily="34" charset="0"/>
              <a:buChar char="•"/>
            </a:pPr>
            <a:r>
              <a:rPr lang="en-GB" sz="1400" dirty="0" smtClean="0"/>
              <a:t>Variance components</a:t>
            </a:r>
          </a:p>
          <a:p>
            <a:pPr marL="285750" indent="-285750">
              <a:buFont typeface="Arial" panose="020B0604020202020204" pitchFamily="34" charset="0"/>
              <a:buChar char="•"/>
            </a:pPr>
            <a:r>
              <a:rPr lang="en-GB" sz="1400" dirty="0" smtClean="0"/>
              <a:t>Fitted values</a:t>
            </a:r>
          </a:p>
          <a:p>
            <a:pPr marL="285750" indent="-285750">
              <a:buFont typeface="Arial" panose="020B0604020202020204" pitchFamily="34" charset="0"/>
              <a:buChar char="•"/>
            </a:pPr>
            <a:r>
              <a:rPr lang="en-GB" sz="1400" dirty="0" smtClean="0"/>
              <a:t>Residuals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1 or more trials</a:t>
            </a:r>
          </a:p>
          <a:p>
            <a:pPr marL="285750" indent="-285750">
              <a:buFont typeface="Arial" panose="020B0604020202020204" pitchFamily="34" charset="0"/>
              <a:buChar char="•"/>
            </a:pPr>
            <a:r>
              <a:rPr lang="en-GB" sz="1400" dirty="0" smtClean="0"/>
              <a:t>1 or more traits</a:t>
            </a:r>
            <a:endParaRPr lang="en-GB" sz="1400" dirty="0"/>
          </a:p>
        </p:txBody>
      </p:sp>
      <p:cxnSp>
        <p:nvCxnSpPr>
          <p:cNvPr id="43" name="Straight Arrow Connector 42"/>
          <p:cNvCxnSpPr/>
          <p:nvPr/>
        </p:nvCxnSpPr>
        <p:spPr>
          <a:xfrm>
            <a:off x="9473420" y="1199495"/>
            <a:ext cx="3174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83783" y="2891136"/>
            <a:ext cx="1371600" cy="1032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addTD</a:t>
            </a:r>
            <a:endParaRPr lang="en-GB" dirty="0" smtClean="0">
              <a:solidFill>
                <a:srgbClr val="0070C0"/>
              </a:solidFill>
            </a:endParaRPr>
          </a:p>
          <a:p>
            <a:pPr algn="ctr"/>
            <a:r>
              <a:rPr lang="en-GB" dirty="0" err="1" smtClean="0">
                <a:solidFill>
                  <a:srgbClr val="0070C0"/>
                </a:solidFill>
              </a:rPr>
              <a:t>dropTD</a:t>
            </a:r>
            <a:endParaRPr lang="en-GB" dirty="0" smtClean="0">
              <a:solidFill>
                <a:srgbClr val="0070C0"/>
              </a:solidFill>
            </a:endParaRPr>
          </a:p>
          <a:p>
            <a:endParaRPr lang="en-GB" sz="1200" dirty="0" smtClean="0">
              <a:solidFill>
                <a:schemeClr val="tx1"/>
              </a:solidFill>
            </a:endParaRPr>
          </a:p>
          <a:p>
            <a:r>
              <a:rPr lang="en-GB" sz="1200" dirty="0" smtClean="0">
                <a:solidFill>
                  <a:schemeClr val="tx1"/>
                </a:solidFill>
              </a:rPr>
              <a:t>Add or drop trials</a:t>
            </a:r>
            <a:endParaRPr lang="en-GB" sz="1200" dirty="0">
              <a:solidFill>
                <a:schemeClr val="tx1"/>
              </a:solidFill>
            </a:endParaRPr>
          </a:p>
        </p:txBody>
      </p:sp>
      <p:cxnSp>
        <p:nvCxnSpPr>
          <p:cNvPr id="42" name="Straight Arrow Connector 41"/>
          <p:cNvCxnSpPr/>
          <p:nvPr/>
        </p:nvCxnSpPr>
        <p:spPr>
          <a:xfrm>
            <a:off x="4180560" y="2683820"/>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771498" y="2672203"/>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07469" y="4026255"/>
            <a:ext cx="1371600" cy="1307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getMeta</a:t>
            </a:r>
            <a:endParaRPr lang="en-GB" dirty="0" smtClean="0">
              <a:solidFill>
                <a:srgbClr val="0070C0"/>
              </a:solidFill>
            </a:endParaRPr>
          </a:p>
          <a:p>
            <a:pPr algn="ctr"/>
            <a:r>
              <a:rPr lang="en-GB" dirty="0" err="1" smtClean="0">
                <a:solidFill>
                  <a:srgbClr val="0070C0"/>
                </a:solidFill>
              </a:rPr>
              <a:t>setMeta</a:t>
            </a:r>
            <a:endParaRPr lang="en-GB" dirty="0" smtClean="0">
              <a:solidFill>
                <a:srgbClr val="0070C0"/>
              </a:solidFill>
            </a:endParaRPr>
          </a:p>
          <a:p>
            <a:endParaRPr lang="en-GB" sz="1200" dirty="0" smtClean="0">
              <a:solidFill>
                <a:schemeClr val="tx1"/>
              </a:solidFill>
            </a:endParaRPr>
          </a:p>
          <a:p>
            <a:r>
              <a:rPr lang="en-GB" sz="1200" dirty="0" smtClean="0">
                <a:solidFill>
                  <a:schemeClr val="tx1"/>
                </a:solidFill>
              </a:rPr>
              <a:t>get/set metadata as </a:t>
            </a:r>
            <a:r>
              <a:rPr lang="en-GB" sz="1200" dirty="0" err="1" smtClean="0">
                <a:solidFill>
                  <a:schemeClr val="tx1"/>
                </a:solidFill>
              </a:rPr>
              <a:t>dataframe</a:t>
            </a:r>
            <a:endParaRPr lang="en-GB" sz="1200" dirty="0">
              <a:solidFill>
                <a:schemeClr val="tx1"/>
              </a:solidFill>
            </a:endParaRPr>
          </a:p>
        </p:txBody>
      </p:sp>
    </p:spTree>
    <p:extLst>
      <p:ext uri="{BB962C8B-B14F-4D97-AF65-F5344CB8AC3E}">
        <p14:creationId xmlns:p14="http://schemas.microsoft.com/office/powerpoint/2010/main" val="7235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Object of class </a:t>
            </a:r>
            <a:r>
              <a:rPr lang="en-GB" sz="1800" dirty="0" smtClean="0">
                <a:solidFill>
                  <a:srgbClr val="00B050"/>
                </a:solidFill>
              </a:rPr>
              <a:t>TD</a:t>
            </a:r>
          </a:p>
          <a:p>
            <a:r>
              <a:rPr lang="en-GB" sz="1800" dirty="0" smtClean="0"/>
              <a:t>Renamed columns: genotype, trial, </a:t>
            </a:r>
            <a:r>
              <a:rPr lang="en-GB" sz="1800" dirty="0" err="1" smtClean="0"/>
              <a:t>megaEnv</a:t>
            </a:r>
            <a:r>
              <a:rPr lang="en-GB" sz="1800" dirty="0" smtClean="0"/>
              <a:t>, year, </a:t>
            </a:r>
            <a:r>
              <a:rPr lang="en-GB" sz="1800" dirty="0" err="1" smtClean="0"/>
              <a:t>repId</a:t>
            </a:r>
            <a:r>
              <a:rPr lang="en-GB" sz="1800" dirty="0" smtClean="0"/>
              <a:t>, </a:t>
            </a:r>
            <a:r>
              <a:rPr lang="en-GB" sz="1800" dirty="0" err="1" smtClean="0"/>
              <a:t>subBlock</a:t>
            </a:r>
            <a:r>
              <a:rPr lang="en-GB" sz="1800" dirty="0" smtClean="0"/>
              <a:t>, </a:t>
            </a:r>
            <a:r>
              <a:rPr lang="en-GB" sz="1800" dirty="0" err="1" smtClean="0"/>
              <a:t>rowId</a:t>
            </a:r>
            <a:r>
              <a:rPr lang="en-GB" sz="1800" dirty="0" smtClean="0"/>
              <a:t>, </a:t>
            </a:r>
            <a:r>
              <a:rPr lang="en-GB" sz="1800" dirty="0" err="1" smtClean="0"/>
              <a:t>colId</a:t>
            </a:r>
            <a:r>
              <a:rPr lang="en-GB" sz="1800" dirty="0" smtClean="0"/>
              <a:t>, </a:t>
            </a:r>
            <a:r>
              <a:rPr lang="en-GB" sz="1800" dirty="0" err="1" smtClean="0"/>
              <a:t>rowCoordinates</a:t>
            </a:r>
            <a:r>
              <a:rPr lang="en-GB" sz="1800" dirty="0" smtClean="0"/>
              <a:t>, </a:t>
            </a:r>
            <a:r>
              <a:rPr lang="en-GB" sz="1800" dirty="0" err="1" smtClean="0"/>
              <a:t>colCoordinates</a:t>
            </a:r>
            <a:r>
              <a:rPr lang="en-GB" sz="1800" dirty="0" smtClean="0"/>
              <a:t>, </a:t>
            </a:r>
            <a:r>
              <a:rPr lang="en-GB" sz="1800" dirty="0" err="1" smtClean="0"/>
              <a:t>checkId</a:t>
            </a:r>
            <a:endParaRPr lang="en-GB" sz="1800" dirty="0" smtClean="0"/>
          </a:p>
          <a:p>
            <a:endParaRPr lang="en-GB" sz="1800" dirty="0"/>
          </a:p>
          <a:p>
            <a:r>
              <a:rPr lang="en-GB" sz="1800" dirty="0" smtClean="0"/>
              <a:t>Metadata: </a:t>
            </a:r>
            <a:r>
              <a:rPr lang="en-GB" sz="1800" dirty="0" err="1" smtClean="0"/>
              <a:t>trLocation</a:t>
            </a:r>
            <a:r>
              <a:rPr lang="en-GB" sz="1800" dirty="0" smtClean="0"/>
              <a:t>, </a:t>
            </a:r>
            <a:r>
              <a:rPr lang="en-GB" sz="1800" dirty="0" err="1" smtClean="0"/>
              <a:t>trDate</a:t>
            </a:r>
            <a:r>
              <a:rPr lang="en-GB" sz="1800" dirty="0" smtClean="0"/>
              <a:t>, </a:t>
            </a:r>
            <a:r>
              <a:rPr lang="en-GB" sz="1800" dirty="0" err="1" smtClean="0"/>
              <a:t>trDesign</a:t>
            </a:r>
            <a:r>
              <a:rPr lang="en-GB" sz="1800" dirty="0" smtClean="0"/>
              <a:t>, </a:t>
            </a:r>
            <a:r>
              <a:rPr lang="en-GB" sz="1800" dirty="0" err="1" smtClean="0"/>
              <a:t>trLat</a:t>
            </a:r>
            <a:r>
              <a:rPr lang="en-GB" sz="1800" dirty="0" smtClean="0"/>
              <a:t>, </a:t>
            </a:r>
            <a:r>
              <a:rPr lang="en-GB" sz="1800" dirty="0" err="1" smtClean="0"/>
              <a:t>trLong</a:t>
            </a:r>
            <a:r>
              <a:rPr lang="en-GB" sz="1800" dirty="0" smtClean="0"/>
              <a:t>, </a:t>
            </a:r>
            <a:r>
              <a:rPr lang="en-GB" sz="1800" dirty="0" err="1" smtClean="0"/>
              <a:t>trPlotWidth</a:t>
            </a:r>
            <a:r>
              <a:rPr lang="en-GB" sz="1800" dirty="0" smtClean="0"/>
              <a:t>, </a:t>
            </a:r>
            <a:r>
              <a:rPr lang="en-GB" sz="1800" dirty="0" err="1" smtClean="0"/>
              <a:t>trPlotLength</a:t>
            </a:r>
            <a:endParaRPr lang="en-GB" sz="1800" dirty="0" smtClean="0"/>
          </a:p>
          <a:p>
            <a:endParaRPr lang="en-GB" sz="1800" dirty="0"/>
          </a:p>
          <a:p>
            <a:pPr marL="0" indent="0">
              <a:buNone/>
            </a:pPr>
            <a:r>
              <a:rPr lang="en-GB" sz="1800" dirty="0" smtClean="0"/>
              <a:t>When creating an object of class TD for each value in the trial column an item is created in the output list.</a:t>
            </a:r>
          </a:p>
          <a:p>
            <a:pPr marL="0" indent="0">
              <a:buNone/>
            </a:pPr>
            <a:r>
              <a:rPr lang="en-GB" sz="1800" dirty="0" smtClean="0"/>
              <a:t>Metadata can be added when creating the object or using  </a:t>
            </a:r>
            <a:r>
              <a:rPr lang="en-GB" sz="1800" dirty="0" err="1" smtClean="0"/>
              <a:t>setMeta</a:t>
            </a:r>
            <a:r>
              <a:rPr lang="en-GB" sz="1800" dirty="0" smtClean="0"/>
              <a:t>.</a:t>
            </a:r>
          </a:p>
          <a:p>
            <a:pPr marL="0" indent="0">
              <a:buNone/>
            </a:pPr>
            <a:endParaRPr lang="en-GB" sz="1800" dirty="0"/>
          </a:p>
          <a:p>
            <a:pPr marL="0" indent="0">
              <a:buNone/>
            </a:pPr>
            <a:endParaRPr lang="en-GB" sz="1800" dirty="0" smtClean="0"/>
          </a:p>
          <a:p>
            <a:pPr marL="457200" lvl="1" indent="0">
              <a:buNone/>
            </a:pPr>
            <a:endParaRPr lang="en-GB" sz="1400" dirty="0" smtClean="0"/>
          </a:p>
        </p:txBody>
      </p:sp>
    </p:spTree>
    <p:extLst>
      <p:ext uri="{BB962C8B-B14F-4D97-AF65-F5344CB8AC3E}">
        <p14:creationId xmlns:p14="http://schemas.microsoft.com/office/powerpoint/2010/main" val="7176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(1)</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262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gxeVarComp</a:t>
            </a:r>
            <a:endParaRPr lang="en-GB" dirty="0" smtClean="0">
              <a:solidFill>
                <a:srgbClr val="0070C0"/>
              </a:solidFill>
            </a:endParaRPr>
          </a:p>
          <a:p>
            <a:pPr algn="ctr"/>
            <a:endParaRPr lang="en-GB" dirty="0" smtClean="0"/>
          </a:p>
          <a:p>
            <a:r>
              <a:rPr lang="en-GB" sz="1400" dirty="0" smtClean="0"/>
              <a:t>Selects the best variance-covariance model for a set of environments</a:t>
            </a:r>
          </a:p>
          <a:p>
            <a:endParaRPr lang="en-GB" sz="1400" dirty="0"/>
          </a:p>
          <a:p>
            <a:pPr marL="285750" indent="-285750">
              <a:buFont typeface="Arial" panose="020B0604020202020204" pitchFamily="34" charset="0"/>
              <a:buChar char="•"/>
            </a:pPr>
            <a:r>
              <a:rPr lang="en-GB" sz="1400" dirty="0" smtClean="0"/>
              <a:t>Based on AIC or BIC</a:t>
            </a:r>
          </a:p>
          <a:p>
            <a:pPr marL="285750" indent="-285750">
              <a:buFont typeface="Arial" panose="020B0604020202020204" pitchFamily="34" charset="0"/>
              <a:buChar char="•"/>
            </a:pPr>
            <a:r>
              <a:rPr lang="en-GB" sz="1400" dirty="0" err="1" smtClean="0"/>
              <a:t>Asreml</a:t>
            </a:r>
            <a:r>
              <a:rPr lang="en-GB" sz="1400" dirty="0" smtClean="0"/>
              <a:t> used for </a:t>
            </a:r>
            <a:r>
              <a:rPr lang="en-GB" sz="1400" dirty="0" err="1" smtClean="0"/>
              <a:t>modeling</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geVarComp</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Heatmap</a:t>
            </a:r>
            <a:r>
              <a:rPr lang="en-GB" sz="1400" dirty="0" smtClean="0"/>
              <a:t> for correlations </a:t>
            </a:r>
            <a:endParaRPr lang="en-GB" sz="1400" dirty="0"/>
          </a:p>
        </p:txBody>
      </p:sp>
      <p:sp>
        <p:nvSpPr>
          <p:cNvPr id="14" name="Rectangle 13"/>
          <p:cNvSpPr/>
          <p:nvPr/>
        </p:nvSpPr>
        <p:spPr>
          <a:xfrm>
            <a:off x="6995586" y="446518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9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(2)</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200"/>
            <a:ext cx="1787235" cy="1842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gxeAMMI</a:t>
            </a:r>
            <a:endParaRPr lang="en-GB" dirty="0" smtClean="0">
              <a:solidFill>
                <a:srgbClr val="0070C0"/>
              </a:solidFill>
            </a:endParaRPr>
          </a:p>
          <a:p>
            <a:pPr algn="ctr"/>
            <a:endParaRPr lang="en-GB" dirty="0" smtClean="0"/>
          </a:p>
          <a:p>
            <a:r>
              <a:rPr lang="en-GB" sz="1400" dirty="0" err="1" smtClean="0"/>
              <a:t>Ammi</a:t>
            </a:r>
            <a:r>
              <a:rPr lang="en-GB" sz="1400" dirty="0" smtClean="0"/>
              <a:t> analysis</a:t>
            </a:r>
          </a:p>
          <a:p>
            <a:endParaRPr lang="en-GB" sz="1400" dirty="0"/>
          </a:p>
          <a:p>
            <a:pPr marL="285750" indent="-285750">
              <a:buFont typeface="Arial" panose="020B0604020202020204" pitchFamily="34" charset="0"/>
              <a:buChar char="•"/>
            </a:pPr>
            <a:r>
              <a:rPr lang="en-GB" sz="1400" dirty="0" smtClean="0"/>
              <a:t>Variable number of principal components </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geAMMI</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2034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means x PC1</a:t>
            </a:r>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Interaction with PC1 + PC2</a:t>
            </a:r>
            <a:endParaRPr lang="en-GB" sz="1400" dirty="0"/>
          </a:p>
        </p:txBody>
      </p:sp>
      <p:sp>
        <p:nvSpPr>
          <p:cNvPr id="14" name="Rectangle 13"/>
          <p:cNvSpPr/>
          <p:nvPr/>
        </p:nvSpPr>
        <p:spPr>
          <a:xfrm>
            <a:off x="6995586" y="520230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9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(3)</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090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gxeFW</a:t>
            </a:r>
            <a:endParaRPr lang="en-GB" dirty="0" smtClean="0">
              <a:solidFill>
                <a:srgbClr val="0070C0"/>
              </a:solidFill>
            </a:endParaRPr>
          </a:p>
          <a:p>
            <a:pPr algn="ctr"/>
            <a:endParaRPr lang="en-GB" dirty="0" smtClean="0"/>
          </a:p>
          <a:p>
            <a:r>
              <a:rPr lang="en-GB" sz="1400" dirty="0" smtClean="0"/>
              <a:t>Finlay-Wilkinson analysis</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geFW</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Scatterplots</a:t>
            </a:r>
          </a:p>
          <a:p>
            <a:pPr marL="285750" indent="-285750">
              <a:buFont typeface="Arial" panose="020B0604020202020204" pitchFamily="34" charset="0"/>
              <a:buChar char="•"/>
            </a:pPr>
            <a:r>
              <a:rPr lang="en-GB" sz="1400" dirty="0" smtClean="0"/>
              <a:t>Line plot</a:t>
            </a:r>
          </a:p>
          <a:p>
            <a:pPr marL="285750" indent="-285750">
              <a:buFont typeface="Arial" panose="020B0604020202020204" pitchFamily="34" charset="0"/>
              <a:buChar char="•"/>
            </a:pPr>
            <a:r>
              <a:rPr lang="en-GB" sz="1400" dirty="0" smtClean="0"/>
              <a:t>Trellis plot</a:t>
            </a:r>
            <a:endParaRPr lang="en-GB" sz="1400" dirty="0"/>
          </a:p>
        </p:txBody>
      </p:sp>
      <p:sp>
        <p:nvSpPr>
          <p:cNvPr id="14" name="Rectangle 13"/>
          <p:cNvSpPr/>
          <p:nvPr/>
        </p:nvSpPr>
        <p:spPr>
          <a:xfrm>
            <a:off x="6995586" y="4464382"/>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(4)</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70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err="1" smtClean="0">
                <a:solidFill>
                  <a:srgbClr val="0070C0"/>
                </a:solidFill>
              </a:rPr>
              <a:t>gxeStability</a:t>
            </a:r>
            <a:endParaRPr lang="en-GB" dirty="0" smtClean="0">
              <a:solidFill>
                <a:srgbClr val="0070C0"/>
              </a:solidFill>
            </a:endParaRPr>
          </a:p>
          <a:p>
            <a:pPr marL="285750" indent="-285750" algn="ctr">
              <a:buFont typeface="Arial" panose="020B0604020202020204" pitchFamily="34" charset="0"/>
              <a:buChar char="•"/>
            </a:pPr>
            <a:endParaRPr lang="en-GB" dirty="0" smtClean="0"/>
          </a:p>
          <a:p>
            <a:r>
              <a:rPr lang="en-GB" sz="1400" dirty="0" smtClean="0"/>
              <a:t>Computation of stability measures:</a:t>
            </a:r>
          </a:p>
          <a:p>
            <a:pPr marL="285750" indent="-285750">
              <a:buFont typeface="Arial" panose="020B0604020202020204" pitchFamily="34" charset="0"/>
              <a:buChar char="•"/>
            </a:pPr>
            <a:r>
              <a:rPr lang="en-GB" sz="1400" dirty="0" smtClean="0"/>
              <a:t>Lin &amp; </a:t>
            </a:r>
            <a:r>
              <a:rPr lang="en-GB" sz="1400" dirty="0" err="1" smtClean="0"/>
              <a:t>Binns</a:t>
            </a:r>
            <a:endParaRPr lang="en-GB" sz="1400" dirty="0" smtClean="0"/>
          </a:p>
          <a:p>
            <a:pPr marL="285750" indent="-285750">
              <a:buFont typeface="Arial" panose="020B0604020202020204" pitchFamily="34" charset="0"/>
              <a:buChar char="•"/>
            </a:pPr>
            <a:r>
              <a:rPr lang="en-GB" sz="1400" dirty="0" smtClean="0"/>
              <a:t>Shukla</a:t>
            </a:r>
          </a:p>
          <a:p>
            <a:pPr marL="285750" indent="-285750">
              <a:buFont typeface="Arial" panose="020B0604020202020204" pitchFamily="34" charset="0"/>
              <a:buChar char="•"/>
            </a:pPr>
            <a:r>
              <a:rPr lang="en-GB" sz="1400" dirty="0" err="1" smtClean="0"/>
              <a:t>Wricke</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geStability</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464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smtClean="0"/>
              <a:t>Scatterplots stab. measures x means</a:t>
            </a:r>
          </a:p>
        </p:txBody>
      </p:sp>
      <p:sp>
        <p:nvSpPr>
          <p:cNvPr id="14" name="Rectangle 13"/>
          <p:cNvSpPr/>
          <p:nvPr/>
        </p:nvSpPr>
        <p:spPr>
          <a:xfrm>
            <a:off x="6995586" y="4632340"/>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12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5628545"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(5)</a:t>
            </a:r>
            <a:endParaRPr lang="en-GB" sz="3200" dirty="0"/>
          </a:p>
        </p:txBody>
      </p:sp>
      <p:sp>
        <p:nvSpPr>
          <p:cNvPr id="10" name="Rectangle 9"/>
          <p:cNvSpPr/>
          <p:nvPr/>
        </p:nvSpPr>
        <p:spPr>
          <a:xfrm>
            <a:off x="7912853" y="1400952"/>
            <a:ext cx="1787235" cy="3227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gxeTable</a:t>
            </a:r>
            <a:endParaRPr lang="en-GB" dirty="0" smtClean="0">
              <a:solidFill>
                <a:srgbClr val="0070C0"/>
              </a:solidFill>
            </a:endParaRPr>
          </a:p>
          <a:p>
            <a:pPr algn="ctr"/>
            <a:endParaRPr lang="en-GB" dirty="0" smtClean="0"/>
          </a:p>
          <a:p>
            <a:r>
              <a:rPr lang="en-GB" sz="1400" dirty="0" smtClean="0"/>
              <a:t>Compute BLUPs and </a:t>
            </a:r>
            <a:r>
              <a:rPr lang="en-GB" sz="1400" dirty="0" err="1" smtClean="0"/>
              <a:t>seBLUPs</a:t>
            </a:r>
            <a:r>
              <a:rPr lang="en-GB" sz="1400" dirty="0" smtClean="0"/>
              <a:t> based on mega environments</a:t>
            </a:r>
          </a:p>
          <a:p>
            <a:endParaRPr lang="en-GB" sz="1400" dirty="0"/>
          </a:p>
          <a:p>
            <a:pPr marL="285750" indent="-285750">
              <a:buFont typeface="Arial" panose="020B0604020202020204" pitchFamily="34" charset="0"/>
              <a:buChar char="•"/>
            </a:pPr>
            <a:r>
              <a:rPr lang="en-GB" sz="1400" dirty="0" err="1" smtClean="0"/>
              <a:t>Asreml</a:t>
            </a:r>
            <a:r>
              <a:rPr lang="en-GB" sz="1400" dirty="0" smtClean="0"/>
              <a:t> or lme4 used for modelling </a:t>
            </a:r>
          </a:p>
          <a:p>
            <a:pPr marL="285750" indent="-285750">
              <a:buFont typeface="Arial" panose="020B0604020202020204" pitchFamily="34" charset="0"/>
              <a:buChar char="•"/>
            </a:pPr>
            <a:r>
              <a:rPr lang="en-GB" sz="1400" dirty="0" smtClean="0"/>
              <a:t>Year may be taken into account when </a:t>
            </a:r>
            <a:r>
              <a:rPr lang="en-GB" sz="1400" dirty="0" err="1" smtClean="0"/>
              <a:t>modeling</a:t>
            </a:r>
            <a:endParaRPr lang="en-GB" sz="1400" dirty="0" smtClean="0"/>
          </a:p>
        </p:txBody>
      </p:sp>
      <p:sp>
        <p:nvSpPr>
          <p:cNvPr id="12" name="Rectangle 11"/>
          <p:cNvSpPr/>
          <p:nvPr/>
        </p:nvSpPr>
        <p:spPr>
          <a:xfrm>
            <a:off x="5628545" y="3848680"/>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5" name="Rectangle 14"/>
          <p:cNvSpPr/>
          <p:nvPr/>
        </p:nvSpPr>
        <p:spPr>
          <a:xfrm>
            <a:off x="2023384"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grpSp>
        <p:nvGrpSpPr>
          <p:cNvPr id="16" name="Group 15"/>
          <p:cNvGrpSpPr/>
          <p:nvPr/>
        </p:nvGrpSpPr>
        <p:grpSpPr>
          <a:xfrm>
            <a:off x="3764472" y="1709939"/>
            <a:ext cx="1787235" cy="759568"/>
            <a:chOff x="1608775" y="1367443"/>
            <a:chExt cx="1787235" cy="759568"/>
          </a:xfrm>
        </p:grpSpPr>
        <p:cxnSp>
          <p:nvCxnSpPr>
            <p:cNvPr id="17" name="Straight Arrow Connector 16"/>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764472" y="2538404"/>
            <a:ext cx="1787235" cy="1688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gxeMegaEnv</a:t>
            </a:r>
            <a:endParaRPr lang="en-GB" dirty="0" smtClean="0">
              <a:solidFill>
                <a:srgbClr val="0070C0"/>
              </a:solidFill>
            </a:endParaRPr>
          </a:p>
          <a:p>
            <a:pPr algn="ctr"/>
            <a:endParaRPr lang="en-GB" dirty="0" smtClean="0"/>
          </a:p>
          <a:p>
            <a:r>
              <a:rPr lang="en-GB" sz="1400" dirty="0" smtClean="0"/>
              <a:t>Compute mega environments based on results of AMMI analysis</a:t>
            </a:r>
          </a:p>
        </p:txBody>
      </p:sp>
      <p:cxnSp>
        <p:nvCxnSpPr>
          <p:cNvPr id="3" name="Straight Arrow Connector 2"/>
          <p:cNvCxnSpPr/>
          <p:nvPr/>
        </p:nvCxnSpPr>
        <p:spPr>
          <a:xfrm>
            <a:off x="7327327" y="1697374"/>
            <a:ext cx="5486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8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1095</Words>
  <Application>Microsoft Office PowerPoint</Application>
  <PresentationFormat>Widescreen</PresentationFormat>
  <Paragraphs>243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RAP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Rossum, Bart-Jan van</dc:creator>
  <cp:lastModifiedBy>Rossum, Bart-Jan van</cp:lastModifiedBy>
  <cp:revision>31</cp:revision>
  <dcterms:created xsi:type="dcterms:W3CDTF">2018-03-19T09:45:47Z</dcterms:created>
  <dcterms:modified xsi:type="dcterms:W3CDTF">2018-03-29T07:02:51Z</dcterms:modified>
</cp:coreProperties>
</file>