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713" r:id="rId5"/>
  </p:sldMasterIdLst>
  <p:notesMasterIdLst>
    <p:notesMasterId r:id="rId24"/>
  </p:notesMasterIdLst>
  <p:handoutMasterIdLst>
    <p:handoutMasterId r:id="rId25"/>
  </p:handoutMasterIdLst>
  <p:sldIdLst>
    <p:sldId id="258" r:id="rId6"/>
    <p:sldId id="440" r:id="rId7"/>
    <p:sldId id="444" r:id="rId8"/>
    <p:sldId id="447" r:id="rId9"/>
    <p:sldId id="448" r:id="rId10"/>
    <p:sldId id="450" r:id="rId11"/>
    <p:sldId id="449" r:id="rId12"/>
    <p:sldId id="451" r:id="rId13"/>
    <p:sldId id="452" r:id="rId14"/>
    <p:sldId id="445" r:id="rId15"/>
    <p:sldId id="455" r:id="rId16"/>
    <p:sldId id="454" r:id="rId17"/>
    <p:sldId id="456" r:id="rId18"/>
    <p:sldId id="457" r:id="rId19"/>
    <p:sldId id="453" r:id="rId20"/>
    <p:sldId id="446" r:id="rId21"/>
    <p:sldId id="443" r:id="rId22"/>
    <p:sldId id="44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" id="{07ECFDA0-B528-48E6-AB19-09980C7ABBF3}">
          <p14:sldIdLst>
            <p14:sldId id="258"/>
            <p14:sldId id="440"/>
          </p14:sldIdLst>
        </p14:section>
        <p14:section name="Topic 1" id="{625CC15D-79FC-497E-B745-43F694809E4C}">
          <p14:sldIdLst>
            <p14:sldId id="444"/>
            <p14:sldId id="447"/>
            <p14:sldId id="448"/>
            <p14:sldId id="450"/>
            <p14:sldId id="449"/>
            <p14:sldId id="451"/>
            <p14:sldId id="452"/>
            <p14:sldId id="445"/>
            <p14:sldId id="455"/>
            <p14:sldId id="454"/>
            <p14:sldId id="456"/>
            <p14:sldId id="457"/>
            <p14:sldId id="453"/>
            <p14:sldId id="446"/>
          </p14:sldIdLst>
        </p14:section>
        <p14:section name="Close" id="{83F706E7-3B4A-492D-968D-908B5059084A}">
          <p14:sldIdLst>
            <p14:sldId id="443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FAAEB"/>
    <a:srgbClr val="FF9000"/>
    <a:srgbClr val="1C6982"/>
    <a:srgbClr val="2E3E3E"/>
    <a:srgbClr val="11627B"/>
    <a:srgbClr val="64B3F7"/>
    <a:srgbClr val="80BBEF"/>
    <a:srgbClr val="FF007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520" autoAdjust="0"/>
  </p:normalViewPr>
  <p:slideViewPr>
    <p:cSldViewPr snapToGrid="0">
      <p:cViewPr>
        <p:scale>
          <a:sx n="170" d="100"/>
          <a:sy n="170" d="100"/>
        </p:scale>
        <p:origin x="96" y="-3893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5E27-1DC6-4101-A23C-E5F79128E758}" type="datetime8">
              <a:rPr lang="en-US" smtClean="0">
                <a:latin typeface="Segoe UI" pitchFamily="34" charset="0"/>
              </a:rPr>
              <a:t>5/7/2020 1:11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3C44958-1AC4-45E3-BED1-8C16F0CD0A0C}" type="datetime8">
              <a:rPr lang="en-US" smtClean="0"/>
              <a:t>5/7/2020 1:11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[Module Name].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5E2BD-151F-42C1-BC47-DA674FB81C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4AA109-2BC1-463F-A0ED-0024C1B20182}" type="datetime8">
              <a:rPr lang="en-US" smtClean="0"/>
              <a:t>5/7/2020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1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Note that </a:t>
            </a:r>
            <a:r>
              <a:rPr lang="en-IE" dirty="0" err="1"/>
              <a:t>resourceGroup</a:t>
            </a:r>
            <a:r>
              <a:rPr lang="en-IE" dirty="0"/>
              <a:t>() is only available for RG deployments</a:t>
            </a:r>
          </a:p>
          <a:p>
            <a:endParaRPr lang="en-IE" dirty="0"/>
          </a:p>
          <a:p>
            <a:r>
              <a:rPr lang="en-IE" dirty="0"/>
              <a:t>Subscription() is only available for subscription and RG deployments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C44958-1AC4-45E3-BED1-8C16F0CD0A0C}" type="datetime8">
              <a:rPr lang="en-US" smtClean="0"/>
              <a:t>5/7/2020 5:02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Walk through and demo templates for:</a:t>
            </a:r>
          </a:p>
          <a:p>
            <a:endParaRPr lang="en-IE" dirty="0"/>
          </a:p>
          <a:p>
            <a:r>
              <a:rPr lang="en-IE" dirty="0"/>
              <a:t>Tenant Level</a:t>
            </a:r>
          </a:p>
          <a:p>
            <a:r>
              <a:rPr lang="en-IE" dirty="0"/>
              <a:t>Management Group </a:t>
            </a:r>
          </a:p>
          <a:p>
            <a:endParaRPr lang="en-IE" dirty="0"/>
          </a:p>
          <a:p>
            <a:r>
              <a:rPr lang="en-IE" dirty="0"/>
              <a:t>MG Level:</a:t>
            </a:r>
          </a:p>
          <a:p>
            <a:r>
              <a:rPr lang="en-IE" dirty="0"/>
              <a:t>Role and policy definition and assignment</a:t>
            </a:r>
          </a:p>
          <a:p>
            <a:r>
              <a:rPr lang="en-IE" dirty="0"/>
              <a:t>Budget? Check if possible</a:t>
            </a:r>
          </a:p>
          <a:p>
            <a:endParaRPr lang="en-IE" dirty="0"/>
          </a:p>
          <a:p>
            <a:r>
              <a:rPr lang="en-IE" dirty="0"/>
              <a:t>Subscription-level</a:t>
            </a:r>
          </a:p>
          <a:p>
            <a:r>
              <a:rPr lang="en-IE" dirty="0"/>
              <a:t>Security </a:t>
            </a:r>
            <a:r>
              <a:rPr lang="en-IE" dirty="0" err="1"/>
              <a:t>Center</a:t>
            </a:r>
            <a:endParaRPr lang="en-IE" dirty="0"/>
          </a:p>
          <a:p>
            <a:r>
              <a:rPr lang="en-IE" dirty="0"/>
              <a:t>Creating an RG</a:t>
            </a:r>
          </a:p>
          <a:p>
            <a:r>
              <a:rPr lang="en-IE" dirty="0"/>
              <a:t>Budget</a:t>
            </a:r>
          </a:p>
          <a:p>
            <a:r>
              <a:rPr lang="en-IE" dirty="0"/>
              <a:t>Lock at subscription or RG scope</a:t>
            </a:r>
          </a:p>
          <a:p>
            <a:r>
              <a:rPr lang="en-IE" dirty="0"/>
              <a:t>Assigning roles defined at higher scope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C44958-1AC4-45E3-BED1-8C16F0CD0A0C}" type="datetime8">
              <a:rPr lang="en-US" smtClean="0"/>
              <a:t>5/7/2020 4:31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8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C44958-1AC4-45E3-BED1-8C16F0CD0A0C}" type="datetime8">
              <a:rPr lang="en-US" smtClean="0"/>
              <a:t>5/7/2020 4:49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C44958-1AC4-45E3-BED1-8C16F0CD0A0C}" type="datetime8">
              <a:rPr lang="en-US" smtClean="0"/>
              <a:t>5/7/2020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 to [Module Name].</a:t>
            </a:r>
          </a:p>
          <a:p>
            <a:endParaRPr lang="en-US" dirty="0"/>
          </a:p>
          <a:p>
            <a:r>
              <a:rPr lang="en-US" dirty="0"/>
              <a:t>My name is [Author].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C44958-1AC4-45E3-BED1-8C16F0CD0A0C}" type="datetime8">
              <a:rPr lang="en-US" smtClean="0"/>
              <a:t>5/7/2020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ction">
    <p:bg>
      <p:bgPr>
        <a:solidFill>
          <a:srgbClr val="116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rse Name">
            <a:extLst>
              <a:ext uri="{FF2B5EF4-FFF2-40B4-BE49-F238E27FC236}">
                <a16:creationId xmlns:a16="http://schemas.microsoft.com/office/drawing/2014/main" id="{8ED3BD03-D31B-43E4-9771-BA3FD7D3EA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763" y="2401888"/>
            <a:ext cx="9590087" cy="830997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3" name="Module Name">
            <a:extLst>
              <a:ext uri="{FF2B5EF4-FFF2-40B4-BE49-F238E27FC236}">
                <a16:creationId xmlns:a16="http://schemas.microsoft.com/office/drawing/2014/main" id="{3C1A1394-7DB5-4430-B7BA-986640D237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3763" y="5053460"/>
            <a:ext cx="5235575" cy="43088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pic>
        <p:nvPicPr>
          <p:cNvPr id="4" name="Picture 3" descr="A picture containing the Skill Me UP logo">
            <a:extLst>
              <a:ext uri="{FF2B5EF4-FFF2-40B4-BE49-F238E27FC236}">
                <a16:creationId xmlns:a16="http://schemas.microsoft.com/office/drawing/2014/main" id="{E7A49F8C-10ED-4FBA-8A8E-8844C713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0224" y="4654296"/>
            <a:ext cx="3209544" cy="1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744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50% Picture) - Dark Tea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5145" y="291402"/>
            <a:ext cx="6089904" cy="6566598"/>
          </a:xfrm>
          <a:solidFill>
            <a:srgbClr val="1C69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5501640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7" y="1447799"/>
            <a:ext cx="5501640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7D19D-C345-4B81-8821-0EA24CEFB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48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50% Picture) - Light Gra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5145" y="291402"/>
            <a:ext cx="6089904" cy="6566598"/>
          </a:xfr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5501640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7" y="1447799"/>
            <a:ext cx="5501640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41021-90E7-416F-9BF3-E4D7E0896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93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33% Picture) - Dark Tea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291402"/>
            <a:ext cx="4059936" cy="6566598"/>
          </a:xfrm>
          <a:solidFill>
            <a:srgbClr val="1C69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7546848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754684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FA6A2-06BC-4EB3-B125-99715F546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98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33% Picture) - Light Gra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291402"/>
            <a:ext cx="4059936" cy="6566598"/>
          </a:xfr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7546848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754684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2E61B-527F-47E9-A645-702BB4AEF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78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nowledge Check (Yellow)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84048"/>
            <a:ext cx="11018520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Knowledge Check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>
                <a:solidFill>
                  <a:schemeClr val="tx1"/>
                </a:solidFill>
              </a:defRPr>
            </a:lvl4pPr>
            <a:lvl5pPr marL="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F42C9-9C28-44DC-BC42-93D185457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4"/>
            <a:ext cx="2350008" cy="9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80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171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5205549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401234" y="2098158"/>
            <a:ext cx="5205549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797E4AC-4F13-454D-A51C-06E6BE375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05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171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5205549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401234" y="2098158"/>
            <a:ext cx="5205549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E3EE50-EF26-4460-BFAA-F8EE57CBE3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0BAFB3-F729-40DD-B8E6-BDD3F40E0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23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6549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9017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8133080" y="2098158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79804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141" y="2361775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7116" y="1433326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4360672" y="2095876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42085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E131FB9-9EC1-439E-BEDD-E9FD355D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6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6549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9017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8133080" y="2098158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79804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141" y="2361775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7116" y="1433326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4360672" y="2095876"/>
            <a:ext cx="34747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42085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C8A2C2B-BB8E-4558-B39D-B24E4C026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AA9760-F3C0-4523-8E72-4506D4E3A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94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Long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7" y="1435608"/>
            <a:ext cx="5380723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>
            <a:cxnSpLocks/>
          </p:cNvCxnSpPr>
          <p:nvPr userDrawn="1"/>
        </p:nvCxnSpPr>
        <p:spPr>
          <a:xfrm flipV="1">
            <a:off x="6226048" y="2095876"/>
            <a:ext cx="5380722" cy="2282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AE4960-1BCD-4A3C-902E-FAF133A7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5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 Talk Introduction">
    <p:bg>
      <p:bgPr>
        <a:solidFill>
          <a:srgbClr val="116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rse Name">
            <a:extLst>
              <a:ext uri="{FF2B5EF4-FFF2-40B4-BE49-F238E27FC236}">
                <a16:creationId xmlns:a16="http://schemas.microsoft.com/office/drawing/2014/main" id="{8ED3BD03-D31B-43E4-9771-BA3FD7D3EA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8163" y="5353888"/>
            <a:ext cx="9590087" cy="615553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Title… </a:t>
            </a:r>
          </a:p>
        </p:txBody>
      </p:sp>
      <p:pic>
        <p:nvPicPr>
          <p:cNvPr id="4" name="Picture 3" descr="A picture containing the Skill Me UP logo">
            <a:extLst>
              <a:ext uri="{FF2B5EF4-FFF2-40B4-BE49-F238E27FC236}">
                <a16:creationId xmlns:a16="http://schemas.microsoft.com/office/drawing/2014/main" id="{E7A49F8C-10ED-4FBA-8A8E-8844C713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959" y="1080096"/>
            <a:ext cx="5695282" cy="2284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E7E467-1267-484F-94A7-B507141DEB95}"/>
              </a:ext>
            </a:extLst>
          </p:cNvPr>
          <p:cNvSpPr txBox="1"/>
          <p:nvPr userDrawn="1"/>
        </p:nvSpPr>
        <p:spPr>
          <a:xfrm>
            <a:off x="3223200" y="3453991"/>
            <a:ext cx="5786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</a:rPr>
              <a:t>EXPERT TALK</a:t>
            </a:r>
          </a:p>
        </p:txBody>
      </p:sp>
    </p:spTree>
    <p:extLst>
      <p:ext uri="{BB962C8B-B14F-4D97-AF65-F5344CB8AC3E}">
        <p14:creationId xmlns:p14="http://schemas.microsoft.com/office/powerpoint/2010/main" val="34772400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Long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7" y="1435608"/>
            <a:ext cx="5380723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>
            <a:cxnSpLocks/>
          </p:cNvCxnSpPr>
          <p:nvPr userDrawn="1"/>
        </p:nvCxnSpPr>
        <p:spPr>
          <a:xfrm flipV="1">
            <a:off x="6226048" y="2095876"/>
            <a:ext cx="5380722" cy="2282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7A78797-F277-4064-B1D8-3163A353F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8F5CD6-EBFC-4308-81D2-5265020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49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8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226048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opic 2">
            <a:extLst>
              <a:ext uri="{FF2B5EF4-FFF2-40B4-BE49-F238E27FC236}">
                <a16:creationId xmlns:a16="http://schemas.microsoft.com/office/drawing/2014/main" id="{2D898326-0A40-4507-B826-6253A4EDBA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6463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161E2-501C-4098-AE59-8E3282B1AA72}"/>
              </a:ext>
            </a:extLst>
          </p:cNvPr>
          <p:cNvCxnSpPr/>
          <p:nvPr userDrawn="1"/>
        </p:nvCxnSpPr>
        <p:spPr>
          <a:xfrm>
            <a:off x="9046463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FC4B9-B285-4B1C-8C71-C1864482CAA4}"/>
              </a:ext>
            </a:extLst>
          </p:cNvPr>
          <p:cNvCxnSpPr/>
          <p:nvPr userDrawn="1"/>
        </p:nvCxnSpPr>
        <p:spPr>
          <a:xfrm>
            <a:off x="8919882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8D36714-B51D-419C-847D-7CE350B2A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94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8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226048" y="2098158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opic 2">
            <a:extLst>
              <a:ext uri="{FF2B5EF4-FFF2-40B4-BE49-F238E27FC236}">
                <a16:creationId xmlns:a16="http://schemas.microsoft.com/office/drawing/2014/main" id="{2D898326-0A40-4507-B826-6253A4EDBA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6463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161E2-501C-4098-AE59-8E3282B1AA72}"/>
              </a:ext>
            </a:extLst>
          </p:cNvPr>
          <p:cNvCxnSpPr/>
          <p:nvPr userDrawn="1"/>
        </p:nvCxnSpPr>
        <p:spPr>
          <a:xfrm>
            <a:off x="9046463" y="2095876"/>
            <a:ext cx="2560320" cy="0"/>
          </a:xfrm>
          <a:prstGeom prst="line">
            <a:avLst/>
          </a:prstGeom>
          <a:ln w="28575">
            <a:solidFill>
              <a:srgbClr val="1C698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FC4B9-B285-4B1C-8C71-C1864482CAA4}"/>
              </a:ext>
            </a:extLst>
          </p:cNvPr>
          <p:cNvCxnSpPr/>
          <p:nvPr userDrawn="1"/>
        </p:nvCxnSpPr>
        <p:spPr>
          <a:xfrm>
            <a:off x="8919882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1F84FD3-ABD3-4A51-8A90-9823A0FF56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4A33CA-7FE7-49D5-8246-F72C03C5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42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6" y="1436688"/>
            <a:ext cx="11018520" cy="1612749"/>
          </a:xfrm>
        </p:spPr>
        <p:txBody>
          <a:bodyPr/>
          <a:lstStyle>
            <a:lvl1pPr marL="0" indent="0">
              <a:buNone/>
              <a:defRPr sz="28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94143"/>
            <a:ext cx="9582912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Software code slide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956E50EA-445A-4B6D-89EB-AC0D17D4C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4FAA12-C7E8-4DAA-9D27-2265EEF0BD9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92636-86BB-451A-9A10-9791A51A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A6139-93F7-4EA6-930D-021235F987CF}"/>
              </a:ext>
            </a:extLst>
          </p:cNvPr>
          <p:cNvSpPr txBox="1"/>
          <p:nvPr userDrawn="1"/>
        </p:nvSpPr>
        <p:spPr>
          <a:xfrm>
            <a:off x="187037" y="6606983"/>
            <a:ext cx="8453001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Opsgility, LLC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for redistribution or redelivery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7BC91143-02C7-47B4-A3CA-D8E45FA0D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64EBB8-A7FB-4A1D-AE09-2C95D5669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Log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A6139-93F7-4EA6-930D-021235F987CF}"/>
              </a:ext>
            </a:extLst>
          </p:cNvPr>
          <p:cNvSpPr txBox="1"/>
          <p:nvPr userDrawn="1"/>
        </p:nvSpPr>
        <p:spPr>
          <a:xfrm>
            <a:off x="187037" y="6606983"/>
            <a:ext cx="8453001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Opsgility, LLC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for redistribution or redelivery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7BC91143-02C7-47B4-A3CA-D8E45FA0D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8ECFD-90E7-417E-9FAF-D7498FD2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" y="6190488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03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339286-F556-42BC-ADF8-012F92B42DF8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11627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8236055" cy="3693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spc="0" baseline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Demo title</a:t>
            </a:r>
          </a:p>
        </p:txBody>
      </p:sp>
      <p:pic>
        <p:nvPicPr>
          <p:cNvPr id="4" name="NEW Brand Colors 2018">
            <a:extLst>
              <a:ext uri="{FF2B5EF4-FFF2-40B4-BE49-F238E27FC236}">
                <a16:creationId xmlns:a16="http://schemas.microsoft.com/office/drawing/2014/main" id="{32289FA7-AB28-4FF0-B7D7-84E1289CFB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4B9754-BEA2-47A6-96D2-BE251345C211}"/>
              </a:ext>
            </a:extLst>
          </p:cNvPr>
          <p:cNvSpPr txBox="1">
            <a:spLocks/>
          </p:cNvSpPr>
          <p:nvPr userDrawn="1"/>
        </p:nvSpPr>
        <p:spPr>
          <a:xfrm>
            <a:off x="585216" y="2783924"/>
            <a:ext cx="9144000" cy="7478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A3679-1D9F-45C1-9020-5F6A4B58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4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MeUp L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45A5AD-D809-49F0-ACBC-D5B15BE28C05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11627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BD04C-F0C5-4BDE-8783-C9CE53154E15}"/>
              </a:ext>
            </a:extLst>
          </p:cNvPr>
          <p:cNvSpPr/>
          <p:nvPr userDrawn="1"/>
        </p:nvSpPr>
        <p:spPr bwMode="auto">
          <a:xfrm>
            <a:off x="0" y="0"/>
            <a:ext cx="12192000" cy="98523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8238744" cy="369332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spc="0" baseline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Lab title and instructions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E44AF8B0-01E3-4F57-8346-50A3495DF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A18E9FF-C1B1-4735-8A5B-E9B40CC48D03}"/>
              </a:ext>
            </a:extLst>
          </p:cNvPr>
          <p:cNvSpPr txBox="1">
            <a:spLocks/>
          </p:cNvSpPr>
          <p:nvPr userDrawn="1"/>
        </p:nvSpPr>
        <p:spPr>
          <a:xfrm>
            <a:off x="585216" y="2793965"/>
            <a:ext cx="9144000" cy="7478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73C80-A085-4199-BE5F-D15A3AB3E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4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2A3B1A-528B-4A04-92F5-EBEDE1CD2109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11627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06979"/>
            <a:ext cx="6652163" cy="74789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D84C7163-FBE8-4927-B25C-0FC0E4F03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03826-0778-4B4C-9D50-1EE80829B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4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83BEAC-C7A7-4364-BB31-C9DD363C24B8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11627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86509"/>
            <a:ext cx="7333099" cy="74789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16F36015-22C5-44D8-9E9F-B130B12CD9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8E2E1-687D-4459-BF69-B12C05465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4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" y="0"/>
            <a:ext cx="5321808" cy="6858000"/>
          </a:xfrm>
          <a:prstGeom prst="rect">
            <a:avLst/>
          </a:prstGeom>
          <a:solidFill>
            <a:srgbClr val="11627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5321809" y="0"/>
            <a:ext cx="6934199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90409" y="1454658"/>
            <a:ext cx="1740993" cy="2264340"/>
          </a:xfrm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0326" y="4498467"/>
            <a:ext cx="4352671" cy="1415772"/>
          </a:xfrm>
          <a:ln>
            <a:noFill/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  <a:p>
            <a:pPr lvl="0"/>
            <a:r>
              <a:rPr lang="en-US" dirty="0"/>
              <a:t>your@email.com</a:t>
            </a:r>
          </a:p>
          <a:p>
            <a:pPr lvl="0"/>
            <a:r>
              <a:rPr lang="en-US" dirty="0"/>
              <a:t>www.yourwebsite.com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10621" y="1454658"/>
            <a:ext cx="6364287" cy="1969770"/>
          </a:xfrm>
        </p:spPr>
        <p:txBody>
          <a:bodyPr/>
          <a:lstStyle>
            <a:lvl1pPr marL="0" marR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60202" indent="0">
              <a:buFontTx/>
              <a:buNone/>
              <a:defRPr/>
            </a:lvl2pPr>
            <a:lvl3pPr marL="855348" indent="0">
              <a:buFontTx/>
              <a:buNone/>
              <a:defRPr/>
            </a:lvl3pPr>
            <a:lvl4pPr marL="1258421" indent="0">
              <a:buFontTx/>
              <a:buNone/>
              <a:defRPr/>
            </a:lvl4pPr>
            <a:lvl5pPr marL="1604377" indent="0">
              <a:buFontTx/>
              <a:buNone/>
              <a:defRPr/>
            </a:lvl5pPr>
          </a:lstStyle>
          <a:p>
            <a:pPr lvl="0"/>
            <a:r>
              <a:rPr lang="en-US" dirty="0"/>
              <a:t>Instructor bio goes here </a:t>
            </a:r>
          </a:p>
          <a:p>
            <a:pPr lvl="0"/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1680" y="126475"/>
            <a:ext cx="593445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about the instructor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E5772-DD8E-40DC-878A-13D900E0A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912" y="5769864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4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261D7-3E12-4269-99A2-E652B60D0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7604" y="2158309"/>
            <a:ext cx="6336792" cy="25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ction">
    <p:bg>
      <p:bgPr>
        <a:solidFill>
          <a:srgbClr val="5F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rse Name">
            <a:extLst>
              <a:ext uri="{FF2B5EF4-FFF2-40B4-BE49-F238E27FC236}">
                <a16:creationId xmlns:a16="http://schemas.microsoft.com/office/drawing/2014/main" id="{8ED3BD03-D31B-43E4-9771-BA3FD7D3EA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763" y="2401888"/>
            <a:ext cx="9590087" cy="830997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3" name="Module Name">
            <a:extLst>
              <a:ext uri="{FF2B5EF4-FFF2-40B4-BE49-F238E27FC236}">
                <a16:creationId xmlns:a16="http://schemas.microsoft.com/office/drawing/2014/main" id="{3C1A1394-7DB5-4430-B7BA-986640D237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3763" y="5053460"/>
            <a:ext cx="5235575" cy="43088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4634B7-B51C-4139-B8C6-FBA616D94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0224" y="4654296"/>
            <a:ext cx="3209544" cy="1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237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" y="0"/>
            <a:ext cx="5321808" cy="6858000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5321809" y="0"/>
            <a:ext cx="6934199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90409" y="1454658"/>
            <a:ext cx="1740993" cy="2264340"/>
          </a:xfrm>
          <a:ln w="254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0326" y="4498467"/>
            <a:ext cx="4352671" cy="1415772"/>
          </a:xfrm>
          <a:ln>
            <a:noFill/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  <a:p>
            <a:pPr lvl="0"/>
            <a:r>
              <a:rPr lang="en-US" dirty="0"/>
              <a:t>your@email.com</a:t>
            </a:r>
          </a:p>
          <a:p>
            <a:pPr lvl="0"/>
            <a:r>
              <a:rPr lang="en-US" dirty="0"/>
              <a:t>www.yourwebsite.com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10621" y="1454658"/>
            <a:ext cx="6364287" cy="1969770"/>
          </a:xfrm>
        </p:spPr>
        <p:txBody>
          <a:bodyPr/>
          <a:lstStyle>
            <a:lvl1pPr marL="0" marR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60202" indent="0">
              <a:buFontTx/>
              <a:buNone/>
              <a:defRPr/>
            </a:lvl2pPr>
            <a:lvl3pPr marL="855348" indent="0">
              <a:buFontTx/>
              <a:buNone/>
              <a:defRPr/>
            </a:lvl3pPr>
            <a:lvl4pPr marL="1258421" indent="0">
              <a:buFontTx/>
              <a:buNone/>
              <a:defRPr/>
            </a:lvl4pPr>
            <a:lvl5pPr marL="1604377" indent="0">
              <a:buFontTx/>
              <a:buNone/>
              <a:defRPr/>
            </a:lvl5pPr>
          </a:lstStyle>
          <a:p>
            <a:pPr lvl="0"/>
            <a:r>
              <a:rPr lang="en-US" dirty="0"/>
              <a:t>Instructor bio goes here </a:t>
            </a:r>
          </a:p>
          <a:p>
            <a:pPr lvl="0"/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  <a:p>
            <a:pPr marL="0" marR="0" lvl="0" indent="0" algn="l" defTabSz="9140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dirty="0"/>
              <a:t>Instructor bio goes here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21680" y="126475"/>
            <a:ext cx="593445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about the instructor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E82D57A-94C9-4A87-9E38-0941B0073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912" y="5769863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729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Summary">
    <p:bg>
      <p:bgPr>
        <a:solidFill>
          <a:srgbClr val="5F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AF6EB-C1C2-4CAD-ABF9-9A8CE3F72CF7}"/>
              </a:ext>
            </a:extLst>
          </p:cNvPr>
          <p:cNvSpPr/>
          <p:nvPr userDrawn="1"/>
        </p:nvSpPr>
        <p:spPr bwMode="auto">
          <a:xfrm>
            <a:off x="4913644" y="0"/>
            <a:ext cx="7278356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A42C51-E58F-4D08-83FA-2F7AEB953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426" y="1042509"/>
            <a:ext cx="4483236" cy="49244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Introduction / Summary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F650F6D-7889-4489-A886-1A69DE8807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838578"/>
            <a:ext cx="4483235" cy="2636145"/>
          </a:xfrm>
        </p:spPr>
        <p:txBody>
          <a:bodyPr lIns="182880" tIns="182880" rIns="182880" bIns="182880">
            <a:noAutofit/>
          </a:bodyPr>
          <a:lstStyle>
            <a:lvl1pPr marL="230188" indent="-230188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  <a:p>
            <a:pPr lvl="0"/>
            <a:endParaRPr lang="en-US" dirty="0"/>
          </a:p>
        </p:txBody>
      </p:sp>
      <p:pic>
        <p:nvPicPr>
          <p:cNvPr id="5" name="NEW Brand Colors 2018">
            <a:extLst>
              <a:ext uri="{FF2B5EF4-FFF2-40B4-BE49-F238E27FC236}">
                <a16:creationId xmlns:a16="http://schemas.microsoft.com/office/drawing/2014/main" id="{7D7D2A47-42F3-4E38-A176-DAFA0ECE9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10DB733-AF00-4F33-8C07-55F8DDCA8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6133" y="5773779"/>
            <a:ext cx="2346880" cy="898415"/>
          </a:xfrm>
          <a:prstGeom prst="rect">
            <a:avLst/>
          </a:prstGeom>
        </p:spPr>
      </p:pic>
      <p:pic>
        <p:nvPicPr>
          <p:cNvPr id="10" name="Picture Placeholder 27">
            <a:extLst>
              <a:ext uri="{FF2B5EF4-FFF2-40B4-BE49-F238E27FC236}">
                <a16:creationId xmlns:a16="http://schemas.microsoft.com/office/drawing/2014/main" id="{F65E342D-D86C-42F6-9052-82B36BA28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" r="34228"/>
          <a:stretch/>
        </p:blipFill>
        <p:spPr>
          <a:xfrm>
            <a:off x="4900513" y="6880"/>
            <a:ext cx="7278357" cy="6851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D8C80F-93BC-4C79-8ECC-8BC1FDDB5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00513" y="0"/>
            <a:ext cx="7291487" cy="6858000"/>
          </a:xfrm>
          <a:prstGeom prst="rect">
            <a:avLst/>
          </a:prstGeom>
          <a:gradFill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rgbClr val="052F49">
                  <a:alpha val="59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BD43ED-D73C-4B0F-8B42-51FC0FD5BC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50224" y="4654296"/>
            <a:ext cx="3209544" cy="1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4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79865" cy="5539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6B7A4B0D-4A22-488A-86AF-44F435F2E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AE4A5F-F4AB-40BE-86A5-C88E4481198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E7E89A8-48B8-42BB-9011-EDC3C406B9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 No Ind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71CE79-CE58-49C3-BA7D-D344C30EBDC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79D84AA-62C1-44C9-A302-66FBFAE98E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68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n-bulleted text No Indent With UR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AFD38D-937D-7941-9EEB-8CE7F4E2A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044184"/>
            <a:ext cx="11018520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FC9D8-4844-472C-BEAA-08FF9C61B0B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DFF71E8-B4D1-4016-B4B4-C901350D5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8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9582912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1115191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87DD956-14C7-4812-8A0C-04CC7AD7AA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072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With UR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9582912" cy="553998"/>
          </a:xfrm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1115191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B74055-3372-4D31-B698-27E1B7781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151917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BF4DB-E417-49CC-896D-432C04A5091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7D9CABD-FC41-4D94-A1EB-9666D9E49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220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50% Picture) - Dark Tea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5145" y="291402"/>
            <a:ext cx="6089904" cy="6566598"/>
          </a:xfrm>
          <a:solidFill>
            <a:srgbClr val="5FAA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5501640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7" y="1447799"/>
            <a:ext cx="5501640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E67B908-3A74-4235-B158-BE0014F33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96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/Summary">
    <p:bg>
      <p:bgPr>
        <a:solidFill>
          <a:srgbClr val="1C6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CAF6EB-C1C2-4CAD-ABF9-9A8CE3F72CF7}"/>
              </a:ext>
            </a:extLst>
          </p:cNvPr>
          <p:cNvSpPr/>
          <p:nvPr userDrawn="1"/>
        </p:nvSpPr>
        <p:spPr bwMode="auto">
          <a:xfrm>
            <a:off x="4913644" y="0"/>
            <a:ext cx="7278356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A42C51-E58F-4D08-83FA-2F7AEB953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426" y="1042509"/>
            <a:ext cx="4483236" cy="49244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Introduction / Summary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F650F6D-7889-4489-A886-1A69DE8807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838578"/>
            <a:ext cx="4483235" cy="2636145"/>
          </a:xfrm>
        </p:spPr>
        <p:txBody>
          <a:bodyPr lIns="182880" tIns="182880" rIns="182880" bIns="182880">
            <a:noAutofit/>
          </a:bodyPr>
          <a:lstStyle>
            <a:lvl1pPr marL="230188" indent="-230188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  <a:p>
            <a:pPr lvl="0"/>
            <a:endParaRPr lang="en-US" dirty="0"/>
          </a:p>
        </p:txBody>
      </p:sp>
      <p:pic>
        <p:nvPicPr>
          <p:cNvPr id="5" name="NEW Brand Colors 2018">
            <a:extLst>
              <a:ext uri="{FF2B5EF4-FFF2-40B4-BE49-F238E27FC236}">
                <a16:creationId xmlns:a16="http://schemas.microsoft.com/office/drawing/2014/main" id="{7D7D2A47-42F3-4E38-A176-DAFA0ECE9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10DB733-AF00-4F33-8C07-55F8DDCA8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6133" y="5773779"/>
            <a:ext cx="2346880" cy="898415"/>
          </a:xfrm>
          <a:prstGeom prst="rect">
            <a:avLst/>
          </a:prstGeom>
        </p:spPr>
      </p:pic>
      <p:pic>
        <p:nvPicPr>
          <p:cNvPr id="10" name="Picture Placeholder 27">
            <a:extLst>
              <a:ext uri="{FF2B5EF4-FFF2-40B4-BE49-F238E27FC236}">
                <a16:creationId xmlns:a16="http://schemas.microsoft.com/office/drawing/2014/main" id="{F65E342D-D86C-42F6-9052-82B36BA28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" r="34228"/>
          <a:stretch/>
        </p:blipFill>
        <p:spPr>
          <a:xfrm>
            <a:off x="4900513" y="6880"/>
            <a:ext cx="7278357" cy="6851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D8C80F-93BC-4C79-8ECC-8BC1FDDB5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00513" y="0"/>
            <a:ext cx="7291487" cy="6858000"/>
          </a:xfrm>
          <a:prstGeom prst="rect">
            <a:avLst/>
          </a:prstGeom>
          <a:gradFill>
            <a:gsLst>
              <a:gs pos="0">
                <a:srgbClr val="052F49"/>
              </a:gs>
              <a:gs pos="100000">
                <a:srgbClr val="052F49">
                  <a:alpha val="59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7D6E4-921B-45C3-A91C-6FC197B7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50224" y="4654296"/>
            <a:ext cx="3209544" cy="1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50% Picture) - Light Gra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5145" y="291402"/>
            <a:ext cx="6089904" cy="6566598"/>
          </a:xfr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5501640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7" y="1447799"/>
            <a:ext cx="5501640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D0ABD1F-A655-43A9-B311-65C642C0D5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20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33% Picture) - Dark Tea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291402"/>
            <a:ext cx="4059936" cy="6566598"/>
          </a:xfrm>
          <a:solidFill>
            <a:srgbClr val="5FAA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7546848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754684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CA38A1D-4317-4AA5-B7AB-739AA9FD12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9548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(33% Picture) - Light Gra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991739-4A2F-4934-A2F8-54F68A99E7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291402"/>
            <a:ext cx="4059936" cy="6566598"/>
          </a:xfr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7546848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754684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5FAAE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7E89390-D5FD-469A-9ED4-E864C11A6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190488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757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nowledge Check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84048"/>
            <a:ext cx="11018520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Knowledge Check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319ED9-5A8E-4D88-A072-B3BD58F5D3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5"/>
            <a:ext cx="2350008" cy="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30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171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5205549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401234" y="2098158"/>
            <a:ext cx="5205549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0A9870D-27AC-421D-8D35-6FDA2C203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69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1526572"/>
          </a:xfrm>
          <a:noFill/>
        </p:spPr>
        <p:txBody>
          <a:bodyPr wrap="square" lIns="91440" tIns="91440" rIns="91440" bIns="91440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171" y="1435608"/>
            <a:ext cx="521208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5205549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401234" y="2098158"/>
            <a:ext cx="5205549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E3EE50-EF26-4460-BFAA-F8EE57CBE3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98A65050-9923-4D66-B66E-F3C332B0F1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9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6549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9017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8133080" y="2098158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79804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141" y="2361775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7116" y="1433326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4360672" y="2095876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42085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C6520A6D-7E5D-47E4-A2E5-EE062C6A6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02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26549" y="2364057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9017" y="1435608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8133080" y="2098158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79804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141" y="2361775"/>
            <a:ext cx="34747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7116" y="1433326"/>
            <a:ext cx="34747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4360672" y="2095876"/>
            <a:ext cx="34747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4208526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C8A2C2B-BB8E-4558-B39D-B24E4C026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76700898-1DAE-4D92-AB26-CFA0024AB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96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Long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7" y="1435608"/>
            <a:ext cx="5380723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>
            <a:cxnSpLocks/>
          </p:cNvCxnSpPr>
          <p:nvPr userDrawn="1"/>
        </p:nvCxnSpPr>
        <p:spPr>
          <a:xfrm flipV="1">
            <a:off x="6226048" y="2095876"/>
            <a:ext cx="5380722" cy="2282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E3B69DBB-5117-4344-B3C0-0ACF75FF7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5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Long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7" y="1435608"/>
            <a:ext cx="5380723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>
            <a:cxnSpLocks/>
          </p:cNvCxnSpPr>
          <p:nvPr userDrawn="1"/>
        </p:nvCxnSpPr>
        <p:spPr>
          <a:xfrm flipV="1">
            <a:off x="6226048" y="2095876"/>
            <a:ext cx="5380722" cy="2282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7A78797-F277-4064-B1D8-3163A353F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DB2A2FE3-FE9A-415C-927E-CD63C4F1D3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9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79865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6B7A4B0D-4A22-488A-86AF-44F435F2E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AE4A5F-F4AB-40BE-86A5-C88E4481198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A64DF-1F75-4ECA-A152-611BEA144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lumn Non-bulleted text no i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8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226048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opic 2">
            <a:extLst>
              <a:ext uri="{FF2B5EF4-FFF2-40B4-BE49-F238E27FC236}">
                <a16:creationId xmlns:a16="http://schemas.microsoft.com/office/drawing/2014/main" id="{2D898326-0A40-4507-B826-6253A4EDBA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6463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161E2-501C-4098-AE59-8E3282B1AA72}"/>
              </a:ext>
            </a:extLst>
          </p:cNvPr>
          <p:cNvCxnSpPr/>
          <p:nvPr userDrawn="1"/>
        </p:nvCxnSpPr>
        <p:spPr>
          <a:xfrm>
            <a:off x="9046463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FC4B9-B285-4B1C-8C71-C1864482CAA4}"/>
              </a:ext>
            </a:extLst>
          </p:cNvPr>
          <p:cNvCxnSpPr/>
          <p:nvPr userDrawn="1"/>
        </p:nvCxnSpPr>
        <p:spPr>
          <a:xfrm>
            <a:off x="8919882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F60FFE35-E29F-46A9-9E6C-C8A0420366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3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lumn Non-bulleted text no indent with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opic 1 Text"/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opic 2 Text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7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8B71-52BA-4968-8257-C752859AD08D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C9AEFAAD-000E-444E-AFC0-AD0402AA7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opic 1">
            <a:extLst>
              <a:ext uri="{FF2B5EF4-FFF2-40B4-BE49-F238E27FC236}">
                <a16:creationId xmlns:a16="http://schemas.microsoft.com/office/drawing/2014/main" id="{D4F7E90F-BE6D-4003-B103-9E8FD9FA4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9" name="Topic 2">
            <a:extLst>
              <a:ext uri="{FF2B5EF4-FFF2-40B4-BE49-F238E27FC236}">
                <a16:creationId xmlns:a16="http://schemas.microsoft.com/office/drawing/2014/main" id="{CD0A3FF0-9B4B-42A8-BF2A-81CDCC12A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6048" y="1435608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5DD07-A5F0-4F81-9BDE-042E53EFBA6F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3A91D-D9D2-4CE0-84A0-DEC91A009C6E}"/>
              </a:ext>
            </a:extLst>
          </p:cNvPr>
          <p:cNvCxnSpPr/>
          <p:nvPr userDrawn="1"/>
        </p:nvCxnSpPr>
        <p:spPr>
          <a:xfrm>
            <a:off x="588263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C63ED-C513-4A44-A8F5-EFBA05EE78DF}"/>
              </a:ext>
            </a:extLst>
          </p:cNvPr>
          <p:cNvCxnSpPr/>
          <p:nvPr userDrawn="1"/>
        </p:nvCxnSpPr>
        <p:spPr>
          <a:xfrm>
            <a:off x="6226048" y="2098158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516119-6510-46AB-BEB4-3AE00F3CD3BB}"/>
              </a:ext>
            </a:extLst>
          </p:cNvPr>
          <p:cNvCxnSpPr/>
          <p:nvPr userDrawn="1"/>
        </p:nvCxnSpPr>
        <p:spPr>
          <a:xfrm>
            <a:off x="6096000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opic 1 Text">
            <a:extLst>
              <a:ext uri="{FF2B5EF4-FFF2-40B4-BE49-F238E27FC236}">
                <a16:creationId xmlns:a16="http://schemas.microsoft.com/office/drawing/2014/main" id="{CBA451E5-E78C-459B-AB19-D4034BC7D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632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opic 1">
            <a:extLst>
              <a:ext uri="{FF2B5EF4-FFF2-40B4-BE49-F238E27FC236}">
                <a16:creationId xmlns:a16="http://schemas.microsoft.com/office/drawing/2014/main" id="{72ADA61C-947A-46CA-A7A0-CC0FA51CEE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32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9AC99-0881-440B-BA2E-A7F382C430FF}"/>
              </a:ext>
            </a:extLst>
          </p:cNvPr>
          <p:cNvCxnSpPr/>
          <p:nvPr userDrawn="1"/>
        </p:nvCxnSpPr>
        <p:spPr>
          <a:xfrm>
            <a:off x="3405632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63710-DC71-4DF3-92DA-802E078930D9}"/>
              </a:ext>
            </a:extLst>
          </p:cNvPr>
          <p:cNvCxnSpPr/>
          <p:nvPr userDrawn="1"/>
        </p:nvCxnSpPr>
        <p:spPr>
          <a:xfrm>
            <a:off x="3275584" y="12776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opic 2 Text">
            <a:extLst>
              <a:ext uri="{FF2B5EF4-FFF2-40B4-BE49-F238E27FC236}">
                <a16:creationId xmlns:a16="http://schemas.microsoft.com/office/drawing/2014/main" id="{B21C9E33-B3ED-47D1-93E4-A9380F5C12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6463" y="2361775"/>
            <a:ext cx="2560320" cy="1526572"/>
          </a:xfrm>
          <a:noFill/>
        </p:spPr>
        <p:txBody>
          <a:bodyPr wrap="square" lIns="91440" tIns="91440" rIns="91440" bIns="91440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2pPr>
            <a:lvl3pPr marL="0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 typeface="Wingdings" panose="05000000000000000000" pitchFamily="2" charset="2"/>
              <a:buNone/>
              <a:tabLst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opic 2">
            <a:extLst>
              <a:ext uri="{FF2B5EF4-FFF2-40B4-BE49-F238E27FC236}">
                <a16:creationId xmlns:a16="http://schemas.microsoft.com/office/drawing/2014/main" id="{2D898326-0A40-4507-B826-6253A4EDBA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6463" y="1433326"/>
            <a:ext cx="2560320" cy="430887"/>
          </a:xfrm>
          <a:noFill/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Topic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161E2-501C-4098-AE59-8E3282B1AA72}"/>
              </a:ext>
            </a:extLst>
          </p:cNvPr>
          <p:cNvCxnSpPr/>
          <p:nvPr userDrawn="1"/>
        </p:nvCxnSpPr>
        <p:spPr>
          <a:xfrm>
            <a:off x="9046463" y="2095876"/>
            <a:ext cx="2560320" cy="0"/>
          </a:xfrm>
          <a:prstGeom prst="line">
            <a:avLst/>
          </a:prstGeom>
          <a:ln w="28575">
            <a:solidFill>
              <a:srgbClr val="5FAAEB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FC4B9-B285-4B1C-8C71-C1864482CAA4}"/>
              </a:ext>
            </a:extLst>
          </p:cNvPr>
          <p:cNvCxnSpPr/>
          <p:nvPr userDrawn="1"/>
        </p:nvCxnSpPr>
        <p:spPr>
          <a:xfrm>
            <a:off x="8919882" y="1284778"/>
            <a:ext cx="0" cy="3602736"/>
          </a:xfrm>
          <a:prstGeom prst="line">
            <a:avLst/>
          </a:prstGeom>
          <a:ln w="25400">
            <a:solidFill>
              <a:srgbClr val="E6E6E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1F84FD3-ABD3-4A51-8A90-9823A0FF56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018518" cy="359171"/>
          </a:xfrm>
          <a:solidFill>
            <a:srgbClr val="5FAAEB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F55FF1FD-69C8-4F8F-A868-92378F1B51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6" y="1436688"/>
            <a:ext cx="11018520" cy="1612749"/>
          </a:xfrm>
        </p:spPr>
        <p:txBody>
          <a:bodyPr/>
          <a:lstStyle>
            <a:lvl1pPr marL="0" indent="0">
              <a:buNone/>
              <a:defRPr sz="28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rgbClr val="2E3E3E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94143"/>
            <a:ext cx="9582912" cy="553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Software code slide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956E50EA-445A-4B6D-89EB-AC0D17D4C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4FAA12-C7E8-4DAA-9D27-2265EEF0BD9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CD29B68-C52F-4128-B20C-8C18F1825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 -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89" y="1434370"/>
            <a:ext cx="11018519" cy="1428083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86808F-85C3-4252-ABA7-645A29DE708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7C2AC90-14D6-4704-A58F-5D40645A48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3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384048"/>
            <a:ext cx="9582912" cy="553998"/>
          </a:xfrm>
        </p:spPr>
        <p:txBody>
          <a:bodyPr/>
          <a:lstStyle>
            <a:lvl1pPr>
              <a:defRPr sz="3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8720D-3E13-4F7A-B395-DE80891786B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C8E4D1-7F07-4DDF-87CA-87666138E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61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A6139-93F7-4EA6-930D-021235F987CF}"/>
              </a:ext>
            </a:extLst>
          </p:cNvPr>
          <p:cNvSpPr txBox="1"/>
          <p:nvPr userDrawn="1"/>
        </p:nvSpPr>
        <p:spPr>
          <a:xfrm>
            <a:off x="187037" y="6606983"/>
            <a:ext cx="8453001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Opsgility, LLC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for redistribution or redelivery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7BC91143-02C7-47B4-A3CA-D8E45FA0D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2EA3E24-4F3D-417E-9DF0-264C66314D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9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Log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A6139-93F7-4EA6-930D-021235F987CF}"/>
              </a:ext>
            </a:extLst>
          </p:cNvPr>
          <p:cNvSpPr txBox="1"/>
          <p:nvPr userDrawn="1"/>
        </p:nvSpPr>
        <p:spPr>
          <a:xfrm>
            <a:off x="187037" y="6606983"/>
            <a:ext cx="8453001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Opsgility, LLC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for redistribution or redelivery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7BC91143-02C7-47B4-A3CA-D8E45FA0D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448BDC4-FC35-4AC9-956E-FC31D84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" y="6190488"/>
            <a:ext cx="1746504" cy="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77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339286-F556-42BC-ADF8-012F92B42DF8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8236055" cy="3693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spc="0" baseline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Demo title</a:t>
            </a:r>
          </a:p>
        </p:txBody>
      </p:sp>
      <p:pic>
        <p:nvPicPr>
          <p:cNvPr id="4" name="NEW Brand Colors 2018">
            <a:extLst>
              <a:ext uri="{FF2B5EF4-FFF2-40B4-BE49-F238E27FC236}">
                <a16:creationId xmlns:a16="http://schemas.microsoft.com/office/drawing/2014/main" id="{32289FA7-AB28-4FF0-B7D7-84E1289CFB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4B9754-BEA2-47A6-96D2-BE251345C211}"/>
              </a:ext>
            </a:extLst>
          </p:cNvPr>
          <p:cNvSpPr txBox="1">
            <a:spLocks/>
          </p:cNvSpPr>
          <p:nvPr userDrawn="1"/>
        </p:nvSpPr>
        <p:spPr>
          <a:xfrm>
            <a:off x="585216" y="2783924"/>
            <a:ext cx="9144000" cy="7478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54DCEFB-EABD-4090-8163-CE7DA64785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3"/>
            <a:ext cx="2350008" cy="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MeUp L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45A5AD-D809-49F0-ACBC-D5B15BE28C05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BD04C-F0C5-4BDE-8783-C9CE53154E15}"/>
              </a:ext>
            </a:extLst>
          </p:cNvPr>
          <p:cNvSpPr/>
          <p:nvPr userDrawn="1"/>
        </p:nvSpPr>
        <p:spPr bwMode="auto">
          <a:xfrm>
            <a:off x="0" y="0"/>
            <a:ext cx="12192000" cy="98523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8238744" cy="369332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spc="0" baseline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Lab title and instructions</a:t>
            </a:r>
          </a:p>
        </p:txBody>
      </p:sp>
      <p:pic>
        <p:nvPicPr>
          <p:cNvPr id="7" name="NEW Brand Colors 2018">
            <a:extLst>
              <a:ext uri="{FF2B5EF4-FFF2-40B4-BE49-F238E27FC236}">
                <a16:creationId xmlns:a16="http://schemas.microsoft.com/office/drawing/2014/main" id="{E44AF8B0-01E3-4F57-8346-50A3495DF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A18E9FF-C1B1-4735-8A5B-E9B40CC48D03}"/>
              </a:ext>
            </a:extLst>
          </p:cNvPr>
          <p:cNvSpPr txBox="1">
            <a:spLocks/>
          </p:cNvSpPr>
          <p:nvPr userDrawn="1"/>
        </p:nvSpPr>
        <p:spPr>
          <a:xfrm>
            <a:off x="585216" y="2793965"/>
            <a:ext cx="9144000" cy="7478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LAB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24999C-947F-43BB-ACBB-7EEDD02E67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3"/>
            <a:ext cx="2350008" cy="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3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2A3B1A-528B-4A04-92F5-EBEDE1CD2109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06979"/>
            <a:ext cx="6652163" cy="74789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D84C7163-FBE8-4927-B25C-0FC0E4F03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19EBBD-80D0-4172-9D68-A9DDF9224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3"/>
            <a:ext cx="2350008" cy="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 No Ind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8552-2874-4DC9-8D16-71FC1093BAC3}"/>
              </a:ext>
            </a:extLst>
          </p:cNvPr>
          <p:cNvSpPr txBox="1"/>
          <p:nvPr userDrawn="1"/>
        </p:nvSpPr>
        <p:spPr>
          <a:xfrm>
            <a:off x="187037" y="6606983"/>
            <a:ext cx="8453001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Opsgility, LLC - Not for redistribution or redelivery</a:t>
            </a:r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71CE79-CE58-49C3-BA7D-D344C30EBDC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CC2BE-0B62-4C31-8078-967FEBF20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292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83BEAC-C7A7-4364-BB31-C9DD363C24B8}"/>
              </a:ext>
            </a:extLst>
          </p:cNvPr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5FAA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86509"/>
            <a:ext cx="7333099" cy="74789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NEW Brand Colors 2018">
            <a:extLst>
              <a:ext uri="{FF2B5EF4-FFF2-40B4-BE49-F238E27FC236}">
                <a16:creationId xmlns:a16="http://schemas.microsoft.com/office/drawing/2014/main" id="{16F36015-22C5-44D8-9E9F-B130B12CD9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B4B0326-E45C-4682-B99B-B629D7D9A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2912" y="5769863"/>
            <a:ext cx="2350008" cy="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1E7A68E-D5DA-446F-BC63-A20487482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7604" y="2158309"/>
            <a:ext cx="6336792" cy="25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8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n-bulleted text No Indent With UR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4048"/>
            <a:ext cx="9582912" cy="553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4968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NEW Brand Colors 2018">
            <a:extLst>
              <a:ext uri="{FF2B5EF4-FFF2-40B4-BE49-F238E27FC236}">
                <a16:creationId xmlns:a16="http://schemas.microsoft.com/office/drawing/2014/main" id="{3F91A658-6353-4E6A-AF8C-58A00608B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AFD38D-937D-7941-9EEB-8CE7F4E2A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044184"/>
            <a:ext cx="11018520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FC9D8-4844-472C-BEAA-08FF9C61B0B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17907-945A-4E0A-B708-DD0CB6DF5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1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9582912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1115191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18A35-ADFF-4F57-B249-6CAEC3DE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11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 With URL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9582912" cy="553998"/>
          </a:xfrm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1115191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B74055-3372-4D31-B698-27E1B7781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216" y="6043400"/>
            <a:ext cx="11151917" cy="359171"/>
          </a:xfrm>
          <a:solidFill>
            <a:srgbClr val="1C698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600" lvl="0" indent="-228600" algn="ctr"/>
            <a:r>
              <a:rPr lang="en-US" dirty="0"/>
              <a:t>https://azure.microsoft.com/services/virtual-machines/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BF4DB-E417-49CC-896D-432C04A5091D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EC611-D07F-4C13-96EE-9271FE156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8128" y="329184"/>
            <a:ext cx="1746504" cy="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009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itle Placeholder 1">
            <a:extLst>
              <a:ext uri="{FF2B5EF4-FFF2-40B4-BE49-F238E27FC236}">
                <a16:creationId xmlns:a16="http://schemas.microsoft.com/office/drawing/2014/main" id="{A8B8231B-FF22-4099-B2C0-1E57DC83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745" r:id="rId2"/>
    <p:sldLayoutId id="2147484678" r:id="rId3"/>
    <p:sldLayoutId id="2147484580" r:id="rId4"/>
    <p:sldLayoutId id="2147484240" r:id="rId5"/>
    <p:sldLayoutId id="2147484688" r:id="rId6"/>
    <p:sldLayoutId id="2147484696" r:id="rId7"/>
    <p:sldLayoutId id="2147484680" r:id="rId8"/>
    <p:sldLayoutId id="2147484697" r:id="rId9"/>
    <p:sldLayoutId id="2147484701" r:id="rId10"/>
    <p:sldLayoutId id="2147484710" r:id="rId11"/>
    <p:sldLayoutId id="2147484702" r:id="rId12"/>
    <p:sldLayoutId id="2147484711" r:id="rId13"/>
    <p:sldLayoutId id="2147484699" r:id="rId14"/>
    <p:sldLayoutId id="2147484693" r:id="rId15"/>
    <p:sldLayoutId id="2147484703" r:id="rId16"/>
    <p:sldLayoutId id="2147484704" r:id="rId17"/>
    <p:sldLayoutId id="2147484705" r:id="rId18"/>
    <p:sldLayoutId id="2147484707" r:id="rId19"/>
    <p:sldLayoutId id="2147484708" r:id="rId20"/>
    <p:sldLayoutId id="2147484706" r:id="rId21"/>
    <p:sldLayoutId id="2147484709" r:id="rId22"/>
    <p:sldLayoutId id="2147484585" r:id="rId23"/>
    <p:sldLayoutId id="2147484256" r:id="rId24"/>
    <p:sldLayoutId id="2147484712" r:id="rId25"/>
    <p:sldLayoutId id="2147484249" r:id="rId26"/>
    <p:sldLayoutId id="2147484676" r:id="rId27"/>
    <p:sldLayoutId id="2147484582" r:id="rId28"/>
    <p:sldLayoutId id="2147484584" r:id="rId29"/>
    <p:sldLayoutId id="2147484299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>
              <a:lumMod val="90000"/>
              <a:lumOff val="1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itle Placeholder 1">
            <a:extLst>
              <a:ext uri="{FF2B5EF4-FFF2-40B4-BE49-F238E27FC236}">
                <a16:creationId xmlns:a16="http://schemas.microsoft.com/office/drawing/2014/main" id="{A8B8231B-FF22-4099-B2C0-1E57DC83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  <p:sldLayoutId id="2147484730" r:id="rId17"/>
    <p:sldLayoutId id="2147484731" r:id="rId18"/>
    <p:sldLayoutId id="2147484732" r:id="rId19"/>
    <p:sldLayoutId id="2147484733" r:id="rId20"/>
    <p:sldLayoutId id="2147484734" r:id="rId21"/>
    <p:sldLayoutId id="2147484735" r:id="rId22"/>
    <p:sldLayoutId id="2147484736" r:id="rId23"/>
    <p:sldLayoutId id="2147484737" r:id="rId24"/>
    <p:sldLayoutId id="2147484738" r:id="rId25"/>
    <p:sldLayoutId id="2147484739" r:id="rId26"/>
    <p:sldLayoutId id="2147484740" r:id="rId27"/>
    <p:sldLayoutId id="2147484741" r:id="rId28"/>
    <p:sldLayoutId id="2147484742" r:id="rId29"/>
    <p:sldLayoutId id="2147484743" r:id="rId30"/>
    <p:sldLayoutId id="2147484744" r:id="rId3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>
              <a:lumMod val="90000"/>
              <a:lumOff val="1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>
              <a:lumMod val="90000"/>
              <a:lumOff val="1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93763" y="2401888"/>
            <a:ext cx="9590087" cy="1661993"/>
          </a:xfrm>
        </p:spPr>
        <p:txBody>
          <a:bodyPr/>
          <a:lstStyle/>
          <a:p>
            <a:r>
              <a:rPr lang="en-US" dirty="0"/>
              <a:t>Advanced Automation with ARM Templates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DE2-134A-4F6A-A5B8-CF0750015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3495489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C265B-3C55-4516-976F-0A51842B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</a:t>
            </a:r>
          </a:p>
        </p:txBody>
      </p:sp>
    </p:spTree>
    <p:extLst>
      <p:ext uri="{BB962C8B-B14F-4D97-AF65-F5344CB8AC3E}">
        <p14:creationId xmlns:p14="http://schemas.microsoft.com/office/powerpoint/2010/main" val="4505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B129E-BC2D-409B-B10A-C7F1B7C6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ABD85-0503-4EC6-A629-C96769D66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1447799"/>
            <a:ext cx="5510784" cy="2979277"/>
          </a:xfrm>
        </p:spPr>
        <p:txBody>
          <a:bodyPr/>
          <a:lstStyle/>
          <a:p>
            <a:r>
              <a:rPr lang="en-IE" dirty="0"/>
              <a:t>Show what a template will do</a:t>
            </a:r>
          </a:p>
          <a:p>
            <a:pPr lvl="1"/>
            <a:r>
              <a:rPr lang="en-IE" dirty="0"/>
              <a:t>Resource add / delete / update / etc</a:t>
            </a:r>
          </a:p>
          <a:p>
            <a:r>
              <a:rPr lang="en-IE" dirty="0"/>
              <a:t>Review changes prior to deployment</a:t>
            </a:r>
          </a:p>
          <a:p>
            <a:r>
              <a:rPr lang="en-IE" dirty="0"/>
              <a:t>Speed up edit/test cycles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A1F0B-189E-4122-ABFD-62D8BFDA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95" y="1447799"/>
            <a:ext cx="4883986" cy="38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0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1B5C6-3854-4E9F-BCF2-EAAFE579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91E1B-A22F-41C1-A2CF-74C7CCE2C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3508653"/>
          </a:xfrm>
        </p:spPr>
        <p:txBody>
          <a:bodyPr/>
          <a:lstStyle/>
          <a:p>
            <a:r>
              <a:rPr lang="en-IE" dirty="0"/>
              <a:t>New-</a:t>
            </a:r>
            <a:r>
              <a:rPr lang="en-IE" dirty="0" err="1"/>
              <a:t>AzResourceGroupDeployment</a:t>
            </a:r>
            <a:r>
              <a:rPr lang="en-IE" dirty="0"/>
              <a:t> -</a:t>
            </a:r>
            <a:r>
              <a:rPr lang="en-IE" dirty="0" err="1"/>
              <a:t>Whatif</a:t>
            </a:r>
            <a:r>
              <a:rPr lang="en-IE" dirty="0"/>
              <a:t> …</a:t>
            </a:r>
          </a:p>
          <a:p>
            <a:r>
              <a:rPr lang="en-IE" dirty="0"/>
              <a:t>New-</a:t>
            </a:r>
            <a:r>
              <a:rPr lang="en-IE" dirty="0" err="1"/>
              <a:t>AzSubscriptionDeployment</a:t>
            </a:r>
            <a:r>
              <a:rPr lang="en-IE" dirty="0"/>
              <a:t> -</a:t>
            </a:r>
            <a:r>
              <a:rPr lang="en-IE" dirty="0" err="1"/>
              <a:t>Whatif</a:t>
            </a:r>
            <a:r>
              <a:rPr lang="en-IE" dirty="0"/>
              <a:t> …</a:t>
            </a:r>
          </a:p>
          <a:p>
            <a:endParaRPr lang="en-IE" dirty="0"/>
          </a:p>
          <a:p>
            <a:r>
              <a:rPr lang="en-IE" dirty="0"/>
              <a:t>Requires: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Install-Module </a:t>
            </a:r>
            <a:r>
              <a:rPr lang="en-US" sz="1800" dirty="0" err="1"/>
              <a:t>Az.Resources</a:t>
            </a:r>
            <a:r>
              <a:rPr lang="en-US" sz="1800" dirty="0"/>
              <a:t> -</a:t>
            </a:r>
            <a:r>
              <a:rPr lang="en-US" sz="1800" dirty="0" err="1"/>
              <a:t>RequiredVersion</a:t>
            </a:r>
            <a:r>
              <a:rPr lang="en-US" sz="1800" dirty="0"/>
              <a:t> 1.12.1-preview -</a:t>
            </a:r>
            <a:r>
              <a:rPr lang="en-US" sz="1800" dirty="0" err="1"/>
              <a:t>AllowPrerelease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PowerShell 6.x or 7.x</a:t>
            </a:r>
            <a:endParaRPr lang="en-IE" sz="1800" dirty="0"/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3CE99-83C3-4434-BD57-969E9894EF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2339102"/>
          </a:xfrm>
        </p:spPr>
        <p:txBody>
          <a:bodyPr/>
          <a:lstStyle/>
          <a:p>
            <a:r>
              <a:rPr lang="en-IE" dirty="0" err="1"/>
              <a:t>az</a:t>
            </a:r>
            <a:r>
              <a:rPr lang="en-IE" dirty="0"/>
              <a:t> deployment group what-if…</a:t>
            </a:r>
          </a:p>
          <a:p>
            <a:r>
              <a:rPr lang="en-IE" dirty="0" err="1"/>
              <a:t>az</a:t>
            </a:r>
            <a:r>
              <a:rPr lang="en-IE" dirty="0"/>
              <a:t> deployment sub what-if…</a:t>
            </a:r>
          </a:p>
          <a:p>
            <a:endParaRPr lang="en-IE" dirty="0"/>
          </a:p>
          <a:p>
            <a:r>
              <a:rPr lang="en-IE" dirty="0"/>
              <a:t>Requires: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Azure CLI 2.5.0 or later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093F25-2A54-40C9-BEF6-AAB4A92B8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PowerShell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91C9A-4B79-4623-B9EB-32E19FEA99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2300183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E7A06-46AC-46B3-B111-81159BC7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Change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C799B7-98B5-40A7-B84D-6577B7D6B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855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E7A06-46AC-46B3-B111-81159BC7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Programmatic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C799B7-98B5-40A7-B84D-6577B7D6B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45468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C265B-3C55-4516-976F-0A51842B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5464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C265B-3C55-4516-976F-0A51842B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Scripts</a:t>
            </a:r>
          </a:p>
        </p:txBody>
      </p:sp>
    </p:spTree>
    <p:extLst>
      <p:ext uri="{BB962C8B-B14F-4D97-AF65-F5344CB8AC3E}">
        <p14:creationId xmlns:p14="http://schemas.microsoft.com/office/powerpoint/2010/main" val="4588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8C7E3-3722-49FE-ACFB-0198052C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C1FD-3361-43A1-A7C9-DFA76219E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2426" y="1952234"/>
            <a:ext cx="4483236" cy="1428083"/>
          </a:xfrm>
        </p:spPr>
        <p:txBody>
          <a:bodyPr/>
          <a:lstStyle/>
          <a:p>
            <a:r>
              <a:rPr lang="en-US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8122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574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8C7E3-3722-49FE-ACFB-0198052C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C1FD-3361-43A1-A7C9-DFA76219E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16038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C265B-3C55-4516-976F-0A51842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786509"/>
            <a:ext cx="7333099" cy="747897"/>
          </a:xfrm>
        </p:spPr>
        <p:txBody>
          <a:bodyPr/>
          <a:lstStyle/>
          <a:p>
            <a:r>
              <a:rPr lang="en-US" dirty="0"/>
              <a:t>Scoped Deployments</a:t>
            </a:r>
          </a:p>
        </p:txBody>
      </p:sp>
    </p:spTree>
    <p:extLst>
      <p:ext uri="{BB962C8B-B14F-4D97-AF65-F5344CB8AC3E}">
        <p14:creationId xmlns:p14="http://schemas.microsoft.com/office/powerpoint/2010/main" val="2514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7B1F7-FEF8-49A7-AFBE-F66A668E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Which Scope to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0FEE-2C63-492D-B1A1-FAAC2DD1B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Role definitions and assignments</a:t>
            </a:r>
          </a:p>
          <a:p>
            <a:r>
              <a:rPr lang="en-IE" dirty="0"/>
              <a:t>Policy definitions and assignments</a:t>
            </a:r>
          </a:p>
          <a:p>
            <a:r>
              <a:rPr lang="en-IE" dirty="0"/>
              <a:t>Management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D5ABE-A325-448C-99A3-61AC8CF46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6048" y="2364056"/>
            <a:ext cx="2560320" cy="4203797"/>
          </a:xfrm>
        </p:spPr>
        <p:txBody>
          <a:bodyPr/>
          <a:lstStyle/>
          <a:p>
            <a:r>
              <a:rPr lang="en-IE" dirty="0"/>
              <a:t>Role definitions and assignments</a:t>
            </a:r>
          </a:p>
          <a:p>
            <a:r>
              <a:rPr lang="en-IE" dirty="0"/>
              <a:t>Policy definitions, assignments and remediation</a:t>
            </a:r>
          </a:p>
          <a:p>
            <a:r>
              <a:rPr lang="en-IE" dirty="0"/>
              <a:t>Security </a:t>
            </a:r>
            <a:r>
              <a:rPr lang="en-IE" dirty="0" err="1"/>
              <a:t>Center</a:t>
            </a:r>
            <a:r>
              <a:rPr lang="en-IE" dirty="0"/>
              <a:t> configuration</a:t>
            </a:r>
          </a:p>
          <a:p>
            <a:r>
              <a:rPr lang="en-IE" dirty="0"/>
              <a:t>Blueprints</a:t>
            </a:r>
          </a:p>
          <a:p>
            <a:r>
              <a:rPr lang="en-IE" dirty="0"/>
              <a:t>Resource groups</a:t>
            </a:r>
          </a:p>
          <a:p>
            <a:r>
              <a:rPr lang="en-IE" dirty="0"/>
              <a:t>Budgets</a:t>
            </a:r>
          </a:p>
          <a:p>
            <a:r>
              <a:rPr lang="en-IE" dirty="0"/>
              <a:t>Locks</a:t>
            </a:r>
          </a:p>
          <a:p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276322-BBBB-414C-BB0C-E5B80A756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Tenant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1EB591-A12B-47E4-8EF8-90D4164D5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Subscription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12ECDE-DB68-4544-AF41-55E41784E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/>
              <a:t>Role definitions and assignments</a:t>
            </a:r>
          </a:p>
          <a:p>
            <a:r>
              <a:rPr lang="en-IE" dirty="0"/>
              <a:t>Policy definitions and assignments</a:t>
            </a:r>
          </a:p>
          <a:p>
            <a:endParaRPr lang="en-I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0FBEC3-A43F-4C44-ADC6-8B3F44112F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E" dirty="0" err="1"/>
              <a:t>Mgmt</a:t>
            </a:r>
            <a:r>
              <a:rPr lang="en-IE" dirty="0"/>
              <a:t> Group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B7129C-F76E-4517-B087-37326D0A15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E" dirty="0"/>
              <a:t>Role assignments</a:t>
            </a:r>
          </a:p>
          <a:p>
            <a:r>
              <a:rPr lang="en-IE" dirty="0"/>
              <a:t>Policy assignments</a:t>
            </a:r>
          </a:p>
          <a:p>
            <a:r>
              <a:rPr lang="en-IE" dirty="0"/>
              <a:t>Most resources</a:t>
            </a:r>
          </a:p>
          <a:p>
            <a:endParaRPr lang="en-I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DD0537-9211-49B9-8A96-0AF9AA8773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E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6004859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1FEC-C7F7-4149-9D01-7DC957C6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0EC68E5-C958-465A-9BAC-9BDB16B8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92362"/>
              </p:ext>
            </p:extLst>
          </p:nvPr>
        </p:nvGraphicFramePr>
        <p:xfrm>
          <a:off x="585215" y="1405735"/>
          <a:ext cx="11202594" cy="29311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778187">
                  <a:extLst>
                    <a:ext uri="{9D8B030D-6E8A-4147-A177-3AD203B41FA5}">
                      <a16:colId xmlns:a16="http://schemas.microsoft.com/office/drawing/2014/main" val="2681489421"/>
                    </a:ext>
                  </a:extLst>
                </a:gridCol>
                <a:gridCol w="8424407">
                  <a:extLst>
                    <a:ext uri="{9D8B030D-6E8A-4147-A177-3AD203B41FA5}">
                      <a16:colId xmlns:a16="http://schemas.microsoft.com/office/drawing/2014/main" val="152425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Template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3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effectLst/>
                        </a:rPr>
                        <a:t>https://schema.management.azure.com/schemas/2019-08-01/</a:t>
                      </a:r>
                      <a:br>
                        <a:rPr lang="en-IE" sz="1800" kern="1200" dirty="0">
                          <a:effectLst/>
                        </a:rPr>
                      </a:br>
                      <a:r>
                        <a:rPr lang="en-IE" sz="1800" kern="1200" dirty="0" err="1">
                          <a:effectLst/>
                        </a:rPr>
                        <a:t>tenantDeploymentTemplate.json</a:t>
                      </a:r>
                      <a:r>
                        <a:rPr lang="en-IE" sz="1800" kern="1200" dirty="0">
                          <a:effectLst/>
                        </a:rPr>
                        <a:t>#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9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Management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effectLst/>
                        </a:rPr>
                        <a:t>https://schema.management.azure.com/schemas/2019-08-01/</a:t>
                      </a:r>
                      <a:br>
                        <a:rPr lang="en-IE" sz="1800" kern="1200" dirty="0">
                          <a:effectLst/>
                        </a:rPr>
                      </a:br>
                      <a:r>
                        <a:rPr lang="en-IE" sz="1800" kern="1200" dirty="0" err="1">
                          <a:effectLst/>
                        </a:rPr>
                        <a:t>managementGroupDeploymentTemplate.json</a:t>
                      </a:r>
                      <a:r>
                        <a:rPr lang="en-IE" sz="1800" kern="1200" dirty="0">
                          <a:effectLst/>
                        </a:rPr>
                        <a:t>#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effectLst/>
                        </a:rPr>
                        <a:t>https://schema.management.azure.com/schemas/2018-05-01/</a:t>
                      </a:r>
                      <a:br>
                        <a:rPr lang="en-IE" sz="1800" kern="1200" dirty="0">
                          <a:effectLst/>
                        </a:rPr>
                      </a:br>
                      <a:r>
                        <a:rPr lang="en-IE" sz="1800" kern="1200" dirty="0" err="1">
                          <a:effectLst/>
                        </a:rPr>
                        <a:t>subscriptionDeploymentTemplate.json</a:t>
                      </a:r>
                      <a:r>
                        <a:rPr lang="en-IE" sz="1800" kern="1200" dirty="0">
                          <a:effectLst/>
                        </a:rPr>
                        <a:t>#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9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Resource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https://schema.management.azure.com/schemas/2019-04-01/</a:t>
                      </a:r>
                      <a:br>
                        <a:rPr lang="en-IE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E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deploymentTemplate.json</a:t>
                      </a:r>
                      <a:r>
                        <a:rPr lang="en-IE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3676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0AA2AB77-C20A-44D2-ACCF-0F0177D6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3048"/>
              </p:ext>
            </p:extLst>
          </p:nvPr>
        </p:nvGraphicFramePr>
        <p:xfrm>
          <a:off x="585215" y="4551801"/>
          <a:ext cx="11202594" cy="64008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2778187">
                  <a:extLst>
                    <a:ext uri="{9D8B030D-6E8A-4147-A177-3AD203B41FA5}">
                      <a16:colId xmlns:a16="http://schemas.microsoft.com/office/drawing/2014/main" val="2681489421"/>
                    </a:ext>
                  </a:extLst>
                </a:gridCol>
                <a:gridCol w="8424407">
                  <a:extLst>
                    <a:ext uri="{9D8B030D-6E8A-4147-A177-3AD203B41FA5}">
                      <a16:colId xmlns:a16="http://schemas.microsoft.com/office/drawing/2014/main" val="152425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Parameters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effectLst/>
                        </a:rPr>
                        <a:t>https://schema.management.azure.com/schemas/2019-04-01/</a:t>
                      </a:r>
                      <a:br>
                        <a:rPr lang="en-IE" sz="1800" kern="1200" dirty="0">
                          <a:effectLst/>
                        </a:rPr>
                      </a:br>
                      <a:r>
                        <a:rPr lang="en-IE" sz="1800" kern="1200" dirty="0" err="1">
                          <a:effectLst/>
                        </a:rPr>
                        <a:t>deploymentParameters.json</a:t>
                      </a:r>
                      <a:r>
                        <a:rPr lang="en-IE" sz="1800" kern="1200" dirty="0">
                          <a:effectLst/>
                        </a:rPr>
                        <a:t>#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9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611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1B5C6-3854-4E9F-BCF2-EAAFE579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91E1B-A22F-41C1-A2CF-74C7CCE2C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732" y="2364057"/>
            <a:ext cx="5212080" cy="4647426"/>
          </a:xfrm>
        </p:spPr>
        <p:txBody>
          <a:bodyPr/>
          <a:lstStyle/>
          <a:p>
            <a:r>
              <a:rPr lang="en-IE" dirty="0"/>
              <a:t>New-</a:t>
            </a:r>
            <a:r>
              <a:rPr lang="en-IE" dirty="0" err="1"/>
              <a:t>AzTenantDeployment</a:t>
            </a:r>
            <a:r>
              <a:rPr lang="en-IE" dirty="0"/>
              <a:t> …</a:t>
            </a:r>
          </a:p>
          <a:p>
            <a:endParaRPr lang="en-IE" dirty="0"/>
          </a:p>
          <a:p>
            <a:r>
              <a:rPr lang="en-IE" dirty="0"/>
              <a:t>New-</a:t>
            </a:r>
            <a:r>
              <a:rPr lang="en-IE" dirty="0" err="1"/>
              <a:t>AzManagementGroupDeployment</a:t>
            </a:r>
            <a:r>
              <a:rPr lang="en-IE" dirty="0"/>
              <a:t> …</a:t>
            </a:r>
          </a:p>
          <a:p>
            <a:endParaRPr lang="en-IE" dirty="0"/>
          </a:p>
          <a:p>
            <a:r>
              <a:rPr lang="en-IE" dirty="0"/>
              <a:t>New-</a:t>
            </a:r>
            <a:r>
              <a:rPr lang="en-IE" dirty="0" err="1"/>
              <a:t>AzSubscriptionDeployment</a:t>
            </a:r>
            <a:r>
              <a:rPr lang="en-IE" dirty="0"/>
              <a:t> …</a:t>
            </a:r>
          </a:p>
          <a:p>
            <a:endParaRPr lang="en-IE" dirty="0"/>
          </a:p>
          <a:p>
            <a:r>
              <a:rPr lang="en-IE" dirty="0"/>
              <a:t>New-</a:t>
            </a:r>
            <a:r>
              <a:rPr lang="en-IE" dirty="0" err="1"/>
              <a:t>AzResourceGroupDeployment</a:t>
            </a:r>
            <a:r>
              <a:rPr lang="en-IE" dirty="0"/>
              <a:t> …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3CE99-83C3-4434-BD57-969E9894EF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4703" y="2364057"/>
            <a:ext cx="5212080" cy="3262432"/>
          </a:xfrm>
        </p:spPr>
        <p:txBody>
          <a:bodyPr/>
          <a:lstStyle/>
          <a:p>
            <a:r>
              <a:rPr lang="en-IE" dirty="0" err="1"/>
              <a:t>az</a:t>
            </a:r>
            <a:r>
              <a:rPr lang="en-IE" dirty="0"/>
              <a:t> deployment tenant create …</a:t>
            </a:r>
          </a:p>
          <a:p>
            <a:endParaRPr lang="en-IE" dirty="0"/>
          </a:p>
          <a:p>
            <a:r>
              <a:rPr lang="en-IE" dirty="0" err="1"/>
              <a:t>az</a:t>
            </a:r>
            <a:r>
              <a:rPr lang="en-IE" dirty="0"/>
              <a:t> deployment mg create …</a:t>
            </a:r>
          </a:p>
          <a:p>
            <a:endParaRPr lang="en-IE" dirty="0"/>
          </a:p>
          <a:p>
            <a:r>
              <a:rPr lang="en-IE" dirty="0" err="1"/>
              <a:t>az</a:t>
            </a:r>
            <a:r>
              <a:rPr lang="en-IE" dirty="0"/>
              <a:t> deployment sub create …</a:t>
            </a:r>
          </a:p>
          <a:p>
            <a:endParaRPr lang="en-IE" dirty="0"/>
          </a:p>
          <a:p>
            <a:r>
              <a:rPr lang="en-IE" dirty="0" err="1"/>
              <a:t>az</a:t>
            </a:r>
            <a:r>
              <a:rPr lang="en-IE" dirty="0"/>
              <a:t> deployment group create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093F25-2A54-40C9-BEF6-AAB4A92B8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PowerShell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91C9A-4B79-4623-B9EB-32E19FEA99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5497868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66372-C6A7-4F62-B876-803BDAABE622}"/>
              </a:ext>
            </a:extLst>
          </p:cNvPr>
          <p:cNvSpPr/>
          <p:nvPr/>
        </p:nvSpPr>
        <p:spPr bwMode="auto">
          <a:xfrm>
            <a:off x="1030941" y="4397189"/>
            <a:ext cx="9040906" cy="50650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E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0A4A-3560-439E-A02D-FA5289875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6" y="1436688"/>
            <a:ext cx="9347678" cy="4998291"/>
          </a:xfrm>
        </p:spPr>
        <p:txBody>
          <a:bodyPr/>
          <a:lstStyle/>
          <a:p>
            <a:r>
              <a:rPr lang="en-IE" dirty="0">
                <a:solidFill>
                  <a:srgbClr val="A31515"/>
                </a:solidFill>
                <a:latin typeface="SFMono-Regular"/>
              </a:rPr>
              <a:t>"resources"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[</a:t>
            </a:r>
            <a:br>
              <a:rPr lang="en-IE" dirty="0">
                <a:solidFill>
                  <a:srgbClr val="171717"/>
                </a:solidFill>
                <a:latin typeface="SFMono-Regular"/>
              </a:rPr>
            </a:br>
            <a:r>
              <a:rPr lang="en-IE" dirty="0">
                <a:solidFill>
                  <a:srgbClr val="171717"/>
                </a:solidFill>
                <a:latin typeface="SFMono-Regular"/>
              </a:rPr>
              <a:t>    {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 err="1">
                <a:solidFill>
                  <a:srgbClr val="0451A5"/>
                </a:solidFill>
                <a:latin typeface="SFMono-Regular"/>
              </a:rPr>
              <a:t>apiVersion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"2017-05-10"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,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"name"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IE" dirty="0" err="1">
                <a:solidFill>
                  <a:srgbClr val="A31515"/>
                </a:solidFill>
                <a:latin typeface="SFMono-Regular"/>
              </a:rPr>
              <a:t>nestedTemplate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,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"type"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IE" dirty="0" err="1">
                <a:solidFill>
                  <a:srgbClr val="A31515"/>
                </a:solidFill>
                <a:latin typeface="SFMono-Regular"/>
              </a:rPr>
              <a:t>Microsoft.Resources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/deployments"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,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 err="1">
                <a:solidFill>
                  <a:srgbClr val="0451A5"/>
                </a:solidFill>
                <a:latin typeface="SFMono-Regular"/>
              </a:rPr>
              <a:t>resourceGroup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"[parameters('</a:t>
            </a:r>
            <a:r>
              <a:rPr lang="en-IE" dirty="0" err="1">
                <a:solidFill>
                  <a:srgbClr val="A31515"/>
                </a:solidFill>
                <a:latin typeface="SFMono-Regular"/>
              </a:rPr>
              <a:t>secondResourceGroup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')]"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,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 err="1">
                <a:solidFill>
                  <a:srgbClr val="0451A5"/>
                </a:solidFill>
                <a:latin typeface="SFMono-Regular"/>
              </a:rPr>
              <a:t>subscriptionId</a:t>
            </a:r>
            <a:r>
              <a:rPr lang="en-IE" dirty="0">
                <a:solidFill>
                  <a:srgbClr val="0451A5"/>
                </a:solidFill>
                <a:latin typeface="SFMono-Regular"/>
              </a:rPr>
              <a:t>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"[parameters('</a:t>
            </a:r>
            <a:r>
              <a:rPr lang="en-IE" dirty="0" err="1">
                <a:solidFill>
                  <a:srgbClr val="A31515"/>
                </a:solidFill>
                <a:latin typeface="SFMono-Regular"/>
              </a:rPr>
              <a:t>secondSubscriptionID</a:t>
            </a:r>
            <a:r>
              <a:rPr lang="en-IE" dirty="0">
                <a:solidFill>
                  <a:srgbClr val="A31515"/>
                </a:solidFill>
                <a:latin typeface="SFMono-Regular"/>
              </a:rPr>
              <a:t>')]"</a:t>
            </a:r>
            <a:r>
              <a:rPr lang="en-IE" dirty="0">
                <a:solidFill>
                  <a:srgbClr val="171717"/>
                </a:solidFill>
                <a:latin typeface="SFMono-Regular"/>
              </a:rPr>
              <a:t>,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    ...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    }</a:t>
            </a:r>
          </a:p>
          <a:p>
            <a:r>
              <a:rPr lang="en-IE" dirty="0">
                <a:solidFill>
                  <a:srgbClr val="171717"/>
                </a:solidFill>
                <a:latin typeface="SFMono-Regular"/>
              </a:rPr>
              <a:t>]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32393-1CFD-4109-BDAB-4F4A0DE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Deploying to Multiple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1588627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922E8F-3EB8-4996-8885-91B7BC23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Resource IDs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0ACE1A-A7D5-436B-8B77-F8EA1B791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95715"/>
              </p:ext>
            </p:extLst>
          </p:nvPr>
        </p:nvGraphicFramePr>
        <p:xfrm>
          <a:off x="557067" y="1418914"/>
          <a:ext cx="11077866" cy="4699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489678">
                  <a:extLst>
                    <a:ext uri="{9D8B030D-6E8A-4147-A177-3AD203B41FA5}">
                      <a16:colId xmlns:a16="http://schemas.microsoft.com/office/drawing/2014/main" val="1840410408"/>
                    </a:ext>
                  </a:extLst>
                </a:gridCol>
                <a:gridCol w="8588188">
                  <a:extLst>
                    <a:ext uri="{9D8B030D-6E8A-4147-A177-3AD203B41FA5}">
                      <a16:colId xmlns:a16="http://schemas.microsoft.com/office/drawing/2014/main" val="728239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+mn-lt"/>
                          <a:cs typeface="Segoe UI Semilight" panose="020B04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+mn-lt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6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resourceId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Resource group level deployment</a:t>
                      </a:r>
                    </a:p>
                    <a:p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/subscriptions/{</a:t>
                      </a:r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subId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}/</a:t>
                      </a:r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resourceGroups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/{</a:t>
                      </a:r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rgName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}/providers/{namespace}/{type}/{name}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Subscription-level deployment: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kern="1200" dirty="0">
                          <a:latin typeface="+mj-lt"/>
                          <a:cs typeface="Segoe UI Semilight" panose="020B0402040204020203" pitchFamily="34" charset="0"/>
                        </a:rPr>
                        <a:t>/subscriptions/{</a:t>
                      </a:r>
                      <a:r>
                        <a:rPr lang="en-IE" sz="1600" kern="1200" dirty="0" err="1">
                          <a:latin typeface="+mj-lt"/>
                          <a:cs typeface="Segoe UI Semilight" panose="020B0402040204020203" pitchFamily="34" charset="0"/>
                        </a:rPr>
                        <a:t>subId</a:t>
                      </a:r>
                      <a:r>
                        <a:rPr lang="en-IE" sz="1600" kern="1200" dirty="0">
                          <a:latin typeface="+mj-lt"/>
                          <a:cs typeface="Segoe UI Semilight" panose="020B0402040204020203" pitchFamily="34" charset="0"/>
                        </a:rPr>
                        <a:t>}/providers/{namespace}/{type}/{name}</a:t>
                      </a:r>
                      <a:endParaRPr lang="en-IE" sz="1600" dirty="0">
                        <a:latin typeface="+mj-lt"/>
                        <a:cs typeface="Segoe UI Semilight" panose="020B0402040204020203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group or tenant-level deployment: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kern="1200" dirty="0">
                          <a:latin typeface="+mj-lt"/>
                          <a:cs typeface="Segoe UI Semilight" panose="020B0402040204020203" pitchFamily="34" charset="0"/>
                        </a:rPr>
                        <a:t>/providers/{namespace}/{type}/{name}</a:t>
                      </a:r>
                    </a:p>
                    <a:p>
                      <a:endParaRPr lang="en-IE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subscriptionResourceId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ID of subscription-level resource from resource-group level deployment</a:t>
                      </a:r>
                      <a:b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IE" sz="160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Segoe UI Semilight" panose="020B0402040204020203" pitchFamily="34" charset="0"/>
                        </a:rPr>
                        <a:t>/subscriptions/{</a:t>
                      </a:r>
                      <a:r>
                        <a:rPr lang="en-IE" sz="160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Segoe UI Semilight" panose="020B0402040204020203" pitchFamily="34" charset="0"/>
                        </a:rPr>
                        <a:t>subId</a:t>
                      </a:r>
                      <a:r>
                        <a:rPr lang="en-IE" sz="160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Segoe UI Semilight" panose="020B0402040204020203" pitchFamily="34" charset="0"/>
                        </a:rPr>
                        <a:t>}/providers/{namespace}/{type}/{name}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8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tenantResourceId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ID of tenant-level resource from subscription or resource-group level deployment</a:t>
                      </a:r>
                      <a:b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kumimoji="0" lang="en-I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/providers/{namespace}/{type}/{name}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7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>
                          <a:latin typeface="+mj-lt"/>
                          <a:cs typeface="Segoe UI Semilight" panose="020B0402040204020203" pitchFamily="34" charset="0"/>
                        </a:rPr>
                        <a:t>extensionResourceId</a:t>
                      </a:r>
                      <a:r>
                        <a:rPr lang="en-IE" sz="1600" dirty="0">
                          <a:latin typeface="+mj-lt"/>
                          <a:cs typeface="Segoe UI Semilight" panose="020B04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Returns ID for 'extension' resources that are applied to other resources or scopes</a:t>
                      </a:r>
                      <a:b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IE" sz="16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Examples: resource locks, policy definitions and assignments, role definitions and assignments</a:t>
                      </a:r>
                    </a:p>
                    <a:p>
                      <a:r>
                        <a:rPr kumimoji="0" lang="en-IE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{scope}/providers/{</a:t>
                      </a:r>
                      <a:r>
                        <a:rPr kumimoji="0" lang="en-IE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extNamespace</a:t>
                      </a:r>
                      <a:r>
                        <a:rPr kumimoji="0" lang="en-IE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}/{</a:t>
                      </a:r>
                      <a:r>
                        <a:rPr kumimoji="0" lang="en-IE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extType</a:t>
                      </a:r>
                      <a:r>
                        <a:rPr kumimoji="0" lang="en-IE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}/{</a:t>
                      </a:r>
                      <a:r>
                        <a:rPr kumimoji="0" lang="en-IE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extName</a:t>
                      </a:r>
                      <a:r>
                        <a:rPr kumimoji="0" lang="en-IE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light" panose="020B0402040204020203" pitchFamily="34" charset="0"/>
                        </a:rPr>
                        <a:t>}</a:t>
                      </a:r>
                    </a:p>
                    <a:p>
                      <a:endParaRPr lang="en-IE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87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7445-B314-46CE-B33B-9C9F94FFF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E" dirty="0"/>
              <a:t>Scoped Deployments</a:t>
            </a:r>
          </a:p>
        </p:txBody>
      </p:sp>
    </p:spTree>
    <p:extLst>
      <p:ext uri="{BB962C8B-B14F-4D97-AF65-F5344CB8AC3E}">
        <p14:creationId xmlns:p14="http://schemas.microsoft.com/office/powerpoint/2010/main" val="25963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ill Me Up Them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w to Author a Skill Me Up Course.pptx" id="{096F1F87-6F24-4621-AF09-5BEE1EDED004}" vid="{68A47BFC-9B85-4CAF-A966-A9A14B5A965A}"/>
    </a:ext>
  </a:extLst>
</a:theme>
</file>

<file path=ppt/theme/theme2.xml><?xml version="1.0" encoding="utf-8"?>
<a:theme xmlns:a="http://schemas.openxmlformats.org/drawingml/2006/main" name="Opsgility Them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w to Author a Skill Me Up Course.pptx" id="{096F1F87-6F24-4621-AF09-5BEE1EDED004}" vid="{C1A72699-4B51-4A07-8110-FC09D312AB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9FAFA8451884C89F8868F4D78CBE6" ma:contentTypeVersion="2" ma:contentTypeDescription="Create a new document." ma:contentTypeScope="" ma:versionID="c5965d679541a4f57bb73ba31f59ce1c">
  <xsd:schema xmlns:xsd="http://www.w3.org/2001/XMLSchema" xmlns:xs="http://www.w3.org/2001/XMLSchema" xmlns:p="http://schemas.microsoft.com/office/2006/metadata/properties" xmlns:ns2="59ddf6c3-a448-4ff7-ae7d-4cd45de20484" targetNamespace="http://schemas.microsoft.com/office/2006/metadata/properties" ma:root="true" ma:fieldsID="93f6a83f206fc71a2a9ce2dbc4b10830" ns2:_="">
    <xsd:import namespace="59ddf6c3-a448-4ff7-ae7d-4cd45de20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df6c3-a448-4ff7-ae7d-4cd45de20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59ddf6c3-a448-4ff7-ae7d-4cd45de2048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65C7F-8C11-47E0-91AF-E0D2EC5E4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ddf6c3-a448-4ff7-ae7d-4cd45de204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Skill Me Up Template</Template>
  <TotalTime>5644</TotalTime>
  <Words>762</Words>
  <Application>Microsoft Office PowerPoint</Application>
  <PresentationFormat>Widescreen</PresentationFormat>
  <Paragraphs>152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SFMono-Regular</vt:lpstr>
      <vt:lpstr>Wingdings</vt:lpstr>
      <vt:lpstr>Skill Me Up Theme</vt:lpstr>
      <vt:lpstr>Opsgility Theme</vt:lpstr>
      <vt:lpstr>PowerPoint Presentation</vt:lpstr>
      <vt:lpstr>PowerPoint Presentation</vt:lpstr>
      <vt:lpstr>Scoped Deployments</vt:lpstr>
      <vt:lpstr>Which Scope to Use?</vt:lpstr>
      <vt:lpstr>Schema</vt:lpstr>
      <vt:lpstr>Command Line</vt:lpstr>
      <vt:lpstr>Deploying to Multiple Subscriptions</vt:lpstr>
      <vt:lpstr>Getting Resource IDs</vt:lpstr>
      <vt:lpstr>PowerPoint Presentation</vt:lpstr>
      <vt:lpstr>What If</vt:lpstr>
      <vt:lpstr>What If</vt:lpstr>
      <vt:lpstr>Command Line</vt:lpstr>
      <vt:lpstr>Change Types</vt:lpstr>
      <vt:lpstr>Programmatic Results</vt:lpstr>
      <vt:lpstr>Custom Functions</vt:lpstr>
      <vt:lpstr>Embedded Scripts</vt:lpstr>
      <vt:lpstr>PowerPoint Presentation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Jonathan Tuliani</dc:creator>
  <cp:keywords/>
  <dc:description/>
  <cp:lastModifiedBy>Jonathan Tuliani</cp:lastModifiedBy>
  <cp:revision>21</cp:revision>
  <dcterms:created xsi:type="dcterms:W3CDTF">2020-05-07T12:11:29Z</dcterms:created>
  <dcterms:modified xsi:type="dcterms:W3CDTF">2020-05-11T10:15:32Z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0x01010039C9FAFA8451884C89F8868F4D78CBE6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