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24" r:id="rId5"/>
    <p:sldId id="2527" r:id="rId6"/>
    <p:sldId id="2548" r:id="rId7"/>
    <p:sldId id="2544" r:id="rId8"/>
    <p:sldId id="2546" r:id="rId9"/>
    <p:sldId id="2525" r:id="rId10"/>
    <p:sldId id="2526" r:id="rId11"/>
    <p:sldId id="2536" r:id="rId12"/>
    <p:sldId id="2537" r:id="rId13"/>
    <p:sldId id="2539" r:id="rId14"/>
    <p:sldId id="2540" r:id="rId15"/>
    <p:sldId id="2538" r:id="rId16"/>
    <p:sldId id="2528" r:id="rId17"/>
    <p:sldId id="2529" r:id="rId18"/>
    <p:sldId id="2530" r:id="rId19"/>
    <p:sldId id="2531" r:id="rId20"/>
    <p:sldId id="2532" r:id="rId21"/>
    <p:sldId id="2533" r:id="rId22"/>
    <p:sldId id="2534" r:id="rId23"/>
    <p:sldId id="2535" r:id="rId24"/>
    <p:sldId id="2541" r:id="rId25"/>
    <p:sldId id="2542" r:id="rId2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408" autoAdjust="0"/>
  </p:normalViewPr>
  <p:slideViewPr>
    <p:cSldViewPr snapToGrid="0" snapToObjects="1" showGuides="1">
      <p:cViewPr varScale="1">
        <p:scale>
          <a:sx n="49" d="100"/>
          <a:sy n="49" d="100"/>
        </p:scale>
        <p:origin x="91" y="667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12/03/2023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12/03/2023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MARGIE’S TRAVEL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/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44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70" r:id="rId4"/>
    <p:sldLayoutId id="2147483669" r:id="rId5"/>
    <p:sldLayoutId id="2147483664" r:id="rId6"/>
    <p:sldLayoutId id="2147483650" r:id="rId7"/>
    <p:sldLayoutId id="2147483653" r:id="rId8"/>
    <p:sldLayoutId id="2147483680" r:id="rId9"/>
    <p:sldLayoutId id="2147483678" r:id="rId10"/>
    <p:sldLayoutId id="2147483679" r:id="rId11"/>
    <p:sldLayoutId id="2147483672" r:id="rId12"/>
    <p:sldLayoutId id="2147483683" r:id="rId13"/>
    <p:sldLayoutId id="2147483675" r:id="rId14"/>
    <p:sldLayoutId id="2147483681" r:id="rId15"/>
    <p:sldLayoutId id="2147483682" r:id="rId16"/>
    <p:sldLayoutId id="2147483671" r:id="rId17"/>
    <p:sldLayoutId id="2147483677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Femme marchant dans une grande ville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5194" r="26570" b="8624"/>
          <a:stretch/>
        </p:blipFill>
        <p:spPr>
          <a:xfrm>
            <a:off x="838200" y="0"/>
            <a:ext cx="11353800" cy="5791201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8000" dirty="0"/>
              <a:t>ENGLISH LEARN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HTTP://WWW.Bart.COM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AC5019F0-038F-32CC-624F-838B4D7229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5C8700-A305-097F-24FD-21A05F48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Banco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36279-0A85-A4EE-2483-3737A6C8D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2AAE70-A56C-E61F-71CC-C0D217F2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16" y="159438"/>
            <a:ext cx="5171984" cy="65391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1899B9-2DE7-12B0-6E06-EEF59C86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63" y="159438"/>
            <a:ext cx="4757423" cy="65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6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B3C8D15-9B7E-1B1C-69E0-3359E5B6B4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7A490AA-8683-3F45-4A9F-13474CAF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15834-A5F9-454A-51D3-82E2BD642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DE74B2-0B6B-0CAD-DE09-86E61F12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45831"/>
            <a:ext cx="10706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9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3712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Past-</a:t>
            </a:r>
            <a:r>
              <a:rPr lang="fr-FR" dirty="0" err="1"/>
              <a:t>perfect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6645C8-1BD6-EA8F-CE1C-6A59C75CD29C}"/>
              </a:ext>
            </a:extLst>
          </p:cNvPr>
          <p:cNvSpPr txBox="1"/>
          <p:nvPr/>
        </p:nvSpPr>
        <p:spPr>
          <a:xfrm>
            <a:off x="831852" y="1632857"/>
            <a:ext cx="4206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Exprimer un point de vue passé sur un autre moment du passé, souvent (pas tjrs) antérieur.</a:t>
            </a:r>
          </a:p>
          <a:p>
            <a:r>
              <a:rPr lang="fr-FR" sz="1600" dirty="0"/>
              <a:t>I </a:t>
            </a:r>
            <a:r>
              <a:rPr lang="fr-FR" sz="1600" dirty="0" err="1"/>
              <a:t>knew</a:t>
            </a:r>
            <a:r>
              <a:rPr lang="fr-FR" sz="1600" dirty="0"/>
              <a:t> i </a:t>
            </a:r>
            <a:r>
              <a:rPr lang="fr-FR" sz="1600" dirty="0" err="1"/>
              <a:t>had</a:t>
            </a:r>
            <a:r>
              <a:rPr lang="fr-FR" sz="1600" dirty="0"/>
              <a:t> </a:t>
            </a:r>
            <a:r>
              <a:rPr lang="fr-FR" sz="1600" dirty="0" err="1"/>
              <a:t>seen</a:t>
            </a:r>
            <a:r>
              <a:rPr lang="fr-FR" sz="1600" dirty="0"/>
              <a:t> </a:t>
            </a:r>
            <a:r>
              <a:rPr lang="fr-FR" sz="1600" dirty="0" err="1"/>
              <a:t>him</a:t>
            </a:r>
            <a:r>
              <a:rPr lang="fr-FR" sz="1600" dirty="0"/>
              <a:t> </a:t>
            </a:r>
            <a:r>
              <a:rPr lang="fr-FR" sz="1600" dirty="0" err="1"/>
              <a:t>before</a:t>
            </a:r>
            <a:r>
              <a:rPr lang="fr-FR" sz="1600" dirty="0"/>
              <a:t>- but where ?</a:t>
            </a:r>
          </a:p>
          <a:p>
            <a:endParaRPr lang="fr-FR" sz="1600" dirty="0"/>
          </a:p>
          <a:p>
            <a:r>
              <a:rPr lang="fr-FR" sz="1600" dirty="0"/>
              <a:t>Permet à l’énonciateur de faire un commentaire sur un fait passé : </a:t>
            </a:r>
          </a:p>
          <a:p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had</a:t>
            </a:r>
            <a:r>
              <a:rPr lang="fr-FR" sz="1600" dirty="0"/>
              <a:t> made a </a:t>
            </a:r>
            <a:r>
              <a:rPr lang="fr-FR" sz="1600" dirty="0" err="1"/>
              <a:t>mistake</a:t>
            </a:r>
            <a:r>
              <a:rPr lang="fr-FR" sz="1600" dirty="0"/>
              <a:t>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sent </a:t>
            </a:r>
            <a:r>
              <a:rPr lang="fr-FR" sz="1600" dirty="0" err="1"/>
              <a:t>him</a:t>
            </a:r>
            <a:r>
              <a:rPr lang="fr-FR" sz="1600" dirty="0"/>
              <a:t> </a:t>
            </a:r>
            <a:r>
              <a:rPr lang="fr-FR" sz="1600" dirty="0" err="1"/>
              <a:t>abroad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Associe à un complément de mesure, indique qu’un événement passé se poursuit jusqu’à un certain moment : When i met </a:t>
            </a:r>
            <a:r>
              <a:rPr lang="fr-FR" sz="1600" dirty="0" err="1"/>
              <a:t>him</a:t>
            </a:r>
            <a:r>
              <a:rPr lang="fr-FR" sz="1600" dirty="0"/>
              <a:t>, </a:t>
            </a:r>
            <a:r>
              <a:rPr lang="fr-FR" sz="1600" dirty="0" err="1"/>
              <a:t>he</a:t>
            </a:r>
            <a:r>
              <a:rPr lang="fr-FR" sz="1600" dirty="0"/>
              <a:t> </a:t>
            </a:r>
            <a:r>
              <a:rPr lang="fr-FR" sz="1600" dirty="0" err="1"/>
              <a:t>had</a:t>
            </a:r>
            <a:r>
              <a:rPr lang="fr-FR" sz="1600" dirty="0"/>
              <a:t> been a racing driver for </a:t>
            </a:r>
            <a:r>
              <a:rPr lang="fr-FR" sz="1600" dirty="0" err="1"/>
              <a:t>ten</a:t>
            </a:r>
            <a:r>
              <a:rPr lang="fr-FR" sz="1600" dirty="0"/>
              <a:t> years.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EF3993-FF0D-0AB0-1F76-A41E30BF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7" y="1274616"/>
            <a:ext cx="3778415" cy="55042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53C8A7-43CD-F1C7-52D2-15FEE315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558" y="1274616"/>
            <a:ext cx="3778415" cy="55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Les modaux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DC546C-6B40-E6D6-F71E-E67AC127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78" y="32657"/>
            <a:ext cx="6232922" cy="6792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C2988F4-3654-1DC9-4012-4B806A4A5919}"/>
              </a:ext>
            </a:extLst>
          </p:cNvPr>
          <p:cNvSpPr txBox="1"/>
          <p:nvPr/>
        </p:nvSpPr>
        <p:spPr>
          <a:xfrm>
            <a:off x="719528" y="2473377"/>
            <a:ext cx="52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part du temps utiliser have </a:t>
            </a:r>
            <a:r>
              <a:rPr lang="fr-FR" err="1"/>
              <a:t>been</a:t>
            </a:r>
            <a:r>
              <a:rPr lang="fr-FR"/>
              <a:t>, must </a:t>
            </a:r>
            <a:r>
              <a:rPr lang="fr-FR" dirty="0"/>
              <a:t>have …</a:t>
            </a:r>
          </a:p>
          <a:p>
            <a:r>
              <a:rPr lang="fr-FR" dirty="0"/>
              <a:t>Remplacer dont par cant</a:t>
            </a:r>
          </a:p>
        </p:txBody>
      </p:sp>
    </p:spTree>
    <p:extLst>
      <p:ext uri="{BB962C8B-B14F-4D97-AF65-F5344CB8AC3E}">
        <p14:creationId xmlns:p14="http://schemas.microsoft.com/office/powerpoint/2010/main" val="403571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« ON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DD24C0-E76B-3654-D8A8-4B826EF447FF}"/>
              </a:ext>
            </a:extLst>
          </p:cNvPr>
          <p:cNvSpPr txBox="1"/>
          <p:nvPr/>
        </p:nvSpPr>
        <p:spPr>
          <a:xfrm>
            <a:off x="831850" y="2784988"/>
            <a:ext cx="1025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Dépend selon qui parle: (on désigne un groupe de personne)</a:t>
            </a:r>
          </a:p>
          <a:p>
            <a:r>
              <a:rPr lang="fr-FR" dirty="0"/>
              <a:t>Hier on est allé au cinéma -&gt; </a:t>
            </a:r>
            <a:r>
              <a:rPr lang="fr-FR" dirty="0" err="1"/>
              <a:t>Yesterday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to the </a:t>
            </a:r>
            <a:r>
              <a:rPr lang="fr-FR" dirty="0" err="1"/>
              <a:t>cinema</a:t>
            </a:r>
            <a:endParaRPr lang="fr-FR" dirty="0"/>
          </a:p>
          <a:p>
            <a:r>
              <a:rPr lang="fr-FR" dirty="0"/>
              <a:t>On boit beaucoup de vin en France -&gt; In France </a:t>
            </a:r>
            <a:r>
              <a:rPr lang="fr-FR" dirty="0" err="1"/>
              <a:t>we</a:t>
            </a:r>
            <a:r>
              <a:rPr lang="fr-FR" dirty="0"/>
              <a:t> drink a lot if </a:t>
            </a:r>
            <a:r>
              <a:rPr lang="fr-FR" dirty="0" err="1"/>
              <a:t>wine</a:t>
            </a:r>
            <a:endParaRPr lang="fr-FR" dirty="0"/>
          </a:p>
          <a:p>
            <a:r>
              <a:rPr lang="fr-FR" dirty="0"/>
              <a:t>On boit beaucoup de Coca aux Etas Unis -&gt; </a:t>
            </a:r>
            <a:r>
              <a:rPr lang="fr-FR" b="1" dirty="0" err="1"/>
              <a:t>They</a:t>
            </a:r>
            <a:r>
              <a:rPr lang="fr-FR" b="1" dirty="0"/>
              <a:t> </a:t>
            </a:r>
            <a:r>
              <a:rPr lang="fr-FR" dirty="0"/>
              <a:t> drink a lot of coke in the US</a:t>
            </a:r>
          </a:p>
          <a:p>
            <a:r>
              <a:rPr lang="fr-FR" dirty="0"/>
              <a:t>Qu’est-ce qu’on boit chez vous -&gt; What do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dirty="0"/>
              <a:t>drink in your country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C36DBB-8456-FE63-6235-81084E38CE8E}"/>
              </a:ext>
            </a:extLst>
          </p:cNvPr>
          <p:cNvSpPr txBox="1"/>
          <p:nvPr/>
        </p:nvSpPr>
        <p:spPr>
          <a:xfrm>
            <a:off x="831850" y="1861658"/>
            <a:ext cx="931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 désigne un sujet non identifié :</a:t>
            </a:r>
          </a:p>
          <a:p>
            <a:r>
              <a:rPr lang="fr-FR" dirty="0"/>
              <a:t>2 options : On m’a volé ma voiture : </a:t>
            </a:r>
            <a:r>
              <a:rPr lang="fr-FR" dirty="0" err="1"/>
              <a:t>Someone</a:t>
            </a:r>
            <a:r>
              <a:rPr lang="fr-FR" dirty="0"/>
              <a:t> has </a:t>
            </a:r>
            <a:r>
              <a:rPr lang="fr-FR" dirty="0" err="1"/>
              <a:t>stolen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car (</a:t>
            </a:r>
            <a:r>
              <a:rPr lang="fr-FR" dirty="0" err="1"/>
              <a:t>someone</a:t>
            </a:r>
            <a:r>
              <a:rPr lang="fr-FR" dirty="0"/>
              <a:t>/</a:t>
            </a:r>
            <a:r>
              <a:rPr lang="fr-FR" dirty="0" err="1"/>
              <a:t>somebody</a:t>
            </a:r>
            <a:r>
              <a:rPr lang="fr-FR" dirty="0"/>
              <a:t>)</a:t>
            </a:r>
          </a:p>
          <a:p>
            <a:r>
              <a:rPr lang="fr-FR" dirty="0" err="1"/>
              <a:t>My</a:t>
            </a:r>
            <a:r>
              <a:rPr lang="fr-FR" dirty="0"/>
              <a:t> car has been </a:t>
            </a:r>
            <a:r>
              <a:rPr lang="fr-FR" dirty="0" err="1"/>
              <a:t>stolen</a:t>
            </a:r>
            <a:r>
              <a:rPr lang="fr-FR" dirty="0"/>
              <a:t> (</a:t>
            </a:r>
            <a:r>
              <a:rPr lang="fr-FR" b="1" dirty="0"/>
              <a:t>voix passive)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CF15D-114E-4655-5D64-0C5C008964AC}"/>
              </a:ext>
            </a:extLst>
          </p:cNvPr>
          <p:cNvSpPr txBox="1"/>
          <p:nvPr/>
        </p:nvSpPr>
        <p:spPr>
          <a:xfrm>
            <a:off x="831850" y="4262316"/>
            <a:ext cx="1025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Proverbe : On utilise « one »</a:t>
            </a:r>
          </a:p>
          <a:p>
            <a:r>
              <a:rPr lang="fr-FR" dirty="0"/>
              <a:t>Ex: One likes to see</a:t>
            </a:r>
            <a:r>
              <a:rPr lang="fr-FR" b="1" dirty="0"/>
              <a:t> </a:t>
            </a:r>
            <a:r>
              <a:rPr lang="fr-FR" b="1" dirty="0" err="1"/>
              <a:t>one’s</a:t>
            </a:r>
            <a:r>
              <a:rPr lang="fr-FR" b="1" dirty="0"/>
              <a:t> </a:t>
            </a:r>
            <a:r>
              <a:rPr lang="fr-FR" dirty="0" err="1"/>
              <a:t>friends</a:t>
            </a:r>
            <a:r>
              <a:rPr lang="fr-FR" dirty="0"/>
              <a:t> happy.</a:t>
            </a:r>
          </a:p>
          <a:p>
            <a:r>
              <a:rPr lang="fr-FR" b="1" dirty="0"/>
              <a:t>Dans style moins formel ,On utilise « </a:t>
            </a:r>
            <a:r>
              <a:rPr lang="fr-FR" b="1" dirty="0" err="1"/>
              <a:t>you</a:t>
            </a:r>
            <a:r>
              <a:rPr lang="fr-FR" b="1" dirty="0"/>
              <a:t> » impersonnel</a:t>
            </a:r>
          </a:p>
          <a:p>
            <a:r>
              <a:rPr lang="fr-FR" dirty="0"/>
              <a:t>Ex : on ne sait jamais =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know</a:t>
            </a:r>
          </a:p>
          <a:p>
            <a:r>
              <a:rPr lang="fr-FR" dirty="0"/>
              <a:t>Quand on voit ce qu’ils ont fait = When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dirty="0"/>
              <a:t>see what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!!</a:t>
            </a:r>
          </a:p>
          <a:p>
            <a:r>
              <a:rPr lang="fr-FR" b="1" dirty="0"/>
              <a:t>Passif impersonnel pour les rumeurs :</a:t>
            </a:r>
          </a:p>
          <a:p>
            <a:r>
              <a:rPr lang="fr-FR" dirty="0"/>
              <a:t>On croit qu’il s’est enfui du pays = </a:t>
            </a:r>
            <a:r>
              <a:rPr lang="fr-FR" b="1" dirty="0"/>
              <a:t>He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believed</a:t>
            </a:r>
            <a:r>
              <a:rPr lang="fr-FR" b="1" dirty="0"/>
              <a:t> </a:t>
            </a:r>
            <a:r>
              <a:rPr lang="fr-FR" dirty="0"/>
              <a:t>to have </a:t>
            </a:r>
            <a:r>
              <a:rPr lang="fr-FR" dirty="0" err="1"/>
              <a:t>fled</a:t>
            </a:r>
            <a:r>
              <a:rPr lang="fr-FR" dirty="0"/>
              <a:t> the country</a:t>
            </a:r>
          </a:p>
          <a:p>
            <a:r>
              <a:rPr lang="fr-FR" dirty="0"/>
              <a:t>On dit que c’est un bon professeur = </a:t>
            </a:r>
            <a:r>
              <a:rPr lang="fr-FR" b="1" dirty="0"/>
              <a:t>She </a:t>
            </a:r>
            <a:r>
              <a:rPr lang="fr-FR" b="1" dirty="0" err="1"/>
              <a:t>is</a:t>
            </a:r>
            <a:r>
              <a:rPr lang="fr-FR" b="1" dirty="0"/>
              <a:t> said </a:t>
            </a:r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a good </a:t>
            </a:r>
            <a:r>
              <a:rPr lang="fr-FR" dirty="0" err="1"/>
              <a:t>teacher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52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3712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Reference à l’avenir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C98721-0F54-F9B0-1D5B-1C3DFE74850F}"/>
              </a:ext>
            </a:extLst>
          </p:cNvPr>
          <p:cNvSpPr txBox="1"/>
          <p:nvPr/>
        </p:nvSpPr>
        <p:spPr>
          <a:xfrm>
            <a:off x="831850" y="1161336"/>
            <a:ext cx="113601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 : To </a:t>
            </a:r>
            <a:r>
              <a:rPr lang="fr-FR" b="1" dirty="0" err="1"/>
              <a:t>be</a:t>
            </a:r>
            <a:r>
              <a:rPr lang="fr-FR" b="1" dirty="0"/>
              <a:t> going to : </a:t>
            </a:r>
            <a:r>
              <a:rPr lang="fr-FR" dirty="0"/>
              <a:t>Permet d’exprimer une intention ou prédire un évènement avec </a:t>
            </a:r>
            <a:r>
              <a:rPr lang="fr-FR" b="1" dirty="0"/>
              <a:t>certitude. L’action est envisagé au futur mais l’intention est présente :</a:t>
            </a:r>
          </a:p>
          <a:p>
            <a:r>
              <a:rPr lang="fr-FR" dirty="0"/>
              <a:t>Ex: Il va pleuvoir = </a:t>
            </a:r>
            <a:r>
              <a:rPr lang="fr-FR" dirty="0" err="1"/>
              <a:t>It’s</a:t>
            </a:r>
            <a:r>
              <a:rPr lang="fr-FR" dirty="0"/>
              <a:t> going to </a:t>
            </a:r>
            <a:r>
              <a:rPr lang="fr-FR" dirty="0" err="1"/>
              <a:t>rain</a:t>
            </a:r>
            <a:r>
              <a:rPr lang="fr-FR" dirty="0"/>
              <a:t> (prédiction fondée sur l’état présent)</a:t>
            </a:r>
          </a:p>
          <a:p>
            <a:r>
              <a:rPr lang="fr-FR" dirty="0"/>
              <a:t>Il dit qu’il va passer 3 mois aux states l’année prochaine afin d’améliorer son anglais = He </a:t>
            </a:r>
            <a:r>
              <a:rPr lang="fr-FR" dirty="0" err="1"/>
              <a:t>says</a:t>
            </a:r>
            <a:r>
              <a:rPr lang="fr-FR" dirty="0"/>
              <a:t> </a:t>
            </a:r>
            <a:r>
              <a:rPr lang="fr-FR" dirty="0" err="1"/>
              <a:t>he’s</a:t>
            </a:r>
            <a:r>
              <a:rPr lang="fr-FR" dirty="0"/>
              <a:t> going to </a:t>
            </a:r>
            <a:r>
              <a:rPr lang="fr-FR" dirty="0" err="1"/>
              <a:t>spend</a:t>
            </a:r>
            <a:r>
              <a:rPr lang="fr-FR" dirty="0"/>
              <a:t> 3 </a:t>
            </a:r>
            <a:r>
              <a:rPr lang="fr-FR" dirty="0" err="1"/>
              <a:t>months</a:t>
            </a:r>
            <a:r>
              <a:rPr lang="fr-FR" dirty="0"/>
              <a:t> in the US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english</a:t>
            </a:r>
            <a:r>
              <a:rPr lang="fr-FR" dirty="0"/>
              <a:t>.</a:t>
            </a:r>
          </a:p>
          <a:p>
            <a:r>
              <a:rPr lang="fr-FR" dirty="0"/>
              <a:t>Im going to </a:t>
            </a:r>
            <a:r>
              <a:rPr lang="fr-FR" dirty="0" err="1"/>
              <a:t>give</a:t>
            </a:r>
            <a:r>
              <a:rPr lang="fr-FR" dirty="0"/>
              <a:t> them a </a:t>
            </a:r>
            <a:r>
              <a:rPr lang="fr-FR" dirty="0" err="1"/>
              <a:t>piece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mind</a:t>
            </a:r>
            <a:r>
              <a:rPr lang="fr-FR" dirty="0"/>
              <a:t> ! (intention présente/action future)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 : Will : </a:t>
            </a:r>
            <a:r>
              <a:rPr lang="fr-FR" dirty="0"/>
              <a:t>correspond à une simple </a:t>
            </a:r>
            <a:r>
              <a:rPr lang="fr-FR" b="1" dirty="0"/>
              <a:t>prédiction sans valeur particulière </a:t>
            </a:r>
            <a:r>
              <a:rPr lang="fr-FR" dirty="0"/>
              <a:t>(pas d’intention, programmation) avec parfois la simultanéité de la prédiction et de la décision d’agir.</a:t>
            </a:r>
          </a:p>
          <a:p>
            <a:r>
              <a:rPr lang="fr-FR" b="1" dirty="0"/>
              <a:t>Ex : </a:t>
            </a:r>
            <a:r>
              <a:rPr lang="fr-FR" dirty="0"/>
              <a:t>Mary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22 in June</a:t>
            </a:r>
          </a:p>
          <a:p>
            <a:r>
              <a:rPr lang="fr-FR" dirty="0" err="1"/>
              <a:t>Someone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knocking</a:t>
            </a:r>
            <a:r>
              <a:rPr lang="fr-FR" dirty="0"/>
              <a:t> at the </a:t>
            </a:r>
            <a:r>
              <a:rPr lang="fr-FR" dirty="0" err="1"/>
              <a:t>door</a:t>
            </a:r>
            <a:r>
              <a:rPr lang="fr-FR" dirty="0"/>
              <a:t>. I </a:t>
            </a:r>
            <a:r>
              <a:rPr lang="fr-FR" dirty="0" err="1"/>
              <a:t>will</a:t>
            </a:r>
            <a:r>
              <a:rPr lang="fr-FR" dirty="0"/>
              <a:t> go ! (décision prise sur le moment, pas d’intention préalable).</a:t>
            </a:r>
          </a:p>
          <a:p>
            <a:r>
              <a:rPr lang="fr-FR" dirty="0"/>
              <a:t>What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do if she </a:t>
            </a:r>
            <a:r>
              <a:rPr lang="fr-FR" dirty="0" err="1"/>
              <a:t>comes</a:t>
            </a:r>
            <a:r>
              <a:rPr lang="fr-FR" dirty="0"/>
              <a:t> ? I </a:t>
            </a:r>
            <a:r>
              <a:rPr lang="fr-FR" dirty="0" err="1"/>
              <a:t>don’t</a:t>
            </a:r>
            <a:r>
              <a:rPr lang="fr-FR" dirty="0"/>
              <a:t> know, </a:t>
            </a:r>
            <a:r>
              <a:rPr lang="fr-FR" dirty="0" err="1"/>
              <a:t>perhaps</a:t>
            </a:r>
            <a:r>
              <a:rPr lang="fr-FR" dirty="0"/>
              <a:t> i </a:t>
            </a:r>
            <a:r>
              <a:rPr lang="fr-FR" dirty="0" err="1"/>
              <a:t>will</a:t>
            </a:r>
            <a:r>
              <a:rPr lang="fr-FR" dirty="0"/>
              <a:t> tell </a:t>
            </a:r>
            <a:r>
              <a:rPr lang="fr-FR" dirty="0" err="1"/>
              <a:t>her</a:t>
            </a:r>
            <a:r>
              <a:rPr lang="fr-FR" dirty="0"/>
              <a:t> the </a:t>
            </a:r>
            <a:r>
              <a:rPr lang="fr-FR" dirty="0" err="1"/>
              <a:t>truth</a:t>
            </a:r>
            <a:r>
              <a:rPr lang="fr-FR" dirty="0"/>
              <a:t> (pas d’intention préalable, l’interlocuteur n’a pas nécessairement réfléchi à la question).</a:t>
            </a:r>
          </a:p>
          <a:p>
            <a:r>
              <a:rPr lang="fr-FR" b="1" dirty="0"/>
              <a:t>- Will + have + pp = futur antérieur . </a:t>
            </a:r>
            <a:r>
              <a:rPr lang="fr-FR" dirty="0"/>
              <a:t> Ex: J’aurai fini d’ici qu’ils arrivent = I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arrive</a:t>
            </a:r>
          </a:p>
          <a:p>
            <a:r>
              <a:rPr lang="fr-FR" b="1" dirty="0"/>
              <a:t>- Will + </a:t>
            </a:r>
            <a:r>
              <a:rPr lang="fr-FR" b="1" dirty="0" err="1"/>
              <a:t>be</a:t>
            </a:r>
            <a:r>
              <a:rPr lang="fr-FR" b="1" dirty="0"/>
              <a:t> + </a:t>
            </a:r>
            <a:r>
              <a:rPr lang="fr-FR" b="1" dirty="0" err="1"/>
              <a:t>ing</a:t>
            </a:r>
            <a:r>
              <a:rPr lang="fr-FR" b="1" dirty="0"/>
              <a:t> = forme continue conservant valeur </a:t>
            </a:r>
            <a:r>
              <a:rPr lang="fr-FR" b="1" dirty="0" err="1"/>
              <a:t>déscriptive</a:t>
            </a:r>
            <a:r>
              <a:rPr lang="fr-FR" b="1" dirty="0"/>
              <a:t>. </a:t>
            </a:r>
            <a:r>
              <a:rPr lang="fr-FR" dirty="0"/>
              <a:t>Ex :Je serais en train de travailler quand tu arriveras = </a:t>
            </a:r>
            <a:r>
              <a:rPr lang="fr-FR" dirty="0" err="1"/>
              <a:t>I’ll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arrive</a:t>
            </a:r>
          </a:p>
          <a:p>
            <a:r>
              <a:rPr lang="fr-FR" b="1" dirty="0"/>
              <a:t>- Les subordonnés de temps </a:t>
            </a:r>
            <a:r>
              <a:rPr lang="fr-FR" dirty="0"/>
              <a:t>introduites par </a:t>
            </a:r>
            <a:r>
              <a:rPr lang="fr-FR" b="1" dirty="0" err="1"/>
              <a:t>when</a:t>
            </a:r>
            <a:r>
              <a:rPr lang="fr-FR" b="1" dirty="0"/>
              <a:t> </a:t>
            </a:r>
            <a:r>
              <a:rPr lang="fr-FR" dirty="0"/>
              <a:t>ou </a:t>
            </a:r>
            <a:r>
              <a:rPr lang="fr-FR" b="1" dirty="0" err="1"/>
              <a:t>soon</a:t>
            </a:r>
            <a:r>
              <a:rPr lang="fr-FR" b="1" dirty="0"/>
              <a:t> as </a:t>
            </a:r>
            <a:r>
              <a:rPr lang="fr-FR" dirty="0"/>
              <a:t>ne reçoivent </a:t>
            </a:r>
            <a:r>
              <a:rPr lang="fr-FR" b="1" dirty="0"/>
              <a:t>jamais le futur :</a:t>
            </a:r>
          </a:p>
          <a:p>
            <a:r>
              <a:rPr lang="fr-FR" dirty="0"/>
              <a:t>Ex : Je lui parlerais lorsqu’il viendra la semaine prochaine = </a:t>
            </a:r>
            <a:r>
              <a:rPr lang="fr-FR" dirty="0" err="1"/>
              <a:t>I’ll</a:t>
            </a:r>
            <a:r>
              <a:rPr lang="fr-FR" dirty="0"/>
              <a:t> talk to </a:t>
            </a:r>
            <a:r>
              <a:rPr lang="fr-FR" dirty="0" err="1"/>
              <a:t>him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, </a:t>
            </a:r>
          </a:p>
          <a:p>
            <a:r>
              <a:rPr lang="fr-FR" dirty="0"/>
              <a:t>Dès que tu as fini ce mail, envoie le au boss = As </a:t>
            </a:r>
            <a:r>
              <a:rPr lang="fr-FR" dirty="0" err="1"/>
              <a:t>soon</a:t>
            </a:r>
            <a:r>
              <a:rPr lang="fr-FR" dirty="0"/>
              <a:t> as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the report, mail </a:t>
            </a:r>
            <a:r>
              <a:rPr lang="fr-FR" dirty="0" err="1"/>
              <a:t>it</a:t>
            </a:r>
            <a:r>
              <a:rPr lang="fr-FR" dirty="0"/>
              <a:t> to the boss.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40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38" y="403712"/>
            <a:ext cx="7033856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Suite référence à l’avenir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209202-D726-C9D3-8680-F90D07B93BB0}"/>
              </a:ext>
            </a:extLst>
          </p:cNvPr>
          <p:cNvSpPr txBox="1"/>
          <p:nvPr/>
        </p:nvSpPr>
        <p:spPr>
          <a:xfrm>
            <a:off x="1063690" y="2174033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 progressif/continue : </a:t>
            </a:r>
            <a:r>
              <a:rPr lang="fr-FR" dirty="0"/>
              <a:t> Pour toute action future ayant fait l’objet d’une programmation/planification </a:t>
            </a:r>
            <a:r>
              <a:rPr lang="fr-FR" b="1" dirty="0"/>
              <a:t>personnelle.</a:t>
            </a:r>
          </a:p>
          <a:p>
            <a:r>
              <a:rPr lang="fr-FR" dirty="0"/>
              <a:t>Ex : Décrire son emploie du </a:t>
            </a:r>
            <a:r>
              <a:rPr lang="fr-FR" dirty="0" err="1"/>
              <a:t>temps,agenda</a:t>
            </a:r>
            <a:r>
              <a:rPr lang="fr-FR" dirty="0"/>
              <a:t>…</a:t>
            </a:r>
          </a:p>
          <a:p>
            <a:r>
              <a:rPr lang="fr-FR" dirty="0"/>
              <a:t>What 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afternoon</a:t>
            </a:r>
            <a:r>
              <a:rPr lang="fr-FR" dirty="0"/>
              <a:t> -&gt; Im </a:t>
            </a:r>
            <a:r>
              <a:rPr lang="fr-FR" dirty="0" err="1"/>
              <a:t>watching</a:t>
            </a:r>
            <a:r>
              <a:rPr lang="fr-FR" dirty="0"/>
              <a:t> France vs Brazil (action déjà programmé !)</a:t>
            </a:r>
          </a:p>
          <a:p>
            <a:r>
              <a:rPr lang="fr-FR" dirty="0" err="1"/>
              <a:t>We’re</a:t>
            </a:r>
            <a:r>
              <a:rPr lang="fr-FR" dirty="0"/>
              <a:t> going to </a:t>
            </a:r>
            <a:r>
              <a:rPr lang="fr-FR" dirty="0" err="1"/>
              <a:t>Italy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summer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Présent simple: action </a:t>
            </a:r>
            <a:r>
              <a:rPr lang="fr-FR" b="1" dirty="0" err="1"/>
              <a:t>programée</a:t>
            </a:r>
            <a:r>
              <a:rPr lang="fr-FR" b="1" dirty="0"/>
              <a:t> </a:t>
            </a:r>
            <a:r>
              <a:rPr lang="fr-FR" dirty="0"/>
              <a:t> à caractère </a:t>
            </a:r>
            <a:r>
              <a:rPr lang="fr-FR" b="1" dirty="0"/>
              <a:t> impersonnel:</a:t>
            </a:r>
          </a:p>
          <a:p>
            <a:r>
              <a:rPr lang="fr-FR" dirty="0"/>
              <a:t>Ex : horaires de trains, programmes TV,…</a:t>
            </a:r>
          </a:p>
          <a:p>
            <a:r>
              <a:rPr lang="fr-FR" dirty="0" err="1"/>
              <a:t>My</a:t>
            </a:r>
            <a:r>
              <a:rPr lang="fr-FR" dirty="0"/>
              <a:t> train </a:t>
            </a:r>
            <a:r>
              <a:rPr lang="fr-FR" dirty="0" err="1"/>
              <a:t>leaves</a:t>
            </a:r>
            <a:r>
              <a:rPr lang="fr-FR" dirty="0"/>
              <a:t> at 3pm.</a:t>
            </a:r>
          </a:p>
          <a:p>
            <a:r>
              <a:rPr lang="fr-FR" dirty="0"/>
              <a:t>This class </a:t>
            </a:r>
            <a:r>
              <a:rPr lang="fr-FR" dirty="0" err="1"/>
              <a:t>finishes</a:t>
            </a:r>
            <a:r>
              <a:rPr lang="fr-FR" dirty="0"/>
              <a:t> at 10 </a:t>
            </a:r>
            <a:r>
              <a:rPr lang="fr-FR" dirty="0" err="1"/>
              <a:t>o’clock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95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8" y="403712"/>
            <a:ext cx="7724321" cy="741458"/>
          </a:xfrm>
        </p:spPr>
        <p:txBody>
          <a:bodyPr>
            <a:normAutofit/>
          </a:bodyPr>
          <a:lstStyle/>
          <a:p>
            <a:r>
              <a:rPr lang="fr-FR" sz="3200" dirty="0"/>
              <a:t>I </a:t>
            </a:r>
            <a:r>
              <a:rPr lang="fr-FR" sz="3200" dirty="0" err="1"/>
              <a:t>used</a:t>
            </a:r>
            <a:r>
              <a:rPr lang="fr-FR" sz="3200" dirty="0"/>
              <a:t> to do vs </a:t>
            </a:r>
            <a:r>
              <a:rPr lang="fr-FR" sz="3200" dirty="0" err="1"/>
              <a:t>I’m</a:t>
            </a:r>
            <a:r>
              <a:rPr lang="fr-FR" sz="3200" dirty="0"/>
              <a:t> </a:t>
            </a:r>
            <a:r>
              <a:rPr lang="fr-FR" sz="3200" dirty="0" err="1"/>
              <a:t>used</a:t>
            </a:r>
            <a:r>
              <a:rPr lang="fr-FR" sz="3200" dirty="0"/>
              <a:t> to </a:t>
            </a:r>
            <a:r>
              <a:rPr lang="fr-FR" sz="3200" dirty="0" err="1"/>
              <a:t>doing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0EE5FB-9CBB-CCA6-B539-D8C07DDF222A}"/>
              </a:ext>
            </a:extLst>
          </p:cNvPr>
          <p:cNvSpPr txBox="1"/>
          <p:nvPr/>
        </p:nvSpPr>
        <p:spPr>
          <a:xfrm>
            <a:off x="831850" y="1231641"/>
            <a:ext cx="114658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A: I </a:t>
            </a:r>
            <a:r>
              <a:rPr lang="fr-FR" dirty="0" err="1"/>
              <a:t>used</a:t>
            </a:r>
            <a:r>
              <a:rPr lang="fr-FR" dirty="0"/>
              <a:t> to do exprime une rupture entre passé et présent et implique un changement. Ex : She </a:t>
            </a:r>
            <a:r>
              <a:rPr lang="fr-FR" dirty="0" err="1"/>
              <a:t>used</a:t>
            </a:r>
            <a:r>
              <a:rPr lang="fr-FR" dirty="0"/>
              <a:t> to like </a:t>
            </a:r>
            <a:r>
              <a:rPr lang="fr-FR" dirty="0" err="1"/>
              <a:t>chocolate</a:t>
            </a:r>
            <a:r>
              <a:rPr lang="fr-FR" dirty="0"/>
              <a:t>.</a:t>
            </a:r>
          </a:p>
          <a:p>
            <a:r>
              <a:rPr lang="fr-FR" dirty="0" err="1"/>
              <a:t>Cettre</a:t>
            </a:r>
            <a:r>
              <a:rPr lang="fr-FR" dirty="0"/>
              <a:t> </a:t>
            </a:r>
            <a:r>
              <a:rPr lang="fr-FR" dirty="0" err="1"/>
              <a:t>structrure</a:t>
            </a:r>
            <a:r>
              <a:rPr lang="fr-FR" dirty="0"/>
              <a:t> </a:t>
            </a:r>
            <a:r>
              <a:rPr lang="fr-FR" b="1" dirty="0"/>
              <a:t>n’exprime pas une habitude </a:t>
            </a:r>
            <a:r>
              <a:rPr lang="fr-FR" dirty="0"/>
              <a:t>: There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(= il n’y est plus).</a:t>
            </a:r>
          </a:p>
          <a:p>
            <a:endParaRPr lang="fr-FR" dirty="0"/>
          </a:p>
          <a:p>
            <a:r>
              <a:rPr lang="fr-FR" dirty="0"/>
              <a:t>B: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doing</a:t>
            </a:r>
            <a:r>
              <a:rPr lang="fr-FR" dirty="0"/>
              <a:t> exprime une </a:t>
            </a:r>
            <a:r>
              <a:rPr lang="fr-FR" b="1" dirty="0"/>
              <a:t>habitude acquise par l’expérience </a:t>
            </a:r>
            <a:r>
              <a:rPr lang="fr-FR" dirty="0"/>
              <a:t> et/ou la pratique, et se traduit par « être habitué à »</a:t>
            </a:r>
          </a:p>
          <a:p>
            <a:r>
              <a:rPr lang="fr-FR" dirty="0"/>
              <a:t>Ex : I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,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speaking</a:t>
            </a:r>
            <a:r>
              <a:rPr lang="fr-FR" dirty="0"/>
              <a:t> in public.</a:t>
            </a:r>
          </a:p>
          <a:p>
            <a:r>
              <a:rPr lang="fr-FR" dirty="0"/>
              <a:t>As </a:t>
            </a:r>
            <a:r>
              <a:rPr lang="fr-FR" dirty="0" err="1"/>
              <a:t>he</a:t>
            </a:r>
            <a:r>
              <a:rPr lang="fr-FR" dirty="0"/>
              <a:t> was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paying</a:t>
            </a:r>
            <a:r>
              <a:rPr lang="fr-FR" dirty="0"/>
              <a:t> in cash,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credit</a:t>
            </a:r>
            <a:r>
              <a:rPr lang="fr-FR" dirty="0"/>
              <a:t> </a:t>
            </a:r>
            <a:r>
              <a:rPr lang="fr-FR" dirty="0" err="1"/>
              <a:t>card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Rq: Une variante de cette structure est « to get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doing</a:t>
            </a:r>
            <a:r>
              <a:rPr lang="fr-FR" dirty="0"/>
              <a:t> » = s’habituer à:</a:t>
            </a:r>
          </a:p>
          <a:p>
            <a:r>
              <a:rPr lang="fr-FR" dirty="0"/>
              <a:t>After a while, she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seeing 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husband</a:t>
            </a:r>
            <a:r>
              <a:rPr lang="fr-FR" dirty="0"/>
              <a:t> </a:t>
            </a:r>
            <a:r>
              <a:rPr lang="fr-FR" dirty="0" err="1"/>
              <a:t>twice</a:t>
            </a:r>
            <a:r>
              <a:rPr lang="fr-FR" dirty="0"/>
              <a:t> a </a:t>
            </a:r>
            <a:r>
              <a:rPr lang="fr-FR" dirty="0" err="1"/>
              <a:t>week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La forme </a:t>
            </a:r>
            <a:r>
              <a:rPr lang="fr-FR" dirty="0"/>
              <a:t>:</a:t>
            </a:r>
          </a:p>
          <a:p>
            <a:r>
              <a:rPr lang="fr-FR" b="1" dirty="0"/>
              <a:t> I </a:t>
            </a:r>
            <a:r>
              <a:rPr lang="fr-FR" b="1" dirty="0" err="1"/>
              <a:t>used</a:t>
            </a:r>
            <a:r>
              <a:rPr lang="fr-FR" b="1" dirty="0"/>
              <a:t> to do </a:t>
            </a:r>
            <a:r>
              <a:rPr lang="fr-FR" dirty="0"/>
              <a:t>est une forme verbale dans laquelle le verbe use est utilisé au </a:t>
            </a:r>
            <a:r>
              <a:rPr lang="fr-FR" b="1" dirty="0"/>
              <a:t>prétérit exclusivement.</a:t>
            </a:r>
          </a:p>
          <a:p>
            <a:r>
              <a:rPr lang="fr-FR" dirty="0"/>
              <a:t>Aff : I </a:t>
            </a:r>
            <a:r>
              <a:rPr lang="fr-FR" dirty="0" err="1"/>
              <a:t>use</a:t>
            </a:r>
            <a:r>
              <a:rPr lang="fr-FR" b="1" dirty="0" err="1"/>
              <a:t>d</a:t>
            </a:r>
            <a:r>
              <a:rPr lang="fr-FR" dirty="0"/>
              <a:t> to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holidays</a:t>
            </a:r>
            <a:r>
              <a:rPr lang="fr-FR" dirty="0"/>
              <a:t> in the </a:t>
            </a:r>
            <a:r>
              <a:rPr lang="fr-FR" dirty="0" err="1"/>
              <a:t>Alps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i was </a:t>
            </a:r>
            <a:r>
              <a:rPr lang="fr-FR" dirty="0" err="1"/>
              <a:t>young</a:t>
            </a:r>
            <a:r>
              <a:rPr lang="fr-FR" dirty="0"/>
              <a:t>.</a:t>
            </a:r>
          </a:p>
          <a:p>
            <a:r>
              <a:rPr lang="fr-FR" dirty="0"/>
              <a:t>Int : Where </a:t>
            </a:r>
            <a:r>
              <a:rPr lang="fr-FR" b="1" dirty="0" err="1"/>
              <a:t>did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use to </a:t>
            </a:r>
            <a:r>
              <a:rPr lang="fr-FR" dirty="0" err="1"/>
              <a:t>spend</a:t>
            </a:r>
            <a:r>
              <a:rPr lang="fr-FR" dirty="0"/>
              <a:t> your </a:t>
            </a:r>
            <a:r>
              <a:rPr lang="fr-FR" dirty="0" err="1"/>
              <a:t>holidays</a:t>
            </a:r>
            <a:endParaRPr lang="fr-FR" dirty="0"/>
          </a:p>
          <a:p>
            <a:r>
              <a:rPr lang="fr-FR" dirty="0" err="1"/>
              <a:t>Neg</a:t>
            </a:r>
            <a:r>
              <a:rPr lang="fr-FR" dirty="0"/>
              <a:t>: I </a:t>
            </a:r>
            <a:r>
              <a:rPr lang="fr-FR" b="1" dirty="0" err="1"/>
              <a:t>did</a:t>
            </a:r>
            <a:r>
              <a:rPr lang="fr-FR" dirty="0"/>
              <a:t> not use to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holidays</a:t>
            </a:r>
            <a:r>
              <a:rPr lang="fr-FR" dirty="0"/>
              <a:t> at the </a:t>
            </a:r>
            <a:r>
              <a:rPr lang="fr-FR" dirty="0" err="1"/>
              <a:t>beach</a:t>
            </a:r>
            <a:endParaRPr lang="fr-FR" dirty="0"/>
          </a:p>
          <a:p>
            <a:endParaRPr lang="fr-FR" dirty="0"/>
          </a:p>
          <a:p>
            <a:r>
              <a:rPr lang="fr-FR" b="1" dirty="0" err="1"/>
              <a:t>I’m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to </a:t>
            </a:r>
            <a:r>
              <a:rPr lang="fr-FR" b="1" dirty="0" err="1"/>
              <a:t>doing</a:t>
            </a:r>
            <a:r>
              <a:rPr lang="fr-FR" b="1" dirty="0"/>
              <a:t> </a:t>
            </a:r>
            <a:r>
              <a:rPr lang="fr-FR" dirty="0"/>
              <a:t>est une </a:t>
            </a:r>
            <a:r>
              <a:rPr lang="fr-FR" b="1" dirty="0"/>
              <a:t>tournure adjectivale</a:t>
            </a:r>
            <a:r>
              <a:rPr lang="fr-FR" dirty="0"/>
              <a:t> avec l’auxiliaire </a:t>
            </a:r>
            <a:r>
              <a:rPr lang="fr-FR" dirty="0" err="1"/>
              <a:t>be</a:t>
            </a:r>
            <a:r>
              <a:rPr lang="fr-FR" dirty="0"/>
              <a:t> :</a:t>
            </a:r>
          </a:p>
          <a:p>
            <a:r>
              <a:rPr lang="fr-FR" dirty="0"/>
              <a:t>Aff :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b="1" dirty="0"/>
              <a:t>are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meeting new people</a:t>
            </a:r>
          </a:p>
          <a:p>
            <a:r>
              <a:rPr lang="fr-FR" dirty="0"/>
              <a:t>Int : </a:t>
            </a:r>
            <a:r>
              <a:rPr lang="fr-FR" b="1" dirty="0"/>
              <a:t>Are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meeting new people ?</a:t>
            </a:r>
          </a:p>
          <a:p>
            <a:r>
              <a:rPr lang="fr-FR" dirty="0" err="1"/>
              <a:t>Neg</a:t>
            </a:r>
            <a:r>
              <a:rPr lang="fr-FR" dirty="0"/>
              <a:t> :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b="1" dirty="0"/>
              <a:t>are</a:t>
            </a:r>
            <a:r>
              <a:rPr lang="fr-FR" dirty="0"/>
              <a:t> not use to meeting new people.</a:t>
            </a:r>
          </a:p>
        </p:txBody>
      </p:sp>
    </p:spTree>
    <p:extLst>
      <p:ext uri="{BB962C8B-B14F-4D97-AF65-F5344CB8AC3E}">
        <p14:creationId xmlns:p14="http://schemas.microsoft.com/office/powerpoint/2010/main" val="129145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92" y="301075"/>
            <a:ext cx="6054142" cy="741458"/>
          </a:xfrm>
        </p:spPr>
        <p:txBody>
          <a:bodyPr>
            <a:noAutofit/>
          </a:bodyPr>
          <a:lstStyle/>
          <a:p>
            <a:r>
              <a:rPr lang="fr-FR" sz="3200" dirty="0"/>
              <a:t>GENITIF et construction avec OF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9D55BE-C6EC-735B-3943-8D796A179ED0}"/>
              </a:ext>
            </a:extLst>
          </p:cNvPr>
          <p:cNvSpPr txBox="1"/>
          <p:nvPr/>
        </p:nvSpPr>
        <p:spPr>
          <a:xfrm>
            <a:off x="831850" y="1698171"/>
            <a:ext cx="11360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Appartenance/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possesion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/>
              <a:t>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Très fréquent ; le 1</a:t>
            </a:r>
            <a:r>
              <a:rPr lang="fr-FR" baseline="300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terme étant plus souvent un humain, animal ou autre chose ayant un rapport avec des activités humaines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company’s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profits,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Shakespeare’s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poems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dog’s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dinner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ship’s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captain</a:t>
            </a:r>
            <a:r>
              <a:rPr lang="fr-FR" dirty="0"/>
              <a:t>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Repérage dans le temps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Tuesday’s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England,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week’s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Durée/distance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hours’ drive = c’est à deux heures 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votirue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ou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two-hour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drive.</a:t>
            </a:r>
          </a:p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Catérogie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/classe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boys’ band,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child’s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men’s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club,…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Rq: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éviter des erreurs à l’écrit, se concentrer sur le cas possessif :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governement’s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Principaux cas d’emplois de la construction avec of :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1: Extraction d’un élément, nombre ou quantité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group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tourists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piece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cake, a cup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 : Lorsque l’élément de base (possesseur) doit être complété par une relative ou un complément prépositionnel, le génitif étant alors impossible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know the man’s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(génitif),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mais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know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man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office.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3 : De manière générale lorsque le lien entre les deux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éléménts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est moins étroit qu’avec le génitif 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spell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warm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the destruction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,..</a:t>
            </a:r>
          </a:p>
        </p:txBody>
      </p:sp>
    </p:spTree>
    <p:extLst>
      <p:ext uri="{BB962C8B-B14F-4D97-AF65-F5344CB8AC3E}">
        <p14:creationId xmlns:p14="http://schemas.microsoft.com/office/powerpoint/2010/main" val="36599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067" y="403712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Traduction de dont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510EED-0EE1-74D2-7B18-02D581B08E6C}"/>
              </a:ext>
            </a:extLst>
          </p:cNvPr>
          <p:cNvSpPr txBox="1"/>
          <p:nvPr/>
        </p:nvSpPr>
        <p:spPr>
          <a:xfrm>
            <a:off x="831850" y="1225689"/>
            <a:ext cx="11360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Dont relatif :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dans tous les cas, que l’antécédent soit animé/humain ou non-animé : The man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wife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wearing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dress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(l’homme dont la femme). The house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shutters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(le maison dont les volets sont rouge)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Attention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peut en aucun cas être suivi d’un article/déterminant :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woman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(no–the—no) car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parcked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outiside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Associé à une préposition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before,with,without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,…), WHOSE ne peut être traduit par DONT : Le président remercia son conseiller sans l’aide duquel il n’aurait pas pris d’aussi bonnes décisions -&gt;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thanked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adviser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help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wouldn’t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have made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good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-OF WHICH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un style plus formel lorsque l’antécédent est non-animé. The house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shutters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which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(plus formel)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DONT complément de verbe :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odinateur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dont je me suis servi -&gt; the computer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Le projet dont je vous ai parlé -&gt;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talked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about. J’ai fait ce dont vous avez besoin -&gt; I have what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DONT associé à un quantifieur :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whom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a few of which…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membres de l’équipe, dont plusieurs venaient d’êtres licenciés -&gt; The team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fired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voitures, dont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quelque-unes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avaient été volées -&gt; Cars, a few of which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stolen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7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Remarque générale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D3FD3-554A-227B-46AD-27AB902E4B4B}"/>
              </a:ext>
            </a:extLst>
          </p:cNvPr>
          <p:cNvSpPr txBox="1"/>
          <p:nvPr/>
        </p:nvSpPr>
        <p:spPr>
          <a:xfrm>
            <a:off x="831850" y="2314258"/>
            <a:ext cx="5445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Does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eat</a:t>
            </a:r>
            <a:r>
              <a:rPr lang="fr-FR" dirty="0"/>
              <a:t> </a:t>
            </a:r>
            <a:r>
              <a:rPr lang="fr-FR" dirty="0" err="1"/>
              <a:t>rice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 » pas de s à </a:t>
            </a:r>
            <a:r>
              <a:rPr lang="fr-FR" dirty="0" err="1"/>
              <a:t>eat</a:t>
            </a:r>
            <a:r>
              <a:rPr lang="fr-FR" dirty="0"/>
              <a:t> !</a:t>
            </a:r>
          </a:p>
          <a:p>
            <a:r>
              <a:rPr lang="fr-FR" dirty="0"/>
              <a:t>Do like i </a:t>
            </a:r>
            <a:r>
              <a:rPr lang="fr-FR" dirty="0" err="1"/>
              <a:t>say</a:t>
            </a:r>
            <a:r>
              <a:rPr lang="fr-FR" dirty="0"/>
              <a:t>, not as i do.</a:t>
            </a:r>
          </a:p>
          <a:p>
            <a:r>
              <a:rPr lang="fr-FR" dirty="0"/>
              <a:t>The </a:t>
            </a:r>
            <a:r>
              <a:rPr lang="fr-FR" b="1" dirty="0"/>
              <a:t>feedback 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recieved</a:t>
            </a:r>
            <a:r>
              <a:rPr lang="fr-FR" dirty="0"/>
              <a:t>… was…</a:t>
            </a:r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b="1" dirty="0"/>
              <a:t> information </a:t>
            </a:r>
            <a:r>
              <a:rPr lang="fr-FR" dirty="0"/>
              <a:t> …</a:t>
            </a:r>
          </a:p>
          <a:p>
            <a:r>
              <a:rPr lang="fr-FR" dirty="0"/>
              <a:t>He </a:t>
            </a:r>
            <a:r>
              <a:rPr lang="fr-FR" dirty="0" err="1"/>
              <a:t>is</a:t>
            </a:r>
            <a:r>
              <a:rPr lang="fr-FR" dirty="0"/>
              <a:t> on </a:t>
            </a:r>
            <a:r>
              <a:rPr lang="fr-FR" b="1" dirty="0" err="1"/>
              <a:t>medication</a:t>
            </a:r>
            <a:r>
              <a:rPr lang="fr-FR" b="1" dirty="0"/>
              <a:t> </a:t>
            </a:r>
            <a:r>
              <a:rPr lang="fr-FR" dirty="0"/>
              <a:t> for …</a:t>
            </a:r>
          </a:p>
          <a:p>
            <a:r>
              <a:rPr lang="fr-FR" dirty="0"/>
              <a:t>The police </a:t>
            </a:r>
            <a:r>
              <a:rPr lang="fr-FR" b="1" dirty="0"/>
              <a:t> are </a:t>
            </a:r>
            <a:r>
              <a:rPr lang="fr-FR" dirty="0"/>
              <a:t> </a:t>
            </a:r>
            <a:r>
              <a:rPr lang="fr-FR" dirty="0" err="1"/>
              <a:t>coming</a:t>
            </a:r>
            <a:endParaRPr lang="fr-FR" dirty="0"/>
          </a:p>
          <a:p>
            <a:r>
              <a:rPr lang="fr-FR" dirty="0"/>
              <a:t>The news 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dirty="0" err="1"/>
              <a:t>bad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good.</a:t>
            </a:r>
          </a:p>
          <a:p>
            <a:r>
              <a:rPr lang="fr-FR" dirty="0"/>
              <a:t>Progress </a:t>
            </a:r>
            <a:r>
              <a:rPr lang="fr-FR" dirty="0" err="1"/>
              <a:t>he</a:t>
            </a:r>
            <a:r>
              <a:rPr lang="fr-FR" dirty="0"/>
              <a:t> has made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dirty="0"/>
              <a:t>remarquable.</a:t>
            </a:r>
          </a:p>
          <a:p>
            <a:r>
              <a:rPr lang="fr-FR" dirty="0"/>
              <a:t>No articles </a:t>
            </a:r>
            <a:r>
              <a:rPr lang="fr-FR" dirty="0" err="1"/>
              <a:t>before</a:t>
            </a:r>
            <a:r>
              <a:rPr lang="fr-FR" dirty="0"/>
              <a:t> an </a:t>
            </a:r>
            <a:r>
              <a:rPr lang="fr-FR" dirty="0" err="1"/>
              <a:t>abreviation</a:t>
            </a:r>
            <a:r>
              <a:rPr lang="fr-FR" dirty="0"/>
              <a:t> : institutions </a:t>
            </a:r>
            <a:r>
              <a:rPr lang="fr-FR" dirty="0" err="1"/>
              <a:t>such</a:t>
            </a:r>
            <a:r>
              <a:rPr lang="fr-FR" dirty="0"/>
              <a:t> as NFTS</a:t>
            </a:r>
          </a:p>
          <a:p>
            <a:r>
              <a:rPr lang="fr-FR" dirty="0"/>
              <a:t>Contre-exemple : the NFTS </a:t>
            </a:r>
            <a:r>
              <a:rPr lang="fr-FR" dirty="0" err="1"/>
              <a:t>director</a:t>
            </a:r>
            <a:endParaRPr lang="fr-FR" dirty="0"/>
          </a:p>
          <a:p>
            <a:r>
              <a:rPr lang="fr-FR" dirty="0"/>
              <a:t>The document </a:t>
            </a:r>
            <a:r>
              <a:rPr lang="fr-FR" dirty="0" err="1"/>
              <a:t>that</a:t>
            </a:r>
            <a:r>
              <a:rPr lang="fr-FR" dirty="0"/>
              <a:t> was </a:t>
            </a:r>
            <a:r>
              <a:rPr lang="fr-FR" b="1" dirty="0" err="1"/>
              <a:t>broadcasted</a:t>
            </a:r>
            <a:r>
              <a:rPr lang="fr-FR" b="1" dirty="0"/>
              <a:t>?? </a:t>
            </a:r>
            <a:r>
              <a:rPr lang="fr-FR" dirty="0"/>
              <a:t>last </a:t>
            </a:r>
            <a:r>
              <a:rPr lang="fr-FR" dirty="0" err="1"/>
              <a:t>week</a:t>
            </a:r>
            <a:r>
              <a:rPr lang="fr-FR" dirty="0"/>
              <a:t>…</a:t>
            </a:r>
          </a:p>
          <a:p>
            <a:r>
              <a:rPr lang="fr-FR" dirty="0"/>
              <a:t>The death of Queen Eli</a:t>
            </a:r>
            <a:r>
              <a:rPr lang="fr-FR" b="1" dirty="0"/>
              <a:t>z</a:t>
            </a:r>
            <a:r>
              <a:rPr lang="fr-FR" dirty="0"/>
              <a:t>abeth 2 (pas de the)</a:t>
            </a:r>
          </a:p>
          <a:p>
            <a:r>
              <a:rPr lang="fr-FR" b="1" dirty="0"/>
              <a:t>Grande Bretagne = Great Britain</a:t>
            </a:r>
          </a:p>
          <a:p>
            <a:r>
              <a:rPr lang="fr-FR" dirty="0"/>
              <a:t>On dit « As i said » et non like i said.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6D9245-0BEC-DDD0-8779-EAFBA557231A}"/>
              </a:ext>
            </a:extLst>
          </p:cNvPr>
          <p:cNvSpPr txBox="1"/>
          <p:nvPr/>
        </p:nvSpPr>
        <p:spPr>
          <a:xfrm>
            <a:off x="5840002" y="2453951"/>
            <a:ext cx="6351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b="1" dirty="0"/>
              <a:t>for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…</a:t>
            </a:r>
          </a:p>
          <a:p>
            <a:r>
              <a:rPr lang="fr-FR" dirty="0"/>
              <a:t>The system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money (marche pas sans </a:t>
            </a:r>
            <a:r>
              <a:rPr lang="fr-FR" dirty="0" err="1"/>
              <a:t>you</a:t>
            </a:r>
            <a:r>
              <a:rPr lang="fr-FR" dirty="0"/>
              <a:t>)</a:t>
            </a:r>
          </a:p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how the system </a:t>
            </a:r>
            <a:r>
              <a:rPr lang="fr-FR" dirty="0" err="1"/>
              <a:t>works</a:t>
            </a:r>
            <a:r>
              <a:rPr lang="fr-FR" dirty="0"/>
              <a:t> (et non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how the…)</a:t>
            </a:r>
          </a:p>
          <a:p>
            <a:r>
              <a:rPr lang="fr-FR" dirty="0"/>
              <a:t>There </a:t>
            </a:r>
            <a:r>
              <a:rPr lang="fr-FR" b="1" dirty="0"/>
              <a:t>are </a:t>
            </a:r>
            <a:r>
              <a:rPr lang="fr-FR" dirty="0"/>
              <a:t>more people…</a:t>
            </a:r>
          </a:p>
          <a:p>
            <a:r>
              <a:rPr lang="fr-FR" dirty="0"/>
              <a:t>I have been </a:t>
            </a:r>
            <a:r>
              <a:rPr lang="fr-FR" b="1" dirty="0"/>
              <a:t>to </a:t>
            </a:r>
            <a:r>
              <a:rPr lang="fr-FR" dirty="0"/>
              <a:t>Tokyo. I </a:t>
            </a:r>
            <a:r>
              <a:rPr lang="fr-FR" dirty="0" err="1"/>
              <a:t>went</a:t>
            </a:r>
            <a:r>
              <a:rPr lang="fr-FR" dirty="0"/>
              <a:t> to the US 2 years </a:t>
            </a:r>
            <a:r>
              <a:rPr lang="fr-FR" dirty="0" err="1"/>
              <a:t>ago</a:t>
            </a:r>
            <a:r>
              <a:rPr lang="fr-FR" dirty="0"/>
              <a:t> (jamais have been avec « </a:t>
            </a:r>
            <a:r>
              <a:rPr lang="fr-FR" dirty="0" err="1"/>
              <a:t>ago</a:t>
            </a:r>
            <a:r>
              <a:rPr lang="fr-FR" dirty="0"/>
              <a:t> » ou une date)</a:t>
            </a:r>
          </a:p>
          <a:p>
            <a:r>
              <a:rPr lang="fr-FR" dirty="0"/>
              <a:t>A </a:t>
            </a:r>
            <a:r>
              <a:rPr lang="fr-FR" b="1" dirty="0"/>
              <a:t>significant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… (Jamais important !! C’est qualitative et non </a:t>
            </a:r>
            <a:r>
              <a:rPr lang="fr-FR" dirty="0" err="1"/>
              <a:t>quatitative</a:t>
            </a:r>
            <a:r>
              <a:rPr lang="fr-FR" dirty="0"/>
              <a:t> !!!)</a:t>
            </a:r>
          </a:p>
          <a:p>
            <a:r>
              <a:rPr lang="fr-FR" dirty="0" err="1"/>
              <a:t>Economic</a:t>
            </a:r>
            <a:r>
              <a:rPr lang="fr-FR" dirty="0"/>
              <a:t> : </a:t>
            </a:r>
            <a:r>
              <a:rPr lang="fr-FR" dirty="0" err="1"/>
              <a:t>economie</a:t>
            </a:r>
            <a:r>
              <a:rPr lang="fr-FR" dirty="0"/>
              <a:t> : </a:t>
            </a:r>
            <a:r>
              <a:rPr lang="fr-FR" dirty="0" err="1"/>
              <a:t>economical</a:t>
            </a:r>
            <a:r>
              <a:rPr lang="fr-FR" dirty="0"/>
              <a:t> : </a:t>
            </a:r>
            <a:r>
              <a:rPr lang="fr-FR" dirty="0" err="1"/>
              <a:t>save</a:t>
            </a:r>
            <a:r>
              <a:rPr lang="fr-FR" dirty="0"/>
              <a:t> money</a:t>
            </a:r>
          </a:p>
          <a:p>
            <a:r>
              <a:rPr lang="fr-FR" dirty="0"/>
              <a:t>       </a:t>
            </a:r>
          </a:p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discuss</a:t>
            </a:r>
            <a:r>
              <a:rPr lang="fr-FR" dirty="0"/>
              <a:t> the issue of… (et non about)</a:t>
            </a:r>
          </a:p>
          <a:p>
            <a:r>
              <a:rPr lang="fr-FR" dirty="0"/>
              <a:t>The </a:t>
            </a:r>
            <a:r>
              <a:rPr lang="fr-FR" b="1" dirty="0" err="1"/>
              <a:t>number</a:t>
            </a:r>
            <a:r>
              <a:rPr lang="fr-FR" b="1" dirty="0"/>
              <a:t> </a:t>
            </a:r>
            <a:r>
              <a:rPr lang="fr-FR" dirty="0"/>
              <a:t>of incidents has </a:t>
            </a:r>
            <a:r>
              <a:rPr lang="fr-FR" dirty="0" err="1"/>
              <a:t>tripled</a:t>
            </a:r>
            <a:r>
              <a:rPr lang="fr-FR" dirty="0"/>
              <a:t> (</a:t>
            </a:r>
            <a:r>
              <a:rPr lang="fr-FR" dirty="0" err="1"/>
              <a:t>amount</a:t>
            </a:r>
            <a:r>
              <a:rPr lang="fr-FR" dirty="0"/>
              <a:t> + </a:t>
            </a:r>
            <a:r>
              <a:rPr lang="fr-FR" dirty="0" err="1"/>
              <a:t>uncountable</a:t>
            </a:r>
            <a:r>
              <a:rPr lang="fr-FR" dirty="0"/>
              <a:t>, donc pas possible ici).</a:t>
            </a:r>
          </a:p>
        </p:txBody>
      </p:sp>
    </p:spTree>
    <p:extLst>
      <p:ext uri="{BB962C8B-B14F-4D97-AF65-F5344CB8AC3E}">
        <p14:creationId xmlns:p14="http://schemas.microsoft.com/office/powerpoint/2010/main" val="117944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74" y="403712"/>
            <a:ext cx="5951505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Le « subjonctif » anglais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AD8F0E-0EA4-A059-40EA-026EB80A540D}"/>
              </a:ext>
            </a:extLst>
          </p:cNvPr>
          <p:cNvSpPr txBox="1"/>
          <p:nvPr/>
        </p:nvSpPr>
        <p:spPr>
          <a:xfrm>
            <a:off x="831850" y="1894114"/>
            <a:ext cx="11360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n’y a pas à proprement parler de subjonctif en anglais (mode permettant d’exprimer entre autres le possible et le souhaitable), mais plutôt des équivalents du subjonctif.</a:t>
            </a:r>
          </a:p>
          <a:p>
            <a:endParaRPr lang="fr-FR" dirty="0"/>
          </a:p>
          <a:p>
            <a:pPr marL="342900" indent="-342900">
              <a:buAutoNum type="arabicPeriod"/>
            </a:pPr>
            <a:r>
              <a:rPr lang="fr-FR" b="1" dirty="0"/>
              <a:t>La base verbale (= infinitif sans to) </a:t>
            </a:r>
            <a:r>
              <a:rPr lang="fr-FR" dirty="0"/>
              <a:t>employée avec certains verbes ou expressions dans un style plutôt formel :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essential </a:t>
            </a:r>
            <a:r>
              <a:rPr lang="fr-FR" dirty="0" err="1"/>
              <a:t>that</a:t>
            </a:r>
            <a:r>
              <a:rPr lang="fr-FR" dirty="0"/>
              <a:t> she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b="1" dirty="0" err="1"/>
              <a:t>remain</a:t>
            </a:r>
            <a:r>
              <a:rPr lang="fr-FR" dirty="0"/>
              <a:t> in charge of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council</a:t>
            </a:r>
            <a:r>
              <a:rPr lang="fr-FR" dirty="0"/>
              <a:t>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dirty="0" err="1"/>
              <a:t>maintained</a:t>
            </a:r>
            <a:r>
              <a:rPr lang="fr-FR" dirty="0"/>
              <a:t> in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position.</a:t>
            </a:r>
          </a:p>
          <a:p>
            <a:endParaRPr lang="fr-FR" dirty="0"/>
          </a:p>
          <a:p>
            <a:r>
              <a:rPr lang="fr-FR" b="1" dirty="0"/>
              <a:t>2. So </a:t>
            </a:r>
            <a:r>
              <a:rPr lang="fr-FR" b="1" dirty="0" err="1"/>
              <a:t>that</a:t>
            </a:r>
            <a:r>
              <a:rPr lang="fr-FR" b="1" dirty="0"/>
              <a:t> + </a:t>
            </a:r>
            <a:r>
              <a:rPr lang="fr-FR" b="1" dirty="0" err="1"/>
              <a:t>may</a:t>
            </a:r>
            <a:r>
              <a:rPr lang="fr-FR" b="1" dirty="0"/>
              <a:t>/can, </a:t>
            </a:r>
            <a:r>
              <a:rPr lang="fr-FR" b="1" dirty="0" err="1"/>
              <a:t>might</a:t>
            </a:r>
            <a:r>
              <a:rPr lang="fr-FR" b="1" dirty="0"/>
              <a:t>/</a:t>
            </a:r>
            <a:r>
              <a:rPr lang="fr-FR" b="1" dirty="0" err="1"/>
              <a:t>could</a:t>
            </a:r>
            <a:r>
              <a:rPr lang="fr-FR" b="1" dirty="0"/>
              <a:t> or </a:t>
            </a:r>
            <a:r>
              <a:rPr lang="fr-FR" b="1" dirty="0" err="1"/>
              <a:t>shouldn’t</a:t>
            </a:r>
            <a:endParaRPr lang="fr-FR" b="1" dirty="0"/>
          </a:p>
          <a:p>
            <a:r>
              <a:rPr lang="fr-FR" dirty="0"/>
              <a:t>I </a:t>
            </a:r>
            <a:r>
              <a:rPr lang="fr-FR" dirty="0" err="1"/>
              <a:t>advise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/can </a:t>
            </a: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seat</a:t>
            </a:r>
            <a:endParaRPr lang="fr-FR" dirty="0"/>
          </a:p>
          <a:p>
            <a:r>
              <a:rPr lang="fr-FR" dirty="0"/>
              <a:t>She </a:t>
            </a:r>
            <a:r>
              <a:rPr lang="fr-FR" dirty="0" err="1"/>
              <a:t>left</a:t>
            </a:r>
            <a:r>
              <a:rPr lang="fr-FR" dirty="0"/>
              <a:t> the </a:t>
            </a:r>
            <a:r>
              <a:rPr lang="fr-FR" dirty="0" err="1"/>
              <a:t>letter</a:t>
            </a:r>
            <a:r>
              <a:rPr lang="fr-FR" dirty="0"/>
              <a:t> on </a:t>
            </a:r>
            <a:r>
              <a:rPr lang="fr-FR" dirty="0" err="1"/>
              <a:t>his</a:t>
            </a:r>
            <a:r>
              <a:rPr lang="fr-FR" dirty="0"/>
              <a:t> desk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/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r>
              <a:rPr lang="fr-FR" dirty="0"/>
              <a:t>He </a:t>
            </a:r>
            <a:r>
              <a:rPr lang="fr-FR" dirty="0" err="1"/>
              <a:t>muzzled</a:t>
            </a:r>
            <a:r>
              <a:rPr lang="fr-FR" dirty="0"/>
              <a:t> the dog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shouldn’t</a:t>
            </a:r>
            <a:r>
              <a:rPr lang="fr-FR" dirty="0"/>
              <a:t> bite the </a:t>
            </a:r>
            <a:r>
              <a:rPr lang="fr-FR" dirty="0" err="1"/>
              <a:t>visitors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3. Le prétérit modal : </a:t>
            </a:r>
            <a:r>
              <a:rPr lang="fr-FR" dirty="0"/>
              <a:t>Le prétérit exprime un décrochage par rapport à la </a:t>
            </a:r>
            <a:r>
              <a:rPr lang="fr-FR" dirty="0" err="1"/>
              <a:t>situtation</a:t>
            </a:r>
            <a:r>
              <a:rPr lang="fr-FR" dirty="0"/>
              <a:t> d’énonciation(</a:t>
            </a:r>
            <a:r>
              <a:rPr lang="fr-FR" dirty="0" err="1"/>
              <a:t>now</a:t>
            </a:r>
            <a:r>
              <a:rPr lang="fr-FR" dirty="0"/>
              <a:t>). Il permet de se </a:t>
            </a:r>
            <a:r>
              <a:rPr lang="fr-FR" dirty="0" err="1"/>
              <a:t>réferer</a:t>
            </a:r>
            <a:r>
              <a:rPr lang="fr-FR" dirty="0"/>
              <a:t> au passé(cas le plus fréquent), ou bien d’exprimer des souhaits ou des hypothèses(comme le subjonctif).</a:t>
            </a:r>
          </a:p>
          <a:p>
            <a:r>
              <a:rPr lang="fr-FR" dirty="0" err="1"/>
              <a:t>It’s</a:t>
            </a:r>
            <a:r>
              <a:rPr lang="fr-FR" dirty="0"/>
              <a:t> about time </a:t>
            </a:r>
            <a:r>
              <a:rPr lang="fr-FR" dirty="0" err="1"/>
              <a:t>you</a:t>
            </a:r>
            <a:r>
              <a:rPr lang="fr-FR" dirty="0"/>
              <a:t> made up your </a:t>
            </a:r>
            <a:r>
              <a:rPr lang="fr-FR" dirty="0" err="1"/>
              <a:t>mind</a:t>
            </a:r>
            <a:r>
              <a:rPr lang="fr-FR" dirty="0"/>
              <a:t> ! Il serait temps que tu te décides !</a:t>
            </a:r>
          </a:p>
          <a:p>
            <a:r>
              <a:rPr lang="fr-FR" dirty="0"/>
              <a:t>I </a:t>
            </a:r>
            <a:r>
              <a:rPr lang="fr-FR" dirty="0" err="1"/>
              <a:t>wish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were with us = Je souhaiterais qu’il fût ici.</a:t>
            </a:r>
          </a:p>
          <a:p>
            <a:r>
              <a:rPr lang="fr-FR" dirty="0"/>
              <a:t>I </a:t>
            </a:r>
            <a:r>
              <a:rPr lang="fr-FR" dirty="0" err="1"/>
              <a:t>wish</a:t>
            </a:r>
            <a:r>
              <a:rPr lang="fr-FR" dirty="0"/>
              <a:t> she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= J’aimerai qu’elle me comprenne</a:t>
            </a:r>
          </a:p>
          <a:p>
            <a:r>
              <a:rPr lang="fr-FR" dirty="0" err="1"/>
              <a:t>I’d</a:t>
            </a:r>
            <a:r>
              <a:rPr lang="fr-FR" dirty="0"/>
              <a:t> rather she </a:t>
            </a:r>
            <a:r>
              <a:rPr lang="fr-FR" dirty="0" err="1"/>
              <a:t>hadn’t</a:t>
            </a:r>
            <a:r>
              <a:rPr lang="fr-FR" dirty="0"/>
              <a:t> come = J’aurais préféré qu’elle ne vienne pas.</a:t>
            </a:r>
          </a:p>
        </p:txBody>
      </p:sp>
    </p:spTree>
    <p:extLst>
      <p:ext uri="{BB962C8B-B14F-4D97-AF65-F5344CB8AC3E}">
        <p14:creationId xmlns:p14="http://schemas.microsoft.com/office/powerpoint/2010/main" val="75719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838130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4116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Les structures conditionnelles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A06CA8-B5A3-1855-0CDE-A9C5DE6E039D}"/>
              </a:ext>
            </a:extLst>
          </p:cNvPr>
          <p:cNvSpPr txBox="1"/>
          <p:nvPr/>
        </p:nvSpPr>
        <p:spPr>
          <a:xfrm>
            <a:off x="597633" y="1779686"/>
            <a:ext cx="11360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existe 4 types de constructions possibles pour exprimer les conditions à l’aide de if :</a:t>
            </a:r>
          </a:p>
          <a:p>
            <a:r>
              <a:rPr lang="fr-FR" b="1" dirty="0"/>
              <a:t>1: Le conditionnel </a:t>
            </a:r>
            <a:r>
              <a:rPr lang="fr-FR" dirty="0"/>
              <a:t>« </a:t>
            </a:r>
            <a:r>
              <a:rPr lang="fr-FR" b="1" dirty="0" err="1"/>
              <a:t>zero</a:t>
            </a:r>
            <a:r>
              <a:rPr lang="fr-FR" b="1" dirty="0"/>
              <a:t> </a:t>
            </a:r>
            <a:r>
              <a:rPr lang="fr-FR" dirty="0"/>
              <a:t> » dans lequel les deux parties de la phrase sont au </a:t>
            </a:r>
            <a:r>
              <a:rPr lang="fr-FR" b="1" dirty="0"/>
              <a:t>présent simple, </a:t>
            </a:r>
            <a:r>
              <a:rPr lang="fr-FR" dirty="0"/>
              <a:t>et est utilisé pour exprimer des </a:t>
            </a:r>
            <a:r>
              <a:rPr lang="fr-FR" b="1" dirty="0"/>
              <a:t>vérités générales</a:t>
            </a:r>
            <a:r>
              <a:rPr lang="fr-FR" dirty="0"/>
              <a:t> dont la validité est </a:t>
            </a:r>
            <a:r>
              <a:rPr lang="fr-FR" dirty="0" err="1"/>
              <a:t>permanante</a:t>
            </a:r>
            <a:r>
              <a:rPr lang="fr-FR" dirty="0"/>
              <a:t> :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ice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melts</a:t>
            </a:r>
            <a:r>
              <a:rPr lang="fr-FR" dirty="0"/>
              <a:t>.</a:t>
            </a:r>
          </a:p>
          <a:p>
            <a:r>
              <a:rPr lang="fr-FR" b="1" dirty="0"/>
              <a:t>2: Le conditionnel de type 1 </a:t>
            </a:r>
            <a:r>
              <a:rPr lang="fr-FR" dirty="0"/>
              <a:t>dans lequel la subordonnée de condition (if) est au </a:t>
            </a:r>
            <a:r>
              <a:rPr lang="fr-FR" b="1" dirty="0"/>
              <a:t>présent</a:t>
            </a:r>
            <a:r>
              <a:rPr lang="fr-FR" dirty="0"/>
              <a:t> et la principale </a:t>
            </a:r>
            <a:r>
              <a:rPr lang="fr-FR" b="1" dirty="0"/>
              <a:t>au futur simple </a:t>
            </a:r>
            <a:r>
              <a:rPr lang="fr-FR" dirty="0"/>
              <a:t>:</a:t>
            </a:r>
          </a:p>
          <a:p>
            <a:r>
              <a:rPr lang="fr-FR" dirty="0"/>
              <a:t>If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funny</a:t>
            </a:r>
            <a:r>
              <a:rPr lang="fr-FR" dirty="0"/>
              <a:t>, </a:t>
            </a:r>
            <a:r>
              <a:rPr lang="fr-FR" dirty="0" err="1"/>
              <a:t>we’ll</a:t>
            </a:r>
            <a:r>
              <a:rPr lang="fr-FR" dirty="0"/>
              <a:t> go to the </a:t>
            </a:r>
            <a:r>
              <a:rPr lang="fr-FR" dirty="0" err="1"/>
              <a:t>beach</a:t>
            </a:r>
            <a:r>
              <a:rPr lang="fr-FR" dirty="0"/>
              <a:t>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hurry</a:t>
            </a:r>
            <a:r>
              <a:rPr lang="fr-FR" dirty="0"/>
              <a:t> up,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misse the bus.</a:t>
            </a:r>
          </a:p>
          <a:p>
            <a:r>
              <a:rPr lang="fr-FR" dirty="0"/>
              <a:t>Le cadre temporel est ici le présent ou le futur, la situation décrite a de fortes chances de se produire et le résultat </a:t>
            </a:r>
            <a:r>
              <a:rPr lang="fr-FR" dirty="0" err="1"/>
              <a:t>enviségé</a:t>
            </a:r>
            <a:r>
              <a:rPr lang="fr-FR" dirty="0"/>
              <a:t> est très probable.</a:t>
            </a:r>
          </a:p>
          <a:p>
            <a:r>
              <a:rPr lang="fr-FR" b="1" dirty="0"/>
              <a:t>3: Le conditionnel de type 2 </a:t>
            </a:r>
            <a:r>
              <a:rPr lang="fr-FR" dirty="0"/>
              <a:t>dans lequel la subordonnée est au </a:t>
            </a:r>
            <a:r>
              <a:rPr lang="fr-FR" b="1" dirty="0"/>
              <a:t>prétérit</a:t>
            </a:r>
            <a:r>
              <a:rPr lang="fr-FR" dirty="0"/>
              <a:t> et la principale au </a:t>
            </a:r>
            <a:r>
              <a:rPr lang="fr-FR" b="1" dirty="0"/>
              <a:t>conditionnel présent :</a:t>
            </a:r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ate</a:t>
            </a:r>
            <a:r>
              <a:rPr lang="fr-FR" dirty="0"/>
              <a:t> more </a:t>
            </a:r>
            <a:r>
              <a:rPr lang="fr-FR" dirty="0" err="1"/>
              <a:t>slowly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wouldn’t</a:t>
            </a:r>
            <a:r>
              <a:rPr lang="fr-FR" dirty="0"/>
              <a:t> put on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.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more money,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 a </a:t>
            </a:r>
            <a:r>
              <a:rPr lang="fr-FR" dirty="0" err="1"/>
              <a:t>bigger</a:t>
            </a:r>
            <a:r>
              <a:rPr lang="fr-FR" dirty="0"/>
              <a:t> house.</a:t>
            </a:r>
          </a:p>
          <a:p>
            <a:r>
              <a:rPr lang="fr-FR" dirty="0"/>
              <a:t>Cadre temporal toujours présent, mais s’agit de décrire le résultat probable d’une situation très hypothétique/improbable.</a:t>
            </a:r>
          </a:p>
          <a:p>
            <a:r>
              <a:rPr lang="fr-FR" b="1" dirty="0"/>
              <a:t>4: le conditionnel de type 3 </a:t>
            </a:r>
            <a:r>
              <a:rPr lang="fr-FR" dirty="0"/>
              <a:t>dans lequel la subordonnée est au </a:t>
            </a:r>
            <a:r>
              <a:rPr lang="fr-FR" b="1" dirty="0" err="1"/>
              <a:t>present</a:t>
            </a:r>
            <a:r>
              <a:rPr lang="fr-FR" b="1" dirty="0"/>
              <a:t> </a:t>
            </a:r>
            <a:r>
              <a:rPr lang="fr-FR" b="1" dirty="0" err="1"/>
              <a:t>perfect</a:t>
            </a:r>
            <a:r>
              <a:rPr lang="fr-FR" b="1" dirty="0"/>
              <a:t> </a:t>
            </a:r>
            <a:r>
              <a:rPr lang="fr-FR" dirty="0"/>
              <a:t>et la principale au </a:t>
            </a:r>
            <a:r>
              <a:rPr lang="fr-FR" b="1" dirty="0"/>
              <a:t>conditionnel passé</a:t>
            </a:r>
            <a:r>
              <a:rPr lang="fr-FR" dirty="0"/>
              <a:t>.</a:t>
            </a:r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harder,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</a:t>
            </a:r>
            <a:r>
              <a:rPr lang="fr-FR" dirty="0" err="1"/>
              <a:t>passed</a:t>
            </a:r>
            <a:r>
              <a:rPr lang="fr-FR" dirty="0"/>
              <a:t> the exam. If </a:t>
            </a:r>
            <a:r>
              <a:rPr lang="fr-FR" dirty="0" err="1"/>
              <a:t>Napoleon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won at Waterloo,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</a:t>
            </a:r>
            <a:r>
              <a:rPr lang="fr-FR" dirty="0" err="1"/>
              <a:t>changed</a:t>
            </a:r>
            <a:r>
              <a:rPr lang="fr-FR" dirty="0"/>
              <a:t> the course of history. </a:t>
            </a:r>
          </a:p>
          <a:p>
            <a:r>
              <a:rPr lang="fr-FR" dirty="0"/>
              <a:t>Le cadre temporel est ici un passé irréel, la situation décrite et son résultat ne correspond pas à ce qui s’est produit en réalité. Il s’agit en quelque sorte de </a:t>
            </a:r>
            <a:r>
              <a:rPr lang="fr-FR" dirty="0" err="1"/>
              <a:t>réecrire</a:t>
            </a:r>
            <a:r>
              <a:rPr lang="fr-FR" dirty="0"/>
              <a:t> l’histoire.</a:t>
            </a:r>
          </a:p>
          <a:p>
            <a:endParaRPr lang="fr-FR" dirty="0"/>
          </a:p>
          <a:p>
            <a:r>
              <a:rPr lang="fr-FR" b="1" dirty="0"/>
              <a:t>NB</a:t>
            </a:r>
            <a:r>
              <a:rPr lang="fr-FR" dirty="0"/>
              <a:t> on peut mélanger type 2 et 3 :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harder,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a </a:t>
            </a:r>
            <a:r>
              <a:rPr lang="fr-FR" dirty="0" err="1"/>
              <a:t>better</a:t>
            </a:r>
            <a:r>
              <a:rPr lang="fr-FR" dirty="0"/>
              <a:t> job </a:t>
            </a:r>
            <a:r>
              <a:rPr lang="fr-FR" dirty="0" err="1"/>
              <a:t>now</a:t>
            </a:r>
            <a:r>
              <a:rPr lang="fr-FR" dirty="0"/>
              <a:t>. (passé irréel mais résultat probable envisagé concerne le présent).</a:t>
            </a:r>
          </a:p>
        </p:txBody>
      </p:sp>
    </p:spTree>
    <p:extLst>
      <p:ext uri="{BB962C8B-B14F-4D97-AF65-F5344CB8AC3E}">
        <p14:creationId xmlns:p14="http://schemas.microsoft.com/office/powerpoint/2010/main" val="334807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838130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373224"/>
            <a:ext cx="5914183" cy="1082350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en anglais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DD8A07-199A-B535-8268-4DF44511FC4F}"/>
              </a:ext>
            </a:extLst>
          </p:cNvPr>
          <p:cNvSpPr txBox="1"/>
          <p:nvPr/>
        </p:nvSpPr>
        <p:spPr>
          <a:xfrm>
            <a:off x="831849" y="1838131"/>
            <a:ext cx="11360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LIKE = comme, à la manière de (comparaison).</a:t>
            </a:r>
          </a:p>
          <a:p>
            <a:r>
              <a:rPr lang="fr-FR" dirty="0"/>
              <a:t>On utilise like pour introduire un nom, un groupe nominal ou un pronom. Il ne doit pas être suivi d’un verbe :</a:t>
            </a:r>
          </a:p>
          <a:p>
            <a:r>
              <a:rPr lang="fr-FR" dirty="0"/>
              <a:t>Dave looks like John. </a:t>
            </a:r>
            <a:r>
              <a:rPr lang="fr-FR" dirty="0" err="1"/>
              <a:t>It’s</a:t>
            </a:r>
            <a:r>
              <a:rPr lang="fr-FR" dirty="0"/>
              <a:t> a bit like the film 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saw</a:t>
            </a:r>
            <a:r>
              <a:rPr lang="fr-FR" dirty="0"/>
              <a:t> the other </a:t>
            </a:r>
            <a:r>
              <a:rPr lang="fr-FR" dirty="0" err="1"/>
              <a:t>day</a:t>
            </a:r>
            <a:r>
              <a:rPr lang="fr-FR" dirty="0"/>
              <a:t>. Don’t do like me !</a:t>
            </a:r>
          </a:p>
          <a:p>
            <a:r>
              <a:rPr lang="fr-FR" dirty="0"/>
              <a:t>Like peut être modifié par des adverbes de degré tels que :</a:t>
            </a:r>
            <a:r>
              <a:rPr lang="fr-FR" dirty="0" err="1"/>
              <a:t>just,more,very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, not at all,…</a:t>
            </a:r>
          </a:p>
          <a:p>
            <a:r>
              <a:rPr lang="fr-FR" dirty="0"/>
              <a:t>Just like 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, </a:t>
            </a:r>
            <a:r>
              <a:rPr lang="fr-FR" dirty="0" err="1"/>
              <a:t>Jawne</a:t>
            </a:r>
            <a:r>
              <a:rPr lang="fr-FR" dirty="0"/>
              <a:t> </a:t>
            </a:r>
            <a:r>
              <a:rPr lang="fr-FR" dirty="0" err="1"/>
              <a:t>wans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an </a:t>
            </a:r>
            <a:r>
              <a:rPr lang="fr-FR" dirty="0" err="1"/>
              <a:t>engineer</a:t>
            </a:r>
            <a:r>
              <a:rPr lang="fr-FR" dirty="0"/>
              <a:t>. </a:t>
            </a:r>
            <a:r>
              <a:rPr lang="fr-FR" dirty="0" err="1"/>
              <a:t>She’s</a:t>
            </a:r>
            <a:r>
              <a:rPr lang="fr-FR" dirty="0"/>
              <a:t> not at all like 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sister</a:t>
            </a:r>
            <a:r>
              <a:rPr lang="fr-FR" dirty="0"/>
              <a:t> in </a:t>
            </a:r>
            <a:r>
              <a:rPr lang="fr-FR" dirty="0" err="1"/>
              <a:t>that</a:t>
            </a:r>
            <a:r>
              <a:rPr lang="fr-FR" dirty="0"/>
              <a:t> respect.</a:t>
            </a:r>
          </a:p>
          <a:p>
            <a:r>
              <a:rPr lang="fr-FR" b="1" dirty="0"/>
              <a:t>AS = comme, à la manière de, en tant que.</a:t>
            </a:r>
          </a:p>
          <a:p>
            <a:r>
              <a:rPr lang="fr-FR" dirty="0"/>
              <a:t>On emploie as pour introduire un verbe, une proposition (groupe de mots contenant un verbe), ou encore une préposition (</a:t>
            </a:r>
            <a:r>
              <a:rPr lang="fr-FR" dirty="0" err="1"/>
              <a:t>to,in,with,for</a:t>
            </a:r>
            <a:r>
              <a:rPr lang="fr-FR" b="1" dirty="0"/>
              <a:t>…)Toujours suivi d’un verbe:</a:t>
            </a:r>
            <a:r>
              <a:rPr lang="fr-FR" dirty="0"/>
              <a:t> As </a:t>
            </a:r>
            <a:r>
              <a:rPr lang="fr-FR" dirty="0" err="1"/>
              <a:t>you</a:t>
            </a:r>
            <a:r>
              <a:rPr lang="fr-FR" dirty="0"/>
              <a:t> like ! Don’t do as i do ! As in France, German </a:t>
            </a:r>
            <a:r>
              <a:rPr lang="fr-FR" dirty="0" err="1"/>
              <a:t>voters</a:t>
            </a:r>
            <a:r>
              <a:rPr lang="fr-FR" dirty="0"/>
              <a:t> are </a:t>
            </a:r>
            <a:r>
              <a:rPr lang="fr-FR" dirty="0" err="1"/>
              <a:t>returning</a:t>
            </a:r>
            <a:r>
              <a:rPr lang="fr-FR" dirty="0"/>
              <a:t> to the mainstream.</a:t>
            </a:r>
          </a:p>
          <a:p>
            <a:r>
              <a:rPr lang="fr-FR" dirty="0"/>
              <a:t>Toutefois, AS s’emploie également devant un nom avec le sens de </a:t>
            </a:r>
            <a:r>
              <a:rPr lang="fr-FR" b="1" dirty="0"/>
              <a:t>« en tant que », </a:t>
            </a:r>
            <a:r>
              <a:rPr lang="fr-FR" dirty="0"/>
              <a:t>pour désigner la fonction/ profession de quelqu’un (il ne s’agit pas d’une comparaison) : She </a:t>
            </a:r>
            <a:r>
              <a:rPr lang="fr-FR" dirty="0" err="1"/>
              <a:t>works</a:t>
            </a:r>
            <a:r>
              <a:rPr lang="fr-FR" dirty="0"/>
              <a:t> as 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 manager.</a:t>
            </a:r>
          </a:p>
          <a:p>
            <a:r>
              <a:rPr lang="fr-FR" dirty="0"/>
              <a:t>Comparer avec : He </a:t>
            </a:r>
            <a:r>
              <a:rPr lang="fr-FR" dirty="0" err="1"/>
              <a:t>speaks</a:t>
            </a:r>
            <a:r>
              <a:rPr lang="fr-FR" dirty="0"/>
              <a:t> </a:t>
            </a:r>
            <a:r>
              <a:rPr lang="fr-FR" b="1" dirty="0"/>
              <a:t>like </a:t>
            </a:r>
            <a:r>
              <a:rPr lang="fr-FR" dirty="0"/>
              <a:t>a </a:t>
            </a:r>
            <a:r>
              <a:rPr lang="fr-FR" dirty="0" err="1"/>
              <a:t>doctor</a:t>
            </a:r>
            <a:r>
              <a:rPr lang="fr-FR" dirty="0"/>
              <a:t> : il parle comme un docteur (comparaison = à la manière d’un docteur, mais il n’est pas docteur).      He </a:t>
            </a:r>
            <a:r>
              <a:rPr lang="fr-FR" dirty="0" err="1"/>
              <a:t>speaks</a:t>
            </a:r>
            <a:r>
              <a:rPr lang="fr-FR" dirty="0"/>
              <a:t> </a:t>
            </a:r>
            <a:r>
              <a:rPr lang="fr-FR" b="1" dirty="0"/>
              <a:t>as </a:t>
            </a:r>
            <a:r>
              <a:rPr lang="fr-FR" dirty="0"/>
              <a:t>a </a:t>
            </a:r>
            <a:r>
              <a:rPr lang="fr-FR" dirty="0" err="1"/>
              <a:t>doctor</a:t>
            </a:r>
            <a:r>
              <a:rPr lang="fr-FR" dirty="0"/>
              <a:t> : il parle en tant que docteur(il est docteur, ce n’est pas une comparaison).</a:t>
            </a:r>
          </a:p>
          <a:p>
            <a:r>
              <a:rPr lang="fr-FR" dirty="0"/>
              <a:t>As a aussi une valeur causale : As </a:t>
            </a:r>
            <a:r>
              <a:rPr lang="fr-FR" dirty="0" err="1"/>
              <a:t>we</a:t>
            </a:r>
            <a:r>
              <a:rPr lang="fr-FR" dirty="0"/>
              <a:t> were </a:t>
            </a:r>
            <a:r>
              <a:rPr lang="fr-FR" dirty="0" err="1"/>
              <a:t>late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a taxi.</a:t>
            </a:r>
          </a:p>
          <a:p>
            <a:endParaRPr lang="fr-FR" dirty="0"/>
          </a:p>
          <a:p>
            <a:r>
              <a:rPr lang="fr-FR" b="1" dirty="0"/>
              <a:t>Enumérations : </a:t>
            </a:r>
            <a:r>
              <a:rPr lang="fr-FR" dirty="0"/>
              <a:t>utiliser like ou </a:t>
            </a:r>
            <a:r>
              <a:rPr lang="fr-FR" dirty="0" err="1"/>
              <a:t>such</a:t>
            </a:r>
            <a:r>
              <a:rPr lang="fr-FR" dirty="0"/>
              <a:t> as :</a:t>
            </a:r>
          </a:p>
          <a:p>
            <a:r>
              <a:rPr lang="fr-FR" dirty="0"/>
              <a:t>Cities like </a:t>
            </a:r>
            <a:r>
              <a:rPr lang="fr-FR" dirty="0" err="1"/>
              <a:t>Paris,Rome</a:t>
            </a:r>
            <a:r>
              <a:rPr lang="fr-FR" dirty="0"/>
              <a:t> or London/ Cities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Paris,Rome,etc</a:t>
            </a:r>
            <a:r>
              <a:rPr lang="fr-FR" dirty="0"/>
              <a:t> (ici as impossible).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77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English </a:t>
            </a:r>
            <a:r>
              <a:rPr lang="fr-FR" dirty="0" err="1"/>
              <a:t>vocabulary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5B0A68-1445-6113-EDA6-EA0428ACB68B}"/>
              </a:ext>
            </a:extLst>
          </p:cNvPr>
          <p:cNvSpPr txBox="1"/>
          <p:nvPr/>
        </p:nvSpPr>
        <p:spPr>
          <a:xfrm>
            <a:off x="831850" y="2192695"/>
            <a:ext cx="67659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Inexploré = </a:t>
            </a:r>
            <a:r>
              <a:rPr lang="fr-FR" dirty="0" err="1"/>
              <a:t>uncharted</a:t>
            </a:r>
            <a:endParaRPr lang="fr-FR" dirty="0"/>
          </a:p>
          <a:p>
            <a:r>
              <a:rPr lang="fr-FR" dirty="0"/>
              <a:t>Grande propriété = an </a:t>
            </a:r>
            <a:r>
              <a:rPr lang="fr-FR" dirty="0" err="1"/>
              <a:t>estate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strife</a:t>
            </a:r>
            <a:r>
              <a:rPr lang="fr-FR" dirty="0"/>
              <a:t> =a </a:t>
            </a:r>
            <a:r>
              <a:rPr lang="fr-FR" dirty="0" err="1"/>
              <a:t>disagreement,fight</a:t>
            </a:r>
            <a:r>
              <a:rPr lang="fr-FR" dirty="0"/>
              <a:t> (un conflit)</a:t>
            </a:r>
          </a:p>
          <a:p>
            <a:r>
              <a:rPr lang="fr-FR" dirty="0"/>
              <a:t>Impôts sur les sociétés = </a:t>
            </a:r>
            <a:r>
              <a:rPr lang="fr-FR" dirty="0" err="1"/>
              <a:t>coporate</a:t>
            </a:r>
            <a:r>
              <a:rPr lang="fr-FR" dirty="0"/>
              <a:t> </a:t>
            </a:r>
            <a:r>
              <a:rPr lang="fr-FR" dirty="0" err="1"/>
              <a:t>tax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turnout</a:t>
            </a:r>
            <a:r>
              <a:rPr lang="fr-FR" dirty="0"/>
              <a:t> = proportion of the </a:t>
            </a:r>
            <a:r>
              <a:rPr lang="fr-FR" dirty="0" err="1"/>
              <a:t>voting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/>
              <a:t> public </a:t>
            </a:r>
            <a:r>
              <a:rPr lang="fr-FR" dirty="0" err="1"/>
              <a:t>that</a:t>
            </a:r>
            <a:r>
              <a:rPr lang="fr-FR" dirty="0"/>
              <a:t> votes</a:t>
            </a:r>
          </a:p>
          <a:p>
            <a:r>
              <a:rPr lang="fr-FR" dirty="0"/>
              <a:t> La bourse étudiante = </a:t>
            </a:r>
            <a:r>
              <a:rPr lang="fr-FR" dirty="0" err="1"/>
              <a:t>scolarship</a:t>
            </a:r>
            <a:endParaRPr lang="fr-FR" dirty="0"/>
          </a:p>
          <a:p>
            <a:r>
              <a:rPr lang="fr-FR" dirty="0"/>
              <a:t>Vis-à-vis = </a:t>
            </a:r>
            <a:r>
              <a:rPr lang="fr-FR" dirty="0" err="1"/>
              <a:t>towards</a:t>
            </a:r>
            <a:r>
              <a:rPr lang="fr-FR" dirty="0"/>
              <a:t>/</a:t>
            </a:r>
            <a:r>
              <a:rPr lang="fr-FR" dirty="0" err="1"/>
              <a:t>from</a:t>
            </a:r>
            <a:endParaRPr lang="fr-FR" dirty="0"/>
          </a:p>
          <a:p>
            <a:r>
              <a:rPr lang="fr-FR" dirty="0"/>
              <a:t>Eclater (la guerre) = Break out</a:t>
            </a:r>
          </a:p>
          <a:p>
            <a:r>
              <a:rPr lang="fr-FR" dirty="0"/>
              <a:t>La marine = the </a:t>
            </a:r>
            <a:r>
              <a:rPr lang="fr-FR" dirty="0" err="1"/>
              <a:t>navy</a:t>
            </a:r>
            <a:endParaRPr lang="fr-FR" dirty="0"/>
          </a:p>
          <a:p>
            <a:r>
              <a:rPr lang="fr-FR" dirty="0"/>
              <a:t>Organismes internationaux = International Bodies</a:t>
            </a:r>
          </a:p>
          <a:p>
            <a:r>
              <a:rPr lang="fr-FR" dirty="0"/>
              <a:t>Binge </a:t>
            </a:r>
            <a:r>
              <a:rPr lang="fr-FR" dirty="0" err="1"/>
              <a:t>drinking</a:t>
            </a:r>
            <a:r>
              <a:rPr lang="fr-FR" dirty="0"/>
              <a:t> =</a:t>
            </a:r>
            <a:r>
              <a:rPr lang="fr-FR" dirty="0" err="1"/>
              <a:t>consumption</a:t>
            </a:r>
            <a:r>
              <a:rPr lang="fr-FR" dirty="0"/>
              <a:t> of excessive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alcohol</a:t>
            </a:r>
            <a:r>
              <a:rPr lang="fr-FR" dirty="0"/>
              <a:t> at one </a:t>
            </a:r>
            <a:r>
              <a:rPr lang="fr-FR" dirty="0" err="1"/>
              <a:t>sitting</a:t>
            </a:r>
            <a:endParaRPr lang="fr-FR" dirty="0"/>
          </a:p>
          <a:p>
            <a:r>
              <a:rPr lang="fr-FR" dirty="0"/>
              <a:t>Picoler = to </a:t>
            </a:r>
            <a:r>
              <a:rPr lang="fr-FR" dirty="0" err="1"/>
              <a:t>booze</a:t>
            </a:r>
            <a:endParaRPr lang="fr-FR" dirty="0"/>
          </a:p>
          <a:p>
            <a:r>
              <a:rPr lang="fr-FR" dirty="0"/>
              <a:t>HLM = a </a:t>
            </a:r>
            <a:r>
              <a:rPr lang="fr-FR" dirty="0" err="1"/>
              <a:t>council</a:t>
            </a:r>
            <a:r>
              <a:rPr lang="fr-FR" dirty="0"/>
              <a:t> house</a:t>
            </a:r>
          </a:p>
          <a:p>
            <a:r>
              <a:rPr lang="fr-FR" dirty="0"/>
              <a:t>Un ménage = a </a:t>
            </a:r>
            <a:r>
              <a:rPr lang="fr-FR" dirty="0" err="1"/>
              <a:t>household</a:t>
            </a:r>
            <a:endParaRPr lang="fr-FR" dirty="0"/>
          </a:p>
          <a:p>
            <a:r>
              <a:rPr lang="fr-FR" dirty="0"/>
              <a:t>La cité =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estate</a:t>
            </a:r>
            <a:endParaRPr lang="fr-FR" dirty="0"/>
          </a:p>
          <a:p>
            <a:r>
              <a:rPr lang="fr-FR" dirty="0"/>
              <a:t>Quartier pauvre de centre ville = </a:t>
            </a:r>
            <a:r>
              <a:rPr lang="fr-FR" dirty="0" err="1"/>
              <a:t>Inner</a:t>
            </a:r>
            <a:r>
              <a:rPr lang="fr-FR" dirty="0"/>
              <a:t> city*</a:t>
            </a:r>
          </a:p>
          <a:p>
            <a:r>
              <a:rPr lang="fr-FR" dirty="0"/>
              <a:t>Quartiers chics = the </a:t>
            </a:r>
            <a:r>
              <a:rPr lang="fr-FR" dirty="0" err="1"/>
              <a:t>uptowns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AD93F0-0A9B-0A00-619A-86EB539D1DA5}"/>
              </a:ext>
            </a:extLst>
          </p:cNvPr>
          <p:cNvSpPr txBox="1"/>
          <p:nvPr/>
        </p:nvSpPr>
        <p:spPr>
          <a:xfrm>
            <a:off x="7597833" y="679778"/>
            <a:ext cx="45941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allocations = </a:t>
            </a:r>
            <a:r>
              <a:rPr lang="fr-FR" dirty="0" err="1"/>
              <a:t>allowance</a:t>
            </a:r>
            <a:endParaRPr lang="fr-FR" dirty="0"/>
          </a:p>
          <a:p>
            <a:r>
              <a:rPr lang="fr-FR" dirty="0"/>
              <a:t>Le foie = the </a:t>
            </a:r>
            <a:r>
              <a:rPr lang="fr-FR" dirty="0" err="1"/>
              <a:t>liver</a:t>
            </a:r>
            <a:endParaRPr lang="fr-FR" dirty="0"/>
          </a:p>
          <a:p>
            <a:r>
              <a:rPr lang="fr-FR" dirty="0"/>
              <a:t>Travailler au noir = to </a:t>
            </a:r>
            <a:r>
              <a:rPr lang="fr-FR" dirty="0" err="1"/>
              <a:t>moonlight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squalor</a:t>
            </a:r>
            <a:r>
              <a:rPr lang="fr-FR" dirty="0"/>
              <a:t> = une misère </a:t>
            </a:r>
          </a:p>
          <a:p>
            <a:r>
              <a:rPr lang="fr-FR" dirty="0"/>
              <a:t>Faits divers = News in brief</a:t>
            </a:r>
          </a:p>
          <a:p>
            <a:r>
              <a:rPr lang="fr-FR" dirty="0"/>
              <a:t>Be </a:t>
            </a:r>
            <a:r>
              <a:rPr lang="fr-FR" dirty="0" err="1"/>
              <a:t>spoiled</a:t>
            </a:r>
            <a:r>
              <a:rPr lang="fr-FR" dirty="0"/>
              <a:t> = être ruiné</a:t>
            </a:r>
          </a:p>
          <a:p>
            <a:r>
              <a:rPr lang="fr-FR" dirty="0" err="1"/>
              <a:t>Miscarriage</a:t>
            </a:r>
            <a:r>
              <a:rPr lang="fr-FR" dirty="0"/>
              <a:t> of justice = </a:t>
            </a:r>
            <a:r>
              <a:rPr lang="fr-FR" dirty="0" err="1"/>
              <a:t>erreures</a:t>
            </a:r>
            <a:r>
              <a:rPr lang="fr-FR" dirty="0"/>
              <a:t> judiciaires</a:t>
            </a:r>
          </a:p>
          <a:p>
            <a:r>
              <a:rPr lang="fr-FR" dirty="0"/>
              <a:t>Le viseur = the </a:t>
            </a:r>
            <a:r>
              <a:rPr lang="fr-FR" dirty="0" err="1"/>
              <a:t>viewfinder</a:t>
            </a:r>
            <a:endParaRPr lang="fr-FR" dirty="0"/>
          </a:p>
          <a:p>
            <a:r>
              <a:rPr lang="fr-FR" dirty="0"/>
              <a:t>Méprisant = </a:t>
            </a:r>
            <a:r>
              <a:rPr lang="fr-FR" dirty="0" err="1"/>
              <a:t>contemptuous</a:t>
            </a:r>
            <a:endParaRPr lang="fr-FR" dirty="0"/>
          </a:p>
          <a:p>
            <a:r>
              <a:rPr lang="fr-FR" dirty="0"/>
              <a:t>Un pasteur = a </a:t>
            </a:r>
            <a:r>
              <a:rPr lang="fr-FR" dirty="0" err="1"/>
              <a:t>pastor</a:t>
            </a:r>
            <a:endParaRPr lang="fr-FR" dirty="0"/>
          </a:p>
          <a:p>
            <a:r>
              <a:rPr lang="fr-FR" dirty="0"/>
              <a:t>Indiscipliné = disruptive</a:t>
            </a:r>
          </a:p>
          <a:p>
            <a:r>
              <a:rPr lang="fr-FR" dirty="0"/>
              <a:t>Something </a:t>
            </a:r>
            <a:r>
              <a:rPr lang="fr-FR" dirty="0" err="1"/>
              <a:t>compulsory</a:t>
            </a:r>
            <a:r>
              <a:rPr lang="fr-FR" dirty="0"/>
              <a:t> = qqchose d’obligatoire</a:t>
            </a:r>
          </a:p>
          <a:p>
            <a:r>
              <a:rPr lang="fr-FR" dirty="0"/>
              <a:t>A mob = un groupe</a:t>
            </a:r>
          </a:p>
          <a:p>
            <a:r>
              <a:rPr lang="fr-FR" dirty="0"/>
              <a:t>Le coup d’envoi = the kick-off</a:t>
            </a:r>
          </a:p>
          <a:p>
            <a:r>
              <a:rPr lang="fr-FR" dirty="0"/>
              <a:t>Un arbitre = an </a:t>
            </a:r>
            <a:r>
              <a:rPr lang="fr-FR" dirty="0" err="1"/>
              <a:t>umpire</a:t>
            </a:r>
            <a:endParaRPr lang="fr-FR" dirty="0"/>
          </a:p>
          <a:p>
            <a:r>
              <a:rPr lang="fr-FR" dirty="0"/>
              <a:t>Be out of </a:t>
            </a:r>
            <a:r>
              <a:rPr lang="fr-FR" dirty="0" err="1"/>
              <a:t>kilter</a:t>
            </a:r>
            <a:r>
              <a:rPr lang="fr-FR" dirty="0"/>
              <a:t> = </a:t>
            </a:r>
            <a:r>
              <a:rPr lang="fr-FR" dirty="0" err="1"/>
              <a:t>be</a:t>
            </a:r>
            <a:r>
              <a:rPr lang="fr-FR" dirty="0"/>
              <a:t> out of balance</a:t>
            </a:r>
          </a:p>
          <a:p>
            <a:r>
              <a:rPr lang="fr-FR" dirty="0" err="1"/>
              <a:t>Ailing</a:t>
            </a:r>
            <a:r>
              <a:rPr lang="fr-FR" dirty="0"/>
              <a:t> </a:t>
            </a:r>
            <a:r>
              <a:rPr lang="fr-FR" dirty="0" err="1"/>
              <a:t>companies</a:t>
            </a:r>
            <a:r>
              <a:rPr lang="fr-FR" dirty="0"/>
              <a:t> = entreprises en difficultés</a:t>
            </a:r>
          </a:p>
          <a:p>
            <a:r>
              <a:rPr lang="fr-FR" dirty="0"/>
              <a:t>La bourse (économie) = the stock exchange</a:t>
            </a:r>
          </a:p>
          <a:p>
            <a:r>
              <a:rPr lang="fr-FR" dirty="0"/>
              <a:t>La douane = the </a:t>
            </a:r>
            <a:r>
              <a:rPr lang="fr-FR" dirty="0" err="1"/>
              <a:t>customes</a:t>
            </a:r>
            <a:endParaRPr lang="fr-FR" dirty="0"/>
          </a:p>
          <a:p>
            <a:r>
              <a:rPr lang="fr-FR" dirty="0"/>
              <a:t>Parvenir à un accord = to strike a deal</a:t>
            </a:r>
          </a:p>
          <a:p>
            <a:r>
              <a:rPr lang="fr-FR" dirty="0"/>
              <a:t>A </a:t>
            </a:r>
            <a:r>
              <a:rPr lang="fr-FR" dirty="0" err="1"/>
              <a:t>lawyer</a:t>
            </a:r>
            <a:r>
              <a:rPr lang="fr-FR" dirty="0"/>
              <a:t> = a </a:t>
            </a:r>
            <a:r>
              <a:rPr lang="fr-FR" dirty="0" err="1"/>
              <a:t>barrister</a:t>
            </a:r>
            <a:endParaRPr lang="fr-FR" dirty="0"/>
          </a:p>
          <a:p>
            <a:r>
              <a:rPr lang="fr-FR" dirty="0"/>
              <a:t>Sous-traiter = to </a:t>
            </a:r>
            <a:r>
              <a:rPr lang="fr-FR" dirty="0" err="1"/>
              <a:t>outsource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80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Remarque générale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D3FD3-554A-227B-46AD-27AB902E4B4B}"/>
              </a:ext>
            </a:extLst>
          </p:cNvPr>
          <p:cNvSpPr txBox="1"/>
          <p:nvPr/>
        </p:nvSpPr>
        <p:spPr>
          <a:xfrm>
            <a:off x="831850" y="2314258"/>
            <a:ext cx="54458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Même si =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 « </a:t>
            </a:r>
            <a:r>
              <a:rPr lang="fr-FR" dirty="0" err="1"/>
              <a:t>even</a:t>
            </a:r>
            <a:r>
              <a:rPr lang="fr-FR" dirty="0"/>
              <a:t> dow»</a:t>
            </a:r>
          </a:p>
          <a:p>
            <a:r>
              <a:rPr lang="fr-FR" dirty="0"/>
              <a:t>J’ai pensé = i </a:t>
            </a:r>
            <a:r>
              <a:rPr lang="fr-FR" dirty="0" err="1"/>
              <a:t>thought</a:t>
            </a:r>
            <a:r>
              <a:rPr lang="fr-FR" dirty="0"/>
              <a:t> «i </a:t>
            </a:r>
            <a:r>
              <a:rPr lang="fr-FR" dirty="0" err="1"/>
              <a:t>thawt</a:t>
            </a:r>
            <a:r>
              <a:rPr lang="fr-FR" dirty="0"/>
              <a:t>»  ou « fout »</a:t>
            </a:r>
          </a:p>
          <a:p>
            <a:r>
              <a:rPr lang="fr-FR" dirty="0"/>
              <a:t>J’ai combattu = i </a:t>
            </a:r>
            <a:r>
              <a:rPr lang="fr-FR" dirty="0" err="1"/>
              <a:t>fought</a:t>
            </a:r>
            <a:r>
              <a:rPr lang="fr-FR" dirty="0"/>
              <a:t> « </a:t>
            </a:r>
            <a:r>
              <a:rPr lang="fr-FR" dirty="0" err="1"/>
              <a:t>fawt</a:t>
            </a:r>
            <a:r>
              <a:rPr lang="fr-FR" dirty="0"/>
              <a:t> »</a:t>
            </a:r>
          </a:p>
          <a:p>
            <a:r>
              <a:rPr lang="fr-FR" dirty="0"/>
              <a:t>To </a:t>
            </a:r>
            <a:r>
              <a:rPr lang="fr-FR" dirty="0" err="1"/>
              <a:t>vanquish</a:t>
            </a:r>
            <a:r>
              <a:rPr lang="fr-FR" dirty="0"/>
              <a:t> = vaincre</a:t>
            </a:r>
          </a:p>
          <a:p>
            <a:r>
              <a:rPr lang="fr-FR" dirty="0" err="1"/>
              <a:t>Ominous</a:t>
            </a:r>
            <a:r>
              <a:rPr lang="fr-FR" dirty="0"/>
              <a:t> = sinistre</a:t>
            </a:r>
          </a:p>
          <a:p>
            <a:r>
              <a:rPr lang="fr-FR" dirty="0" err="1"/>
              <a:t>Tarnished</a:t>
            </a:r>
            <a:r>
              <a:rPr lang="fr-FR" dirty="0"/>
              <a:t> = ternie</a:t>
            </a:r>
          </a:p>
          <a:p>
            <a:r>
              <a:rPr lang="fr-FR" dirty="0" err="1"/>
              <a:t>Reckless,foolhardy</a:t>
            </a:r>
            <a:r>
              <a:rPr lang="fr-FR" dirty="0"/>
              <a:t> = téméraire </a:t>
            </a:r>
          </a:p>
          <a:p>
            <a:r>
              <a:rPr lang="fr-FR" dirty="0" err="1"/>
              <a:t>Exarcerbates</a:t>
            </a:r>
            <a:r>
              <a:rPr lang="fr-FR" dirty="0"/>
              <a:t> = exacerbe (aggraver, rendre plus aigu,…)</a:t>
            </a:r>
          </a:p>
          <a:p>
            <a:r>
              <a:rPr lang="fr-FR" dirty="0" err="1"/>
              <a:t>Genuinly</a:t>
            </a:r>
            <a:r>
              <a:rPr lang="fr-FR" dirty="0"/>
              <a:t> = authentique, véritable (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genuinly</a:t>
            </a:r>
            <a:r>
              <a:rPr lang="fr-FR" dirty="0"/>
              <a:t> </a:t>
            </a:r>
            <a:r>
              <a:rPr lang="fr-FR" dirty="0" err="1"/>
              <a:t>interested</a:t>
            </a:r>
            <a:r>
              <a:rPr lang="fr-FR" dirty="0"/>
              <a:t>)</a:t>
            </a:r>
          </a:p>
          <a:p>
            <a:r>
              <a:rPr lang="fr-FR" dirty="0"/>
              <a:t>To </a:t>
            </a:r>
            <a:r>
              <a:rPr lang="fr-FR" dirty="0" err="1"/>
              <a:t>embody</a:t>
            </a:r>
            <a:r>
              <a:rPr lang="fr-FR" dirty="0"/>
              <a:t> = incarner</a:t>
            </a:r>
          </a:p>
          <a:p>
            <a:r>
              <a:rPr lang="fr-FR" dirty="0" err="1"/>
              <a:t>Leverage</a:t>
            </a:r>
            <a:r>
              <a:rPr lang="fr-FR" dirty="0"/>
              <a:t> = effet de levier</a:t>
            </a:r>
          </a:p>
          <a:p>
            <a:r>
              <a:rPr lang="fr-FR" dirty="0"/>
              <a:t>To </a:t>
            </a:r>
            <a:r>
              <a:rPr lang="fr-FR" dirty="0" err="1"/>
              <a:t>hail</a:t>
            </a:r>
            <a:r>
              <a:rPr lang="fr-FR" dirty="0"/>
              <a:t> = saluer</a:t>
            </a:r>
          </a:p>
          <a:p>
            <a:r>
              <a:rPr lang="fr-FR" dirty="0"/>
              <a:t>to </a:t>
            </a:r>
            <a:r>
              <a:rPr lang="fr-FR" dirty="0" err="1"/>
              <a:t>circumvent</a:t>
            </a:r>
            <a:r>
              <a:rPr lang="fr-FR" dirty="0"/>
              <a:t> =  contourner</a:t>
            </a:r>
          </a:p>
          <a:p>
            <a:r>
              <a:rPr lang="fr-FR" dirty="0" err="1"/>
              <a:t>Likewise</a:t>
            </a:r>
            <a:r>
              <a:rPr lang="fr-FR" dirty="0"/>
              <a:t> = de même</a:t>
            </a:r>
          </a:p>
          <a:p>
            <a:r>
              <a:rPr lang="fr-FR" dirty="0"/>
              <a:t>To </a:t>
            </a:r>
            <a:r>
              <a:rPr lang="fr-FR" dirty="0" err="1"/>
              <a:t>emphasize</a:t>
            </a:r>
            <a:r>
              <a:rPr lang="fr-FR" dirty="0"/>
              <a:t> = souligner</a:t>
            </a:r>
          </a:p>
          <a:p>
            <a:r>
              <a:rPr lang="fr-FR" dirty="0"/>
              <a:t>The </a:t>
            </a:r>
            <a:r>
              <a:rPr lang="fr-FR" dirty="0" err="1"/>
              <a:t>mismatch</a:t>
            </a:r>
            <a:r>
              <a:rPr lang="fr-FR" dirty="0"/>
              <a:t> = décalage</a:t>
            </a:r>
          </a:p>
          <a:p>
            <a:endParaRPr lang="fr-FR" dirty="0"/>
          </a:p>
        </p:txBody>
      </p:sp>
      <p:sp>
        <p:nvSpPr>
          <p:cNvPr id="5" name="Espace réservé pour une image  1">
            <a:extLst>
              <a:ext uri="{FF2B5EF4-FFF2-40B4-BE49-F238E27FC236}">
                <a16:creationId xmlns:a16="http://schemas.microsoft.com/office/drawing/2014/main" id="{BF37D4C9-A387-4304-AB18-3F55C0A60E09}"/>
              </a:ext>
            </a:extLst>
          </p:cNvPr>
          <p:cNvSpPr txBox="1">
            <a:spLocks/>
          </p:cNvSpPr>
          <p:nvPr/>
        </p:nvSpPr>
        <p:spPr>
          <a:xfrm>
            <a:off x="831850" y="145144"/>
            <a:ext cx="11360150" cy="21926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62E9C8-80D2-B094-4C0B-C4CDFA03D5A6}"/>
              </a:ext>
            </a:extLst>
          </p:cNvPr>
          <p:cNvSpPr txBox="1"/>
          <p:nvPr/>
        </p:nvSpPr>
        <p:spPr>
          <a:xfrm>
            <a:off x="6096000" y="2314258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gateway</a:t>
            </a:r>
            <a:r>
              <a:rPr lang="fr-FR" dirty="0"/>
              <a:t> = une passerelle</a:t>
            </a:r>
          </a:p>
          <a:p>
            <a:r>
              <a:rPr lang="fr-FR" dirty="0" err="1"/>
              <a:t>Deletion</a:t>
            </a:r>
            <a:r>
              <a:rPr lang="fr-FR" dirty="0"/>
              <a:t> = effacement</a:t>
            </a:r>
          </a:p>
          <a:p>
            <a:r>
              <a:rPr lang="fr-FR" dirty="0" err="1"/>
              <a:t>Hence</a:t>
            </a:r>
            <a:r>
              <a:rPr lang="fr-FR" dirty="0"/>
              <a:t> = ainsi</a:t>
            </a:r>
          </a:p>
          <a:p>
            <a:r>
              <a:rPr lang="fr-FR" dirty="0"/>
              <a:t>A </a:t>
            </a:r>
            <a:r>
              <a:rPr lang="fr-FR" dirty="0" err="1"/>
              <a:t>plaintiff</a:t>
            </a:r>
            <a:r>
              <a:rPr lang="fr-FR" dirty="0"/>
              <a:t> = demandeur</a:t>
            </a:r>
          </a:p>
          <a:p>
            <a:r>
              <a:rPr lang="fr-FR" dirty="0"/>
              <a:t>A </a:t>
            </a:r>
            <a:r>
              <a:rPr lang="fr-FR" dirty="0" err="1"/>
              <a:t>bidder</a:t>
            </a:r>
            <a:r>
              <a:rPr lang="fr-FR" dirty="0"/>
              <a:t> = un enchérisseur</a:t>
            </a:r>
          </a:p>
          <a:p>
            <a:r>
              <a:rPr lang="fr-FR" dirty="0"/>
              <a:t>To </a:t>
            </a:r>
            <a:r>
              <a:rPr lang="fr-FR" dirty="0" err="1"/>
              <a:t>foster</a:t>
            </a:r>
            <a:r>
              <a:rPr lang="fr-FR" dirty="0"/>
              <a:t> = favoriser</a:t>
            </a:r>
          </a:p>
        </p:txBody>
      </p:sp>
    </p:spTree>
    <p:extLst>
      <p:ext uri="{BB962C8B-B14F-4D97-AF65-F5344CB8AC3E}">
        <p14:creationId xmlns:p14="http://schemas.microsoft.com/office/powerpoint/2010/main" val="103534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Thus</a:t>
            </a:r>
            <a:r>
              <a:rPr lang="fr-FR" dirty="0"/>
              <a:t> (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formal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CD3FD3-554A-227B-46AD-27AB902E4B4B}"/>
              </a:ext>
            </a:extLst>
          </p:cNvPr>
          <p:cNvSpPr txBox="1"/>
          <p:nvPr/>
        </p:nvSpPr>
        <p:spPr>
          <a:xfrm>
            <a:off x="831850" y="2314258"/>
            <a:ext cx="113601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It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linking</a:t>
            </a:r>
            <a:r>
              <a:rPr lang="fr-FR" sz="2400" dirty="0"/>
              <a:t> </a:t>
            </a:r>
            <a:r>
              <a:rPr lang="fr-FR" sz="2400" dirty="0" err="1"/>
              <a:t>word</a:t>
            </a:r>
            <a:r>
              <a:rPr lang="fr-FR" sz="2400" dirty="0"/>
              <a:t> = the objectif/</a:t>
            </a:r>
            <a:r>
              <a:rPr lang="fr-FR" sz="2400" dirty="0" err="1"/>
              <a:t>result</a:t>
            </a:r>
            <a:r>
              <a:rPr lang="fr-FR" sz="2400" dirty="0"/>
              <a:t>  </a:t>
            </a:r>
            <a:r>
              <a:rPr lang="fr-FR" sz="2400" dirty="0" err="1"/>
              <a:t>is</a:t>
            </a:r>
            <a:r>
              <a:rPr lang="fr-FR" sz="2400" dirty="0"/>
              <a:t>/was/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… </a:t>
            </a:r>
            <a:r>
              <a:rPr lang="fr-FR" sz="2400" dirty="0" err="1"/>
              <a:t>something</a:t>
            </a:r>
            <a:r>
              <a:rPr lang="fr-FR" sz="2400" dirty="0"/>
              <a:t>.</a:t>
            </a:r>
          </a:p>
          <a:p>
            <a:r>
              <a:rPr lang="fr-FR" sz="2400" dirty="0"/>
              <a:t>Ex : The team won the match,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guaranteeing</a:t>
            </a:r>
            <a:r>
              <a:rPr lang="fr-FR" sz="2400" dirty="0"/>
              <a:t> their place in the final</a:t>
            </a:r>
            <a:r>
              <a:rPr lang="fr-FR" sz="2000" dirty="0"/>
              <a:t>.</a:t>
            </a:r>
          </a:p>
          <a:p>
            <a:r>
              <a:rPr lang="fr-FR" sz="2000" dirty="0"/>
              <a:t>Come with me, </a:t>
            </a:r>
            <a:r>
              <a:rPr lang="fr-FR" sz="2000" dirty="0" err="1"/>
              <a:t>my</a:t>
            </a:r>
            <a:r>
              <a:rPr lang="fr-FR" sz="2000" dirty="0"/>
              <a:t> people. </a:t>
            </a:r>
            <a:r>
              <a:rPr lang="fr-FR" sz="2000" dirty="0" err="1"/>
              <a:t>Thus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conquer</a:t>
            </a:r>
            <a:r>
              <a:rPr lang="fr-FR" sz="2000" dirty="0"/>
              <a:t> the land.</a:t>
            </a:r>
          </a:p>
          <a:p>
            <a:endParaRPr lang="fr-FR" sz="2000" dirty="0"/>
          </a:p>
          <a:p>
            <a:r>
              <a:rPr lang="fr-FR" sz="2000" b="1" dirty="0" err="1"/>
              <a:t>Two</a:t>
            </a:r>
            <a:r>
              <a:rPr lang="fr-FR" sz="2000" b="1" dirty="0"/>
              <a:t> structures : (First sentence). </a:t>
            </a:r>
            <a:r>
              <a:rPr lang="fr-FR" sz="2000" b="1" dirty="0" err="1"/>
              <a:t>Thus</a:t>
            </a:r>
            <a:r>
              <a:rPr lang="fr-FR" sz="2000" b="1" dirty="0"/>
              <a:t>, (</a:t>
            </a:r>
            <a:r>
              <a:rPr lang="fr-FR" sz="2000" b="1" dirty="0" err="1"/>
              <a:t>result</a:t>
            </a:r>
            <a:r>
              <a:rPr lang="fr-FR" sz="2000" b="1" dirty="0"/>
              <a:t>/</a:t>
            </a:r>
            <a:r>
              <a:rPr lang="fr-FR" sz="2000" b="1" dirty="0" err="1"/>
              <a:t>ojbective</a:t>
            </a:r>
            <a:r>
              <a:rPr lang="fr-FR" sz="2000" b="1" dirty="0"/>
              <a:t>). Use the same </a:t>
            </a:r>
            <a:r>
              <a:rPr lang="fr-FR" sz="2000" b="1" dirty="0" err="1"/>
              <a:t>verb</a:t>
            </a:r>
            <a:r>
              <a:rPr lang="fr-FR" sz="2000" b="1" dirty="0"/>
              <a:t> </a:t>
            </a:r>
            <a:r>
              <a:rPr lang="fr-FR" sz="2000" b="1" dirty="0" err="1"/>
              <a:t>tense</a:t>
            </a:r>
            <a:r>
              <a:rPr lang="fr-FR" sz="2000" b="1" dirty="0"/>
              <a:t> in </a:t>
            </a:r>
            <a:r>
              <a:rPr lang="fr-FR" sz="2000" b="1" dirty="0" err="1"/>
              <a:t>both</a:t>
            </a:r>
            <a:r>
              <a:rPr lang="fr-FR" sz="2000" b="1" dirty="0"/>
              <a:t> sentences</a:t>
            </a:r>
          </a:p>
          <a:p>
            <a:r>
              <a:rPr lang="fr-FR" sz="2000" dirty="0"/>
              <a:t>Ex : She was lied to </a:t>
            </a:r>
            <a:r>
              <a:rPr lang="fr-FR" sz="2000" dirty="0" err="1"/>
              <a:t>several</a:t>
            </a:r>
            <a:r>
              <a:rPr lang="fr-FR" sz="2000" dirty="0"/>
              <a:t> times. </a:t>
            </a:r>
            <a:r>
              <a:rPr lang="fr-FR" sz="2000" dirty="0" err="1"/>
              <a:t>Thus</a:t>
            </a:r>
            <a:r>
              <a:rPr lang="fr-FR" sz="2000" dirty="0"/>
              <a:t>, </a:t>
            </a:r>
            <a:r>
              <a:rPr lang="fr-FR" sz="2000" dirty="0" err="1"/>
              <a:t>her</a:t>
            </a:r>
            <a:r>
              <a:rPr lang="fr-FR" sz="2000" dirty="0"/>
              <a:t> trust was </a:t>
            </a:r>
            <a:r>
              <a:rPr lang="fr-FR" sz="2000" dirty="0" err="1"/>
              <a:t>broken</a:t>
            </a:r>
            <a:r>
              <a:rPr lang="fr-FR" sz="2000" dirty="0"/>
              <a:t>. (passive </a:t>
            </a:r>
            <a:r>
              <a:rPr lang="fr-FR" sz="2000" dirty="0" err="1"/>
              <a:t>voice</a:t>
            </a:r>
            <a:r>
              <a:rPr lang="fr-FR" sz="2000" dirty="0"/>
              <a:t>).</a:t>
            </a:r>
          </a:p>
          <a:p>
            <a:r>
              <a:rPr lang="fr-FR" sz="2000" dirty="0"/>
              <a:t>He was going on </a:t>
            </a:r>
            <a:r>
              <a:rPr lang="fr-FR" sz="2000" dirty="0" err="1"/>
              <a:t>holiday</a:t>
            </a:r>
            <a:r>
              <a:rPr lang="fr-FR" sz="2000" dirty="0"/>
              <a:t>. </a:t>
            </a:r>
            <a:r>
              <a:rPr lang="fr-FR" sz="2000" dirty="0" err="1"/>
              <a:t>Thus</a:t>
            </a:r>
            <a:r>
              <a:rPr lang="fr-FR" sz="2000" dirty="0"/>
              <a:t>, </a:t>
            </a:r>
            <a:r>
              <a:rPr lang="fr-FR" sz="2000" dirty="0" err="1"/>
              <a:t>he</a:t>
            </a:r>
            <a:r>
              <a:rPr lang="fr-FR" sz="2000" dirty="0"/>
              <a:t> was feeling </a:t>
            </a:r>
            <a:r>
              <a:rPr lang="fr-FR" sz="2000" dirty="0" err="1"/>
              <a:t>pretty</a:t>
            </a:r>
            <a:r>
              <a:rPr lang="fr-FR" sz="2000" dirty="0"/>
              <a:t> </a:t>
            </a:r>
            <a:r>
              <a:rPr lang="fr-FR" sz="2000" dirty="0" err="1"/>
              <a:t>relaxed</a:t>
            </a:r>
            <a:r>
              <a:rPr lang="fr-FR" sz="2000" dirty="0"/>
              <a:t>. (</a:t>
            </a:r>
            <a:r>
              <a:rPr lang="fr-FR" sz="2000" dirty="0" err="1"/>
              <a:t>past</a:t>
            </a:r>
            <a:r>
              <a:rPr lang="fr-FR" sz="2000" dirty="0"/>
              <a:t> </a:t>
            </a:r>
            <a:r>
              <a:rPr lang="fr-FR" sz="2000" dirty="0" err="1"/>
              <a:t>continuous</a:t>
            </a:r>
            <a:r>
              <a:rPr lang="fr-FR" sz="2000" dirty="0"/>
              <a:t>.).</a:t>
            </a:r>
          </a:p>
          <a:p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sold</a:t>
            </a:r>
            <a:r>
              <a:rPr lang="fr-FR" sz="2000" dirty="0"/>
              <a:t> their car. </a:t>
            </a:r>
            <a:r>
              <a:rPr lang="fr-FR" sz="2000" dirty="0" err="1"/>
              <a:t>Thus</a:t>
            </a:r>
            <a:r>
              <a:rPr lang="fr-FR" sz="2000" dirty="0"/>
              <a:t>, </a:t>
            </a:r>
            <a:r>
              <a:rPr lang="fr-FR" sz="2000" dirty="0" err="1"/>
              <a:t>they</a:t>
            </a:r>
            <a:r>
              <a:rPr lang="fr-FR" sz="2000" dirty="0"/>
              <a:t> were able to </a:t>
            </a:r>
            <a:r>
              <a:rPr lang="fr-FR" sz="2000" dirty="0" err="1"/>
              <a:t>pay</a:t>
            </a:r>
            <a:r>
              <a:rPr lang="fr-FR" sz="2000" dirty="0"/>
              <a:t> </a:t>
            </a:r>
            <a:r>
              <a:rPr lang="fr-FR" sz="2000" dirty="0" err="1"/>
              <a:t>rent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month</a:t>
            </a:r>
            <a:r>
              <a:rPr lang="fr-FR" sz="2000" dirty="0"/>
              <a:t>. (</a:t>
            </a:r>
            <a:r>
              <a:rPr lang="fr-FR" sz="2000" dirty="0" err="1"/>
              <a:t>past</a:t>
            </a:r>
            <a:r>
              <a:rPr lang="fr-FR" sz="2000" dirty="0"/>
              <a:t> simple).</a:t>
            </a:r>
          </a:p>
          <a:p>
            <a:endParaRPr lang="fr-FR" sz="2000" dirty="0"/>
          </a:p>
          <a:p>
            <a:r>
              <a:rPr lang="fr-FR" sz="2000" b="1" dirty="0"/>
              <a:t>(First sentence), </a:t>
            </a:r>
            <a:r>
              <a:rPr lang="fr-FR" sz="2000" b="1" dirty="0" err="1"/>
              <a:t>thus</a:t>
            </a:r>
            <a:r>
              <a:rPr lang="fr-FR" sz="2000" b="1" dirty="0"/>
              <a:t> (+</a:t>
            </a:r>
            <a:r>
              <a:rPr lang="fr-FR" sz="2000" b="1" dirty="0" err="1"/>
              <a:t>verb-ing</a:t>
            </a:r>
            <a:r>
              <a:rPr lang="fr-FR" sz="2000" b="1" dirty="0"/>
              <a:t>).</a:t>
            </a:r>
          </a:p>
          <a:p>
            <a:r>
              <a:rPr lang="fr-FR" sz="2000" dirty="0"/>
              <a:t>Ex:  He lied to </a:t>
            </a:r>
            <a:r>
              <a:rPr lang="fr-FR" sz="2000" dirty="0" err="1"/>
              <a:t>her</a:t>
            </a:r>
            <a:r>
              <a:rPr lang="fr-FR" sz="2000" dirty="0"/>
              <a:t> </a:t>
            </a:r>
            <a:r>
              <a:rPr lang="fr-FR" sz="2000" dirty="0" err="1"/>
              <a:t>several</a:t>
            </a:r>
            <a:r>
              <a:rPr lang="fr-FR" sz="2000" dirty="0"/>
              <a:t> times, </a:t>
            </a:r>
            <a:r>
              <a:rPr lang="fr-FR" sz="2000" dirty="0" err="1"/>
              <a:t>thus</a:t>
            </a:r>
            <a:r>
              <a:rPr lang="fr-FR" sz="2000" dirty="0"/>
              <a:t> </a:t>
            </a:r>
            <a:r>
              <a:rPr lang="fr-FR" sz="2000" dirty="0" err="1"/>
              <a:t>breaking</a:t>
            </a:r>
            <a:r>
              <a:rPr lang="fr-FR" sz="2000" dirty="0"/>
              <a:t> </a:t>
            </a:r>
            <a:r>
              <a:rPr lang="fr-FR" sz="2000" dirty="0" err="1"/>
              <a:t>her</a:t>
            </a:r>
            <a:r>
              <a:rPr lang="fr-FR" sz="2000" dirty="0"/>
              <a:t> trust.</a:t>
            </a:r>
          </a:p>
          <a:p>
            <a:r>
              <a:rPr lang="fr-FR" sz="2000" dirty="0"/>
              <a:t>He </a:t>
            </a:r>
            <a:r>
              <a:rPr lang="fr-FR" sz="2000" dirty="0" err="1"/>
              <a:t>left</a:t>
            </a:r>
            <a:r>
              <a:rPr lang="fr-FR" sz="2000" dirty="0"/>
              <a:t> for the </a:t>
            </a:r>
            <a:r>
              <a:rPr lang="fr-FR" sz="2000" dirty="0" err="1"/>
              <a:t>airport</a:t>
            </a:r>
            <a:r>
              <a:rPr lang="fr-FR" sz="2000" dirty="0"/>
              <a:t>, </a:t>
            </a:r>
            <a:r>
              <a:rPr lang="fr-FR" sz="2000" dirty="0" err="1"/>
              <a:t>thus</a:t>
            </a:r>
            <a:r>
              <a:rPr lang="fr-FR" sz="2000" dirty="0"/>
              <a:t> </a:t>
            </a:r>
            <a:r>
              <a:rPr lang="fr-FR" sz="2000" dirty="0" err="1"/>
              <a:t>forgetting</a:t>
            </a:r>
            <a:r>
              <a:rPr lang="fr-FR" sz="2000" dirty="0"/>
              <a:t> all about the terrible </a:t>
            </a:r>
            <a:r>
              <a:rPr lang="fr-FR" sz="2000" dirty="0" err="1"/>
              <a:t>week</a:t>
            </a:r>
            <a:r>
              <a:rPr lang="fr-FR" sz="2000" dirty="0"/>
              <a:t> </a:t>
            </a:r>
            <a:r>
              <a:rPr lang="fr-FR" sz="2000" dirty="0" err="1"/>
              <a:t>he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 </a:t>
            </a:r>
            <a:r>
              <a:rPr lang="fr-FR" sz="2000" dirty="0" err="1"/>
              <a:t>had</a:t>
            </a:r>
            <a:r>
              <a:rPr lang="fr-FR" sz="2000" dirty="0"/>
              <a:t>.</a:t>
            </a:r>
          </a:p>
          <a:p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sold</a:t>
            </a:r>
            <a:r>
              <a:rPr lang="fr-FR" sz="2000" dirty="0"/>
              <a:t> their car, </a:t>
            </a:r>
            <a:r>
              <a:rPr lang="fr-FR" sz="2000" dirty="0" err="1"/>
              <a:t>thus</a:t>
            </a:r>
            <a:r>
              <a:rPr lang="fr-FR" sz="2000" dirty="0"/>
              <a:t> </a:t>
            </a:r>
            <a:r>
              <a:rPr lang="fr-FR" sz="2000" dirty="0" err="1"/>
              <a:t>obtaining</a:t>
            </a:r>
            <a:r>
              <a:rPr lang="fr-FR" sz="2000" dirty="0"/>
              <a:t> </a:t>
            </a:r>
            <a:r>
              <a:rPr lang="fr-FR" sz="2000" dirty="0" err="1"/>
              <a:t>they</a:t>
            </a:r>
            <a:r>
              <a:rPr lang="fr-FR" sz="2000" dirty="0"/>
              <a:t> money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needed</a:t>
            </a:r>
            <a:r>
              <a:rPr lang="fr-FR" sz="2000" dirty="0"/>
              <a:t> to </a:t>
            </a:r>
            <a:r>
              <a:rPr lang="fr-FR" sz="2000" dirty="0" err="1"/>
              <a:t>pay</a:t>
            </a:r>
            <a:r>
              <a:rPr lang="fr-FR" sz="2000" dirty="0"/>
              <a:t> their </a:t>
            </a:r>
            <a:r>
              <a:rPr lang="fr-FR" sz="2000" dirty="0" err="1"/>
              <a:t>rent</a:t>
            </a:r>
            <a:r>
              <a:rPr lang="fr-FR" sz="20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07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Present</a:t>
            </a:r>
            <a:r>
              <a:rPr lang="fr-FR" dirty="0"/>
              <a:t> Simple</a:t>
            </a:r>
            <a:br>
              <a:rPr lang="fr-FR" dirty="0"/>
            </a:br>
            <a:r>
              <a:rPr lang="fr-FR" dirty="0"/>
              <a:t>(Présent)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2109FD-9F81-81F7-BA0F-CD8177FA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76" y="-1"/>
            <a:ext cx="4944934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EC07E3-6798-A1C3-3F64-66E49A66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25" y="2337609"/>
            <a:ext cx="4267200" cy="428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69AA23-FC4C-DB10-F47C-350913F9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25" y="2706360"/>
            <a:ext cx="4895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2192694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6043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continous</a:t>
            </a:r>
            <a:br>
              <a:rPr lang="fr-FR" dirty="0"/>
            </a:br>
            <a:r>
              <a:rPr lang="fr-FR" dirty="0"/>
              <a:t>(Présent continu)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22F265-8F5B-E78F-A900-DFB2D216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79" y="-1"/>
            <a:ext cx="4569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3712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/>
              <a:t>Prétérit (</a:t>
            </a:r>
            <a:r>
              <a:rPr lang="fr-FR" dirty="0" err="1"/>
              <a:t>past</a:t>
            </a:r>
            <a:r>
              <a:rPr lang="fr-FR" dirty="0"/>
              <a:t> simple)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BF424B-B8B9-779B-CA9B-206B1B075D50}"/>
              </a:ext>
            </a:extLst>
          </p:cNvPr>
          <p:cNvSpPr txBox="1"/>
          <p:nvPr/>
        </p:nvSpPr>
        <p:spPr>
          <a:xfrm>
            <a:off x="831850" y="1225689"/>
            <a:ext cx="102529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Prétérit : </a:t>
            </a:r>
            <a:r>
              <a:rPr lang="fr-FR" dirty="0"/>
              <a:t>Marque une </a:t>
            </a:r>
            <a:r>
              <a:rPr lang="fr-FR" b="1" dirty="0"/>
              <a:t>Rupture :</a:t>
            </a:r>
          </a:p>
          <a:p>
            <a:r>
              <a:rPr lang="fr-FR" dirty="0"/>
              <a:t>Permet d’exprimer des événements révolus, appartenant au passé : Ex :</a:t>
            </a:r>
            <a:r>
              <a:rPr lang="fr-FR" dirty="0" err="1"/>
              <a:t>My</a:t>
            </a:r>
            <a:r>
              <a:rPr lang="fr-FR" dirty="0"/>
              <a:t> parents came </a:t>
            </a:r>
            <a:r>
              <a:rPr lang="fr-FR" dirty="0" err="1"/>
              <a:t>here</a:t>
            </a:r>
            <a:r>
              <a:rPr lang="fr-FR" dirty="0"/>
              <a:t> in 1966.</a:t>
            </a:r>
          </a:p>
          <a:p>
            <a:endParaRPr lang="fr-FR" dirty="0"/>
          </a:p>
          <a:p>
            <a:r>
              <a:rPr lang="fr-FR" dirty="0"/>
              <a:t>Permet d’indiquer une caractéristique du sujet dans un récit au passé : Ex: He only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comic</a:t>
            </a:r>
            <a:r>
              <a:rPr lang="fr-FR" dirty="0"/>
              <a:t> </a:t>
            </a:r>
            <a:r>
              <a:rPr lang="fr-FR" dirty="0" err="1"/>
              <a:t>strips</a:t>
            </a:r>
            <a:endParaRPr lang="fr-FR" dirty="0"/>
          </a:p>
          <a:p>
            <a:endParaRPr lang="fr-FR" dirty="0"/>
          </a:p>
          <a:p>
            <a:r>
              <a:rPr lang="fr-FR" dirty="0"/>
              <a:t>Exprimer au style indirect ce qui est exprimé au présent simple au style direct : He said the train </a:t>
            </a:r>
            <a:r>
              <a:rPr lang="fr-FR" dirty="0" err="1"/>
              <a:t>left</a:t>
            </a:r>
            <a:r>
              <a:rPr lang="fr-FR" dirty="0"/>
              <a:t> at four.</a:t>
            </a:r>
          </a:p>
          <a:p>
            <a:endParaRPr lang="fr-FR" dirty="0"/>
          </a:p>
          <a:p>
            <a:r>
              <a:rPr lang="fr-FR" dirty="0"/>
              <a:t>Permet d’exprimer des évènements qui </a:t>
            </a:r>
            <a:r>
              <a:rPr lang="fr-FR" b="1" dirty="0"/>
              <a:t>se répètent dans le passé </a:t>
            </a:r>
            <a:r>
              <a:rPr lang="fr-FR" dirty="0"/>
              <a:t>: </a:t>
            </a:r>
            <a:r>
              <a:rPr lang="fr-FR" dirty="0" err="1"/>
              <a:t>Every</a:t>
            </a:r>
            <a:r>
              <a:rPr lang="fr-FR" dirty="0"/>
              <a:t> Sunday, i </a:t>
            </a:r>
            <a:r>
              <a:rPr lang="fr-FR" dirty="0" err="1"/>
              <a:t>took</a:t>
            </a:r>
            <a:r>
              <a:rPr lang="fr-FR" dirty="0"/>
              <a:t> </a:t>
            </a:r>
            <a:r>
              <a:rPr lang="fr-FR" dirty="0" err="1"/>
              <a:t>her</a:t>
            </a:r>
            <a:r>
              <a:rPr lang="fr-FR" dirty="0"/>
              <a:t> to the restaurant.</a:t>
            </a:r>
          </a:p>
          <a:p>
            <a:endParaRPr lang="fr-FR" dirty="0"/>
          </a:p>
          <a:p>
            <a:r>
              <a:rPr lang="fr-FR" dirty="0"/>
              <a:t>Peut avoir une valeur modale et exprime alors une hypothèse, une requête ou un vœu pieux :</a:t>
            </a:r>
          </a:p>
          <a:p>
            <a:r>
              <a:rPr lang="fr-FR" dirty="0"/>
              <a:t>I </a:t>
            </a:r>
            <a:r>
              <a:rPr lang="fr-FR" dirty="0" err="1"/>
              <a:t>wish</a:t>
            </a:r>
            <a:r>
              <a:rPr lang="fr-FR" dirty="0"/>
              <a:t> i </a:t>
            </a:r>
            <a:r>
              <a:rPr lang="fr-FR" dirty="0" err="1"/>
              <a:t>had</a:t>
            </a:r>
            <a:r>
              <a:rPr lang="fr-FR" dirty="0"/>
              <a:t> a car… I </a:t>
            </a:r>
            <a:r>
              <a:rPr lang="fr-FR" dirty="0" err="1"/>
              <a:t>wondered</a:t>
            </a:r>
            <a:r>
              <a:rPr lang="fr-FR" dirty="0"/>
              <a:t> if i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steal</a:t>
            </a:r>
            <a:r>
              <a:rPr lang="fr-FR" dirty="0"/>
              <a:t> </a:t>
            </a:r>
            <a:r>
              <a:rPr lang="fr-FR" dirty="0" err="1"/>
              <a:t>yours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. How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feel</a:t>
            </a:r>
            <a:r>
              <a:rPr lang="fr-FR" dirty="0"/>
              <a:t> if i </a:t>
            </a:r>
            <a:r>
              <a:rPr lang="fr-FR" dirty="0" err="1"/>
              <a:t>took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Prétérit + BE + ING : </a:t>
            </a:r>
            <a:r>
              <a:rPr lang="fr-FR" dirty="0"/>
              <a:t>ne se </a:t>
            </a:r>
            <a:r>
              <a:rPr lang="fr-FR" dirty="0" err="1"/>
              <a:t>coinçoit</a:t>
            </a:r>
            <a:r>
              <a:rPr lang="fr-FR" dirty="0"/>
              <a:t> que par rapport à un point de repère, explicite ou implicite, au prétérit simple. : While </a:t>
            </a:r>
            <a:r>
              <a:rPr lang="fr-FR" dirty="0" err="1"/>
              <a:t>you</a:t>
            </a:r>
            <a:r>
              <a:rPr lang="fr-FR" dirty="0"/>
              <a:t> were </a:t>
            </a:r>
            <a:r>
              <a:rPr lang="fr-FR" dirty="0" err="1"/>
              <a:t>looking</a:t>
            </a:r>
            <a:r>
              <a:rPr lang="fr-FR" dirty="0"/>
              <a:t> for </a:t>
            </a:r>
            <a:r>
              <a:rPr lang="fr-FR" dirty="0" err="1"/>
              <a:t>him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drove</a:t>
            </a:r>
            <a:r>
              <a:rPr lang="fr-FR" dirty="0"/>
              <a:t> over to </a:t>
            </a:r>
            <a:r>
              <a:rPr lang="fr-FR" dirty="0" err="1"/>
              <a:t>our</a:t>
            </a:r>
            <a:r>
              <a:rPr lang="fr-FR" dirty="0"/>
              <a:t> place.</a:t>
            </a:r>
          </a:p>
          <a:p>
            <a:r>
              <a:rPr lang="fr-FR" dirty="0"/>
              <a:t>Permet de d’exprimer un événement qui </a:t>
            </a:r>
            <a:r>
              <a:rPr lang="fr-FR" b="1" dirty="0"/>
              <a:t>s’est produit plusieurs fois durant une période repère</a:t>
            </a:r>
            <a:r>
              <a:rPr lang="fr-FR" dirty="0"/>
              <a:t> : He was </a:t>
            </a:r>
            <a:r>
              <a:rPr lang="fr-FR" dirty="0" err="1"/>
              <a:t>reading</a:t>
            </a:r>
            <a:r>
              <a:rPr lang="fr-FR" dirty="0"/>
              <a:t> Dracula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.</a:t>
            </a:r>
          </a:p>
          <a:p>
            <a:r>
              <a:rPr lang="fr-FR" dirty="0"/>
              <a:t>Permet de donner la </a:t>
            </a:r>
            <a:r>
              <a:rPr lang="fr-FR" b="1" dirty="0"/>
              <a:t>raison d’un fait passé : commentaire, explication du locuteur</a:t>
            </a:r>
            <a:r>
              <a:rPr lang="fr-FR" dirty="0"/>
              <a:t> : Mary </a:t>
            </a:r>
            <a:r>
              <a:rPr lang="fr-FR" dirty="0" err="1"/>
              <a:t>felt</a:t>
            </a:r>
            <a:r>
              <a:rPr lang="fr-FR" dirty="0"/>
              <a:t> </a:t>
            </a:r>
            <a:r>
              <a:rPr lang="fr-FR" dirty="0" err="1"/>
              <a:t>lonely</a:t>
            </a:r>
            <a:r>
              <a:rPr lang="fr-FR" dirty="0"/>
              <a:t> – </a:t>
            </a:r>
            <a:r>
              <a:rPr lang="fr-FR" dirty="0" err="1"/>
              <a:t>Josehp</a:t>
            </a:r>
            <a:r>
              <a:rPr lang="fr-FR" dirty="0"/>
              <a:t> was not seing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anymore</a:t>
            </a:r>
            <a:endParaRPr lang="fr-FR" dirty="0"/>
          </a:p>
          <a:p>
            <a:r>
              <a:rPr lang="fr-FR" dirty="0"/>
              <a:t>Dans un contexte présent, permet d’être moins abrupt -&gt; Were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 </a:t>
            </a:r>
            <a:r>
              <a:rPr lang="fr-FR" dirty="0" err="1"/>
              <a:t>someone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9369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7E6D469-12D3-9BEB-64B4-BE01FA9FC4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1"/>
            <a:ext cx="11360150" cy="1548881"/>
          </a:xfrm>
        </p:spPr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484312-3FE8-8618-3A04-2640C7A5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3712"/>
            <a:ext cx="5445858" cy="74145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perfect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B6F6E-F421-E341-6ADE-FB283CB790EE}"/>
              </a:ext>
            </a:extLst>
          </p:cNvPr>
          <p:cNvSpPr txBox="1"/>
          <p:nvPr/>
        </p:nvSpPr>
        <p:spPr>
          <a:xfrm>
            <a:off x="831850" y="1632857"/>
            <a:ext cx="111859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Present</a:t>
            </a:r>
            <a:r>
              <a:rPr lang="fr-FR" b="1" dirty="0"/>
              <a:t> </a:t>
            </a:r>
            <a:r>
              <a:rPr lang="fr-FR" b="1" dirty="0" err="1"/>
              <a:t>perfect</a:t>
            </a:r>
            <a:r>
              <a:rPr lang="fr-FR" b="1" dirty="0"/>
              <a:t> = MISE EN RELATION PASSE/PRESENT</a:t>
            </a:r>
          </a:p>
          <a:p>
            <a:r>
              <a:rPr lang="fr-FR" dirty="0"/>
              <a:t>Est utilisé lorsque le moment-repère est le moment d’énonciation (donc le présent) : Up to </a:t>
            </a:r>
            <a:r>
              <a:rPr lang="fr-FR" dirty="0" err="1"/>
              <a:t>now</a:t>
            </a:r>
            <a:r>
              <a:rPr lang="fr-FR" dirty="0"/>
              <a:t>, i have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failed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Permet de déduire </a:t>
            </a:r>
            <a:r>
              <a:rPr lang="fr-FR" b="1" dirty="0"/>
              <a:t>un état présent d’un fait passé </a:t>
            </a:r>
            <a:r>
              <a:rPr lang="fr-FR" dirty="0"/>
              <a:t>: </a:t>
            </a: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keys </a:t>
            </a:r>
            <a:r>
              <a:rPr lang="fr-FR" dirty="0" err="1"/>
              <a:t>again</a:t>
            </a:r>
            <a:r>
              <a:rPr lang="fr-FR" dirty="0"/>
              <a:t>! / </a:t>
            </a:r>
            <a:r>
              <a:rPr lang="fr-FR" dirty="0" err="1"/>
              <a:t>he’s</a:t>
            </a:r>
            <a:r>
              <a:rPr lang="fr-FR" dirty="0"/>
              <a:t> </a:t>
            </a:r>
            <a:r>
              <a:rPr lang="fr-FR" dirty="0" err="1"/>
              <a:t>lived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all </a:t>
            </a:r>
            <a:r>
              <a:rPr lang="fr-FR" dirty="0" err="1"/>
              <a:t>his</a:t>
            </a:r>
            <a:r>
              <a:rPr lang="fr-FR" dirty="0"/>
              <a:t> life.</a:t>
            </a:r>
          </a:p>
          <a:p>
            <a:endParaRPr lang="fr-FR" dirty="0"/>
          </a:p>
          <a:p>
            <a:r>
              <a:rPr lang="fr-FR" dirty="0"/>
              <a:t>Permet de faire une série de constats, </a:t>
            </a:r>
            <a:r>
              <a:rPr lang="fr-FR" b="1" dirty="0"/>
              <a:t>un bilan </a:t>
            </a:r>
            <a:r>
              <a:rPr lang="fr-FR" dirty="0"/>
              <a:t>: Taxes have </a:t>
            </a:r>
            <a:r>
              <a:rPr lang="fr-FR" dirty="0" err="1"/>
              <a:t>risen</a:t>
            </a:r>
            <a:r>
              <a:rPr lang="fr-FR" dirty="0"/>
              <a:t>. Our </a:t>
            </a:r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pay</a:t>
            </a:r>
            <a:r>
              <a:rPr lang="fr-FR" dirty="0"/>
              <a:t> has </a:t>
            </a:r>
            <a:r>
              <a:rPr lang="fr-FR" dirty="0" err="1"/>
              <a:t>fallen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Permet de présenter en fin de journée les faits marquants de l’actualité : Prince Charles has </a:t>
            </a:r>
            <a:r>
              <a:rPr lang="fr-FR" dirty="0" err="1"/>
              <a:t>arrived</a:t>
            </a:r>
            <a:r>
              <a:rPr lang="fr-FR" dirty="0"/>
              <a:t> in </a:t>
            </a:r>
            <a:r>
              <a:rPr lang="fr-FR" dirty="0" err="1"/>
              <a:t>India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 err="1"/>
              <a:t>Present</a:t>
            </a:r>
            <a:r>
              <a:rPr lang="fr-FR" b="1" dirty="0"/>
              <a:t> </a:t>
            </a:r>
            <a:r>
              <a:rPr lang="fr-FR" b="1" dirty="0" err="1"/>
              <a:t>perfect</a:t>
            </a:r>
            <a:r>
              <a:rPr lang="fr-FR" b="1" dirty="0"/>
              <a:t> + BE + ING :</a:t>
            </a:r>
          </a:p>
          <a:p>
            <a:r>
              <a:rPr lang="fr-FR" dirty="0"/>
              <a:t>S’emploie lorsqu’il y a eu existence d’un événement à un moment du passé </a:t>
            </a:r>
            <a:r>
              <a:rPr lang="fr-FR" b="1" dirty="0"/>
              <a:t>et </a:t>
            </a:r>
            <a:r>
              <a:rPr lang="fr-FR" dirty="0"/>
              <a:t>que l’énonciateur s’intéresse à l’activité représentée par le verbe : Déduction. </a:t>
            </a:r>
          </a:p>
          <a:p>
            <a:r>
              <a:rPr lang="fr-FR" dirty="0"/>
              <a:t>EX: You are </a:t>
            </a:r>
            <a:r>
              <a:rPr lang="fr-FR" dirty="0" err="1"/>
              <a:t>talking</a:t>
            </a:r>
            <a:r>
              <a:rPr lang="fr-FR" dirty="0"/>
              <a:t> </a:t>
            </a:r>
            <a:r>
              <a:rPr lang="fr-FR" dirty="0" err="1"/>
              <a:t>utter</a:t>
            </a:r>
            <a:r>
              <a:rPr lang="fr-FR" dirty="0"/>
              <a:t> nonsense – </a:t>
            </a:r>
            <a:r>
              <a:rPr lang="fr-FR" dirty="0" err="1"/>
              <a:t>you</a:t>
            </a:r>
            <a:r>
              <a:rPr lang="fr-FR" dirty="0"/>
              <a:t> have been </a:t>
            </a:r>
            <a:r>
              <a:rPr lang="fr-FR" dirty="0" err="1"/>
              <a:t>drinking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much,darling</a:t>
            </a:r>
            <a:r>
              <a:rPr lang="fr-FR" dirty="0"/>
              <a:t>.</a:t>
            </a:r>
          </a:p>
          <a:p>
            <a:r>
              <a:rPr lang="fr-FR" dirty="0" err="1"/>
              <a:t>Someone</a:t>
            </a:r>
            <a:r>
              <a:rPr lang="fr-FR" dirty="0"/>
              <a:t> has been sleeping in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bed</a:t>
            </a:r>
            <a:r>
              <a:rPr lang="fr-FR" dirty="0"/>
              <a:t> –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warm.</a:t>
            </a:r>
          </a:p>
          <a:p>
            <a:endParaRPr lang="fr-FR" dirty="0"/>
          </a:p>
          <a:p>
            <a:r>
              <a:rPr lang="fr-FR" dirty="0"/>
              <a:t>Permet d’indiquer la persistance d’un événement </a:t>
            </a:r>
            <a:r>
              <a:rPr lang="fr-FR" b="1" dirty="0"/>
              <a:t>en insistant sur sa durée. </a:t>
            </a:r>
            <a:r>
              <a:rPr lang="fr-FR" dirty="0"/>
              <a:t>Ex : I have been living </a:t>
            </a:r>
            <a:r>
              <a:rPr lang="fr-FR" dirty="0" err="1"/>
              <a:t>here</a:t>
            </a:r>
            <a:r>
              <a:rPr lang="fr-FR" dirty="0"/>
              <a:t> for </a:t>
            </a:r>
            <a:r>
              <a:rPr lang="fr-FR" dirty="0" err="1"/>
              <a:t>ten</a:t>
            </a:r>
            <a:r>
              <a:rPr lang="fr-FR" dirty="0"/>
              <a:t> years.</a:t>
            </a:r>
          </a:p>
          <a:p>
            <a:endParaRPr lang="fr-FR" dirty="0"/>
          </a:p>
          <a:p>
            <a:r>
              <a:rPr lang="fr-FR" dirty="0"/>
              <a:t>Permet d’introduire un jugement de valeur (souvent négatif). That </a:t>
            </a:r>
            <a:r>
              <a:rPr lang="fr-FR" dirty="0" err="1"/>
              <a:t>silly</a:t>
            </a:r>
            <a:r>
              <a:rPr lang="fr-FR" dirty="0"/>
              <a:t> </a:t>
            </a:r>
            <a:r>
              <a:rPr lang="fr-FR" dirty="0" err="1"/>
              <a:t>cow</a:t>
            </a:r>
            <a:r>
              <a:rPr lang="fr-FR" dirty="0"/>
              <a:t> has been phoning all </a:t>
            </a:r>
            <a:r>
              <a:rPr lang="fr-FR" dirty="0" err="1"/>
              <a:t>morning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90237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voyage</Template>
  <TotalTime>1309</TotalTime>
  <Words>3605</Words>
  <Application>Microsoft Office PowerPoint</Application>
  <PresentationFormat>Grand écran</PresentationFormat>
  <Paragraphs>292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Gill Sans Nova Light</vt:lpstr>
      <vt:lpstr>Helvetica Light</vt:lpstr>
      <vt:lpstr>Thème Office</vt:lpstr>
      <vt:lpstr>ENGLISH LEARN</vt:lpstr>
      <vt:lpstr>Remarque générale </vt:lpstr>
      <vt:lpstr>English vocabulary</vt:lpstr>
      <vt:lpstr>Remarque générale </vt:lpstr>
      <vt:lpstr>Thus (very formal)</vt:lpstr>
      <vt:lpstr>Present Simple (Présent)</vt:lpstr>
      <vt:lpstr>Present continous (Présent continu)</vt:lpstr>
      <vt:lpstr>Prétérit (past simple)</vt:lpstr>
      <vt:lpstr>Present perfect</vt:lpstr>
      <vt:lpstr>Banco</vt:lpstr>
      <vt:lpstr>Présentation PowerPoint</vt:lpstr>
      <vt:lpstr>Past-perfect</vt:lpstr>
      <vt:lpstr>Les modaux</vt:lpstr>
      <vt:lpstr>« ON »</vt:lpstr>
      <vt:lpstr>Reference à l’avenir</vt:lpstr>
      <vt:lpstr>Suite référence à l’avenir</vt:lpstr>
      <vt:lpstr>I used to do vs I’m used to doing</vt:lpstr>
      <vt:lpstr>GENITIF et construction avec OF</vt:lpstr>
      <vt:lpstr>Traduction de dont</vt:lpstr>
      <vt:lpstr>Le « subjonctif » anglais</vt:lpstr>
      <vt:lpstr>Les structures conditionnelles</vt:lpstr>
      <vt:lpstr>Comparaison en anglais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LEARN</dc:title>
  <dc:creator>BART GRZADZIEL</dc:creator>
  <cp:lastModifiedBy>BART GRZADZIEL</cp:lastModifiedBy>
  <cp:revision>28</cp:revision>
  <dcterms:created xsi:type="dcterms:W3CDTF">2022-11-30T17:04:06Z</dcterms:created>
  <dcterms:modified xsi:type="dcterms:W3CDTF">2023-03-12T16:45:38Z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