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7" r:id="rId4"/>
    <p:sldId id="266" r:id="rId5"/>
    <p:sldId id="268" r:id="rId6"/>
    <p:sldId id="269" r:id="rId7"/>
    <p:sldId id="270" r:id="rId8"/>
    <p:sldId id="258" r:id="rId9"/>
    <p:sldId id="271" r:id="rId10"/>
    <p:sldId id="257" r:id="rId11"/>
    <p:sldId id="260"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60A6A7-B8B8-4FDE-A78D-6AD6BA1C412F}" v="918" dt="2023-01-05T21:29:24.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esnumeriques.com/telephone-portable/comparatif-smartphones-telephones-portables-a407.html"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ED4FF-B3E4-14FA-E27B-704B6D9B6756}"/>
              </a:ext>
            </a:extLst>
          </p:cNvPr>
          <p:cNvSpPr>
            <a:spLocks noGrp="1"/>
          </p:cNvSpPr>
          <p:nvPr>
            <p:ph type="ctrTitle"/>
          </p:nvPr>
        </p:nvSpPr>
        <p:spPr>
          <a:xfrm>
            <a:off x="1876424" y="1122363"/>
            <a:ext cx="8791575" cy="1816780"/>
          </a:xfrm>
        </p:spPr>
        <p:txBody>
          <a:bodyPr/>
          <a:lstStyle/>
          <a:p>
            <a:pPr algn="ctr"/>
            <a:r>
              <a:rPr lang="fr-FR" dirty="0"/>
              <a:t>Projet 3</a:t>
            </a:r>
            <a:br>
              <a:rPr lang="fr-FR" dirty="0"/>
            </a:br>
            <a:r>
              <a:rPr lang="fr-FR" dirty="0"/>
              <a:t>IA01</a:t>
            </a:r>
          </a:p>
        </p:txBody>
      </p:sp>
      <p:sp>
        <p:nvSpPr>
          <p:cNvPr id="3" name="Sous-titre 2">
            <a:extLst>
              <a:ext uri="{FF2B5EF4-FFF2-40B4-BE49-F238E27FC236}">
                <a16:creationId xmlns:a16="http://schemas.microsoft.com/office/drawing/2014/main" id="{F3312693-81E7-C7AB-4D9F-90D3539B49A4}"/>
              </a:ext>
            </a:extLst>
          </p:cNvPr>
          <p:cNvSpPr>
            <a:spLocks noGrp="1"/>
          </p:cNvSpPr>
          <p:nvPr>
            <p:ph type="subTitle" idx="1"/>
          </p:nvPr>
        </p:nvSpPr>
        <p:spPr/>
        <p:txBody>
          <a:bodyPr/>
          <a:lstStyle/>
          <a:p>
            <a:pPr algn="ctr"/>
            <a:r>
              <a:rPr lang="fr-FR" dirty="0">
                <a:latin typeface="Arial" panose="020B0604020202020204" pitchFamily="34" charset="0"/>
                <a:cs typeface="Arial" panose="020B0604020202020204" pitchFamily="34" charset="0"/>
              </a:rPr>
              <a:t>Système expert de niveau 0+</a:t>
            </a:r>
          </a:p>
        </p:txBody>
      </p:sp>
      <p:sp>
        <p:nvSpPr>
          <p:cNvPr id="4" name="ZoneTexte 3">
            <a:extLst>
              <a:ext uri="{FF2B5EF4-FFF2-40B4-BE49-F238E27FC236}">
                <a16:creationId xmlns:a16="http://schemas.microsoft.com/office/drawing/2014/main" id="{61F4218C-C38E-5595-4AD7-6B3DC0F46049}"/>
              </a:ext>
            </a:extLst>
          </p:cNvPr>
          <p:cNvSpPr txBox="1"/>
          <p:nvPr/>
        </p:nvSpPr>
        <p:spPr>
          <a:xfrm>
            <a:off x="9750490" y="43333"/>
            <a:ext cx="2239347" cy="646331"/>
          </a:xfrm>
          <a:prstGeom prst="rect">
            <a:avLst/>
          </a:prstGeom>
          <a:noFill/>
        </p:spPr>
        <p:txBody>
          <a:bodyPr wrap="square" rtlCol="0">
            <a:spAutoFit/>
          </a:bodyPr>
          <a:lstStyle/>
          <a:p>
            <a:r>
              <a:rPr lang="fr-FR" dirty="0"/>
              <a:t>Voltigeur Lilian</a:t>
            </a:r>
          </a:p>
          <a:p>
            <a:r>
              <a:rPr lang="fr-FR" dirty="0"/>
              <a:t>Grzadziel Bartlomiej</a:t>
            </a:r>
          </a:p>
        </p:txBody>
      </p:sp>
    </p:spTree>
    <p:extLst>
      <p:ext uri="{BB962C8B-B14F-4D97-AF65-F5344CB8AC3E}">
        <p14:creationId xmlns:p14="http://schemas.microsoft.com/office/powerpoint/2010/main" val="198442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843CA2AF-CD96-2AB2-4EC3-971A7C142301}"/>
              </a:ext>
            </a:extLst>
          </p:cNvPr>
          <p:cNvSpPr/>
          <p:nvPr/>
        </p:nvSpPr>
        <p:spPr>
          <a:xfrm>
            <a:off x="1757449" y="1003710"/>
            <a:ext cx="2388637" cy="5701004"/>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9BF6594A-FF7B-86C9-E162-0FD53E90DCEF}"/>
              </a:ext>
            </a:extLst>
          </p:cNvPr>
          <p:cNvSpPr/>
          <p:nvPr/>
        </p:nvSpPr>
        <p:spPr>
          <a:xfrm>
            <a:off x="5889172" y="3701539"/>
            <a:ext cx="5351106" cy="646331"/>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43C1FE3E-9A45-3AD3-953C-A714F3044EF2}"/>
              </a:ext>
            </a:extLst>
          </p:cNvPr>
          <p:cNvSpPr/>
          <p:nvPr/>
        </p:nvSpPr>
        <p:spPr>
          <a:xfrm>
            <a:off x="5889172" y="4822166"/>
            <a:ext cx="5216516" cy="1233577"/>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B31ED4FF-B3E4-14FA-E27B-704B6D9B6756}"/>
              </a:ext>
            </a:extLst>
          </p:cNvPr>
          <p:cNvSpPr>
            <a:spLocks noGrp="1"/>
          </p:cNvSpPr>
          <p:nvPr>
            <p:ph type="ctrTitle"/>
          </p:nvPr>
        </p:nvSpPr>
        <p:spPr>
          <a:xfrm>
            <a:off x="2097248" y="-232752"/>
            <a:ext cx="8791575" cy="1035050"/>
          </a:xfrm>
        </p:spPr>
        <p:txBody>
          <a:bodyPr/>
          <a:lstStyle/>
          <a:p>
            <a:pPr algn="ctr"/>
            <a:r>
              <a:rPr lang="fr-FR" dirty="0"/>
              <a:t>La base de téléphones : </a:t>
            </a:r>
          </a:p>
        </p:txBody>
      </p:sp>
      <p:sp>
        <p:nvSpPr>
          <p:cNvPr id="3" name="Sous-titre 2">
            <a:extLst>
              <a:ext uri="{FF2B5EF4-FFF2-40B4-BE49-F238E27FC236}">
                <a16:creationId xmlns:a16="http://schemas.microsoft.com/office/drawing/2014/main" id="{F3312693-81E7-C7AB-4D9F-90D3539B49A4}"/>
              </a:ext>
            </a:extLst>
          </p:cNvPr>
          <p:cNvSpPr>
            <a:spLocks noGrp="1"/>
          </p:cNvSpPr>
          <p:nvPr>
            <p:ph type="subTitle" idx="1"/>
          </p:nvPr>
        </p:nvSpPr>
        <p:spPr>
          <a:xfrm>
            <a:off x="1757449" y="1102265"/>
            <a:ext cx="2518294" cy="5503894"/>
          </a:xfrm>
        </p:spPr>
        <p:txBody>
          <a:bodyPr>
            <a:normAutofit fontScale="85000" lnSpcReduction="20000"/>
          </a:bodyPr>
          <a:lstStyle/>
          <a:p>
            <a:pPr rtl="0">
              <a:spcBef>
                <a:spcPts val="0"/>
              </a:spcBef>
              <a:spcAft>
                <a:spcPts val="0"/>
              </a:spcAft>
            </a:pPr>
            <a:r>
              <a:rPr lang="fr-FR" sz="1900" b="1" dirty="0">
                <a:solidFill>
                  <a:schemeClr val="bg1"/>
                </a:solidFill>
                <a:latin typeface="Consolas" panose="020B0609020204030204" pitchFamily="49" charset="0"/>
              </a:rPr>
              <a:t>Apple</a:t>
            </a:r>
            <a:r>
              <a:rPr lang="fr-FR" sz="1900" dirty="0">
                <a:solidFill>
                  <a:schemeClr val="bg1"/>
                </a:solidFill>
                <a:latin typeface="Consolas" panose="020B0609020204030204" pitchFamily="49" charset="0"/>
              </a:rPr>
              <a:t> </a:t>
            </a:r>
          </a:p>
          <a:p>
            <a:pPr rtl="0" fontAlgn="base">
              <a:spcBef>
                <a:spcPts val="0"/>
              </a:spcBef>
              <a:spcAft>
                <a:spcPts val="0"/>
              </a:spcAft>
              <a:buFont typeface="Arial" panose="020B0604020202020204" pitchFamily="34" charset="0"/>
              <a:buChar char="•"/>
            </a:pPr>
            <a:r>
              <a:rPr lang="fr-FR" sz="1900" dirty="0" err="1">
                <a:solidFill>
                  <a:schemeClr val="bg1"/>
                </a:solidFill>
                <a:latin typeface="Consolas" panose="020B0609020204030204" pitchFamily="49" charset="0"/>
              </a:rPr>
              <a:t>Iphone</a:t>
            </a:r>
            <a:r>
              <a:rPr lang="fr-FR" sz="1900" dirty="0">
                <a:solidFill>
                  <a:schemeClr val="bg1"/>
                </a:solidFill>
                <a:latin typeface="Consolas" panose="020B0609020204030204" pitchFamily="49" charset="0"/>
              </a:rPr>
              <a:t> 14  </a:t>
            </a:r>
          </a:p>
          <a:p>
            <a:pPr rtl="0" fontAlgn="base">
              <a:spcBef>
                <a:spcPts val="0"/>
              </a:spcBef>
              <a:spcAft>
                <a:spcPts val="0"/>
              </a:spcAft>
              <a:buFont typeface="Arial" panose="020B0604020202020204" pitchFamily="34" charset="0"/>
              <a:buChar char="•"/>
            </a:pPr>
            <a:r>
              <a:rPr lang="fr-FR" sz="1900" dirty="0" err="1">
                <a:solidFill>
                  <a:schemeClr val="bg1"/>
                </a:solidFill>
                <a:latin typeface="Consolas" panose="020B0609020204030204" pitchFamily="49" charset="0"/>
              </a:rPr>
              <a:t>Iphone</a:t>
            </a:r>
            <a:r>
              <a:rPr lang="fr-FR" sz="1900" dirty="0">
                <a:solidFill>
                  <a:schemeClr val="bg1"/>
                </a:solidFill>
                <a:latin typeface="Consolas" panose="020B0609020204030204" pitchFamily="49" charset="0"/>
              </a:rPr>
              <a:t> 14 pro  </a:t>
            </a:r>
          </a:p>
          <a:p>
            <a:pPr rtl="0" fontAlgn="base">
              <a:spcBef>
                <a:spcPts val="0"/>
              </a:spcBef>
              <a:spcAft>
                <a:spcPts val="0"/>
              </a:spcAft>
              <a:buFont typeface="Arial" panose="020B0604020202020204" pitchFamily="34" charset="0"/>
              <a:buChar char="•"/>
            </a:pPr>
            <a:r>
              <a:rPr lang="fr-FR" sz="1900" dirty="0" err="1">
                <a:solidFill>
                  <a:schemeClr val="bg1"/>
                </a:solidFill>
                <a:latin typeface="Consolas" panose="020B0609020204030204" pitchFamily="49" charset="0"/>
              </a:rPr>
              <a:t>Iphone</a:t>
            </a:r>
            <a:r>
              <a:rPr lang="fr-FR" sz="1900" dirty="0">
                <a:solidFill>
                  <a:schemeClr val="bg1"/>
                </a:solidFill>
                <a:latin typeface="Consolas" panose="020B0609020204030204" pitchFamily="49" charset="0"/>
              </a:rPr>
              <a:t> 14 pro max </a:t>
            </a:r>
          </a:p>
          <a:p>
            <a:pPr rtl="0" fontAlgn="base">
              <a:spcBef>
                <a:spcPts val="0"/>
              </a:spcBef>
              <a:spcAft>
                <a:spcPts val="0"/>
              </a:spcAft>
              <a:buFont typeface="Arial" panose="020B0604020202020204" pitchFamily="34" charset="0"/>
              <a:buChar char="•"/>
            </a:pPr>
            <a:r>
              <a:rPr lang="fr-FR" sz="1900" dirty="0" err="1">
                <a:solidFill>
                  <a:schemeClr val="bg1"/>
                </a:solidFill>
                <a:latin typeface="Consolas" panose="020B0609020204030204" pitchFamily="49" charset="0"/>
              </a:rPr>
              <a:t>Iphone</a:t>
            </a:r>
            <a:r>
              <a:rPr lang="fr-FR" sz="1900" dirty="0">
                <a:solidFill>
                  <a:schemeClr val="bg1"/>
                </a:solidFill>
                <a:latin typeface="Consolas" panose="020B0609020204030204" pitchFamily="49" charset="0"/>
              </a:rPr>
              <a:t> 12 </a:t>
            </a:r>
          </a:p>
          <a:p>
            <a:pPr rtl="0" fontAlgn="base">
              <a:spcBef>
                <a:spcPts val="0"/>
              </a:spcBef>
              <a:spcAft>
                <a:spcPts val="0"/>
              </a:spcAft>
              <a:buFont typeface="Arial" panose="020B0604020202020204" pitchFamily="34" charset="0"/>
              <a:buChar char="•"/>
            </a:pPr>
            <a:r>
              <a:rPr lang="fr-FR" sz="1900" dirty="0" err="1">
                <a:solidFill>
                  <a:schemeClr val="bg1"/>
                </a:solidFill>
                <a:latin typeface="Consolas" panose="020B0609020204030204" pitchFamily="49" charset="0"/>
              </a:rPr>
              <a:t>Iphone</a:t>
            </a:r>
            <a:r>
              <a:rPr lang="fr-FR" sz="1900" dirty="0">
                <a:solidFill>
                  <a:schemeClr val="bg1"/>
                </a:solidFill>
                <a:latin typeface="Consolas" panose="020B0609020204030204" pitchFamily="49" charset="0"/>
              </a:rPr>
              <a:t> SE </a:t>
            </a:r>
          </a:p>
          <a:p>
            <a:pPr rtl="0">
              <a:spcBef>
                <a:spcPts val="0"/>
              </a:spcBef>
              <a:spcAft>
                <a:spcPts val="0"/>
              </a:spcAft>
            </a:pPr>
            <a:br>
              <a:rPr lang="fr-FR" sz="1900" dirty="0">
                <a:solidFill>
                  <a:schemeClr val="bg1"/>
                </a:solidFill>
                <a:latin typeface="Consolas" panose="020B0609020204030204" pitchFamily="49" charset="0"/>
              </a:rPr>
            </a:br>
            <a:r>
              <a:rPr lang="fr-FR" sz="1900" b="1" dirty="0">
                <a:solidFill>
                  <a:schemeClr val="bg1"/>
                </a:solidFill>
                <a:latin typeface="Consolas" panose="020B0609020204030204" pitchFamily="49" charset="0"/>
              </a:rPr>
              <a:t>Samsung</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S22 ultra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S22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S20 FE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A53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A33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Samsung  A13 </a:t>
            </a:r>
          </a:p>
          <a:p>
            <a:pPr rtl="0" fontAlgn="base">
              <a:spcBef>
                <a:spcPts val="0"/>
              </a:spcBef>
              <a:spcAft>
                <a:spcPts val="0"/>
              </a:spcAft>
            </a:pPr>
            <a:endParaRPr lang="fr-FR" sz="1900" b="1" dirty="0">
              <a:solidFill>
                <a:schemeClr val="bg1"/>
              </a:solidFill>
              <a:latin typeface="Consolas" panose="020B0609020204030204" pitchFamily="49" charset="0"/>
            </a:endParaRPr>
          </a:p>
          <a:p>
            <a:pPr rtl="0">
              <a:spcBef>
                <a:spcPts val="0"/>
              </a:spcBef>
              <a:spcAft>
                <a:spcPts val="0"/>
              </a:spcAft>
            </a:pPr>
            <a:r>
              <a:rPr lang="fr-FR" sz="1900" b="1" dirty="0">
                <a:solidFill>
                  <a:schemeClr val="bg1"/>
                </a:solidFill>
                <a:latin typeface="Consolas" panose="020B0609020204030204" pitchFamily="49" charset="0"/>
              </a:rPr>
              <a:t>Xiaomi</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Xiaomi 12 pro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Xiaomi 12 X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Xiaomi 11 T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Redmi note 11 pro </a:t>
            </a:r>
          </a:p>
          <a:p>
            <a:pPr rtl="0" fontAlgn="base">
              <a:spcBef>
                <a:spcPts val="0"/>
              </a:spcBef>
              <a:spcAft>
                <a:spcPts val="0"/>
              </a:spcAft>
              <a:buFont typeface="Arial" panose="020B0604020202020204" pitchFamily="34" charset="0"/>
              <a:buChar char="•"/>
            </a:pPr>
            <a:r>
              <a:rPr lang="fr-FR" sz="1900" dirty="0">
                <a:solidFill>
                  <a:schemeClr val="bg1"/>
                </a:solidFill>
                <a:latin typeface="Consolas" panose="020B0609020204030204" pitchFamily="49" charset="0"/>
              </a:rPr>
              <a:t>Redmi note 11 </a:t>
            </a:r>
          </a:p>
          <a:p>
            <a:pPr rtl="0" fontAlgn="base">
              <a:spcBef>
                <a:spcPts val="0"/>
              </a:spcBef>
              <a:spcAft>
                <a:spcPts val="0"/>
              </a:spcAft>
              <a:buFont typeface="Arial" panose="020B0604020202020204" pitchFamily="34" charset="0"/>
              <a:buChar char="•"/>
            </a:pPr>
            <a:endParaRPr lang="fr-FR" sz="1800" b="0" i="0" u="none" strike="noStrike" dirty="0">
              <a:solidFill>
                <a:srgbClr val="000000"/>
              </a:solidFill>
              <a:effectLst/>
              <a:latin typeface="Arial" panose="020B0604020202020204" pitchFamily="34" charset="0"/>
            </a:endParaRPr>
          </a:p>
          <a:p>
            <a:endParaRPr lang="fr-FR" dirty="0"/>
          </a:p>
        </p:txBody>
      </p:sp>
      <p:sp>
        <p:nvSpPr>
          <p:cNvPr id="10" name="ZoneTexte 9">
            <a:extLst>
              <a:ext uri="{FF2B5EF4-FFF2-40B4-BE49-F238E27FC236}">
                <a16:creationId xmlns:a16="http://schemas.microsoft.com/office/drawing/2014/main" id="{A12763AF-B7A9-B77A-1D6A-3345EF9F6CDC}"/>
              </a:ext>
            </a:extLst>
          </p:cNvPr>
          <p:cNvSpPr txBox="1"/>
          <p:nvPr/>
        </p:nvSpPr>
        <p:spPr>
          <a:xfrm>
            <a:off x="5889172" y="4667167"/>
            <a:ext cx="5225142" cy="1938992"/>
          </a:xfrm>
          <a:prstGeom prst="rect">
            <a:avLst/>
          </a:prstGeom>
          <a:noFill/>
        </p:spPr>
        <p:txBody>
          <a:bodyPr wrap="square" rtlCol="0">
            <a:spAutoFit/>
          </a:bodyPr>
          <a:lstStyle/>
          <a:p>
            <a:pPr rtl="0">
              <a:spcBef>
                <a:spcPts val="0"/>
              </a:spcBef>
              <a:spcAft>
                <a:spcPts val="0"/>
              </a:spcAft>
            </a:pPr>
            <a:endParaRPr lang="fr-FR" sz="1800" b="0" i="0" u="none" strike="noStrike" dirty="0">
              <a:solidFill>
                <a:schemeClr val="bg1"/>
              </a:solidFill>
              <a:effectLst/>
              <a:latin typeface="Consolas" panose="020B0609020204030204" pitchFamily="49" charset="0"/>
            </a:endParaRPr>
          </a:p>
          <a:p>
            <a:pPr rtl="0">
              <a:spcBef>
                <a:spcPts val="0"/>
              </a:spcBef>
              <a:spcAft>
                <a:spcPts val="0"/>
              </a:spcAft>
            </a:pPr>
            <a:r>
              <a:rPr lang="fr-FR" sz="1800" b="0" i="0" u="none" strike="noStrike" dirty="0">
                <a:solidFill>
                  <a:schemeClr val="bg1"/>
                </a:solidFill>
                <a:effectLst/>
                <a:latin typeface="Consolas" panose="020B0609020204030204" pitchFamily="49" charset="0"/>
              </a:rPr>
              <a:t>(</a:t>
            </a:r>
            <a:r>
              <a:rPr lang="fr-FR" sz="1600" b="0" i="0" u="none" strike="noStrike" dirty="0" err="1">
                <a:solidFill>
                  <a:schemeClr val="bg1"/>
                </a:solidFill>
                <a:effectLst/>
                <a:latin typeface="Consolas" panose="020B0609020204030204" pitchFamily="49" charset="0"/>
              </a:rPr>
              <a:t>setq</a:t>
            </a:r>
            <a:r>
              <a:rPr lang="fr-FR" sz="1600" b="0" i="0" u="none" strike="noStrike" dirty="0">
                <a:solidFill>
                  <a:schemeClr val="bg1"/>
                </a:solidFill>
                <a:effectLst/>
                <a:latin typeface="Consolas" panose="020B0609020204030204" pitchFamily="49" charset="0"/>
              </a:rPr>
              <a:t> tel0 '((nom Iphone_14) (prix 1020 ) (description ("L'</a:t>
            </a:r>
            <a:r>
              <a:rPr lang="fr-FR" sz="1600" b="0" i="0" u="none" strike="noStrike" dirty="0" err="1">
                <a:solidFill>
                  <a:schemeClr val="bg1"/>
                </a:solidFill>
                <a:effectLst/>
                <a:latin typeface="Consolas" panose="020B0609020204030204" pitchFamily="49" charset="0"/>
              </a:rPr>
              <a:t>iphone</a:t>
            </a:r>
            <a:r>
              <a:rPr lang="fr-FR" sz="1600" b="0" i="0" u="none" strike="noStrike" dirty="0">
                <a:solidFill>
                  <a:schemeClr val="bg1"/>
                </a:solidFill>
                <a:effectLst/>
                <a:latin typeface="Consolas" panose="020B0609020204030204" pitchFamily="49" charset="0"/>
              </a:rPr>
              <a:t> 14 est un tout nouvel iPhone qui dispose de toutes les nouvelles fonctionnalités…</a:t>
            </a:r>
            <a:br>
              <a:rPr lang="fr-FR" dirty="0"/>
            </a:br>
            <a:br>
              <a:rPr lang="fr-FR" dirty="0"/>
            </a:br>
            <a:endParaRPr lang="fr-FR" dirty="0"/>
          </a:p>
        </p:txBody>
      </p:sp>
      <p:sp>
        <p:nvSpPr>
          <p:cNvPr id="13" name="ZoneTexte 12">
            <a:extLst>
              <a:ext uri="{FF2B5EF4-FFF2-40B4-BE49-F238E27FC236}">
                <a16:creationId xmlns:a16="http://schemas.microsoft.com/office/drawing/2014/main" id="{21F14AB9-BCAC-E87A-D381-AAF707201731}"/>
              </a:ext>
            </a:extLst>
          </p:cNvPr>
          <p:cNvSpPr txBox="1"/>
          <p:nvPr/>
        </p:nvSpPr>
        <p:spPr>
          <a:xfrm>
            <a:off x="5889172" y="3708919"/>
            <a:ext cx="5470849" cy="646331"/>
          </a:xfrm>
          <a:prstGeom prst="rect">
            <a:avLst/>
          </a:prstGeom>
          <a:noFill/>
          <a:ln>
            <a:noFill/>
          </a:ln>
        </p:spPr>
        <p:txBody>
          <a:bodyPr wrap="square" rtlCol="0">
            <a:spAutoFit/>
          </a:bodyPr>
          <a:lstStyle/>
          <a:p>
            <a:r>
              <a:rPr lang="fr-FR" dirty="0">
                <a:solidFill>
                  <a:schemeClr val="bg1"/>
                </a:solidFill>
              </a:rPr>
              <a:t>(</a:t>
            </a:r>
            <a:r>
              <a:rPr lang="fr-FR" dirty="0" err="1">
                <a:solidFill>
                  <a:schemeClr val="bg1"/>
                </a:solidFill>
              </a:rPr>
              <a:t>setq</a:t>
            </a:r>
            <a:r>
              <a:rPr lang="fr-FR" dirty="0">
                <a:solidFill>
                  <a:schemeClr val="bg1"/>
                </a:solidFill>
              </a:rPr>
              <a:t> BDT '(tel0 tel1 tel2 tel3 tel4 tel5 tel6 tel7 tel8 tel9 tel10 tel11 tel12 tel13 tel14 tel15))</a:t>
            </a:r>
          </a:p>
        </p:txBody>
      </p:sp>
      <p:sp>
        <p:nvSpPr>
          <p:cNvPr id="5" name="ZoneTexte 12">
            <a:extLst>
              <a:ext uri="{FF2B5EF4-FFF2-40B4-BE49-F238E27FC236}">
                <a16:creationId xmlns:a16="http://schemas.microsoft.com/office/drawing/2014/main" id="{D9E8EF6B-0D3E-81CA-7055-0CBF1CB3696C}"/>
              </a:ext>
            </a:extLst>
          </p:cNvPr>
          <p:cNvSpPr txBox="1"/>
          <p:nvPr/>
        </p:nvSpPr>
        <p:spPr>
          <a:xfrm>
            <a:off x="5889172" y="1376064"/>
            <a:ext cx="5470849" cy="1200329"/>
          </a:xfrm>
          <a:prstGeom prst="rect">
            <a:avLst/>
          </a:prstGeom>
          <a:noFill/>
          <a:ln>
            <a:noFill/>
          </a:ln>
        </p:spPr>
        <p:txBody>
          <a:bodyPr wrap="square" rtlCol="0">
            <a:spAutoFit/>
          </a:bodyPr>
          <a:lstStyle/>
          <a:p>
            <a:r>
              <a:rPr lang="fr-FR" sz="2400" dirty="0"/>
              <a:t>Base utilisée pour afficher les informations des téléphones (leur nom, leur prix et une brève description)</a:t>
            </a:r>
          </a:p>
        </p:txBody>
      </p:sp>
    </p:spTree>
    <p:extLst>
      <p:ext uri="{BB962C8B-B14F-4D97-AF65-F5344CB8AC3E}">
        <p14:creationId xmlns:p14="http://schemas.microsoft.com/office/powerpoint/2010/main" val="386021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2A417793-96E4-6EB1-498E-762A752B185D}"/>
              </a:ext>
            </a:extLst>
          </p:cNvPr>
          <p:cNvSpPr/>
          <p:nvPr/>
        </p:nvSpPr>
        <p:spPr>
          <a:xfrm>
            <a:off x="1243498" y="1208752"/>
            <a:ext cx="8944298" cy="4555094"/>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B31ED4FF-B3E4-14FA-E27B-704B6D9B6756}"/>
              </a:ext>
            </a:extLst>
          </p:cNvPr>
          <p:cNvSpPr>
            <a:spLocks noGrp="1"/>
          </p:cNvSpPr>
          <p:nvPr>
            <p:ph type="ctrTitle"/>
          </p:nvPr>
        </p:nvSpPr>
        <p:spPr>
          <a:xfrm>
            <a:off x="1820441" y="9364"/>
            <a:ext cx="8791575" cy="690432"/>
          </a:xfrm>
        </p:spPr>
        <p:txBody>
          <a:bodyPr>
            <a:normAutofit fontScale="90000"/>
          </a:bodyPr>
          <a:lstStyle/>
          <a:p>
            <a:pPr algn="ctr"/>
            <a:r>
              <a:rPr lang="fr-FR" dirty="0"/>
              <a:t>Les programmes utilisés :</a:t>
            </a:r>
          </a:p>
        </p:txBody>
      </p:sp>
      <p:sp>
        <p:nvSpPr>
          <p:cNvPr id="6" name="ZoneTexte 5">
            <a:extLst>
              <a:ext uri="{FF2B5EF4-FFF2-40B4-BE49-F238E27FC236}">
                <a16:creationId xmlns:a16="http://schemas.microsoft.com/office/drawing/2014/main" id="{AD76E465-8737-D0D6-850F-4E23AE64A5DF}"/>
              </a:ext>
            </a:extLst>
          </p:cNvPr>
          <p:cNvSpPr txBox="1"/>
          <p:nvPr/>
        </p:nvSpPr>
        <p:spPr>
          <a:xfrm>
            <a:off x="1434070" y="1208752"/>
            <a:ext cx="8944298" cy="4801314"/>
          </a:xfrm>
          <a:prstGeom prst="rect">
            <a:avLst/>
          </a:prstGeom>
          <a:noFill/>
        </p:spPr>
        <p:txBody>
          <a:bodyPr wrap="square" rtlCol="0">
            <a:spAutoFit/>
          </a:bodyPr>
          <a:lstStyle/>
          <a:p>
            <a:endParaRPr lang="fr-FR" sz="1600" dirty="0">
              <a:solidFill>
                <a:schemeClr val="bg1"/>
              </a:solidFill>
            </a:endParaRPr>
          </a:p>
          <a:p>
            <a:r>
              <a:rPr lang="fr-FR" sz="1600" dirty="0">
                <a:solidFill>
                  <a:schemeClr val="bg1"/>
                </a:solidFill>
              </a:rPr>
              <a:t>(</a:t>
            </a:r>
            <a:r>
              <a:rPr lang="fr-FR" sz="1600" dirty="0" err="1">
                <a:solidFill>
                  <a:schemeClr val="bg1"/>
                </a:solidFill>
              </a:rPr>
              <a:t>ask</a:t>
            </a:r>
            <a:r>
              <a:rPr lang="fr-FR" sz="1600" dirty="0">
                <a:solidFill>
                  <a:schemeClr val="bg1"/>
                </a:solidFill>
              </a:rPr>
              <a:t> type BDF) : Demande à l’utilisateur les caractéristiques qu’il désire.</a:t>
            </a:r>
          </a:p>
          <a:p>
            <a:endParaRPr lang="fr-FR" sz="1600" dirty="0">
              <a:solidFill>
                <a:schemeClr val="bg1"/>
              </a:solidFill>
            </a:endParaRPr>
          </a:p>
          <a:p>
            <a:r>
              <a:rPr lang="fr-FR" sz="1600" dirty="0">
                <a:solidFill>
                  <a:schemeClr val="bg1"/>
                </a:solidFill>
              </a:rPr>
              <a:t>(</a:t>
            </a:r>
            <a:r>
              <a:rPr lang="fr-FR" sz="1600" dirty="0" err="1">
                <a:solidFill>
                  <a:schemeClr val="bg1"/>
                </a:solidFill>
              </a:rPr>
              <a:t>creation_bdf</a:t>
            </a:r>
            <a:r>
              <a:rPr lang="fr-FR" sz="1600" dirty="0">
                <a:solidFill>
                  <a:schemeClr val="bg1"/>
                </a:solidFill>
              </a:rPr>
              <a:t> BDF) qui permet à l’aide d’appels réitérés de la fonction </a:t>
            </a:r>
            <a:r>
              <a:rPr lang="fr-FR" sz="1600" dirty="0" err="1">
                <a:solidFill>
                  <a:schemeClr val="bg1"/>
                </a:solidFill>
              </a:rPr>
              <a:t>ask</a:t>
            </a:r>
            <a:r>
              <a:rPr lang="fr-FR" sz="1600" dirty="0">
                <a:solidFill>
                  <a:schemeClr val="bg1"/>
                </a:solidFill>
              </a:rPr>
              <a:t> de créer la base</a:t>
            </a:r>
          </a:p>
          <a:p>
            <a:r>
              <a:rPr lang="fr-FR" sz="1600" dirty="0">
                <a:solidFill>
                  <a:schemeClr val="bg1"/>
                </a:solidFill>
              </a:rPr>
              <a:t>de faits. </a:t>
            </a:r>
          </a:p>
          <a:p>
            <a:endParaRPr lang="fr-FR" sz="1600" dirty="0">
              <a:solidFill>
                <a:schemeClr val="bg1"/>
              </a:solidFill>
            </a:endParaRPr>
          </a:p>
          <a:p>
            <a:r>
              <a:rPr lang="fr-FR" sz="1600" dirty="0">
                <a:solidFill>
                  <a:schemeClr val="bg1"/>
                </a:solidFill>
              </a:rPr>
              <a:t>(</a:t>
            </a:r>
            <a:r>
              <a:rPr lang="fr-FR" sz="1600" dirty="0" err="1">
                <a:solidFill>
                  <a:schemeClr val="bg1"/>
                </a:solidFill>
              </a:rPr>
              <a:t>regle_valide</a:t>
            </a:r>
            <a:r>
              <a:rPr lang="fr-FR" sz="1600" dirty="0">
                <a:solidFill>
                  <a:schemeClr val="bg1"/>
                </a:solidFill>
              </a:rPr>
              <a:t>  </a:t>
            </a:r>
            <a:r>
              <a:rPr lang="fr-FR" sz="1600" dirty="0" err="1">
                <a:solidFill>
                  <a:schemeClr val="bg1"/>
                </a:solidFill>
              </a:rPr>
              <a:t>regle</a:t>
            </a:r>
            <a:r>
              <a:rPr lang="fr-FR" sz="1600" dirty="0">
                <a:solidFill>
                  <a:schemeClr val="bg1"/>
                </a:solidFill>
              </a:rPr>
              <a:t> BDF) teste si les conditions d’une règle sont vérifiées et renvoie t si c’est la cas.</a:t>
            </a:r>
          </a:p>
          <a:p>
            <a:endParaRPr lang="fr-FR" sz="1600" dirty="0">
              <a:solidFill>
                <a:schemeClr val="bg1"/>
              </a:solidFill>
            </a:endParaRPr>
          </a:p>
          <a:p>
            <a:r>
              <a:rPr lang="fr-FR" sz="1600" dirty="0">
                <a:solidFill>
                  <a:schemeClr val="bg1"/>
                </a:solidFill>
              </a:rPr>
              <a:t>(</a:t>
            </a:r>
            <a:r>
              <a:rPr lang="fr-FR" sz="1600" dirty="0" err="1">
                <a:solidFill>
                  <a:schemeClr val="bg1"/>
                </a:solidFill>
              </a:rPr>
              <a:t>traitement_regle</a:t>
            </a:r>
            <a:r>
              <a:rPr lang="fr-FR" sz="1600" dirty="0">
                <a:solidFill>
                  <a:schemeClr val="bg1"/>
                </a:solidFill>
              </a:rPr>
              <a:t> BDF </a:t>
            </a:r>
            <a:r>
              <a:rPr lang="fr-FR" sz="1600" dirty="0" err="1">
                <a:solidFill>
                  <a:schemeClr val="bg1"/>
                </a:solidFill>
              </a:rPr>
              <a:t>regle</a:t>
            </a:r>
            <a:r>
              <a:rPr lang="fr-FR" sz="1600" dirty="0">
                <a:solidFill>
                  <a:schemeClr val="bg1"/>
                </a:solidFill>
              </a:rPr>
              <a:t>) qui ajoute les faits après avoir testé les règles avec (</a:t>
            </a:r>
            <a:r>
              <a:rPr lang="fr-FR" sz="1600" dirty="0" err="1">
                <a:solidFill>
                  <a:schemeClr val="bg1"/>
                </a:solidFill>
              </a:rPr>
              <a:t>regle_valide</a:t>
            </a:r>
            <a:r>
              <a:rPr lang="fr-FR" sz="1600" dirty="0">
                <a:solidFill>
                  <a:schemeClr val="bg1"/>
                </a:solidFill>
              </a:rPr>
              <a:t>  </a:t>
            </a:r>
            <a:r>
              <a:rPr lang="fr-FR" sz="1600" dirty="0" err="1">
                <a:solidFill>
                  <a:schemeClr val="bg1"/>
                </a:solidFill>
              </a:rPr>
              <a:t>regle</a:t>
            </a:r>
            <a:r>
              <a:rPr lang="fr-FR" sz="1600" dirty="0">
                <a:solidFill>
                  <a:schemeClr val="bg1"/>
                </a:solidFill>
              </a:rPr>
              <a:t> BDF) </a:t>
            </a:r>
          </a:p>
          <a:p>
            <a:endParaRPr lang="fr-FR" sz="1600" dirty="0">
              <a:solidFill>
                <a:schemeClr val="bg1"/>
              </a:solidFill>
            </a:endParaRPr>
          </a:p>
          <a:p>
            <a:r>
              <a:rPr lang="fr-FR" sz="1600" dirty="0">
                <a:solidFill>
                  <a:schemeClr val="bg1"/>
                </a:solidFill>
              </a:rPr>
              <a:t>(</a:t>
            </a:r>
            <a:r>
              <a:rPr lang="fr-FR" sz="1600" dirty="0" err="1">
                <a:solidFill>
                  <a:schemeClr val="bg1"/>
                </a:solidFill>
              </a:rPr>
              <a:t>recuperer_tels</a:t>
            </a:r>
            <a:r>
              <a:rPr lang="fr-FR" sz="1600" dirty="0">
                <a:solidFill>
                  <a:schemeClr val="bg1"/>
                </a:solidFill>
              </a:rPr>
              <a:t>  BDF BDT) qui permet d’ajouter les faits après le test des règles</a:t>
            </a:r>
          </a:p>
          <a:p>
            <a:endParaRPr lang="fr-FR" sz="1600" dirty="0">
              <a:solidFill>
                <a:schemeClr val="bg1"/>
              </a:solidFill>
            </a:endParaRPr>
          </a:p>
          <a:p>
            <a:r>
              <a:rPr lang="fr-FR" sz="1600" dirty="0">
                <a:solidFill>
                  <a:schemeClr val="bg1"/>
                </a:solidFill>
              </a:rPr>
              <a:t>(chainage BDR) qui effectue le chainage avant sur une base de fait générée dans la fonction</a:t>
            </a:r>
          </a:p>
          <a:p>
            <a:endParaRPr lang="fr-FR" sz="1600" dirty="0">
              <a:solidFill>
                <a:schemeClr val="bg1"/>
              </a:solidFill>
            </a:endParaRPr>
          </a:p>
          <a:p>
            <a:r>
              <a:rPr lang="fr-FR" sz="1600" dirty="0">
                <a:solidFill>
                  <a:schemeClr val="bg1"/>
                </a:solidFill>
              </a:rPr>
              <a:t>(</a:t>
            </a:r>
            <a:r>
              <a:rPr lang="fr-FR" sz="1600" dirty="0" err="1">
                <a:solidFill>
                  <a:schemeClr val="bg1"/>
                </a:solidFill>
              </a:rPr>
              <a:t>afficher_tel</a:t>
            </a:r>
            <a:r>
              <a:rPr lang="fr-FR" sz="1600" dirty="0">
                <a:solidFill>
                  <a:schemeClr val="bg1"/>
                </a:solidFill>
              </a:rPr>
              <a:t> </a:t>
            </a:r>
            <a:r>
              <a:rPr lang="fr-FR" sz="1600" dirty="0" err="1">
                <a:solidFill>
                  <a:schemeClr val="bg1"/>
                </a:solidFill>
              </a:rPr>
              <a:t>telephone</a:t>
            </a:r>
            <a:r>
              <a:rPr lang="fr-FR" sz="1600" dirty="0">
                <a:solidFill>
                  <a:schemeClr val="bg1"/>
                </a:solidFill>
              </a:rPr>
              <a:t> BDT) qui affiche toutes les informations d’un téléphone (nom, prix, description)</a:t>
            </a:r>
          </a:p>
          <a:p>
            <a:endParaRPr lang="fr-FR" sz="1600" dirty="0">
              <a:solidFill>
                <a:schemeClr val="bg1"/>
              </a:solidFill>
            </a:endParaRPr>
          </a:p>
          <a:p>
            <a:r>
              <a:rPr lang="fr-FR" sz="1600" dirty="0">
                <a:solidFill>
                  <a:schemeClr val="bg1"/>
                </a:solidFill>
              </a:rPr>
              <a:t>(récupérer tels BDF BDT) qui place dans une liste les téléphones issus du chaînage avant et les affiche.</a:t>
            </a:r>
          </a:p>
          <a:p>
            <a:endParaRPr lang="fr-FR" sz="1600"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4085446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F8480-057C-E0A0-01E8-AA46A80CCB5E}"/>
              </a:ext>
            </a:extLst>
          </p:cNvPr>
          <p:cNvSpPr>
            <a:spLocks noGrp="1"/>
          </p:cNvSpPr>
          <p:nvPr>
            <p:ph type="title"/>
          </p:nvPr>
        </p:nvSpPr>
        <p:spPr>
          <a:xfrm>
            <a:off x="1141412" y="-354165"/>
            <a:ext cx="9905998" cy="1478570"/>
          </a:xfrm>
        </p:spPr>
        <p:txBody>
          <a:bodyPr/>
          <a:lstStyle/>
          <a:p>
            <a:pPr algn="ctr"/>
            <a:r>
              <a:rPr lang="fr-FR" dirty="0"/>
              <a:t>Résultats de quelques exécutions :</a:t>
            </a:r>
          </a:p>
        </p:txBody>
      </p:sp>
      <p:sp>
        <p:nvSpPr>
          <p:cNvPr id="3" name="Espace réservé du contenu 2">
            <a:extLst>
              <a:ext uri="{FF2B5EF4-FFF2-40B4-BE49-F238E27FC236}">
                <a16:creationId xmlns:a16="http://schemas.microsoft.com/office/drawing/2014/main" id="{5F7FDA5F-7AE9-C9B1-46C3-BEDF644B544D}"/>
              </a:ext>
            </a:extLst>
          </p:cNvPr>
          <p:cNvSpPr>
            <a:spLocks noGrp="1"/>
          </p:cNvSpPr>
          <p:nvPr>
            <p:ph idx="1"/>
          </p:nvPr>
        </p:nvSpPr>
        <p:spPr/>
        <p:txBody>
          <a:bodyPr/>
          <a:lstStyle/>
          <a:p>
            <a:endParaRPr lang="fr-FR"/>
          </a:p>
        </p:txBody>
      </p:sp>
      <p:sp>
        <p:nvSpPr>
          <p:cNvPr id="4" name="Rectangle : coins arrondis 3">
            <a:extLst>
              <a:ext uri="{FF2B5EF4-FFF2-40B4-BE49-F238E27FC236}">
                <a16:creationId xmlns:a16="http://schemas.microsoft.com/office/drawing/2014/main" id="{503D0637-DF79-343F-84F5-653D752B6712}"/>
              </a:ext>
            </a:extLst>
          </p:cNvPr>
          <p:cNvSpPr/>
          <p:nvPr/>
        </p:nvSpPr>
        <p:spPr>
          <a:xfrm>
            <a:off x="169472" y="811763"/>
            <a:ext cx="11849878" cy="6046237"/>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9" name="ZoneTexte 8">
            <a:extLst>
              <a:ext uri="{FF2B5EF4-FFF2-40B4-BE49-F238E27FC236}">
                <a16:creationId xmlns:a16="http://schemas.microsoft.com/office/drawing/2014/main" id="{5F28A9E4-6307-849A-1209-8B47D76E37D7}"/>
              </a:ext>
            </a:extLst>
          </p:cNvPr>
          <p:cNvSpPr txBox="1"/>
          <p:nvPr/>
        </p:nvSpPr>
        <p:spPr>
          <a:xfrm>
            <a:off x="587828" y="957170"/>
            <a:ext cx="11234057" cy="5509200"/>
          </a:xfrm>
          <a:prstGeom prst="rect">
            <a:avLst/>
          </a:prstGeom>
          <a:noFill/>
        </p:spPr>
        <p:txBody>
          <a:bodyPr wrap="square" rtlCol="0">
            <a:spAutoFit/>
          </a:bodyPr>
          <a:lstStyle/>
          <a:p>
            <a:r>
              <a:rPr lang="fr-FR" sz="1600" dirty="0">
                <a:solidFill>
                  <a:schemeClr val="bg1"/>
                </a:solidFill>
              </a:rPr>
              <a:t>CG-USER(93): Quel prix moyen voulez-vous mettre? :1220</a:t>
            </a:r>
          </a:p>
          <a:p>
            <a:r>
              <a:rPr lang="fr-FR" sz="1600" dirty="0">
                <a:solidFill>
                  <a:schemeClr val="bg1"/>
                </a:solidFill>
              </a:rPr>
              <a:t>Etes vous intéressé par un </a:t>
            </a:r>
            <a:r>
              <a:rPr lang="fr-FR" sz="1600" dirty="0" err="1">
                <a:solidFill>
                  <a:schemeClr val="bg1"/>
                </a:solidFill>
              </a:rPr>
              <a:t>Iphone</a:t>
            </a:r>
            <a:r>
              <a:rPr lang="fr-FR" sz="1600" dirty="0">
                <a:solidFill>
                  <a:schemeClr val="bg1"/>
                </a:solidFill>
              </a:rPr>
              <a:t>? :</a:t>
            </a:r>
          </a:p>
          <a:p>
            <a:r>
              <a:rPr lang="fr-FR" sz="1600" dirty="0">
                <a:solidFill>
                  <a:schemeClr val="bg1"/>
                </a:solidFill>
              </a:rPr>
              <a:t>Je cherche un </a:t>
            </a:r>
            <a:r>
              <a:rPr lang="fr-FR" sz="1600" dirty="0" err="1">
                <a:solidFill>
                  <a:schemeClr val="bg1"/>
                </a:solidFill>
              </a:rPr>
              <a:t>Iphone</a:t>
            </a:r>
            <a:r>
              <a:rPr lang="fr-FR" sz="1600" dirty="0">
                <a:solidFill>
                  <a:schemeClr val="bg1"/>
                </a:solidFill>
              </a:rPr>
              <a:t> : 2</a:t>
            </a:r>
          </a:p>
          <a:p>
            <a:r>
              <a:rPr lang="fr-FR" sz="1600" dirty="0">
                <a:solidFill>
                  <a:schemeClr val="bg1"/>
                </a:solidFill>
              </a:rPr>
              <a:t>Je pourrais potentiellement en acheter : 1</a:t>
            </a:r>
          </a:p>
          <a:p>
            <a:r>
              <a:rPr lang="fr-FR" sz="1600" dirty="0">
                <a:solidFill>
                  <a:schemeClr val="bg1"/>
                </a:solidFill>
              </a:rPr>
              <a:t>Je ne veux pas </a:t>
            </a:r>
            <a:r>
              <a:rPr lang="fr-FR" sz="1600" dirty="0" err="1">
                <a:solidFill>
                  <a:schemeClr val="bg1"/>
                </a:solidFill>
              </a:rPr>
              <a:t>d’Iphone</a:t>
            </a:r>
            <a:r>
              <a:rPr lang="fr-FR" sz="1600" dirty="0">
                <a:solidFill>
                  <a:schemeClr val="bg1"/>
                </a:solidFill>
              </a:rPr>
              <a:t> : 0 </a:t>
            </a:r>
          </a:p>
          <a:p>
            <a:r>
              <a:rPr lang="fr-FR" sz="1600" dirty="0">
                <a:solidFill>
                  <a:schemeClr val="bg1"/>
                </a:solidFill>
              </a:rPr>
              <a:t>Mon choix est : 2</a:t>
            </a:r>
          </a:p>
          <a:p>
            <a:r>
              <a:rPr lang="fr-FR" sz="1600" dirty="0">
                <a:solidFill>
                  <a:schemeClr val="bg1"/>
                </a:solidFill>
              </a:rPr>
              <a:t>Quel type d'utilisateur êtes-vous ? :</a:t>
            </a:r>
          </a:p>
          <a:p>
            <a:endParaRPr lang="fr-FR" sz="1600" dirty="0">
              <a:solidFill>
                <a:schemeClr val="bg1"/>
              </a:solidFill>
            </a:endParaRPr>
          </a:p>
          <a:p>
            <a:r>
              <a:rPr lang="fr-FR" sz="1600" dirty="0">
                <a:solidFill>
                  <a:schemeClr val="bg1"/>
                </a:solidFill>
              </a:rPr>
              <a:t>1: Je suis un utilisateur standard</a:t>
            </a:r>
          </a:p>
          <a:p>
            <a:r>
              <a:rPr lang="fr-FR" sz="1600" dirty="0">
                <a:solidFill>
                  <a:schemeClr val="bg1"/>
                </a:solidFill>
              </a:rPr>
              <a:t>2: Je veux un téléphone très performant      </a:t>
            </a:r>
          </a:p>
          <a:p>
            <a:r>
              <a:rPr lang="fr-FR" sz="1600" dirty="0">
                <a:solidFill>
                  <a:schemeClr val="bg1"/>
                </a:solidFill>
              </a:rPr>
              <a:t>3: Je veux avoir un téléphone avec de très belles photos</a:t>
            </a:r>
          </a:p>
          <a:p>
            <a:endParaRPr lang="fr-FR" sz="1600" dirty="0">
              <a:solidFill>
                <a:schemeClr val="bg1"/>
              </a:solidFill>
            </a:endParaRPr>
          </a:p>
          <a:p>
            <a:r>
              <a:rPr lang="fr-FR" sz="1600" dirty="0">
                <a:solidFill>
                  <a:schemeClr val="bg1"/>
                </a:solidFill>
              </a:rPr>
              <a:t>Mon choix est :2</a:t>
            </a:r>
          </a:p>
          <a:p>
            <a:endParaRPr lang="fr-FR" sz="1600" dirty="0">
              <a:solidFill>
                <a:schemeClr val="bg1"/>
              </a:solidFill>
            </a:endParaRPr>
          </a:p>
          <a:p>
            <a:r>
              <a:rPr lang="fr-FR" sz="1600" dirty="0">
                <a:solidFill>
                  <a:schemeClr val="bg1"/>
                </a:solidFill>
              </a:rPr>
              <a:t>IPHONE_14_PROMAX </a:t>
            </a:r>
          </a:p>
          <a:p>
            <a:r>
              <a:rPr lang="fr-FR" sz="1600" dirty="0">
                <a:solidFill>
                  <a:schemeClr val="bg1"/>
                </a:solidFill>
              </a:rPr>
              <a:t>"L'iPhone 14 Pro Max est un excellent smartphone, comme pouvait l'être son prédécesseur. Avec </a:t>
            </a:r>
            <a:r>
              <a:rPr lang="fr-FR" sz="1600" dirty="0" err="1">
                <a:solidFill>
                  <a:schemeClr val="bg1"/>
                </a:solidFill>
              </a:rPr>
              <a:t>avec</a:t>
            </a:r>
            <a:r>
              <a:rPr lang="fr-FR" sz="1600" dirty="0">
                <a:solidFill>
                  <a:schemeClr val="bg1"/>
                </a:solidFill>
              </a:rPr>
              <a:t> son écran LTPO Always-On, ses poinçons dans l’écran, son capteur photo 48 mégapixels et son processeur A16 </a:t>
            </a:r>
            <a:r>
              <a:rPr lang="fr-FR" sz="1600" dirty="0" err="1">
                <a:solidFill>
                  <a:schemeClr val="bg1"/>
                </a:solidFill>
              </a:rPr>
              <a:t>Bioni</a:t>
            </a:r>
            <a:r>
              <a:rPr lang="fr-FR" sz="1600" dirty="0">
                <a:solidFill>
                  <a:schemeClr val="bg1"/>
                </a:solidFill>
              </a:rPr>
              <a:t>" </a:t>
            </a:r>
          </a:p>
          <a:p>
            <a:r>
              <a:rPr lang="fr-FR" sz="1600" dirty="0">
                <a:solidFill>
                  <a:schemeClr val="bg1"/>
                </a:solidFill>
              </a:rPr>
              <a:t>IPHONE_14_PRO </a:t>
            </a:r>
          </a:p>
          <a:p>
            <a:r>
              <a:rPr lang="fr-FR" sz="1600" dirty="0">
                <a:solidFill>
                  <a:schemeClr val="bg1"/>
                </a:solidFill>
              </a:rPr>
              <a:t>"la caméra frontale de l'iPhone 14 dispose d'un système de mise au point automatique, pour améliorer la netteté des images. Son appareil photo utilise un nouvel algorithme pour améliorer le traitement HDR, avec un objectif principal un peu meilleur. ,Les iPhone 14 Pro connaissent une nette amélioration par rapport à la génération précédente. Que ce soit l'écran, la puce, le capteur photo ou encore l'autonomie, Apple a corrigé la plupart de ces points" </a:t>
            </a:r>
          </a:p>
        </p:txBody>
      </p:sp>
    </p:spTree>
    <p:extLst>
      <p:ext uri="{BB962C8B-B14F-4D97-AF65-F5344CB8AC3E}">
        <p14:creationId xmlns:p14="http://schemas.microsoft.com/office/powerpoint/2010/main" val="311859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EE2CB8-CD11-4A91-2EEC-4F99740C10F2}"/>
              </a:ext>
            </a:extLst>
          </p:cNvPr>
          <p:cNvSpPr>
            <a:spLocks noGrp="1"/>
          </p:cNvSpPr>
          <p:nvPr>
            <p:ph type="title"/>
          </p:nvPr>
        </p:nvSpPr>
        <p:spPr>
          <a:xfrm>
            <a:off x="0" y="-149290"/>
            <a:ext cx="12192000" cy="1478570"/>
          </a:xfrm>
        </p:spPr>
        <p:txBody>
          <a:bodyPr/>
          <a:lstStyle/>
          <a:p>
            <a:pPr algn="ctr"/>
            <a:r>
              <a:rPr lang="fr-FR" dirty="0"/>
              <a:t>Présentation sur allegro</a:t>
            </a:r>
          </a:p>
        </p:txBody>
      </p:sp>
      <p:sp>
        <p:nvSpPr>
          <p:cNvPr id="3" name="Espace réservé du contenu 2">
            <a:extLst>
              <a:ext uri="{FF2B5EF4-FFF2-40B4-BE49-F238E27FC236}">
                <a16:creationId xmlns:a16="http://schemas.microsoft.com/office/drawing/2014/main" id="{0BE2908A-D2D6-C742-429F-37FAE204C5A5}"/>
              </a:ext>
            </a:extLst>
          </p:cNvPr>
          <p:cNvSpPr>
            <a:spLocks noGrp="1"/>
          </p:cNvSpPr>
          <p:nvPr>
            <p:ph idx="1"/>
          </p:nvPr>
        </p:nvSpPr>
        <p:spPr/>
        <p:txBody>
          <a:bodyPr/>
          <a:lstStyle/>
          <a:p>
            <a:endParaRPr lang="fr-FR" dirty="0"/>
          </a:p>
        </p:txBody>
      </p:sp>
      <p:pic>
        <p:nvPicPr>
          <p:cNvPr id="4" name="Image 3">
            <a:extLst>
              <a:ext uri="{FF2B5EF4-FFF2-40B4-BE49-F238E27FC236}">
                <a16:creationId xmlns:a16="http://schemas.microsoft.com/office/drawing/2014/main" id="{C593D259-BE00-A285-93D8-0AAA3A597E4E}"/>
              </a:ext>
            </a:extLst>
          </p:cNvPr>
          <p:cNvPicPr>
            <a:picLocks noChangeAspect="1"/>
          </p:cNvPicPr>
          <p:nvPr/>
        </p:nvPicPr>
        <p:blipFill>
          <a:blip r:embed="rId2"/>
          <a:stretch>
            <a:fillRect/>
          </a:stretch>
        </p:blipFill>
        <p:spPr>
          <a:xfrm>
            <a:off x="2995698" y="1863110"/>
            <a:ext cx="6200604" cy="3928091"/>
          </a:xfrm>
          <a:prstGeom prst="rect">
            <a:avLst/>
          </a:prstGeom>
          <a:ln>
            <a:solidFill>
              <a:schemeClr val="bg1"/>
            </a:solidFill>
          </a:ln>
        </p:spPr>
      </p:pic>
    </p:spTree>
    <p:extLst>
      <p:ext uri="{BB962C8B-B14F-4D97-AF65-F5344CB8AC3E}">
        <p14:creationId xmlns:p14="http://schemas.microsoft.com/office/powerpoint/2010/main" val="428555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7E108-40EA-A624-1857-AE729AF47568}"/>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38CFF4D0-55B7-3064-739D-0BD8A5811172}"/>
              </a:ext>
            </a:extLst>
          </p:cNvPr>
          <p:cNvSpPr>
            <a:spLocks noGrp="1"/>
          </p:cNvSpPr>
          <p:nvPr>
            <p:ph idx="1"/>
          </p:nvPr>
        </p:nvSpPr>
        <p:spPr/>
        <p:txBody>
          <a:bodyPr/>
          <a:lstStyle/>
          <a:p>
            <a:endParaRPr lang="fr-FR" dirty="0"/>
          </a:p>
        </p:txBody>
      </p:sp>
      <p:pic>
        <p:nvPicPr>
          <p:cNvPr id="1026" name="Picture 2" descr="Si les prix des smartphones sont si élevés, c'est aussi de votre faute !">
            <a:extLst>
              <a:ext uri="{FF2B5EF4-FFF2-40B4-BE49-F238E27FC236}">
                <a16:creationId xmlns:a16="http://schemas.microsoft.com/office/drawing/2014/main" id="{850AD496-4C04-6B08-2CF5-E0F894231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 coins arrondis 7">
            <a:extLst>
              <a:ext uri="{FF2B5EF4-FFF2-40B4-BE49-F238E27FC236}">
                <a16:creationId xmlns:a16="http://schemas.microsoft.com/office/drawing/2014/main" id="{E85FA1CF-28C0-A2FB-0497-41CCDBD70509}"/>
              </a:ext>
            </a:extLst>
          </p:cNvPr>
          <p:cNvSpPr/>
          <p:nvPr/>
        </p:nvSpPr>
        <p:spPr>
          <a:xfrm>
            <a:off x="2743973" y="2249487"/>
            <a:ext cx="7259199" cy="210871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94BDCC00-F867-4AB7-39A2-6989CB838757}"/>
              </a:ext>
            </a:extLst>
          </p:cNvPr>
          <p:cNvSpPr txBox="1"/>
          <p:nvPr/>
        </p:nvSpPr>
        <p:spPr>
          <a:xfrm>
            <a:off x="2743973" y="2715606"/>
            <a:ext cx="7259199" cy="923330"/>
          </a:xfrm>
          <a:prstGeom prst="rect">
            <a:avLst/>
          </a:prstGeom>
          <a:noFill/>
        </p:spPr>
        <p:txBody>
          <a:bodyPr wrap="square" rtlCol="0">
            <a:spAutoFit/>
          </a:bodyPr>
          <a:lstStyle/>
          <a:p>
            <a:pPr algn="ctr"/>
            <a:r>
              <a:rPr lang="fr-FR" sz="5400" b="1" dirty="0"/>
              <a:t>Quel téléphone choisir </a:t>
            </a:r>
            <a:r>
              <a:rPr lang="fr-FR" sz="5400" dirty="0"/>
              <a:t>?</a:t>
            </a:r>
          </a:p>
        </p:txBody>
      </p:sp>
    </p:spTree>
    <p:extLst>
      <p:ext uri="{BB962C8B-B14F-4D97-AF65-F5344CB8AC3E}">
        <p14:creationId xmlns:p14="http://schemas.microsoft.com/office/powerpoint/2010/main" val="34887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BBBA0-C232-AB02-4A61-19B0904B44C3}"/>
              </a:ext>
            </a:extLst>
          </p:cNvPr>
          <p:cNvSpPr>
            <a:spLocks noGrp="1"/>
          </p:cNvSpPr>
          <p:nvPr>
            <p:ph type="title"/>
          </p:nvPr>
        </p:nvSpPr>
        <p:spPr>
          <a:xfrm>
            <a:off x="1141412" y="142657"/>
            <a:ext cx="9905998" cy="1478570"/>
          </a:xfrm>
        </p:spPr>
        <p:txBody>
          <a:bodyPr/>
          <a:lstStyle/>
          <a:p>
            <a:pPr algn="ctr"/>
            <a:r>
              <a:rPr lang="fr-FR" dirty="0" err="1"/>
              <a:t>IDée</a:t>
            </a:r>
            <a:endParaRPr lang="fr-FR" dirty="0"/>
          </a:p>
        </p:txBody>
      </p:sp>
      <p:sp>
        <p:nvSpPr>
          <p:cNvPr id="3" name="Espace réservé du contenu 2">
            <a:extLst>
              <a:ext uri="{FF2B5EF4-FFF2-40B4-BE49-F238E27FC236}">
                <a16:creationId xmlns:a16="http://schemas.microsoft.com/office/drawing/2014/main" id="{1F2965A6-1EB2-E532-74CF-668C5A57D171}"/>
              </a:ext>
            </a:extLst>
          </p:cNvPr>
          <p:cNvSpPr>
            <a:spLocks noGrp="1"/>
          </p:cNvSpPr>
          <p:nvPr>
            <p:ph idx="1"/>
          </p:nvPr>
        </p:nvSpPr>
        <p:spPr/>
        <p:txBody>
          <a:bodyPr/>
          <a:lstStyle/>
          <a:p>
            <a:pPr marL="0" indent="0">
              <a:buNone/>
            </a:pPr>
            <a:r>
              <a:rPr lang="fr-FR" dirty="0"/>
              <a:t>-Rejouer le rôle d’un conseiller qui aide à choisir un téléphone.</a:t>
            </a:r>
          </a:p>
          <a:p>
            <a:pPr marL="0" indent="0">
              <a:buNone/>
            </a:pPr>
            <a:r>
              <a:rPr lang="fr-FR" dirty="0"/>
              <a:t>-Au vu du grand nombre de téléphones sur le marché, on ne sait généralement pas lequel choisir.</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149232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BBBA0-C232-AB02-4A61-19B0904B44C3}"/>
              </a:ext>
            </a:extLst>
          </p:cNvPr>
          <p:cNvSpPr>
            <a:spLocks noGrp="1"/>
          </p:cNvSpPr>
          <p:nvPr>
            <p:ph type="title"/>
          </p:nvPr>
        </p:nvSpPr>
        <p:spPr>
          <a:xfrm>
            <a:off x="1141412" y="142657"/>
            <a:ext cx="9905998" cy="1478570"/>
          </a:xfrm>
        </p:spPr>
        <p:txBody>
          <a:bodyPr/>
          <a:lstStyle/>
          <a:p>
            <a:pPr algn="ctr"/>
            <a:r>
              <a:rPr lang="fr-FR"/>
              <a:t>L’expertise utilisée :</a:t>
            </a:r>
            <a:endParaRPr lang="fr-FR" dirty="0"/>
          </a:p>
        </p:txBody>
      </p:sp>
      <p:sp>
        <p:nvSpPr>
          <p:cNvPr id="3" name="Espace réservé du contenu 2">
            <a:extLst>
              <a:ext uri="{FF2B5EF4-FFF2-40B4-BE49-F238E27FC236}">
                <a16:creationId xmlns:a16="http://schemas.microsoft.com/office/drawing/2014/main" id="{1F2965A6-1EB2-E532-74CF-668C5A57D171}"/>
              </a:ext>
            </a:extLst>
          </p:cNvPr>
          <p:cNvSpPr>
            <a:spLocks noGrp="1"/>
          </p:cNvSpPr>
          <p:nvPr>
            <p:ph idx="1"/>
          </p:nvPr>
        </p:nvSpPr>
        <p:spPr>
          <a:xfrm>
            <a:off x="1141412" y="1421350"/>
            <a:ext cx="9905999" cy="4651645"/>
          </a:xfrm>
        </p:spPr>
        <p:txBody>
          <a:bodyPr>
            <a:noAutofit/>
          </a:bodyPr>
          <a:lstStyle/>
          <a:p>
            <a:r>
              <a:rPr lang="fr-FR" dirty="0"/>
              <a:t>Le site : Les numériques : Compare 254 smartphones testés en 2023</a:t>
            </a:r>
          </a:p>
          <a:p>
            <a:pPr lvl="1"/>
            <a:r>
              <a:rPr lang="fr-FR" sz="1200" dirty="0"/>
              <a:t>Lien :</a:t>
            </a:r>
            <a:r>
              <a:rPr lang="fr-FR" sz="1400" dirty="0"/>
              <a:t> </a:t>
            </a:r>
            <a:r>
              <a:rPr lang="fr-FR" sz="1400" dirty="0">
                <a:hlinkClick r:id="rId2"/>
              </a:rPr>
              <a:t>https://www.lesnumeriques.com/telephone-portable/comparatif-smartphones-telephones-portables-a407.html</a:t>
            </a:r>
            <a:endParaRPr lang="fr-FR" sz="1300" cap="all" dirty="0">
              <a:solidFill>
                <a:schemeClr val="bg1"/>
              </a:solidFill>
              <a:latin typeface="Consolas" panose="020B0609020204030204" pitchFamily="49" charset="0"/>
            </a:endParaRPr>
          </a:p>
          <a:p>
            <a:r>
              <a:rPr lang="fr-FR" dirty="0"/>
              <a:t>Vérification sur des sites revendeurs de téléphones et les vendeurs officiels.</a:t>
            </a:r>
          </a:p>
          <a:p>
            <a:r>
              <a:rPr lang="fr-FR" dirty="0"/>
              <a:t>Les prix utilisés sont les prix sur les sites officiels.</a:t>
            </a:r>
          </a:p>
          <a:p>
            <a:endParaRPr lang="fr-FR" dirty="0"/>
          </a:p>
          <a:p>
            <a:endParaRPr lang="fr-FR" dirty="0"/>
          </a:p>
          <a:p>
            <a:endParaRPr lang="fr-FR" dirty="0"/>
          </a:p>
          <a:p>
            <a:pPr marL="457200" lvl="1" indent="0">
              <a:buNone/>
            </a:pPr>
            <a:endParaRPr lang="fr-FR" sz="1400" dirty="0"/>
          </a:p>
          <a:p>
            <a:pPr marL="457200" lvl="1" indent="0">
              <a:buNone/>
            </a:pPr>
            <a:endParaRPr lang="fr-FR" sz="1400" dirty="0"/>
          </a:p>
        </p:txBody>
      </p:sp>
      <p:pic>
        <p:nvPicPr>
          <p:cNvPr id="1028" name="Picture 4" descr="Les Numériques s'offre une nouvelle étoile et un nouveau logo">
            <a:extLst>
              <a:ext uri="{FF2B5EF4-FFF2-40B4-BE49-F238E27FC236}">
                <a16:creationId xmlns:a16="http://schemas.microsoft.com/office/drawing/2014/main" id="{87C18DEF-29B7-2403-0E5B-303D1CAFF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022" y="3285387"/>
            <a:ext cx="6453187" cy="11139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msung Phone Logo - LogoDix">
            <a:extLst>
              <a:ext uri="{FF2B5EF4-FFF2-40B4-BE49-F238E27FC236}">
                <a16:creationId xmlns:a16="http://schemas.microsoft.com/office/drawing/2014/main" id="{5F4D4AF6-D3B6-19CB-79EB-F95FD6EEF3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141" y="5094375"/>
            <a:ext cx="5314950" cy="1119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Logo Apple – Logos PNG">
            <a:extLst>
              <a:ext uri="{FF2B5EF4-FFF2-40B4-BE49-F238E27FC236}">
                <a16:creationId xmlns:a16="http://schemas.microsoft.com/office/drawing/2014/main" id="{E7CF6B87-F3FD-1A16-CDF8-B354296612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702" y="4638913"/>
            <a:ext cx="1935920" cy="193592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863EBA6E-32D9-CC08-417D-72889940C34F}"/>
              </a:ext>
            </a:extLst>
          </p:cNvPr>
          <p:cNvPicPr>
            <a:picLocks noChangeAspect="1"/>
          </p:cNvPicPr>
          <p:nvPr/>
        </p:nvPicPr>
        <p:blipFill>
          <a:blip r:embed="rId6"/>
          <a:stretch>
            <a:fillRect/>
          </a:stretch>
        </p:blipFill>
        <p:spPr>
          <a:xfrm>
            <a:off x="1768293" y="4835840"/>
            <a:ext cx="1738993" cy="1738993"/>
          </a:xfrm>
          <a:prstGeom prst="rect">
            <a:avLst/>
          </a:prstGeom>
        </p:spPr>
      </p:pic>
    </p:spTree>
    <p:extLst>
      <p:ext uri="{BB962C8B-B14F-4D97-AF65-F5344CB8AC3E}">
        <p14:creationId xmlns:p14="http://schemas.microsoft.com/office/powerpoint/2010/main" val="220415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BBBA0-C232-AB02-4A61-19B0904B44C3}"/>
              </a:ext>
            </a:extLst>
          </p:cNvPr>
          <p:cNvSpPr>
            <a:spLocks noGrp="1"/>
          </p:cNvSpPr>
          <p:nvPr>
            <p:ph type="title"/>
          </p:nvPr>
        </p:nvSpPr>
        <p:spPr>
          <a:xfrm>
            <a:off x="1141412" y="142657"/>
            <a:ext cx="9905998" cy="1478570"/>
          </a:xfrm>
        </p:spPr>
        <p:txBody>
          <a:bodyPr/>
          <a:lstStyle/>
          <a:p>
            <a:pPr algn="ctr"/>
            <a:r>
              <a:rPr lang="fr-FR" dirty="0"/>
              <a:t>Création de la Base de faits, quelques problèmes </a:t>
            </a:r>
          </a:p>
        </p:txBody>
      </p:sp>
      <p:sp>
        <p:nvSpPr>
          <p:cNvPr id="3" name="Espace réservé du contenu 2">
            <a:extLst>
              <a:ext uri="{FF2B5EF4-FFF2-40B4-BE49-F238E27FC236}">
                <a16:creationId xmlns:a16="http://schemas.microsoft.com/office/drawing/2014/main" id="{1F2965A6-1EB2-E532-74CF-668C5A57D171}"/>
              </a:ext>
            </a:extLst>
          </p:cNvPr>
          <p:cNvSpPr>
            <a:spLocks noGrp="1"/>
          </p:cNvSpPr>
          <p:nvPr>
            <p:ph idx="1"/>
          </p:nvPr>
        </p:nvSpPr>
        <p:spPr>
          <a:xfrm>
            <a:off x="1141412" y="1421350"/>
            <a:ext cx="9905999" cy="5117473"/>
          </a:xfrm>
        </p:spPr>
        <p:txBody>
          <a:bodyPr>
            <a:noAutofit/>
          </a:bodyPr>
          <a:lstStyle/>
          <a:p>
            <a:pPr marL="0" indent="0">
              <a:buNone/>
            </a:pPr>
            <a:r>
              <a:rPr lang="fr-FR" dirty="0"/>
              <a:t>Base de faits initialisée avec des réponses de questions posées à l’utilisateur.</a:t>
            </a:r>
          </a:p>
          <a:p>
            <a:pPr marL="0" indent="0">
              <a:buNone/>
            </a:pPr>
            <a:r>
              <a:rPr lang="fr-FR" dirty="0"/>
              <a:t>Quels critères pris en compte? Comment les choisir? </a:t>
            </a:r>
          </a:p>
          <a:p>
            <a:pPr lvl="1"/>
            <a:r>
              <a:rPr lang="fr-FR" dirty="0"/>
              <a:t>Questions autour de soi. </a:t>
            </a:r>
          </a:p>
          <a:p>
            <a:pPr lvl="1"/>
            <a:r>
              <a:rPr lang="fr-FR" dirty="0"/>
              <a:t>Recherche dans les sites de comparaison pour trouver les critères les plus importants.</a:t>
            </a:r>
          </a:p>
          <a:p>
            <a:pPr lvl="1"/>
            <a:r>
              <a:rPr lang="fr-FR" dirty="0"/>
              <a:t>Test avec de nombreux critères (stockage, photo, performance, finitions, batterie…)</a:t>
            </a:r>
          </a:p>
          <a:p>
            <a:pPr marL="457200" lvl="1" indent="0">
              <a:buNone/>
            </a:pPr>
            <a:endParaRPr lang="fr-FR" dirty="0"/>
          </a:p>
          <a:p>
            <a:r>
              <a:rPr lang="fr-FR" dirty="0"/>
              <a:t>Caractéristiques finalement prises en compte :</a:t>
            </a:r>
          </a:p>
          <a:p>
            <a:pPr lvl="1"/>
            <a:r>
              <a:rPr lang="fr-FR" dirty="0"/>
              <a:t>L’opérateur système IOS ou Android : grande distinction entre Apple et le reste du monde</a:t>
            </a:r>
          </a:p>
          <a:p>
            <a:pPr lvl="1"/>
            <a:r>
              <a:rPr lang="fr-FR" dirty="0"/>
              <a:t>Le prix : souvent le critère le plus important </a:t>
            </a:r>
          </a:p>
          <a:p>
            <a:pPr lvl="1"/>
            <a:r>
              <a:rPr lang="fr-FR" dirty="0"/>
              <a:t>La performance et la qualité des photos : deux critères caractérisant deux types d’utilisateurs.</a:t>
            </a:r>
          </a:p>
          <a:p>
            <a:endParaRPr lang="fr-FR" dirty="0"/>
          </a:p>
          <a:p>
            <a:pPr marL="0" indent="0">
              <a:buNone/>
            </a:pPr>
            <a:endParaRPr lang="fr-FR" dirty="0"/>
          </a:p>
          <a:p>
            <a:endParaRPr lang="fr-FR" dirty="0"/>
          </a:p>
        </p:txBody>
      </p:sp>
    </p:spTree>
    <p:extLst>
      <p:ext uri="{BB962C8B-B14F-4D97-AF65-F5344CB8AC3E}">
        <p14:creationId xmlns:p14="http://schemas.microsoft.com/office/powerpoint/2010/main" val="209968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BBBA0-C232-AB02-4A61-19B0904B44C3}"/>
              </a:ext>
            </a:extLst>
          </p:cNvPr>
          <p:cNvSpPr>
            <a:spLocks noGrp="1"/>
          </p:cNvSpPr>
          <p:nvPr>
            <p:ph type="title"/>
          </p:nvPr>
        </p:nvSpPr>
        <p:spPr>
          <a:xfrm>
            <a:off x="1141412" y="142657"/>
            <a:ext cx="9905998" cy="1478570"/>
          </a:xfrm>
        </p:spPr>
        <p:txBody>
          <a:bodyPr/>
          <a:lstStyle/>
          <a:p>
            <a:pPr algn="ctr"/>
            <a:r>
              <a:rPr lang="fr-FR" dirty="0"/>
              <a:t>Création de la Base de faits, quelques problèmes </a:t>
            </a:r>
          </a:p>
        </p:txBody>
      </p:sp>
      <p:sp>
        <p:nvSpPr>
          <p:cNvPr id="3" name="Espace réservé du contenu 2">
            <a:extLst>
              <a:ext uri="{FF2B5EF4-FFF2-40B4-BE49-F238E27FC236}">
                <a16:creationId xmlns:a16="http://schemas.microsoft.com/office/drawing/2014/main" id="{1F2965A6-1EB2-E532-74CF-668C5A57D171}"/>
              </a:ext>
            </a:extLst>
          </p:cNvPr>
          <p:cNvSpPr>
            <a:spLocks noGrp="1"/>
          </p:cNvSpPr>
          <p:nvPr>
            <p:ph idx="1"/>
          </p:nvPr>
        </p:nvSpPr>
        <p:spPr>
          <a:xfrm>
            <a:off x="1141412" y="1421350"/>
            <a:ext cx="9905999" cy="4651645"/>
          </a:xfrm>
        </p:spPr>
        <p:txBody>
          <a:bodyPr>
            <a:noAutofit/>
          </a:bodyPr>
          <a:lstStyle/>
          <a:p>
            <a:r>
              <a:rPr lang="fr-FR" dirty="0"/>
              <a:t>Première idée : Choix d’importance pour chaque critère (entre 1 et 5). Problèmes : </a:t>
            </a:r>
          </a:p>
          <a:p>
            <a:pPr lvl="1"/>
            <a:r>
              <a:rPr lang="fr-FR" dirty="0"/>
              <a:t>Trop de téléphones nécessaires pour obtenir des résultats.</a:t>
            </a:r>
          </a:p>
          <a:p>
            <a:pPr lvl="1"/>
            <a:r>
              <a:rPr lang="fr-FR" dirty="0"/>
              <a:t>Que vaut chaque note sur 5 ?</a:t>
            </a:r>
          </a:p>
          <a:p>
            <a:pPr lvl="1"/>
            <a:r>
              <a:rPr lang="fr-FR" dirty="0"/>
              <a:t>Base de règles trop grande.</a:t>
            </a:r>
          </a:p>
          <a:p>
            <a:r>
              <a:rPr lang="fr-FR" dirty="0"/>
              <a:t>Deuxième idée : Donner moins de choix à l’utilisateur en lui posant des questions bien tournées.</a:t>
            </a:r>
          </a:p>
          <a:p>
            <a:pPr lvl="1"/>
            <a:r>
              <a:rPr lang="fr-FR" dirty="0"/>
              <a:t>Plus facile à implémenter </a:t>
            </a:r>
          </a:p>
          <a:p>
            <a:pPr lvl="1"/>
            <a:r>
              <a:rPr lang="fr-FR" dirty="0"/>
              <a:t>Moins de téléphones nécessaires pour satisfaire les demandes </a:t>
            </a:r>
          </a:p>
          <a:p>
            <a:pPr lvl="1"/>
            <a:r>
              <a:rPr lang="fr-FR" dirty="0"/>
              <a:t>Base de règles plus petite.</a:t>
            </a:r>
          </a:p>
          <a:p>
            <a:endParaRPr lang="fr-FR" dirty="0"/>
          </a:p>
        </p:txBody>
      </p:sp>
    </p:spTree>
    <p:extLst>
      <p:ext uri="{BB962C8B-B14F-4D97-AF65-F5344CB8AC3E}">
        <p14:creationId xmlns:p14="http://schemas.microsoft.com/office/powerpoint/2010/main" val="29008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BBBA0-C232-AB02-4A61-19B0904B44C3}"/>
              </a:ext>
            </a:extLst>
          </p:cNvPr>
          <p:cNvSpPr>
            <a:spLocks noGrp="1"/>
          </p:cNvSpPr>
          <p:nvPr>
            <p:ph type="title"/>
          </p:nvPr>
        </p:nvSpPr>
        <p:spPr>
          <a:xfrm>
            <a:off x="1141412" y="142657"/>
            <a:ext cx="9905998" cy="1478570"/>
          </a:xfrm>
        </p:spPr>
        <p:txBody>
          <a:bodyPr/>
          <a:lstStyle/>
          <a:p>
            <a:pPr algn="ctr"/>
            <a:r>
              <a:rPr lang="fr-FR" dirty="0"/>
              <a:t>Création de la Base de faits</a:t>
            </a:r>
          </a:p>
        </p:txBody>
      </p:sp>
      <p:sp>
        <p:nvSpPr>
          <p:cNvPr id="3" name="Espace réservé du contenu 2">
            <a:extLst>
              <a:ext uri="{FF2B5EF4-FFF2-40B4-BE49-F238E27FC236}">
                <a16:creationId xmlns:a16="http://schemas.microsoft.com/office/drawing/2014/main" id="{1F2965A6-1EB2-E532-74CF-668C5A57D171}"/>
              </a:ext>
            </a:extLst>
          </p:cNvPr>
          <p:cNvSpPr>
            <a:spLocks noGrp="1"/>
          </p:cNvSpPr>
          <p:nvPr>
            <p:ph idx="1"/>
          </p:nvPr>
        </p:nvSpPr>
        <p:spPr>
          <a:xfrm>
            <a:off x="1141412" y="1421350"/>
            <a:ext cx="9905999" cy="4651645"/>
          </a:xfrm>
        </p:spPr>
        <p:txBody>
          <a:bodyPr>
            <a:noAutofit/>
          </a:bodyPr>
          <a:lstStyle/>
          <a:p>
            <a:pPr marL="0" indent="0">
              <a:buNone/>
            </a:pPr>
            <a:r>
              <a:rPr lang="fr-FR" dirty="0"/>
              <a:t>Trois questions posées :</a:t>
            </a:r>
          </a:p>
          <a:p>
            <a:r>
              <a:rPr lang="fr-FR" dirty="0"/>
              <a:t>Quel prix ? </a:t>
            </a:r>
          </a:p>
          <a:p>
            <a:pPr marL="457200" lvl="1" indent="0">
              <a:buNone/>
            </a:pPr>
            <a:r>
              <a:rPr lang="fr-FR" dirty="0"/>
              <a:t>(entre 250 et 1600 euros)</a:t>
            </a:r>
          </a:p>
          <a:p>
            <a:r>
              <a:rPr lang="fr-FR" dirty="0"/>
              <a:t>Voulez vous un IPhone?</a:t>
            </a:r>
          </a:p>
          <a:p>
            <a:pPr marL="457200" lvl="1" indent="0">
              <a:buNone/>
            </a:pPr>
            <a:r>
              <a:rPr lang="fr-FR" dirty="0"/>
              <a:t>(oui, non, ça m’est égal)</a:t>
            </a:r>
          </a:p>
          <a:p>
            <a:r>
              <a:rPr lang="fr-FR" dirty="0"/>
              <a:t>Pour quoi utilisez vous votre téléphone?</a:t>
            </a:r>
          </a:p>
          <a:p>
            <a:pPr marL="457200" lvl="1" indent="0">
              <a:buNone/>
            </a:pPr>
            <a:r>
              <a:rPr lang="fr-FR" dirty="0"/>
              <a:t>(utilisation standard, photo principalement, performance, recherche d’un téléphone bon en tout)</a:t>
            </a:r>
          </a:p>
          <a:p>
            <a:pPr marL="0" indent="0">
              <a:buNone/>
            </a:pPr>
            <a:r>
              <a:rPr lang="fr-FR" dirty="0"/>
              <a:t>Chaque question est clairement expliquée à l’utilisateur.</a:t>
            </a:r>
          </a:p>
        </p:txBody>
      </p:sp>
    </p:spTree>
    <p:extLst>
      <p:ext uri="{BB962C8B-B14F-4D97-AF65-F5344CB8AC3E}">
        <p14:creationId xmlns:p14="http://schemas.microsoft.com/office/powerpoint/2010/main" val="49726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70A3489-E5A4-92F1-772C-203128204807}"/>
              </a:ext>
            </a:extLst>
          </p:cNvPr>
          <p:cNvSpPr/>
          <p:nvPr/>
        </p:nvSpPr>
        <p:spPr>
          <a:xfrm>
            <a:off x="270689" y="864810"/>
            <a:ext cx="6191494" cy="4392302"/>
          </a:xfrm>
          <a:prstGeom prst="roundRect">
            <a:avLst/>
          </a:prstGeom>
          <a:ln>
            <a:solidFill>
              <a:schemeClr val="bg2"/>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dirty="0"/>
          </a:p>
        </p:txBody>
      </p:sp>
      <p:sp>
        <p:nvSpPr>
          <p:cNvPr id="2" name="Titre 1">
            <a:extLst>
              <a:ext uri="{FF2B5EF4-FFF2-40B4-BE49-F238E27FC236}">
                <a16:creationId xmlns:a16="http://schemas.microsoft.com/office/drawing/2014/main" id="{B31ED4FF-B3E4-14FA-E27B-704B6D9B6756}"/>
              </a:ext>
            </a:extLst>
          </p:cNvPr>
          <p:cNvSpPr>
            <a:spLocks noGrp="1"/>
          </p:cNvSpPr>
          <p:nvPr>
            <p:ph type="ctrTitle"/>
          </p:nvPr>
        </p:nvSpPr>
        <p:spPr>
          <a:xfrm>
            <a:off x="1850838" y="-32137"/>
            <a:ext cx="8791575" cy="850821"/>
          </a:xfrm>
        </p:spPr>
        <p:txBody>
          <a:bodyPr>
            <a:normAutofit/>
          </a:bodyPr>
          <a:lstStyle/>
          <a:p>
            <a:pPr algn="ctr"/>
            <a:r>
              <a:rPr lang="fr-FR" dirty="0"/>
              <a:t>Base de règles</a:t>
            </a:r>
          </a:p>
        </p:txBody>
      </p:sp>
      <p:sp>
        <p:nvSpPr>
          <p:cNvPr id="3" name="Sous-titre 2">
            <a:extLst>
              <a:ext uri="{FF2B5EF4-FFF2-40B4-BE49-F238E27FC236}">
                <a16:creationId xmlns:a16="http://schemas.microsoft.com/office/drawing/2014/main" id="{F3312693-81E7-C7AB-4D9F-90D3539B49A4}"/>
              </a:ext>
            </a:extLst>
          </p:cNvPr>
          <p:cNvSpPr>
            <a:spLocks noGrp="1"/>
          </p:cNvSpPr>
          <p:nvPr>
            <p:ph type="subTitle" idx="1"/>
          </p:nvPr>
        </p:nvSpPr>
        <p:spPr>
          <a:xfrm>
            <a:off x="547632" y="915440"/>
            <a:ext cx="5232771" cy="4392302"/>
          </a:xfrm>
        </p:spPr>
        <p:txBody>
          <a:bodyPr>
            <a:normAutofit/>
          </a:bodyPr>
          <a:lstStyle/>
          <a:p>
            <a:pPr rtl="0">
              <a:spcBef>
                <a:spcPts val="0"/>
              </a:spcBef>
              <a:spcAft>
                <a:spcPts val="0"/>
              </a:spcAft>
            </a:pPr>
            <a:br>
              <a:rPr lang="fr-FR" sz="1000" b="0" dirty="0">
                <a:solidFill>
                  <a:schemeClr val="bg1"/>
                </a:solidFill>
                <a:effectLst/>
              </a:rPr>
            </a:br>
            <a:r>
              <a:rPr lang="fr-FR" sz="900" b="0" i="0" u="none" strike="noStrike" dirty="0">
                <a:solidFill>
                  <a:schemeClr val="bg1"/>
                </a:solidFill>
                <a:effectLst/>
                <a:latin typeface="Consolas" panose="020B0609020204030204" pitchFamily="49" charset="0"/>
              </a:rPr>
              <a:t>;; Gestion de l'OS</a:t>
            </a:r>
            <a:br>
              <a:rPr lang="fr-FR" sz="1000" b="0" dirty="0">
                <a:solidFill>
                  <a:schemeClr val="bg1"/>
                </a:solidFill>
                <a:effectLst/>
              </a:rPr>
            </a:b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R1 '( ((=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1) (&lt; prix 560)) (</a:t>
            </a:r>
            <a:r>
              <a:rPr lang="fr-FR" sz="900" b="0" i="0" u="none" strike="noStrike" dirty="0" err="1">
                <a:solidFill>
                  <a:schemeClr val="bg1"/>
                </a:solidFill>
                <a:effectLst/>
                <a:latin typeface="Consolas" panose="020B0609020204030204" pitchFamily="49" charset="0"/>
              </a:rPr>
              <a:t>android</a:t>
            </a:r>
            <a:r>
              <a:rPr lang="fr-FR" sz="900" b="0" i="0" u="none" strike="noStrike" dirty="0">
                <a:solidFill>
                  <a:schemeClr val="bg1"/>
                </a:solidFill>
                <a:effectLst/>
                <a:latin typeface="Consolas" panose="020B0609020204030204" pitchFamily="49" charset="0"/>
              </a:rPr>
              <a:t>))) ;; pas </a:t>
            </a:r>
            <a:r>
              <a:rPr lang="fr-FR" sz="900" b="0" i="0" u="none" strike="noStrike" dirty="0" err="1">
                <a:solidFill>
                  <a:schemeClr val="bg1"/>
                </a:solidFill>
                <a:effectLst/>
                <a:latin typeface="Consolas" panose="020B0609020204030204" pitchFamily="49" charset="0"/>
              </a:rPr>
              <a:t>d'iphone</a:t>
            </a:r>
            <a:r>
              <a:rPr lang="fr-FR" sz="900" b="0" i="0" u="none" strike="noStrike" dirty="0">
                <a:solidFill>
                  <a:schemeClr val="bg1"/>
                </a:solidFill>
                <a:effectLst/>
                <a:latin typeface="Consolas" panose="020B0609020204030204" pitchFamily="49" charset="0"/>
              </a:rPr>
              <a:t> dans cette gamme</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 '( ((=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1))  (</a:t>
            </a:r>
            <a:r>
              <a:rPr lang="fr-FR" sz="900" b="0" i="0" u="none" strike="noStrike" dirty="0" err="1">
                <a:solidFill>
                  <a:schemeClr val="bg1"/>
                </a:solidFill>
                <a:effectLst/>
                <a:latin typeface="Consolas" panose="020B0609020204030204" pitchFamily="49" charset="0"/>
              </a:rPr>
              <a:t>tout_type</a:t>
            </a:r>
            <a:r>
              <a:rPr lang="fr-FR" sz="900" b="0" i="0" u="none" strike="noStrike" dirty="0">
                <a:solidFill>
                  <a:schemeClr val="bg1"/>
                </a:solidFill>
                <a:effectLst/>
                <a:latin typeface="Consolas" panose="020B0609020204030204" pitchFamily="49" charset="0"/>
              </a:rPr>
              <a:t>) )) ;;</a:t>
            </a:r>
            <a:r>
              <a:rPr lang="fr-FR" sz="900" b="0" i="0" u="none" strike="noStrike" dirty="0" err="1">
                <a:solidFill>
                  <a:schemeClr val="bg1"/>
                </a:solidFill>
                <a:effectLst/>
                <a:latin typeface="Consolas" panose="020B0609020204030204" pitchFamily="49" charset="0"/>
              </a:rPr>
              <a:t>tout_type</a:t>
            </a:r>
            <a:r>
              <a:rPr lang="fr-FR" sz="900" b="0" i="0" u="none" strike="noStrike" dirty="0">
                <a:solidFill>
                  <a:schemeClr val="bg1"/>
                </a:solidFill>
                <a:effectLst/>
                <a:latin typeface="Consolas" panose="020B0609020204030204" pitchFamily="49" charset="0"/>
              </a:rPr>
              <a:t> = </a:t>
            </a:r>
            <a:r>
              <a:rPr lang="fr-FR" sz="900" b="0" i="0" u="none" strike="noStrike" dirty="0" err="1">
                <a:solidFill>
                  <a:schemeClr val="bg1"/>
                </a:solidFill>
                <a:effectLst/>
                <a:latin typeface="Consolas" panose="020B0609020204030204" pitchFamily="49" charset="0"/>
              </a:rPr>
              <a:t>android</a:t>
            </a:r>
            <a:r>
              <a:rPr lang="fr-FR" sz="900" b="0" i="0" u="none" strike="noStrike" dirty="0">
                <a:solidFill>
                  <a:schemeClr val="bg1"/>
                </a:solidFill>
                <a:effectLst/>
                <a:latin typeface="Consolas" panose="020B0609020204030204" pitchFamily="49" charset="0"/>
              </a:rPr>
              <a:t> ou </a:t>
            </a:r>
            <a:r>
              <a:rPr lang="fr-FR" sz="900" b="0" i="0" u="none" strike="noStrike" dirty="0" err="1">
                <a:solidFill>
                  <a:schemeClr val="bg1"/>
                </a:solidFill>
                <a:effectLst/>
                <a:latin typeface="Consolas" panose="020B0609020204030204" pitchFamily="49" charset="0"/>
              </a:rPr>
              <a:t>ios</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R3 '( ((=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0)) (</a:t>
            </a:r>
            <a:r>
              <a:rPr lang="fr-FR" sz="900" b="0" i="0" u="none" strike="noStrike" dirty="0" err="1">
                <a:solidFill>
                  <a:schemeClr val="bg1"/>
                </a:solidFill>
                <a:effectLst/>
                <a:latin typeface="Consolas" panose="020B0609020204030204" pitchFamily="49" charset="0"/>
              </a:rPr>
              <a:t>android</a:t>
            </a:r>
            <a:r>
              <a:rPr lang="fr-FR" sz="900" b="0" i="0" u="none" strike="noStrike" dirty="0">
                <a:solidFill>
                  <a:schemeClr val="bg1"/>
                </a:solidFill>
                <a:effectLst/>
                <a:latin typeface="Consolas" panose="020B0609020204030204" pitchFamily="49" charset="0"/>
              </a:rPr>
              <a:t>)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R4 '( ((=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2) (&gt; prix 560)) (IOS)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R5 ' ( ((=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2) (&lt; prix 560)) (RIEN)))</a:t>
            </a:r>
            <a:endParaRPr lang="fr-FR" sz="1000" b="0" dirty="0">
              <a:solidFill>
                <a:schemeClr val="bg1"/>
              </a:solidFill>
              <a:effectLst/>
            </a:endParaRPr>
          </a:p>
          <a:p>
            <a:pPr rtl="0">
              <a:spcBef>
                <a:spcPts val="0"/>
              </a:spcBef>
              <a:spcAft>
                <a:spcPts val="0"/>
              </a:spcAft>
            </a:pP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;;gamme de prix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R6 '( ((&gt; prix 700) (&lt; prix 1050 )) (haut)))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R7 '( ((&gt; prix 400) (&lt; prix 700)) (moyen)))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R8 '( ((&lt; prix 400) ) (bas) ))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R9 '( ((&gt; prix 1050)) (flagship)))</a:t>
            </a:r>
            <a:endParaRPr lang="fr-FR" sz="1000" b="0" dirty="0">
              <a:solidFill>
                <a:schemeClr val="bg1"/>
              </a:solidFill>
              <a:effectLst/>
            </a:endParaRPr>
          </a:p>
          <a:p>
            <a:pPr rtl="0">
              <a:spcBef>
                <a:spcPts val="0"/>
              </a:spcBef>
              <a:spcAft>
                <a:spcPts val="0"/>
              </a:spcAft>
            </a:pPr>
            <a:br>
              <a:rPr lang="fr-FR" sz="1000" dirty="0">
                <a:solidFill>
                  <a:schemeClr val="bg1"/>
                </a:solidFill>
              </a:rPr>
            </a:br>
            <a:r>
              <a:rPr lang="fr-FR" sz="900" b="0" i="0" u="none" strike="noStrike" dirty="0">
                <a:solidFill>
                  <a:schemeClr val="bg1"/>
                </a:solidFill>
                <a:effectLst/>
                <a:latin typeface="Consolas" panose="020B0609020204030204" pitchFamily="49" charset="0"/>
              </a:rPr>
              <a:t>;Bases de règle </a:t>
            </a:r>
            <a:r>
              <a:rPr lang="fr-FR" sz="900" b="0" i="0" u="none" strike="noStrike" dirty="0" err="1">
                <a:solidFill>
                  <a:schemeClr val="bg1"/>
                </a:solidFill>
                <a:effectLst/>
                <a:latin typeface="Consolas" panose="020B0609020204030204" pitchFamily="49" charset="0"/>
              </a:rPr>
              <a:t>iphone</a:t>
            </a:r>
            <a:r>
              <a:rPr lang="fr-FR" sz="900" b="0" i="0" u="none" strike="noStrike" dirty="0">
                <a:solidFill>
                  <a:schemeClr val="bg1"/>
                </a:solidFill>
                <a:effectLst/>
                <a:latin typeface="Consolas" panose="020B0609020204030204" pitchFamily="49" charset="0"/>
              </a:rPr>
              <a:t> : </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R22 '(((</a:t>
            </a:r>
            <a:r>
              <a:rPr lang="fr-FR" sz="900" b="0" i="0" u="none" strike="noStrike" dirty="0" err="1">
                <a:solidFill>
                  <a:schemeClr val="bg1"/>
                </a:solidFill>
                <a:effectLst/>
                <a:latin typeface="Consolas" panose="020B0609020204030204" pitchFamily="49" charset="0"/>
              </a:rPr>
              <a:t>haut_IOS</a:t>
            </a:r>
            <a:r>
              <a:rPr lang="fr-FR" sz="900" b="0" i="0" u="none" strike="noStrike" dirty="0">
                <a:solidFill>
                  <a:schemeClr val="bg1"/>
                </a:solidFill>
                <a:effectLst/>
                <a:latin typeface="Consolas" panose="020B0609020204030204" pitchFamily="49" charset="0"/>
              </a:rPr>
              <a:t>) (=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2)) (tel0)))</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R23 '(((</a:t>
            </a:r>
            <a:r>
              <a:rPr lang="fr-FR" sz="900" b="0" i="0" u="none" strike="noStrike" dirty="0" err="1">
                <a:solidFill>
                  <a:schemeClr val="bg1"/>
                </a:solidFill>
                <a:effectLst/>
                <a:latin typeface="Consolas" panose="020B0609020204030204" pitchFamily="49" charset="0"/>
              </a:rPr>
              <a:t>haut_tout_type</a:t>
            </a:r>
            <a:r>
              <a:rPr lang="fr-FR" sz="900" b="0" i="0" u="none" strike="noStrike" dirty="0">
                <a:solidFill>
                  <a:schemeClr val="bg1"/>
                </a:solidFill>
                <a:effectLst/>
                <a:latin typeface="Consolas" panose="020B0609020204030204" pitchFamily="49" charset="0"/>
              </a:rPr>
              <a:t>) (=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2)) (tel0)))</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R24 '(((</a:t>
            </a:r>
            <a:r>
              <a:rPr lang="fr-FR" sz="900" b="0" i="0" u="none" strike="noStrike" dirty="0" err="1">
                <a:solidFill>
                  <a:schemeClr val="bg1"/>
                </a:solidFill>
                <a:effectLst/>
                <a:latin typeface="Consolas" panose="020B0609020204030204" pitchFamily="49" charset="0"/>
              </a:rPr>
              <a:t>flagship_ios</a:t>
            </a:r>
            <a:r>
              <a:rPr lang="fr-FR" sz="900" b="0" i="0" u="none" strike="noStrike" dirty="0">
                <a:solidFill>
                  <a:schemeClr val="bg1"/>
                </a:solidFill>
                <a:effectLst/>
                <a:latin typeface="Consolas" panose="020B0609020204030204" pitchFamily="49" charset="0"/>
              </a:rPr>
              <a:t>) (&gt;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1.5)) (tel1)))</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R25 '(((</a:t>
            </a:r>
            <a:r>
              <a:rPr lang="fr-FR" sz="900" b="0" i="0" u="none" strike="noStrike" dirty="0" err="1">
                <a:solidFill>
                  <a:schemeClr val="bg1"/>
                </a:solidFill>
                <a:effectLst/>
                <a:latin typeface="Consolas" panose="020B0609020204030204" pitchFamily="49" charset="0"/>
              </a:rPr>
              <a:t>flagship_ios</a:t>
            </a:r>
            <a:r>
              <a:rPr lang="fr-FR" sz="900" b="0" i="0" u="none" strike="noStrike" dirty="0">
                <a:solidFill>
                  <a:schemeClr val="bg1"/>
                </a:solidFill>
                <a:effectLst/>
                <a:latin typeface="Consolas" panose="020B0609020204030204" pitchFamily="49" charset="0"/>
              </a:rPr>
              <a:t>) (&gt;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1.5)) (tel2)))</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R26 '(((</a:t>
            </a:r>
            <a:r>
              <a:rPr lang="fr-FR" sz="900" b="0" i="0" u="none" strike="noStrike" dirty="0" err="1">
                <a:solidFill>
                  <a:schemeClr val="bg1"/>
                </a:solidFill>
                <a:effectLst/>
                <a:latin typeface="Consolas" panose="020B0609020204030204" pitchFamily="49" charset="0"/>
              </a:rPr>
              <a:t>flagship_tout_type</a:t>
            </a:r>
            <a:r>
              <a:rPr lang="fr-FR" sz="900" b="0" i="0" u="none" strike="noStrike" dirty="0">
                <a:solidFill>
                  <a:schemeClr val="bg1"/>
                </a:solidFill>
                <a:effectLst/>
                <a:latin typeface="Consolas" panose="020B0609020204030204" pitchFamily="49" charset="0"/>
              </a:rPr>
              <a:t>) (&gt;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1.5)) (tel1)))</a:t>
            </a:r>
            <a:endParaRPr lang="fr-FR" sz="1000" b="0" dirty="0">
              <a:solidFill>
                <a:schemeClr val="bg1"/>
              </a:solidFill>
              <a:effectLst/>
            </a:endParaRPr>
          </a:p>
          <a:p>
            <a:pPr rtl="0">
              <a:spcBef>
                <a:spcPts val="0"/>
              </a:spcBef>
              <a:spcAft>
                <a:spcPts val="0"/>
              </a:spcAft>
            </a:pPr>
            <a:r>
              <a:rPr lang="fr-FR" sz="900" b="0" i="0" u="none" strike="noStrike" dirty="0">
                <a:solidFill>
                  <a:schemeClr val="bg1"/>
                </a:solidFill>
                <a:effectLst/>
                <a:latin typeface="Consolas" panose="020B0609020204030204" pitchFamily="49" charset="0"/>
              </a:rPr>
              <a:t>(</a:t>
            </a:r>
            <a:r>
              <a:rPr lang="fr-FR" sz="900" b="0" i="0" u="none" strike="noStrike" dirty="0" err="1">
                <a:solidFill>
                  <a:schemeClr val="bg1"/>
                </a:solidFill>
                <a:effectLst/>
                <a:latin typeface="Consolas" panose="020B0609020204030204" pitchFamily="49" charset="0"/>
              </a:rPr>
              <a:t>setq</a:t>
            </a:r>
            <a:r>
              <a:rPr lang="fr-FR" sz="900" b="0" i="0" u="none" strike="noStrike" dirty="0">
                <a:solidFill>
                  <a:schemeClr val="bg1"/>
                </a:solidFill>
                <a:effectLst/>
                <a:latin typeface="Consolas" panose="020B0609020204030204" pitchFamily="49" charset="0"/>
              </a:rPr>
              <a:t> R27 '(((</a:t>
            </a:r>
            <a:r>
              <a:rPr lang="fr-FR" sz="900" b="0" i="0" u="none" strike="noStrike" dirty="0" err="1">
                <a:solidFill>
                  <a:schemeClr val="bg1"/>
                </a:solidFill>
                <a:effectLst/>
                <a:latin typeface="Consolas" panose="020B0609020204030204" pitchFamily="49" charset="0"/>
              </a:rPr>
              <a:t>flagship_tout_type</a:t>
            </a:r>
            <a:r>
              <a:rPr lang="fr-FR" sz="900" b="0" i="0" u="none" strike="noStrike" dirty="0">
                <a:solidFill>
                  <a:schemeClr val="bg1"/>
                </a:solidFill>
                <a:effectLst/>
                <a:latin typeface="Consolas" panose="020B0609020204030204" pitchFamily="49" charset="0"/>
              </a:rPr>
              <a:t>) (&gt; </a:t>
            </a:r>
            <a:r>
              <a:rPr lang="fr-FR" sz="900" b="0" i="0" u="none" strike="noStrike" dirty="0" err="1">
                <a:solidFill>
                  <a:schemeClr val="bg1"/>
                </a:solidFill>
                <a:effectLst/>
                <a:latin typeface="Consolas" panose="020B0609020204030204" pitchFamily="49" charset="0"/>
              </a:rPr>
              <a:t>type_utilisateur</a:t>
            </a:r>
            <a:r>
              <a:rPr lang="fr-FR" sz="900" b="0" i="0" u="none" strike="noStrike" dirty="0">
                <a:solidFill>
                  <a:schemeClr val="bg1"/>
                </a:solidFill>
                <a:effectLst/>
                <a:latin typeface="Consolas" panose="020B0609020204030204" pitchFamily="49" charset="0"/>
              </a:rPr>
              <a:t> 1.5)) (tel2)))</a:t>
            </a:r>
            <a:endParaRPr lang="fr-FR" sz="1000" b="0" dirty="0">
              <a:solidFill>
                <a:schemeClr val="bg1"/>
              </a:solidFill>
              <a:effectLst/>
            </a:endParaRPr>
          </a:p>
          <a:p>
            <a:endParaRPr lang="fr-FR" sz="1800" dirty="0">
              <a:solidFill>
                <a:schemeClr val="bg1"/>
              </a:solidFill>
            </a:endParaRPr>
          </a:p>
        </p:txBody>
      </p:sp>
      <p:grpSp>
        <p:nvGrpSpPr>
          <p:cNvPr id="7" name="Group 6">
            <a:extLst>
              <a:ext uri="{FF2B5EF4-FFF2-40B4-BE49-F238E27FC236}">
                <a16:creationId xmlns:a16="http://schemas.microsoft.com/office/drawing/2014/main" id="{06CFCCFF-DC39-6FC1-F642-4CCCCA1C8CBE}"/>
              </a:ext>
            </a:extLst>
          </p:cNvPr>
          <p:cNvGrpSpPr/>
          <p:nvPr/>
        </p:nvGrpSpPr>
        <p:grpSpPr>
          <a:xfrm>
            <a:off x="270689" y="5445436"/>
            <a:ext cx="3747797" cy="955759"/>
            <a:chOff x="8431278" y="1357541"/>
            <a:chExt cx="3747797" cy="955759"/>
          </a:xfrm>
        </p:grpSpPr>
        <p:sp>
          <p:nvSpPr>
            <p:cNvPr id="6" name="Rectangle : coins arrondis 5">
              <a:extLst>
                <a:ext uri="{FF2B5EF4-FFF2-40B4-BE49-F238E27FC236}">
                  <a16:creationId xmlns:a16="http://schemas.microsoft.com/office/drawing/2014/main" id="{65F0EBBE-96B2-F674-AFEB-2A576DF2D726}"/>
                </a:ext>
              </a:extLst>
            </p:cNvPr>
            <p:cNvSpPr/>
            <p:nvPr/>
          </p:nvSpPr>
          <p:spPr>
            <a:xfrm>
              <a:off x="8431278" y="1357541"/>
              <a:ext cx="3747797" cy="850821"/>
            </a:xfrm>
            <a:prstGeom prst="roundRect">
              <a:avLst/>
            </a:prstGeom>
            <a:ln>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BEACDF06-1FC3-C884-7B70-99898E80BBE0}"/>
                </a:ext>
              </a:extLst>
            </p:cNvPr>
            <p:cNvSpPr txBox="1"/>
            <p:nvPr/>
          </p:nvSpPr>
          <p:spPr>
            <a:xfrm>
              <a:off x="8509033" y="1359193"/>
              <a:ext cx="3592286" cy="954107"/>
            </a:xfrm>
            <a:prstGeom prst="rect">
              <a:avLst/>
            </a:prstGeom>
            <a:noFill/>
          </p:spPr>
          <p:txBody>
            <a:bodyPr wrap="square" rtlCol="0">
              <a:spAutoFit/>
            </a:bodyPr>
            <a:lstStyle/>
            <a:p>
              <a:pPr rtl="0">
                <a:spcBef>
                  <a:spcPts val="0"/>
                </a:spcBef>
                <a:spcAft>
                  <a:spcPts val="0"/>
                </a:spcAft>
              </a:pPr>
              <a:r>
                <a:rPr lang="pt-BR" sz="2000" b="0" i="0" u="none" strike="noStrike" dirty="0">
                  <a:solidFill>
                    <a:schemeClr val="bg1"/>
                  </a:solidFill>
                  <a:effectLst/>
                  <a:latin typeface="Consolas" panose="020B0609020204030204" pitchFamily="49" charset="0"/>
                </a:rPr>
                <a:t>(</a:t>
              </a:r>
              <a:r>
                <a:rPr lang="pt-BR" sz="1600" b="0" i="0" u="none" strike="noStrike" dirty="0">
                  <a:solidFill>
                    <a:schemeClr val="bg1"/>
                  </a:solidFill>
                  <a:effectLst/>
                  <a:latin typeface="Consolas" panose="020B0609020204030204" pitchFamily="49" charset="0"/>
                </a:rPr>
                <a:t>setq BDR (list R1 R2 R3 R4 R5 ...</a:t>
              </a:r>
              <a:br>
                <a:rPr lang="pt-BR" sz="2000" dirty="0"/>
              </a:br>
              <a:endParaRPr lang="fr-FR" sz="2000" dirty="0"/>
            </a:p>
          </p:txBody>
        </p:sp>
      </p:grpSp>
      <p:sp>
        <p:nvSpPr>
          <p:cNvPr id="8" name="Sous-titre 2">
            <a:extLst>
              <a:ext uri="{FF2B5EF4-FFF2-40B4-BE49-F238E27FC236}">
                <a16:creationId xmlns:a16="http://schemas.microsoft.com/office/drawing/2014/main" id="{8256AFDE-47CE-ACD6-B80F-856F51C7D649}"/>
              </a:ext>
            </a:extLst>
          </p:cNvPr>
          <p:cNvSpPr txBox="1">
            <a:spLocks/>
          </p:cNvSpPr>
          <p:nvPr/>
        </p:nvSpPr>
        <p:spPr>
          <a:xfrm>
            <a:off x="6815457" y="2115640"/>
            <a:ext cx="5232771" cy="439230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sz="1600" dirty="0">
                <a:solidFill>
                  <a:schemeClr val="tx1"/>
                </a:solidFill>
              </a:rPr>
              <a:t>Faits traités dans un ordre précis.</a:t>
            </a:r>
          </a:p>
          <a:p>
            <a:pPr marL="342900" indent="-342900">
              <a:buAutoNum type="arabicPeriod"/>
            </a:pPr>
            <a:r>
              <a:rPr lang="fr-FR" sz="1600" dirty="0">
                <a:solidFill>
                  <a:schemeClr val="tx1"/>
                </a:solidFill>
              </a:rPr>
              <a:t>Os  (</a:t>
            </a:r>
            <a:r>
              <a:rPr lang="fr-FR" sz="1600" dirty="0" err="1">
                <a:solidFill>
                  <a:schemeClr val="tx1"/>
                </a:solidFill>
              </a:rPr>
              <a:t>android</a:t>
            </a:r>
            <a:r>
              <a:rPr lang="fr-FR" sz="1600" dirty="0">
                <a:solidFill>
                  <a:schemeClr val="tx1"/>
                </a:solidFill>
              </a:rPr>
              <a:t> IOS </a:t>
            </a:r>
            <a:r>
              <a:rPr lang="fr-FR" sz="1600" dirty="0" err="1">
                <a:solidFill>
                  <a:schemeClr val="tx1"/>
                </a:solidFill>
              </a:rPr>
              <a:t>tout_type</a:t>
            </a:r>
            <a:r>
              <a:rPr lang="fr-FR" sz="1600" dirty="0">
                <a:solidFill>
                  <a:schemeClr val="tx1"/>
                </a:solidFill>
              </a:rPr>
              <a:t>)</a:t>
            </a:r>
          </a:p>
          <a:p>
            <a:pPr marL="342900" indent="-342900">
              <a:buAutoNum type="arabicPeriod"/>
            </a:pPr>
            <a:r>
              <a:rPr lang="fr-FR" sz="1600" dirty="0">
                <a:solidFill>
                  <a:schemeClr val="tx1"/>
                </a:solidFill>
              </a:rPr>
              <a:t>Gamme de prix (bas, moyen, haut, flagship)</a:t>
            </a:r>
          </a:p>
          <a:p>
            <a:pPr marL="342900" indent="-342900">
              <a:buAutoNum type="arabicPeriod"/>
            </a:pPr>
            <a:r>
              <a:rPr lang="fr-FR" sz="1600" dirty="0">
                <a:solidFill>
                  <a:schemeClr val="tx1"/>
                </a:solidFill>
              </a:rPr>
              <a:t>Type utilisateur. (mènent aux téléphones)</a:t>
            </a:r>
          </a:p>
          <a:p>
            <a:endParaRPr lang="fr-FR" sz="1600" dirty="0">
              <a:solidFill>
                <a:schemeClr val="tx1"/>
              </a:solidFill>
            </a:endParaRPr>
          </a:p>
          <a:p>
            <a:endParaRPr lang="fr-FR" sz="1600" dirty="0">
              <a:solidFill>
                <a:schemeClr val="tx1"/>
              </a:solidFill>
            </a:endParaRPr>
          </a:p>
          <a:p>
            <a:endParaRPr lang="fr-FR" sz="1600" dirty="0">
              <a:solidFill>
                <a:schemeClr val="tx1"/>
              </a:solidFill>
            </a:endParaRPr>
          </a:p>
          <a:p>
            <a:pPr marL="742950" lvl="1" indent="-285750">
              <a:buFont typeface="Arial" panose="020B0604020202020204" pitchFamily="34" charset="0"/>
              <a:buChar char="•"/>
            </a:pPr>
            <a:endParaRPr lang="fr-FR" sz="1800" dirty="0">
              <a:solidFill>
                <a:schemeClr val="tx1"/>
              </a:solidFill>
            </a:endParaRPr>
          </a:p>
        </p:txBody>
      </p:sp>
    </p:spTree>
    <p:extLst>
      <p:ext uri="{BB962C8B-B14F-4D97-AF65-F5344CB8AC3E}">
        <p14:creationId xmlns:p14="http://schemas.microsoft.com/office/powerpoint/2010/main" val="58832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ED4FF-B3E4-14FA-E27B-704B6D9B6756}"/>
              </a:ext>
            </a:extLst>
          </p:cNvPr>
          <p:cNvSpPr>
            <a:spLocks noGrp="1"/>
          </p:cNvSpPr>
          <p:nvPr>
            <p:ph type="ctrTitle"/>
          </p:nvPr>
        </p:nvSpPr>
        <p:spPr>
          <a:xfrm>
            <a:off x="1916152" y="108006"/>
            <a:ext cx="8791575" cy="850821"/>
          </a:xfrm>
        </p:spPr>
        <p:txBody>
          <a:bodyPr>
            <a:normAutofit/>
          </a:bodyPr>
          <a:lstStyle/>
          <a:p>
            <a:pPr algn="ctr"/>
            <a:r>
              <a:rPr lang="fr-FR" dirty="0"/>
              <a:t>Chainage avant</a:t>
            </a:r>
          </a:p>
        </p:txBody>
      </p:sp>
      <p:sp>
        <p:nvSpPr>
          <p:cNvPr id="10" name="Subtitle 9">
            <a:extLst>
              <a:ext uri="{FF2B5EF4-FFF2-40B4-BE49-F238E27FC236}">
                <a16:creationId xmlns:a16="http://schemas.microsoft.com/office/drawing/2014/main" id="{85C05C6C-BEB1-1FFD-AAF5-AD9ED31D450E}"/>
              </a:ext>
            </a:extLst>
          </p:cNvPr>
          <p:cNvSpPr>
            <a:spLocks noGrp="1"/>
          </p:cNvSpPr>
          <p:nvPr>
            <p:ph type="subTitle" idx="1"/>
          </p:nvPr>
        </p:nvSpPr>
        <p:spPr>
          <a:xfrm>
            <a:off x="1916152" y="1523072"/>
            <a:ext cx="8791575" cy="4248000"/>
          </a:xfrm>
        </p:spPr>
        <p:txBody>
          <a:bodyPr>
            <a:noAutofit/>
          </a:bodyPr>
          <a:lstStyle/>
          <a:p>
            <a:r>
              <a:rPr lang="fr-FR" dirty="0">
                <a:solidFill>
                  <a:schemeClr val="tx1"/>
                </a:solidFill>
              </a:rPr>
              <a:t>Objectif : accumuler des faits et retourner les téléphones correspondants</a:t>
            </a:r>
          </a:p>
          <a:p>
            <a:endParaRPr lang="fr-FR" dirty="0">
              <a:solidFill>
                <a:schemeClr val="tx1"/>
              </a:solidFill>
            </a:endParaRPr>
          </a:p>
          <a:p>
            <a:r>
              <a:rPr lang="fr-FR" sz="2000" dirty="0">
                <a:solidFill>
                  <a:schemeClr val="tx1"/>
                </a:solidFill>
              </a:rPr>
              <a:t>Les Faits obtenus dans la partie question sont confrontés aux faits obtenus au fur et à mesure jusqu’à atteindre les téléphones.</a:t>
            </a:r>
          </a:p>
          <a:p>
            <a:endParaRPr lang="fr-FR" dirty="0">
              <a:solidFill>
                <a:schemeClr val="tx1"/>
              </a:solidFill>
            </a:endParaRPr>
          </a:p>
          <a:p>
            <a:endParaRPr lang="fr-FR" sz="2000" dirty="0">
              <a:solidFill>
                <a:schemeClr val="tx1"/>
              </a:solidFill>
            </a:endParaRPr>
          </a:p>
          <a:p>
            <a:endParaRPr lang="fr-FR" sz="2000" dirty="0">
              <a:solidFill>
                <a:schemeClr val="tx1"/>
              </a:solidFill>
            </a:endParaRPr>
          </a:p>
          <a:p>
            <a:endParaRPr lang="fr-FR" dirty="0">
              <a:solidFill>
                <a:schemeClr val="tx1"/>
              </a:solidFill>
            </a:endParaRPr>
          </a:p>
        </p:txBody>
      </p:sp>
    </p:spTree>
    <p:extLst>
      <p:ext uri="{BB962C8B-B14F-4D97-AF65-F5344CB8AC3E}">
        <p14:creationId xmlns:p14="http://schemas.microsoft.com/office/powerpoint/2010/main" val="336098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TotalTime>
  <Words>1228</Words>
  <Application>Microsoft Office PowerPoint</Application>
  <PresentationFormat>Grand écran</PresentationFormat>
  <Paragraphs>141</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Consolas</vt:lpstr>
      <vt:lpstr>Tw Cen MT</vt:lpstr>
      <vt:lpstr>Circuit</vt:lpstr>
      <vt:lpstr>Projet 3 IA01</vt:lpstr>
      <vt:lpstr>Présentation PowerPoint</vt:lpstr>
      <vt:lpstr>IDée</vt:lpstr>
      <vt:lpstr>L’expertise utilisée :</vt:lpstr>
      <vt:lpstr>Création de la Base de faits, quelques problèmes </vt:lpstr>
      <vt:lpstr>Création de la Base de faits, quelques problèmes </vt:lpstr>
      <vt:lpstr>Création de la Base de faits</vt:lpstr>
      <vt:lpstr>Base de règles</vt:lpstr>
      <vt:lpstr>Chainage avant</vt:lpstr>
      <vt:lpstr>La base de téléphones : </vt:lpstr>
      <vt:lpstr>Les programmes utilisés :</vt:lpstr>
      <vt:lpstr>Résultats de quelques exécutions :</vt:lpstr>
      <vt:lpstr>Présentation sur allegro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3 IA01</dc:title>
  <dc:creator>BART GRZADZIEL</dc:creator>
  <cp:lastModifiedBy>BART GRZADZIEL</cp:lastModifiedBy>
  <cp:revision>9</cp:revision>
  <dcterms:created xsi:type="dcterms:W3CDTF">2023-01-03T21:00:24Z</dcterms:created>
  <dcterms:modified xsi:type="dcterms:W3CDTF">2023-01-06T08:33:04Z</dcterms:modified>
</cp:coreProperties>
</file>