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7" r:id="rId3"/>
    <p:sldId id="260" r:id="rId4"/>
    <p:sldId id="258" r:id="rId5"/>
    <p:sldId id="262" r:id="rId6"/>
    <p:sldId id="261" r:id="rId7"/>
    <p:sldId id="263" r:id="rId8"/>
    <p:sldId id="264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69" r:id="rId18"/>
    <p:sldId id="270" r:id="rId19"/>
    <p:sldId id="265" r:id="rId20"/>
    <p:sldId id="266" r:id="rId21"/>
    <p:sldId id="268" r:id="rId22"/>
    <p:sldId id="259" r:id="rId23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72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4B1B69-58BF-9B13-1485-B4C2079D8E00}" v="401" dt="2024-12-01T18:54:35.061"/>
    <p1510:client id="{94E60F46-C150-505D-17FC-B599A866B001}" v="80" dt="2024-12-01T19:04:31.352"/>
    <p1510:client id="{B56A6CCD-9A70-1C22-66A6-7922842E70CC}" v="321" dt="2024-12-01T20:56:21.360"/>
    <p1510:client id="{C8544247-CF03-A979-C6A5-BAFE06265885}" v="3346" dt="2024-12-01T17:52:29.455"/>
    <p1510:client id="{FA9BD460-4DC1-A668-F834-502952B0D4C2}" v="1130" dt="2024-12-01T00:55:59.6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01.12.2024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91757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01.12.2024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54508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01.12.2024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40386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01.12.2024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67380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01.12.2024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234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01.12.2024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83036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01.12.2024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61808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01.12.2024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44797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01.12.2024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50839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01.12.2024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15530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01.12.2024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24906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98AA868-8872-43E4-8C98-D34DABD1FD38}" type="datetimeFigureOut">
              <a:rPr lang="pl-PL" smtClean="0"/>
              <a:t>01.12.2024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26633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parse.tamu.edu/Williams/consph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hyperlink" Target="https://eigen.tuxfamily.org/index.php?title=Main_Pag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nvidia.com/nvpl/_static/sparse/storage_format/sparse_matrix.html" TargetMode="External"/><Relationship Id="rId7" Type="http://schemas.openxmlformats.org/officeDocument/2006/relationships/hyperlink" Target="https://ieeexplore.ieee.org/document/9251978" TargetMode="External"/><Relationship Id="rId2" Type="http://schemas.openxmlformats.org/officeDocument/2006/relationships/hyperlink" Target="https://www.youtube.com/watch?v=a2LXVFmGH_Q&amp;t=620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parse.tamu.edu/Williams/consph" TargetMode="External"/><Relationship Id="rId5" Type="http://schemas.openxmlformats.org/officeDocument/2006/relationships/hyperlink" Target="https://docs.scipy.org/doc/scipy/reference/sparse.html" TargetMode="External"/><Relationship Id="rId4" Type="http://schemas.openxmlformats.org/officeDocument/2006/relationships/hyperlink" Target="https://eigen.tuxfamily.org/index.php?title=Main_Page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1E1D7D6-AAD1-6059-8E85-5D1C7376A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9242" y="2487108"/>
            <a:ext cx="6195266" cy="946272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pl-PL" sz="4800" b="1" i="1" dirty="0">
                <a:solidFill>
                  <a:schemeClr val="accent6">
                    <a:lumMod val="49000"/>
                  </a:schemeClr>
                </a:solidFill>
              </a:rPr>
              <a:t>Implementacja macierzy rzadkich</a:t>
            </a:r>
            <a:endParaRPr lang="pl-PL" sz="4800" dirty="0">
              <a:solidFill>
                <a:schemeClr val="accent6">
                  <a:lumMod val="49000"/>
                </a:schemeClr>
              </a:solidFill>
            </a:endParaRPr>
          </a:p>
          <a:p>
            <a:pPr algn="ctr"/>
            <a:endParaRPr lang="pl-PL" sz="4800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CCA288A-67E1-574F-82F1-4B8A2D4A4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7708" y="3435051"/>
            <a:ext cx="2238333" cy="64043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pl-PL" dirty="0">
                <a:latin typeface="Times New Roman"/>
                <a:cs typeface="Times New Roman"/>
              </a:rPr>
              <a:t>Bartosz Bąk</a:t>
            </a:r>
          </a:p>
        </p:txBody>
      </p:sp>
    </p:spTree>
    <p:extLst>
      <p:ext uri="{BB962C8B-B14F-4D97-AF65-F5344CB8AC3E}">
        <p14:creationId xmlns:p14="http://schemas.microsoft.com/office/powerpoint/2010/main" val="21566905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 descr="Obraz zawierający zrzut ekranu, Czcionka, typografia&#10;&#10;Opis wygenerowany automatycznie">
            <a:extLst>
              <a:ext uri="{FF2B5EF4-FFF2-40B4-BE49-F238E27FC236}">
                <a16:creationId xmlns:a16="http://schemas.microsoft.com/office/drawing/2014/main" id="{8540866F-C3FF-11C5-2B11-8EE64E723A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674" y="1120240"/>
            <a:ext cx="2484560" cy="1673574"/>
          </a:xfrm>
          <a:prstGeom prst="rect">
            <a:avLst/>
          </a:prstGeom>
        </p:spPr>
      </p:pic>
      <p:pic>
        <p:nvPicPr>
          <p:cNvPr id="7" name="Obraz 6" descr="Obraz zawierający zrzut ekranu, Czcionka, typografia&#10;&#10;Opis wygenerowany automatycznie">
            <a:extLst>
              <a:ext uri="{FF2B5EF4-FFF2-40B4-BE49-F238E27FC236}">
                <a16:creationId xmlns:a16="http://schemas.microsoft.com/office/drawing/2014/main" id="{67489E2C-2741-E2C2-6EEB-95672728CB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2248" y="1120240"/>
            <a:ext cx="2484560" cy="1673574"/>
          </a:xfrm>
          <a:prstGeom prst="rect">
            <a:avLst/>
          </a:prstGeom>
        </p:spPr>
      </p:pic>
      <p:sp>
        <p:nvSpPr>
          <p:cNvPr id="9" name="pole tekstowe 8">
            <a:extLst>
              <a:ext uri="{FF2B5EF4-FFF2-40B4-BE49-F238E27FC236}">
                <a16:creationId xmlns:a16="http://schemas.microsoft.com/office/drawing/2014/main" id="{E227889C-1405-8284-D80E-DFDE94757EC9}"/>
              </a:ext>
            </a:extLst>
          </p:cNvPr>
          <p:cNvSpPr txBox="1"/>
          <p:nvPr/>
        </p:nvSpPr>
        <p:spPr>
          <a:xfrm>
            <a:off x="815008" y="2097156"/>
            <a:ext cx="556591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l-PL" sz="1000" b="1" i="1" err="1">
                <a:solidFill>
                  <a:srgbClr val="FF0000"/>
                </a:solidFill>
                <a:latin typeface="Times New Roman"/>
                <a:cs typeface="Times New Roman"/>
              </a:rPr>
              <a:t>row_a</a:t>
            </a:r>
            <a:endParaRPr lang="pl-PL" sz="1000" b="1" i="1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BA4B1816-1B03-B1CF-65D5-4E4A6950DFAD}"/>
              </a:ext>
            </a:extLst>
          </p:cNvPr>
          <p:cNvSpPr txBox="1"/>
          <p:nvPr/>
        </p:nvSpPr>
        <p:spPr>
          <a:xfrm>
            <a:off x="5237921" y="874642"/>
            <a:ext cx="556591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l-PL" sz="1000" b="1" i="1" err="1">
                <a:solidFill>
                  <a:srgbClr val="00B050"/>
                </a:solidFill>
                <a:latin typeface="Times New Roman"/>
                <a:cs typeface="Times New Roman"/>
              </a:rPr>
              <a:t>col_b</a:t>
            </a:r>
            <a:endParaRPr lang="pl-PL" b="1">
              <a:solidFill>
                <a:srgbClr val="00B050"/>
              </a:solidFill>
              <a:latin typeface="Times New Roman"/>
              <a:cs typeface="Times New Roman"/>
            </a:endParaRPr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43F2AC43-6085-99C1-F429-ACEF10BA269A}"/>
              </a:ext>
            </a:extLst>
          </p:cNvPr>
          <p:cNvSpPr txBox="1"/>
          <p:nvPr/>
        </p:nvSpPr>
        <p:spPr>
          <a:xfrm>
            <a:off x="2852529" y="874643"/>
            <a:ext cx="556591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l-PL" sz="1000" b="1" i="1" dirty="0" err="1">
                <a:solidFill>
                  <a:srgbClr val="0070C0"/>
                </a:solidFill>
                <a:latin typeface="Times New Roman"/>
                <a:cs typeface="Times New Roman"/>
              </a:rPr>
              <a:t>col_a</a:t>
            </a:r>
          </a:p>
        </p:txBody>
      </p:sp>
      <p:sp>
        <p:nvSpPr>
          <p:cNvPr id="15" name="Prostokąt: zaokrąglone rogi 14">
            <a:extLst>
              <a:ext uri="{FF2B5EF4-FFF2-40B4-BE49-F238E27FC236}">
                <a16:creationId xmlns:a16="http://schemas.microsoft.com/office/drawing/2014/main" id="{AB31E6DC-4D1F-89BA-713A-81C30D632EE4}"/>
              </a:ext>
            </a:extLst>
          </p:cNvPr>
          <p:cNvSpPr/>
          <p:nvPr/>
        </p:nvSpPr>
        <p:spPr>
          <a:xfrm>
            <a:off x="1383509" y="2094993"/>
            <a:ext cx="1963770" cy="24718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atin typeface="Times New Roman"/>
              <a:cs typeface="Times New Roman"/>
            </a:endParaRPr>
          </a:p>
        </p:txBody>
      </p:sp>
      <p:sp>
        <p:nvSpPr>
          <p:cNvPr id="17" name="Prostokąt: zaokrąglone rogi 16">
            <a:extLst>
              <a:ext uri="{FF2B5EF4-FFF2-40B4-BE49-F238E27FC236}">
                <a16:creationId xmlns:a16="http://schemas.microsoft.com/office/drawing/2014/main" id="{BC804710-007A-D7AF-40C0-3BD1D7F43593}"/>
              </a:ext>
            </a:extLst>
          </p:cNvPr>
          <p:cNvSpPr/>
          <p:nvPr/>
        </p:nvSpPr>
        <p:spPr>
          <a:xfrm>
            <a:off x="5273021" y="1193845"/>
            <a:ext cx="393388" cy="1489573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00B050"/>
              </a:solidFill>
              <a:latin typeface="Times New Roman"/>
              <a:cs typeface="Times New Roman"/>
            </a:endParaRPr>
          </a:p>
        </p:txBody>
      </p:sp>
      <p:sp>
        <p:nvSpPr>
          <p:cNvPr id="19" name="Prostokąt: zaokrąglone rogi 18">
            <a:extLst>
              <a:ext uri="{FF2B5EF4-FFF2-40B4-BE49-F238E27FC236}">
                <a16:creationId xmlns:a16="http://schemas.microsoft.com/office/drawing/2014/main" id="{6DF9A49C-3022-5EA5-7FD0-3CCCEA5BB8C7}"/>
              </a:ext>
            </a:extLst>
          </p:cNvPr>
          <p:cNvSpPr/>
          <p:nvPr/>
        </p:nvSpPr>
        <p:spPr>
          <a:xfrm>
            <a:off x="2977083" y="2058549"/>
            <a:ext cx="303936" cy="346573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atin typeface="Times New Roman"/>
              <a:cs typeface="Times New Roman"/>
            </a:endParaRPr>
          </a:p>
        </p:txBody>
      </p:sp>
      <p:sp>
        <p:nvSpPr>
          <p:cNvPr id="23" name="Prostokąt: zaokrąglone rogi 22">
            <a:extLst>
              <a:ext uri="{FF2B5EF4-FFF2-40B4-BE49-F238E27FC236}">
                <a16:creationId xmlns:a16="http://schemas.microsoft.com/office/drawing/2014/main" id="{98219ED5-EBBB-6446-A339-B7EC6EA0FD09}"/>
              </a:ext>
            </a:extLst>
          </p:cNvPr>
          <p:cNvSpPr/>
          <p:nvPr/>
        </p:nvSpPr>
        <p:spPr>
          <a:xfrm>
            <a:off x="4511022" y="2369975"/>
            <a:ext cx="303936" cy="346573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atin typeface="Times New Roman"/>
              <a:cs typeface="Times New Roman"/>
            </a:endParaRPr>
          </a:p>
        </p:txBody>
      </p:sp>
      <p:sp>
        <p:nvSpPr>
          <p:cNvPr id="25" name="Prostokąt: zaokrąglone rogi 24">
            <a:extLst>
              <a:ext uri="{FF2B5EF4-FFF2-40B4-BE49-F238E27FC236}">
                <a16:creationId xmlns:a16="http://schemas.microsoft.com/office/drawing/2014/main" id="{86F428F1-C6B3-0446-AC58-DDB46949A68E}"/>
              </a:ext>
            </a:extLst>
          </p:cNvPr>
          <p:cNvSpPr/>
          <p:nvPr/>
        </p:nvSpPr>
        <p:spPr>
          <a:xfrm>
            <a:off x="5319405" y="2363349"/>
            <a:ext cx="303936" cy="346573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atin typeface="Times New Roman"/>
              <a:cs typeface="Times New Roman"/>
            </a:endParaRPr>
          </a:p>
        </p:txBody>
      </p:sp>
      <p:pic>
        <p:nvPicPr>
          <p:cNvPr id="27" name="Symbol zastępczy zawartości 3" descr="Obraz zawierający tekst, Czcionka, numer, typografia&#10;&#10;Opis wygenerowany automatycznie">
            <a:extLst>
              <a:ext uri="{FF2B5EF4-FFF2-40B4-BE49-F238E27FC236}">
                <a16:creationId xmlns:a16="http://schemas.microsoft.com/office/drawing/2014/main" id="{CB2AB87F-4594-2578-EC90-896BDCBBF3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2440" y="2957148"/>
            <a:ext cx="6392008" cy="1651680"/>
          </a:xfrm>
        </p:spPr>
      </p:pic>
      <p:pic>
        <p:nvPicPr>
          <p:cNvPr id="29" name="Symbol zastępczy zawartości 3" descr="Obraz zawierający tekst, Czcionka, numer, typografia&#10;&#10;Opis wygenerowany automatycznie">
            <a:extLst>
              <a:ext uri="{FF2B5EF4-FFF2-40B4-BE49-F238E27FC236}">
                <a16:creationId xmlns:a16="http://schemas.microsoft.com/office/drawing/2014/main" id="{EBE51435-7764-F755-17A5-16AE40DED4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753" y="4610357"/>
            <a:ext cx="6392008" cy="1651680"/>
          </a:xfrm>
          <a:prstGeom prst="rect">
            <a:avLst/>
          </a:prstGeom>
        </p:spPr>
      </p:pic>
      <p:sp>
        <p:nvSpPr>
          <p:cNvPr id="35" name="Prostokąt: zaokrąglone rogi 34">
            <a:extLst>
              <a:ext uri="{FF2B5EF4-FFF2-40B4-BE49-F238E27FC236}">
                <a16:creationId xmlns:a16="http://schemas.microsoft.com/office/drawing/2014/main" id="{9AB16735-FB52-0102-C849-0186D9F8A81D}"/>
              </a:ext>
            </a:extLst>
          </p:cNvPr>
          <p:cNvSpPr/>
          <p:nvPr/>
        </p:nvSpPr>
        <p:spPr>
          <a:xfrm>
            <a:off x="4915213" y="3469906"/>
            <a:ext cx="1029492" cy="26706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atin typeface="Times New Roman"/>
              <a:cs typeface="Times New Roman"/>
            </a:endParaRPr>
          </a:p>
        </p:txBody>
      </p:sp>
      <p:sp>
        <p:nvSpPr>
          <p:cNvPr id="37" name="Prostokąt: zaokrąglone rogi 36">
            <a:extLst>
              <a:ext uri="{FF2B5EF4-FFF2-40B4-BE49-F238E27FC236}">
                <a16:creationId xmlns:a16="http://schemas.microsoft.com/office/drawing/2014/main" id="{22089C18-2B8D-362E-C2A6-D6D6F6EA4192}"/>
              </a:ext>
            </a:extLst>
          </p:cNvPr>
          <p:cNvSpPr/>
          <p:nvPr/>
        </p:nvSpPr>
        <p:spPr>
          <a:xfrm>
            <a:off x="3245440" y="4135828"/>
            <a:ext cx="313875" cy="26706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atin typeface="Times New Roman"/>
              <a:cs typeface="Times New Roman"/>
            </a:endParaRPr>
          </a:p>
        </p:txBody>
      </p:sp>
      <p:sp>
        <p:nvSpPr>
          <p:cNvPr id="39" name="Prostokąt: zaokrąglone rogi 38">
            <a:extLst>
              <a:ext uri="{FF2B5EF4-FFF2-40B4-BE49-F238E27FC236}">
                <a16:creationId xmlns:a16="http://schemas.microsoft.com/office/drawing/2014/main" id="{1EB22377-53C2-D8B6-3090-8598D283FCA2}"/>
              </a:ext>
            </a:extLst>
          </p:cNvPr>
          <p:cNvSpPr/>
          <p:nvPr/>
        </p:nvSpPr>
        <p:spPr>
          <a:xfrm>
            <a:off x="5634144" y="3433462"/>
            <a:ext cx="303936" cy="654686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atin typeface="Times New Roman"/>
              <a:cs typeface="Times New Roman"/>
            </a:endParaRPr>
          </a:p>
        </p:txBody>
      </p:sp>
      <p:sp>
        <p:nvSpPr>
          <p:cNvPr id="43" name="Prostokąt: zaokrąglone rogi 42">
            <a:extLst>
              <a:ext uri="{FF2B5EF4-FFF2-40B4-BE49-F238E27FC236}">
                <a16:creationId xmlns:a16="http://schemas.microsoft.com/office/drawing/2014/main" id="{D265FAD0-282F-6CD2-F216-3E780A384775}"/>
              </a:ext>
            </a:extLst>
          </p:cNvPr>
          <p:cNvSpPr/>
          <p:nvPr/>
        </p:nvSpPr>
        <p:spPr>
          <a:xfrm>
            <a:off x="3609874" y="5752592"/>
            <a:ext cx="353631" cy="336634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atin typeface="Times New Roman"/>
              <a:cs typeface="Times New Roman"/>
            </a:endParaRPr>
          </a:p>
        </p:txBody>
      </p:sp>
      <p:sp>
        <p:nvSpPr>
          <p:cNvPr id="45" name="Prostokąt: zaokrąglone rogi 44">
            <a:extLst>
              <a:ext uri="{FF2B5EF4-FFF2-40B4-BE49-F238E27FC236}">
                <a16:creationId xmlns:a16="http://schemas.microsoft.com/office/drawing/2014/main" id="{89AC8946-1DC6-7351-6ECA-C31659BAA560}"/>
              </a:ext>
            </a:extLst>
          </p:cNvPr>
          <p:cNvSpPr/>
          <p:nvPr/>
        </p:nvSpPr>
        <p:spPr>
          <a:xfrm>
            <a:off x="6064840" y="4758680"/>
            <a:ext cx="333753" cy="982677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atin typeface="Times New Roman"/>
              <a:cs typeface="Times New Roman"/>
            </a:endParaRPr>
          </a:p>
        </p:txBody>
      </p:sp>
      <p:sp>
        <p:nvSpPr>
          <p:cNvPr id="47" name="Prostokąt: zaokrąglone rogi 46">
            <a:extLst>
              <a:ext uri="{FF2B5EF4-FFF2-40B4-BE49-F238E27FC236}">
                <a16:creationId xmlns:a16="http://schemas.microsoft.com/office/drawing/2014/main" id="{2401EBB1-364C-849F-6D7D-DDE0D4E99A11}"/>
              </a:ext>
            </a:extLst>
          </p:cNvPr>
          <p:cNvSpPr/>
          <p:nvPr/>
        </p:nvSpPr>
        <p:spPr>
          <a:xfrm>
            <a:off x="6485596" y="5089984"/>
            <a:ext cx="303936" cy="654686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atin typeface="Times New Roman"/>
              <a:cs typeface="Times New Roman"/>
            </a:endParaRPr>
          </a:p>
        </p:txBody>
      </p:sp>
      <p:sp>
        <p:nvSpPr>
          <p:cNvPr id="49" name="Tytuł 1">
            <a:extLst>
              <a:ext uri="{FF2B5EF4-FFF2-40B4-BE49-F238E27FC236}">
                <a16:creationId xmlns:a16="http://schemas.microsoft.com/office/drawing/2014/main" id="{D1D31B2A-2E88-A518-A24B-1A59084FD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5363" y="375065"/>
            <a:ext cx="7697857" cy="629824"/>
          </a:xfrm>
        </p:spPr>
        <p:txBody>
          <a:bodyPr/>
          <a:lstStyle/>
          <a:p>
            <a:pPr algn="ctr"/>
            <a:r>
              <a:rPr lang="pl-PL" sz="2600" b="1" i="1" dirty="0">
                <a:solidFill>
                  <a:srgbClr val="265217"/>
                </a:solidFill>
                <a:ea typeface="+mj-lt"/>
                <a:cs typeface="+mj-lt"/>
              </a:rPr>
              <a:t>Mnożenie macierzy rzadkich, Algorytm 1 - przykład</a:t>
            </a:r>
            <a:endParaRPr lang="pl-PL" sz="2600" b="1" i="1" dirty="0">
              <a:solidFill>
                <a:srgbClr val="265217"/>
              </a:solidFill>
            </a:endParaRPr>
          </a:p>
        </p:txBody>
      </p:sp>
      <p:sp>
        <p:nvSpPr>
          <p:cNvPr id="50" name="pole tekstowe 49">
            <a:extLst>
              <a:ext uri="{FF2B5EF4-FFF2-40B4-BE49-F238E27FC236}">
                <a16:creationId xmlns:a16="http://schemas.microsoft.com/office/drawing/2014/main" id="{2B54BD73-8D4C-924B-A746-016FD004CC9C}"/>
              </a:ext>
            </a:extLst>
          </p:cNvPr>
          <p:cNvSpPr txBox="1"/>
          <p:nvPr/>
        </p:nvSpPr>
        <p:spPr>
          <a:xfrm>
            <a:off x="3130825" y="4403033"/>
            <a:ext cx="556591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l-PL" sz="1000" b="1" i="1" err="1">
                <a:solidFill>
                  <a:srgbClr val="FF0000"/>
                </a:solidFill>
                <a:latin typeface="Times New Roman"/>
                <a:cs typeface="Times New Roman"/>
              </a:rPr>
              <a:t>row_a</a:t>
            </a:r>
            <a:endParaRPr lang="pl-PL" sz="1000" b="1" i="1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51" name="pole tekstowe 50">
            <a:extLst>
              <a:ext uri="{FF2B5EF4-FFF2-40B4-BE49-F238E27FC236}">
                <a16:creationId xmlns:a16="http://schemas.microsoft.com/office/drawing/2014/main" id="{A59E2911-D799-1E3E-EBDE-9E0439CFD224}"/>
              </a:ext>
            </a:extLst>
          </p:cNvPr>
          <p:cNvSpPr txBox="1"/>
          <p:nvPr/>
        </p:nvSpPr>
        <p:spPr>
          <a:xfrm>
            <a:off x="6211954" y="5794511"/>
            <a:ext cx="1152938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l-PL" sz="1000" b="1" i="1" err="1">
                <a:solidFill>
                  <a:srgbClr val="0070C0"/>
                </a:solidFill>
                <a:latin typeface="Times New Roman"/>
                <a:cs typeface="Times New Roman"/>
              </a:rPr>
              <a:t>col_b</a:t>
            </a:r>
            <a:r>
              <a:rPr lang="pl-PL" sz="1000" b="1" i="1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lang="pl-PL" sz="1000" b="1" i="1" dirty="0">
                <a:latin typeface="Times New Roman"/>
                <a:cs typeface="Times New Roman"/>
              </a:rPr>
              <a:t>=</a:t>
            </a:r>
            <a:r>
              <a:rPr lang="pl-PL" sz="1000" b="1" i="1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lang="pl-PL" sz="1000" b="1" i="1" err="1">
                <a:solidFill>
                  <a:srgbClr val="00B050"/>
                </a:solidFill>
                <a:latin typeface="Times New Roman"/>
                <a:cs typeface="Times New Roman"/>
              </a:rPr>
              <a:t>col_a</a:t>
            </a:r>
            <a:endParaRPr lang="pl-PL" b="1" err="1">
              <a:solidFill>
                <a:srgbClr val="00B050"/>
              </a:solidFill>
              <a:latin typeface="Times New Roman"/>
              <a:cs typeface="Times New Roman"/>
            </a:endParaRPr>
          </a:p>
        </p:txBody>
      </p:sp>
      <p:sp>
        <p:nvSpPr>
          <p:cNvPr id="55" name="Prostokąt: zaokrąglone rogi 54">
            <a:extLst>
              <a:ext uri="{FF2B5EF4-FFF2-40B4-BE49-F238E27FC236}">
                <a16:creationId xmlns:a16="http://schemas.microsoft.com/office/drawing/2014/main" id="{4668AC80-0AB4-71FD-2A48-9EED5AC2F192}"/>
              </a:ext>
            </a:extLst>
          </p:cNvPr>
          <p:cNvSpPr/>
          <p:nvPr/>
        </p:nvSpPr>
        <p:spPr>
          <a:xfrm>
            <a:off x="3613187" y="4752053"/>
            <a:ext cx="353631" cy="336634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atin typeface="Times New Roman"/>
              <a:cs typeface="Times New Roman"/>
            </a:endParaRPr>
          </a:p>
        </p:txBody>
      </p:sp>
      <p:cxnSp>
        <p:nvCxnSpPr>
          <p:cNvPr id="57" name="Łącznik prosty ze strzałką 56">
            <a:extLst>
              <a:ext uri="{FF2B5EF4-FFF2-40B4-BE49-F238E27FC236}">
                <a16:creationId xmlns:a16="http://schemas.microsoft.com/office/drawing/2014/main" id="{299835F8-1B85-89D3-8D0D-BBE669DB91D3}"/>
              </a:ext>
            </a:extLst>
          </p:cNvPr>
          <p:cNvCxnSpPr>
            <a:cxnSpLocks/>
          </p:cNvCxnSpPr>
          <p:nvPr/>
        </p:nvCxnSpPr>
        <p:spPr>
          <a:xfrm>
            <a:off x="3867834" y="5101899"/>
            <a:ext cx="29710" cy="644452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Łącznik prosty ze strzałką 58">
            <a:extLst>
              <a:ext uri="{FF2B5EF4-FFF2-40B4-BE49-F238E27FC236}">
                <a16:creationId xmlns:a16="http://schemas.microsoft.com/office/drawing/2014/main" id="{FA5D9C07-9152-8BA3-2CA7-F7C667FF9502}"/>
              </a:ext>
            </a:extLst>
          </p:cNvPr>
          <p:cNvCxnSpPr>
            <a:cxnSpLocks/>
          </p:cNvCxnSpPr>
          <p:nvPr/>
        </p:nvCxnSpPr>
        <p:spPr>
          <a:xfrm flipH="1">
            <a:off x="3907483" y="4068229"/>
            <a:ext cx="1749393" cy="634513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Łącznik prosty ze strzałką 60">
            <a:extLst>
              <a:ext uri="{FF2B5EF4-FFF2-40B4-BE49-F238E27FC236}">
                <a16:creationId xmlns:a16="http://schemas.microsoft.com/office/drawing/2014/main" id="{EFF9EC07-9D46-AFE8-236C-E5BDA6A290A0}"/>
              </a:ext>
            </a:extLst>
          </p:cNvPr>
          <p:cNvCxnSpPr>
            <a:cxnSpLocks/>
          </p:cNvCxnSpPr>
          <p:nvPr/>
        </p:nvCxnSpPr>
        <p:spPr>
          <a:xfrm flipV="1">
            <a:off x="3980478" y="4964473"/>
            <a:ext cx="2077170" cy="776843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Łącznik prosty ze strzałką 62">
            <a:extLst>
              <a:ext uri="{FF2B5EF4-FFF2-40B4-BE49-F238E27FC236}">
                <a16:creationId xmlns:a16="http://schemas.microsoft.com/office/drawing/2014/main" id="{EB7E4377-98FA-32DE-3405-0DA5280B90A2}"/>
              </a:ext>
            </a:extLst>
          </p:cNvPr>
          <p:cNvCxnSpPr>
            <a:cxnSpLocks/>
          </p:cNvCxnSpPr>
          <p:nvPr/>
        </p:nvCxnSpPr>
        <p:spPr>
          <a:xfrm flipV="1">
            <a:off x="3572974" y="3722082"/>
            <a:ext cx="1321796" cy="4886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pole tekstowe 63">
            <a:extLst>
              <a:ext uri="{FF2B5EF4-FFF2-40B4-BE49-F238E27FC236}">
                <a16:creationId xmlns:a16="http://schemas.microsoft.com/office/drawing/2014/main" id="{8BB58B2D-CDF5-505E-EEAF-53B1CCB1C189}"/>
              </a:ext>
            </a:extLst>
          </p:cNvPr>
          <p:cNvSpPr txBox="1"/>
          <p:nvPr/>
        </p:nvSpPr>
        <p:spPr>
          <a:xfrm>
            <a:off x="6639339" y="1421295"/>
            <a:ext cx="1272209" cy="94320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l-PL" dirty="0">
                <a:latin typeface="Times New Roman"/>
                <a:cs typeface="Times New Roman"/>
              </a:rPr>
              <a:t>Do C[4,5] </a:t>
            </a:r>
          </a:p>
          <a:p>
            <a:r>
              <a:rPr lang="pl-PL" dirty="0">
                <a:latin typeface="Times New Roman"/>
                <a:cs typeface="Times New Roman"/>
              </a:rPr>
              <a:t>dodajemy</a:t>
            </a:r>
          </a:p>
          <a:p>
            <a:r>
              <a:rPr lang="pl-PL" dirty="0">
                <a:latin typeface="Times New Roman"/>
                <a:cs typeface="Times New Roman"/>
              </a:rPr>
              <a:t>10*8 = 80</a:t>
            </a:r>
          </a:p>
        </p:txBody>
      </p:sp>
    </p:spTree>
    <p:extLst>
      <p:ext uri="{BB962C8B-B14F-4D97-AF65-F5344CB8AC3E}">
        <p14:creationId xmlns:p14="http://schemas.microsoft.com/office/powerpoint/2010/main" val="1109564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3" grpId="0"/>
      <p:bldP spid="15" grpId="0" animBg="1"/>
      <p:bldP spid="17" grpId="0" animBg="1"/>
      <p:bldP spid="19" grpId="0" animBg="1"/>
      <p:bldP spid="23" grpId="0" animBg="1"/>
      <p:bldP spid="23" grpId="1" animBg="1"/>
      <p:bldP spid="25" grpId="0" animBg="1"/>
      <p:bldP spid="35" grpId="0" animBg="1"/>
      <p:bldP spid="37" grpId="0" animBg="1"/>
      <p:bldP spid="39" grpId="0" animBg="1"/>
      <p:bldP spid="39" grpId="1" animBg="1"/>
      <p:bldP spid="43" grpId="0" animBg="1"/>
      <p:bldP spid="43" grpId="1" animBg="1"/>
      <p:bldP spid="45" grpId="0" animBg="1"/>
      <p:bldP spid="45" grpId="1" animBg="1"/>
      <p:bldP spid="47" grpId="0" animBg="1"/>
      <p:bldP spid="50" grpId="0"/>
      <p:bldP spid="51" grpId="0"/>
      <p:bldP spid="55" grpId="0" animBg="1"/>
      <p:bldP spid="55" grpId="1" animBg="1"/>
      <p:bldP spid="6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1">
            <a:extLst>
              <a:ext uri="{FF2B5EF4-FFF2-40B4-BE49-F238E27FC236}">
                <a16:creationId xmlns:a16="http://schemas.microsoft.com/office/drawing/2014/main" id="{46F33F2E-E674-64B7-8F70-7EDFCEAE9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5363" y="375065"/>
            <a:ext cx="7697857" cy="629824"/>
          </a:xfrm>
        </p:spPr>
        <p:txBody>
          <a:bodyPr/>
          <a:lstStyle/>
          <a:p>
            <a:pPr algn="ctr"/>
            <a:r>
              <a:rPr lang="pl-PL" sz="2600" b="1" i="1">
                <a:solidFill>
                  <a:srgbClr val="265217"/>
                </a:solidFill>
                <a:ea typeface="+mj-lt"/>
                <a:cs typeface="+mj-lt"/>
              </a:rPr>
              <a:t>Mnożenie macierzy rzadkich, Algorytm 2</a:t>
            </a:r>
            <a:endParaRPr lang="pl-PL" sz="2600" b="1" i="1" dirty="0">
              <a:solidFill>
                <a:srgbClr val="265217"/>
              </a:solidFill>
            </a:endParaRP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BA6DE1B0-C46C-D049-4A8A-46189B16D11F}"/>
              </a:ext>
            </a:extLst>
          </p:cNvPr>
          <p:cNvSpPr txBox="1"/>
          <p:nvPr/>
        </p:nvSpPr>
        <p:spPr>
          <a:xfrm>
            <a:off x="944217" y="904460"/>
            <a:ext cx="7702825" cy="32932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l-PL" sz="1600" dirty="0">
                <a:latin typeface="Times New Roman"/>
                <a:cs typeface="Times New Roman"/>
              </a:rPr>
              <a:t>Opis algorytmu:</a:t>
            </a:r>
          </a:p>
          <a:p>
            <a:pPr marL="342900" indent="-342900">
              <a:buAutoNum type="arabicPeriod"/>
            </a:pPr>
            <a:r>
              <a:rPr lang="pl-PL" sz="1600">
                <a:latin typeface="Times New Roman"/>
                <a:cs typeface="Times New Roman"/>
              </a:rPr>
              <a:t>Transponujemy macierz B:</a:t>
            </a:r>
            <a:endParaRPr lang="pl-PL" sz="1600" i="1" dirty="0">
              <a:latin typeface="Times New Roman"/>
              <a:cs typeface="Times New Roman"/>
            </a:endParaRPr>
          </a:p>
          <a:p>
            <a:pPr marL="800100" lvl="1" indent="-342900">
              <a:buFont typeface="Courier New"/>
              <a:buChar char="o"/>
            </a:pPr>
            <a:r>
              <a:rPr lang="pl-PL" sz="1600">
                <a:latin typeface="Times New Roman"/>
                <a:cs typeface="Times New Roman"/>
              </a:rPr>
              <a:t>Przepisujemy triplety macierzy B ze zmienionymi indeksami</a:t>
            </a:r>
            <a:endParaRPr lang="pl-PL" sz="1600" dirty="0">
              <a:latin typeface="Times New Roman"/>
              <a:cs typeface="Times New Roman"/>
            </a:endParaRPr>
          </a:p>
          <a:p>
            <a:pPr marL="800100" lvl="1" indent="-342900">
              <a:buFont typeface="Courier New"/>
              <a:buChar char="o"/>
            </a:pPr>
            <a:r>
              <a:rPr lang="pl-PL" sz="1600">
                <a:latin typeface="Times New Roman"/>
                <a:cs typeface="Times New Roman"/>
              </a:rPr>
              <a:t>Sortujemy triplety</a:t>
            </a:r>
            <a:endParaRPr lang="pl-PL" sz="1600" dirty="0">
              <a:latin typeface="Times New Roman"/>
              <a:cs typeface="Times New Roman"/>
            </a:endParaRPr>
          </a:p>
          <a:p>
            <a:pPr marL="800100" lvl="1" indent="-342900">
              <a:buFont typeface="Courier New"/>
              <a:buChar char="o"/>
            </a:pPr>
            <a:r>
              <a:rPr lang="pl-PL" sz="1600">
                <a:latin typeface="Times New Roman"/>
                <a:cs typeface="Times New Roman"/>
              </a:rPr>
              <a:t>Zapisujemy wynik do macierzy B</a:t>
            </a:r>
            <a:endParaRPr lang="pl-PL" sz="1600" dirty="0">
              <a:latin typeface="Times New Roman"/>
              <a:cs typeface="Times New Roman"/>
            </a:endParaRPr>
          </a:p>
          <a:p>
            <a:pPr marL="342900" indent="-342900">
              <a:buAutoNum type="arabicPeriod"/>
            </a:pPr>
            <a:r>
              <a:rPr lang="pl-PL" sz="1600">
                <a:latin typeface="Times New Roman"/>
                <a:cs typeface="Times New Roman"/>
              </a:rPr>
              <a:t>Ustalamy wiersz macierzy A na </a:t>
            </a:r>
            <a:r>
              <a:rPr lang="pl-PL" sz="1600" i="1">
                <a:latin typeface="Times New Roman"/>
                <a:cs typeface="Times New Roman"/>
              </a:rPr>
              <a:t>row_a. </a:t>
            </a:r>
            <a:r>
              <a:rPr lang="pl-PL" sz="1600">
                <a:latin typeface="Times New Roman"/>
                <a:cs typeface="Times New Roman"/>
              </a:rPr>
              <a:t>Od tego punktu obliczenia można wykonywać równolegle.</a:t>
            </a:r>
            <a:endParaRPr lang="pl-PL" sz="1600" dirty="0">
              <a:latin typeface="Times New Roman"/>
              <a:cs typeface="Times New Roman"/>
            </a:endParaRPr>
          </a:p>
          <a:p>
            <a:pPr marL="342900" indent="-342900">
              <a:buAutoNum type="arabicPeriod"/>
            </a:pPr>
            <a:r>
              <a:rPr lang="pl-PL" sz="1600">
                <a:latin typeface="Times New Roman"/>
                <a:cs typeface="Times New Roman"/>
              </a:rPr>
              <a:t>Ustalamy wiersz macierzy B na row</a:t>
            </a:r>
            <a:r>
              <a:rPr lang="pl-PL" sz="1600" i="1" dirty="0">
                <a:latin typeface="Times New Roman"/>
                <a:cs typeface="Times New Roman"/>
              </a:rPr>
              <a:t>_b</a:t>
            </a:r>
          </a:p>
          <a:p>
            <a:pPr marL="342900" indent="-342900">
              <a:buAutoNum type="arabicPeriod"/>
            </a:pPr>
            <a:r>
              <a:rPr lang="pl-PL" sz="1600">
                <a:latin typeface="Times New Roman"/>
                <a:cs typeface="Times New Roman"/>
              </a:rPr>
              <a:t>Inicjalizujemy wartość </a:t>
            </a:r>
            <a:r>
              <a:rPr lang="pl-PL" sz="1600" i="1">
                <a:latin typeface="Times New Roman"/>
                <a:cs typeface="Times New Roman"/>
              </a:rPr>
              <a:t>v=0</a:t>
            </a:r>
            <a:endParaRPr lang="pl-PL" sz="1600" i="1" dirty="0">
              <a:latin typeface="Times New Roman"/>
              <a:cs typeface="Times New Roman"/>
            </a:endParaRPr>
          </a:p>
          <a:p>
            <a:pPr marL="342900" indent="-342900">
              <a:buAutoNum type="arabicPeriod"/>
            </a:pPr>
            <a:r>
              <a:rPr lang="pl-PL" sz="1600">
                <a:latin typeface="Times New Roman"/>
                <a:cs typeface="Times New Roman"/>
              </a:rPr>
              <a:t>Przechodzimy jednocześnie po niezerowych wartościach wierszy </a:t>
            </a:r>
            <a:r>
              <a:rPr lang="pl-PL" sz="1600" i="1">
                <a:latin typeface="Times New Roman"/>
                <a:cs typeface="Times New Roman"/>
              </a:rPr>
              <a:t>row_a </a:t>
            </a:r>
            <a:r>
              <a:rPr lang="pl-PL" sz="1600">
                <a:latin typeface="Times New Roman"/>
                <a:cs typeface="Times New Roman"/>
              </a:rPr>
              <a:t>i</a:t>
            </a:r>
            <a:r>
              <a:rPr lang="pl-PL" sz="1600" i="1" dirty="0">
                <a:latin typeface="Times New Roman"/>
                <a:cs typeface="Times New Roman"/>
              </a:rPr>
              <a:t> </a:t>
            </a:r>
            <a:r>
              <a:rPr lang="pl-PL" sz="1600" i="1">
                <a:latin typeface="Times New Roman"/>
                <a:cs typeface="Times New Roman"/>
              </a:rPr>
              <a:t>row_b. </a:t>
            </a:r>
            <a:r>
              <a:rPr lang="pl-PL" sz="1600">
                <a:latin typeface="Times New Roman"/>
                <a:cs typeface="Times New Roman"/>
              </a:rPr>
              <a:t>Jeżeli znajdziemy wartości o tych samych indeksach kolumn, to dodajemy ich iloczyn do </a:t>
            </a:r>
            <a:r>
              <a:rPr lang="pl-PL" sz="1600" i="1">
                <a:latin typeface="Times New Roman"/>
                <a:cs typeface="Times New Roman"/>
              </a:rPr>
              <a:t>v.</a:t>
            </a:r>
            <a:endParaRPr lang="pl-PL" sz="1600" i="1" dirty="0">
              <a:latin typeface="Times New Roman"/>
              <a:cs typeface="Times New Roman"/>
            </a:endParaRPr>
          </a:p>
          <a:p>
            <a:pPr marL="342900" indent="-342900">
              <a:buAutoNum type="arabicPeriod"/>
            </a:pPr>
            <a:r>
              <a:rPr lang="pl-PL" sz="1600">
                <a:latin typeface="Times New Roman"/>
                <a:cs typeface="Times New Roman"/>
              </a:rPr>
              <a:t>Wykonanie sekwencyjne algorytmu gwarantuje poprawność zapisu CSR. Wykonanie równoległe wymaga połączenia tablicy tablic tripletów.</a:t>
            </a:r>
            <a:endParaRPr lang="pl-PL" sz="1600" dirty="0">
              <a:latin typeface="Times New Roman"/>
              <a:cs typeface="Times New Roman"/>
            </a:endParaRPr>
          </a:p>
        </p:txBody>
      </p:sp>
      <p:pic>
        <p:nvPicPr>
          <p:cNvPr id="8" name="Obraz 7" descr="Obraz zawierający tekst, Czcionka, biały, zrzut ekranu&#10;&#10;Opis wygenerowany automatycznie">
            <a:extLst>
              <a:ext uri="{FF2B5EF4-FFF2-40B4-BE49-F238E27FC236}">
                <a16:creationId xmlns:a16="http://schemas.microsoft.com/office/drawing/2014/main" id="{5CF306B6-DCE6-3D20-985F-14261DC605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206" y="4322032"/>
            <a:ext cx="7017032" cy="1847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89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 descr="Obraz zawierający zrzut ekranu, Czcionka, typografia&#10;&#10;Opis wygenerowany automatycznie">
            <a:extLst>
              <a:ext uri="{FF2B5EF4-FFF2-40B4-BE49-F238E27FC236}">
                <a16:creationId xmlns:a16="http://schemas.microsoft.com/office/drawing/2014/main" id="{8540866F-C3FF-11C5-2B11-8EE64E723A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674" y="1120240"/>
            <a:ext cx="2484560" cy="1673574"/>
          </a:xfrm>
          <a:prstGeom prst="rect">
            <a:avLst/>
          </a:prstGeom>
        </p:spPr>
      </p:pic>
      <p:pic>
        <p:nvPicPr>
          <p:cNvPr id="7" name="Obraz 6" descr="Obraz zawierający zrzut ekranu, Czcionka, typografia&#10;&#10;Opis wygenerowany automatycznie">
            <a:extLst>
              <a:ext uri="{FF2B5EF4-FFF2-40B4-BE49-F238E27FC236}">
                <a16:creationId xmlns:a16="http://schemas.microsoft.com/office/drawing/2014/main" id="{67489E2C-2741-E2C2-6EEB-95672728CB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2248" y="1120240"/>
            <a:ext cx="2484560" cy="1673574"/>
          </a:xfrm>
          <a:prstGeom prst="rect">
            <a:avLst/>
          </a:prstGeom>
        </p:spPr>
      </p:pic>
      <p:sp>
        <p:nvSpPr>
          <p:cNvPr id="9" name="pole tekstowe 8">
            <a:extLst>
              <a:ext uri="{FF2B5EF4-FFF2-40B4-BE49-F238E27FC236}">
                <a16:creationId xmlns:a16="http://schemas.microsoft.com/office/drawing/2014/main" id="{E227889C-1405-8284-D80E-DFDE94757EC9}"/>
              </a:ext>
            </a:extLst>
          </p:cNvPr>
          <p:cNvSpPr txBox="1"/>
          <p:nvPr/>
        </p:nvSpPr>
        <p:spPr>
          <a:xfrm>
            <a:off x="805069" y="1798982"/>
            <a:ext cx="556591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l-PL" sz="1000" b="1" i="1" err="1">
                <a:solidFill>
                  <a:srgbClr val="FF0000"/>
                </a:solidFill>
                <a:latin typeface="Times New Roman"/>
                <a:cs typeface="Times New Roman"/>
              </a:rPr>
              <a:t>row_a</a:t>
            </a:r>
            <a:endParaRPr lang="pl-PL" sz="1000" b="1" i="1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BA4B1816-1B03-B1CF-65D5-4E4A6950DFAD}"/>
              </a:ext>
            </a:extLst>
          </p:cNvPr>
          <p:cNvSpPr txBox="1"/>
          <p:nvPr/>
        </p:nvSpPr>
        <p:spPr>
          <a:xfrm>
            <a:off x="5774634" y="2415207"/>
            <a:ext cx="556591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l-PL" sz="1000" b="1" i="1">
                <a:solidFill>
                  <a:srgbClr val="00B050"/>
                </a:solidFill>
                <a:latin typeface="Times New Roman"/>
                <a:cs typeface="Times New Roman"/>
              </a:rPr>
              <a:t>row_b</a:t>
            </a:r>
            <a:endParaRPr lang="pl-PL" sz="1000" b="1" i="1" dirty="0">
              <a:solidFill>
                <a:srgbClr val="00B050"/>
              </a:solidFill>
              <a:latin typeface="Times New Roman"/>
              <a:cs typeface="Times New Roman"/>
            </a:endParaRPr>
          </a:p>
        </p:txBody>
      </p:sp>
      <p:sp>
        <p:nvSpPr>
          <p:cNvPr id="15" name="Prostokąt: zaokrąglone rogi 14">
            <a:extLst>
              <a:ext uri="{FF2B5EF4-FFF2-40B4-BE49-F238E27FC236}">
                <a16:creationId xmlns:a16="http://schemas.microsoft.com/office/drawing/2014/main" id="{AB31E6DC-4D1F-89BA-713A-81C30D632EE4}"/>
              </a:ext>
            </a:extLst>
          </p:cNvPr>
          <p:cNvSpPr/>
          <p:nvPr/>
        </p:nvSpPr>
        <p:spPr>
          <a:xfrm>
            <a:off x="1373570" y="1776941"/>
            <a:ext cx="1963770" cy="30681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atin typeface="Times New Roman"/>
              <a:cs typeface="Times New Roman"/>
            </a:endParaRPr>
          </a:p>
        </p:txBody>
      </p:sp>
      <p:sp>
        <p:nvSpPr>
          <p:cNvPr id="17" name="Prostokąt: zaokrąglone rogi 16">
            <a:extLst>
              <a:ext uri="{FF2B5EF4-FFF2-40B4-BE49-F238E27FC236}">
                <a16:creationId xmlns:a16="http://schemas.microsoft.com/office/drawing/2014/main" id="{BC804710-007A-D7AF-40C0-3BD1D7F43593}"/>
              </a:ext>
            </a:extLst>
          </p:cNvPr>
          <p:cNvSpPr/>
          <p:nvPr/>
        </p:nvSpPr>
        <p:spPr>
          <a:xfrm>
            <a:off x="3732456" y="2346784"/>
            <a:ext cx="1983649" cy="316755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00B050"/>
              </a:solidFill>
              <a:latin typeface="Times New Roman"/>
              <a:cs typeface="Times New Roman"/>
            </a:endParaRPr>
          </a:p>
        </p:txBody>
      </p:sp>
      <p:pic>
        <p:nvPicPr>
          <p:cNvPr id="27" name="Symbol zastępczy zawartości 3" descr="Obraz zawierający tekst, Czcionka, numer, typografia&#10;&#10;Opis wygenerowany automatycznie">
            <a:extLst>
              <a:ext uri="{FF2B5EF4-FFF2-40B4-BE49-F238E27FC236}">
                <a16:creationId xmlns:a16="http://schemas.microsoft.com/office/drawing/2014/main" id="{CB2AB87F-4594-2578-EC90-896BDCBBF3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2440" y="2957148"/>
            <a:ext cx="6392008" cy="1651680"/>
          </a:xfrm>
        </p:spPr>
      </p:pic>
      <p:pic>
        <p:nvPicPr>
          <p:cNvPr id="29" name="Symbol zastępczy zawartości 3" descr="Obraz zawierający tekst, Czcionka, numer, typografia&#10;&#10;Opis wygenerowany automatycznie">
            <a:extLst>
              <a:ext uri="{FF2B5EF4-FFF2-40B4-BE49-F238E27FC236}">
                <a16:creationId xmlns:a16="http://schemas.microsoft.com/office/drawing/2014/main" id="{EBE51435-7764-F755-17A5-16AE40DED4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753" y="4610357"/>
            <a:ext cx="6392008" cy="1651680"/>
          </a:xfrm>
          <a:prstGeom prst="rect">
            <a:avLst/>
          </a:prstGeom>
        </p:spPr>
      </p:pic>
      <p:sp>
        <p:nvSpPr>
          <p:cNvPr id="37" name="Prostokąt: zaokrąglone rogi 36">
            <a:extLst>
              <a:ext uri="{FF2B5EF4-FFF2-40B4-BE49-F238E27FC236}">
                <a16:creationId xmlns:a16="http://schemas.microsoft.com/office/drawing/2014/main" id="{22089C18-2B8D-362E-C2A6-D6D6F6EA4192}"/>
              </a:ext>
            </a:extLst>
          </p:cNvPr>
          <p:cNvSpPr/>
          <p:nvPr/>
        </p:nvSpPr>
        <p:spPr>
          <a:xfrm>
            <a:off x="2887631" y="4145767"/>
            <a:ext cx="313875" cy="26706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atin typeface="Times New Roman"/>
              <a:cs typeface="Times New Roman"/>
            </a:endParaRPr>
          </a:p>
        </p:txBody>
      </p:sp>
      <p:sp>
        <p:nvSpPr>
          <p:cNvPr id="49" name="Tytuł 1">
            <a:extLst>
              <a:ext uri="{FF2B5EF4-FFF2-40B4-BE49-F238E27FC236}">
                <a16:creationId xmlns:a16="http://schemas.microsoft.com/office/drawing/2014/main" id="{D1D31B2A-2E88-A518-A24B-1A59084FD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5363" y="375065"/>
            <a:ext cx="7697857" cy="629824"/>
          </a:xfrm>
        </p:spPr>
        <p:txBody>
          <a:bodyPr/>
          <a:lstStyle/>
          <a:p>
            <a:pPr algn="ctr"/>
            <a:r>
              <a:rPr lang="pl-PL" sz="2600" b="1" i="1">
                <a:solidFill>
                  <a:srgbClr val="265217"/>
                </a:solidFill>
                <a:ea typeface="+mj-lt"/>
                <a:cs typeface="+mj-lt"/>
              </a:rPr>
              <a:t>Mnożenie macierzy rzadkich, Algorytm 2 - przykład</a:t>
            </a:r>
            <a:endParaRPr lang="pl-PL" sz="2600" b="1" i="1">
              <a:solidFill>
                <a:srgbClr val="265217"/>
              </a:solidFill>
            </a:endParaRPr>
          </a:p>
        </p:txBody>
      </p:sp>
      <p:sp>
        <p:nvSpPr>
          <p:cNvPr id="50" name="pole tekstowe 49">
            <a:extLst>
              <a:ext uri="{FF2B5EF4-FFF2-40B4-BE49-F238E27FC236}">
                <a16:creationId xmlns:a16="http://schemas.microsoft.com/office/drawing/2014/main" id="{2B54BD73-8D4C-924B-A746-016FD004CC9C}"/>
              </a:ext>
            </a:extLst>
          </p:cNvPr>
          <p:cNvSpPr txBox="1"/>
          <p:nvPr/>
        </p:nvSpPr>
        <p:spPr>
          <a:xfrm>
            <a:off x="2782955" y="4412972"/>
            <a:ext cx="556591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l-PL" sz="1000" b="1" i="1" err="1">
                <a:solidFill>
                  <a:srgbClr val="FF0000"/>
                </a:solidFill>
                <a:latin typeface="Times New Roman"/>
                <a:cs typeface="Times New Roman"/>
              </a:rPr>
              <a:t>row_a</a:t>
            </a:r>
            <a:endParaRPr lang="pl-PL" sz="1000" b="1" i="1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cxnSp>
        <p:nvCxnSpPr>
          <p:cNvPr id="63" name="Łącznik prosty ze strzałką 62">
            <a:extLst>
              <a:ext uri="{FF2B5EF4-FFF2-40B4-BE49-F238E27FC236}">
                <a16:creationId xmlns:a16="http://schemas.microsoft.com/office/drawing/2014/main" id="{EB7E4377-98FA-32DE-3405-0DA5280B90A2}"/>
              </a:ext>
            </a:extLst>
          </p:cNvPr>
          <p:cNvCxnSpPr>
            <a:cxnSpLocks/>
          </p:cNvCxnSpPr>
          <p:nvPr/>
        </p:nvCxnSpPr>
        <p:spPr>
          <a:xfrm flipV="1">
            <a:off x="3195287" y="3732021"/>
            <a:ext cx="447153" cy="4090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pole tekstowe 63">
            <a:extLst>
              <a:ext uri="{FF2B5EF4-FFF2-40B4-BE49-F238E27FC236}">
                <a16:creationId xmlns:a16="http://schemas.microsoft.com/office/drawing/2014/main" id="{8BB58B2D-CDF5-505E-EEAF-53B1CCB1C189}"/>
              </a:ext>
            </a:extLst>
          </p:cNvPr>
          <p:cNvSpPr txBox="1"/>
          <p:nvPr/>
        </p:nvSpPr>
        <p:spPr>
          <a:xfrm>
            <a:off x="6440556" y="1798982"/>
            <a:ext cx="208721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l-PL">
                <a:latin typeface="Times New Roman"/>
                <a:cs typeface="Times New Roman"/>
              </a:rPr>
              <a:t>C[3,5] = 6*1 + 1*8</a:t>
            </a:r>
          </a:p>
        </p:txBody>
      </p:sp>
      <p:sp>
        <p:nvSpPr>
          <p:cNvPr id="3" name="Prostokąt: zaokrąglone rogi 2">
            <a:extLst>
              <a:ext uri="{FF2B5EF4-FFF2-40B4-BE49-F238E27FC236}">
                <a16:creationId xmlns:a16="http://schemas.microsoft.com/office/drawing/2014/main" id="{E1E51FE4-AB23-26F3-FEB0-7A3AB1DFCEF1}"/>
              </a:ext>
            </a:extLst>
          </p:cNvPr>
          <p:cNvSpPr/>
          <p:nvPr/>
        </p:nvSpPr>
        <p:spPr>
          <a:xfrm>
            <a:off x="3636379" y="3443402"/>
            <a:ext cx="1198456" cy="28693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atin typeface="Times New Roman"/>
              <a:cs typeface="Times New Roman"/>
            </a:endParaRPr>
          </a:p>
        </p:txBody>
      </p:sp>
      <p:cxnSp>
        <p:nvCxnSpPr>
          <p:cNvPr id="6" name="Łącznik prosty ze strzałką 5">
            <a:extLst>
              <a:ext uri="{FF2B5EF4-FFF2-40B4-BE49-F238E27FC236}">
                <a16:creationId xmlns:a16="http://schemas.microsoft.com/office/drawing/2014/main" id="{998D41C2-ED0A-E20F-C3F0-8AEE94024201}"/>
              </a:ext>
            </a:extLst>
          </p:cNvPr>
          <p:cNvCxnSpPr>
            <a:cxnSpLocks/>
          </p:cNvCxnSpPr>
          <p:nvPr/>
        </p:nvCxnSpPr>
        <p:spPr>
          <a:xfrm flipV="1">
            <a:off x="3944035" y="5325596"/>
            <a:ext cx="2077169" cy="48860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Prostokąt: zaokrąglone rogi 9">
            <a:extLst>
              <a:ext uri="{FF2B5EF4-FFF2-40B4-BE49-F238E27FC236}">
                <a16:creationId xmlns:a16="http://schemas.microsoft.com/office/drawing/2014/main" id="{9EBE8207-A1D7-6D8D-C192-1615CFC4044B}"/>
              </a:ext>
            </a:extLst>
          </p:cNvPr>
          <p:cNvSpPr/>
          <p:nvPr/>
        </p:nvSpPr>
        <p:spPr>
          <a:xfrm>
            <a:off x="3626440" y="5798976"/>
            <a:ext cx="313875" cy="267060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atin typeface="Times New Roman"/>
              <a:cs typeface="Times New Roman"/>
            </a:endParaRPr>
          </a:p>
        </p:txBody>
      </p:sp>
      <p:sp>
        <p:nvSpPr>
          <p:cNvPr id="14" name="Prostokąt: zaokrąglone rogi 13">
            <a:extLst>
              <a:ext uri="{FF2B5EF4-FFF2-40B4-BE49-F238E27FC236}">
                <a16:creationId xmlns:a16="http://schemas.microsoft.com/office/drawing/2014/main" id="{3191AF1A-0B45-7D02-28E0-AEFEC0D6CBEE}"/>
              </a:ext>
            </a:extLst>
          </p:cNvPr>
          <p:cNvSpPr/>
          <p:nvPr/>
        </p:nvSpPr>
        <p:spPr>
          <a:xfrm>
            <a:off x="6035023" y="5106549"/>
            <a:ext cx="800891" cy="296877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atin typeface="Times New Roman"/>
              <a:cs typeface="Times New Roman"/>
            </a:endParaRPr>
          </a:p>
        </p:txBody>
      </p:sp>
      <p:sp>
        <p:nvSpPr>
          <p:cNvPr id="16" name="pole tekstowe 15">
            <a:extLst>
              <a:ext uri="{FF2B5EF4-FFF2-40B4-BE49-F238E27FC236}">
                <a16:creationId xmlns:a16="http://schemas.microsoft.com/office/drawing/2014/main" id="{EAAA148C-B9D0-EB78-44D0-152FCE5FE85F}"/>
              </a:ext>
            </a:extLst>
          </p:cNvPr>
          <p:cNvSpPr txBox="1"/>
          <p:nvPr/>
        </p:nvSpPr>
        <p:spPr>
          <a:xfrm>
            <a:off x="3538329" y="6062867"/>
            <a:ext cx="556591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l-PL" sz="1000" b="1" i="1">
                <a:solidFill>
                  <a:srgbClr val="00B050"/>
                </a:solidFill>
                <a:latin typeface="Times New Roman"/>
                <a:cs typeface="Times New Roman"/>
              </a:rPr>
              <a:t>row_b</a:t>
            </a:r>
            <a:endParaRPr lang="pl-PL" sz="1000" b="1" i="1" dirty="0">
              <a:solidFill>
                <a:srgbClr val="00B050"/>
              </a:solidFill>
              <a:latin typeface="Times New Roman"/>
              <a:cs typeface="Times New Roman"/>
            </a:endParaRPr>
          </a:p>
        </p:txBody>
      </p:sp>
      <p:sp>
        <p:nvSpPr>
          <p:cNvPr id="20" name="Prostokąt: zaokrąglone rogi 19">
            <a:extLst>
              <a:ext uri="{FF2B5EF4-FFF2-40B4-BE49-F238E27FC236}">
                <a16:creationId xmlns:a16="http://schemas.microsoft.com/office/drawing/2014/main" id="{3DAF5C7D-0403-3544-665B-1A448AC9C277}"/>
              </a:ext>
            </a:extLst>
          </p:cNvPr>
          <p:cNvSpPr/>
          <p:nvPr/>
        </p:nvSpPr>
        <p:spPr>
          <a:xfrm>
            <a:off x="3616501" y="3771394"/>
            <a:ext cx="303936" cy="346572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atin typeface="Times New Roman"/>
              <a:cs typeface="Times New Roman"/>
            </a:endParaRPr>
          </a:p>
        </p:txBody>
      </p:sp>
      <p:sp>
        <p:nvSpPr>
          <p:cNvPr id="24" name="Prostokąt: zaokrąglone rogi 23">
            <a:extLst>
              <a:ext uri="{FF2B5EF4-FFF2-40B4-BE49-F238E27FC236}">
                <a16:creationId xmlns:a16="http://schemas.microsoft.com/office/drawing/2014/main" id="{53461407-AC0F-8896-7817-D1EFD12DF739}"/>
              </a:ext>
            </a:extLst>
          </p:cNvPr>
          <p:cNvSpPr/>
          <p:nvPr/>
        </p:nvSpPr>
        <p:spPr>
          <a:xfrm>
            <a:off x="4096892" y="3774707"/>
            <a:ext cx="303936" cy="346572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atin typeface="Times New Roman"/>
              <a:cs typeface="Times New Roman"/>
            </a:endParaRPr>
          </a:p>
        </p:txBody>
      </p:sp>
      <p:sp>
        <p:nvSpPr>
          <p:cNvPr id="28" name="Prostokąt: zaokrąglone rogi 27">
            <a:extLst>
              <a:ext uri="{FF2B5EF4-FFF2-40B4-BE49-F238E27FC236}">
                <a16:creationId xmlns:a16="http://schemas.microsoft.com/office/drawing/2014/main" id="{E86DE7BC-2B67-E8A4-960C-307D179E1E57}"/>
              </a:ext>
            </a:extLst>
          </p:cNvPr>
          <p:cNvSpPr/>
          <p:nvPr/>
        </p:nvSpPr>
        <p:spPr>
          <a:xfrm>
            <a:off x="4527588" y="3778020"/>
            <a:ext cx="303936" cy="346572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atin typeface="Times New Roman"/>
              <a:cs typeface="Times New Roman"/>
            </a:endParaRPr>
          </a:p>
        </p:txBody>
      </p:sp>
      <p:sp>
        <p:nvSpPr>
          <p:cNvPr id="31" name="Prostokąt: zaokrąglone rogi 30">
            <a:extLst>
              <a:ext uri="{FF2B5EF4-FFF2-40B4-BE49-F238E27FC236}">
                <a16:creationId xmlns:a16="http://schemas.microsoft.com/office/drawing/2014/main" id="{F75CE6D5-C7EF-3689-3CF4-1D3443EC2EAA}"/>
              </a:ext>
            </a:extLst>
          </p:cNvPr>
          <p:cNvSpPr/>
          <p:nvPr/>
        </p:nvSpPr>
        <p:spPr>
          <a:xfrm>
            <a:off x="6088031" y="5437855"/>
            <a:ext cx="303936" cy="346572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atin typeface="Times New Roman"/>
              <a:cs typeface="Times New Roman"/>
            </a:endParaRPr>
          </a:p>
        </p:txBody>
      </p:sp>
      <p:sp>
        <p:nvSpPr>
          <p:cNvPr id="33" name="Prostokąt: zaokrąglone rogi 32">
            <a:extLst>
              <a:ext uri="{FF2B5EF4-FFF2-40B4-BE49-F238E27FC236}">
                <a16:creationId xmlns:a16="http://schemas.microsoft.com/office/drawing/2014/main" id="{36EF4547-F558-49EB-B910-0958330B5ADD}"/>
              </a:ext>
            </a:extLst>
          </p:cNvPr>
          <p:cNvSpPr/>
          <p:nvPr/>
        </p:nvSpPr>
        <p:spPr>
          <a:xfrm>
            <a:off x="6508788" y="5441168"/>
            <a:ext cx="303936" cy="346572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atin typeface="Times New Roman"/>
              <a:cs typeface="Times New Roman"/>
            </a:endParaRPr>
          </a:p>
        </p:txBody>
      </p:sp>
      <p:sp>
        <p:nvSpPr>
          <p:cNvPr id="36" name="Prostokąt: zaokrąglone rogi 35">
            <a:extLst>
              <a:ext uri="{FF2B5EF4-FFF2-40B4-BE49-F238E27FC236}">
                <a16:creationId xmlns:a16="http://schemas.microsoft.com/office/drawing/2014/main" id="{475A32F2-99E1-9D04-B576-A194BC8684CE}"/>
              </a:ext>
            </a:extLst>
          </p:cNvPr>
          <p:cNvSpPr/>
          <p:nvPr/>
        </p:nvSpPr>
        <p:spPr>
          <a:xfrm>
            <a:off x="1797640" y="1763690"/>
            <a:ext cx="303936" cy="346572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atin typeface="Times New Roman"/>
              <a:cs typeface="Times New Roman"/>
            </a:endParaRPr>
          </a:p>
        </p:txBody>
      </p:sp>
      <p:sp>
        <p:nvSpPr>
          <p:cNvPr id="42" name="Prostokąt: zaokrąglone rogi 41">
            <a:extLst>
              <a:ext uri="{FF2B5EF4-FFF2-40B4-BE49-F238E27FC236}">
                <a16:creationId xmlns:a16="http://schemas.microsoft.com/office/drawing/2014/main" id="{4A5A77D4-DFDF-C6F8-68D5-8AB296FF1C73}"/>
              </a:ext>
            </a:extLst>
          </p:cNvPr>
          <p:cNvSpPr/>
          <p:nvPr/>
        </p:nvSpPr>
        <p:spPr>
          <a:xfrm>
            <a:off x="2168701" y="1757064"/>
            <a:ext cx="303936" cy="346572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atin typeface="Times New Roman"/>
              <a:cs typeface="Times New Roman"/>
            </a:endParaRPr>
          </a:p>
        </p:txBody>
      </p:sp>
      <p:sp>
        <p:nvSpPr>
          <p:cNvPr id="46" name="Prostokąt: zaokrąglone rogi 45">
            <a:extLst>
              <a:ext uri="{FF2B5EF4-FFF2-40B4-BE49-F238E27FC236}">
                <a16:creationId xmlns:a16="http://schemas.microsoft.com/office/drawing/2014/main" id="{AEB476ED-678A-94E9-2CAC-DF90CBB18836}"/>
              </a:ext>
            </a:extLst>
          </p:cNvPr>
          <p:cNvSpPr/>
          <p:nvPr/>
        </p:nvSpPr>
        <p:spPr>
          <a:xfrm>
            <a:off x="2953892" y="1747125"/>
            <a:ext cx="303936" cy="346572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atin typeface="Times New Roman"/>
              <a:cs typeface="Times New Roman"/>
            </a:endParaRPr>
          </a:p>
        </p:txBody>
      </p:sp>
      <p:sp>
        <p:nvSpPr>
          <p:cNvPr id="52" name="Prostokąt: zaokrąglone rogi 51">
            <a:extLst>
              <a:ext uri="{FF2B5EF4-FFF2-40B4-BE49-F238E27FC236}">
                <a16:creationId xmlns:a16="http://schemas.microsoft.com/office/drawing/2014/main" id="{ADA7088D-4AA3-8FB3-278F-3D6D02C55BDC}"/>
              </a:ext>
            </a:extLst>
          </p:cNvPr>
          <p:cNvSpPr/>
          <p:nvPr/>
        </p:nvSpPr>
        <p:spPr>
          <a:xfrm>
            <a:off x="4497770" y="2356725"/>
            <a:ext cx="303936" cy="346572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atin typeface="Times New Roman"/>
              <a:cs typeface="Times New Roman"/>
            </a:endParaRPr>
          </a:p>
        </p:txBody>
      </p:sp>
      <p:sp>
        <p:nvSpPr>
          <p:cNvPr id="56" name="Prostokąt: zaokrąglone rogi 55">
            <a:extLst>
              <a:ext uri="{FF2B5EF4-FFF2-40B4-BE49-F238E27FC236}">
                <a16:creationId xmlns:a16="http://schemas.microsoft.com/office/drawing/2014/main" id="{FC6FF147-B9E1-0A66-30BD-196540191447}"/>
              </a:ext>
            </a:extLst>
          </p:cNvPr>
          <p:cNvSpPr/>
          <p:nvPr/>
        </p:nvSpPr>
        <p:spPr>
          <a:xfrm>
            <a:off x="5345909" y="2330221"/>
            <a:ext cx="303936" cy="346572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atin typeface="Times New Roman"/>
              <a:cs typeface="Times New Roman"/>
            </a:endParaRPr>
          </a:p>
        </p:txBody>
      </p:sp>
      <p:sp>
        <p:nvSpPr>
          <p:cNvPr id="58" name="Prostokąt 57">
            <a:extLst>
              <a:ext uri="{FF2B5EF4-FFF2-40B4-BE49-F238E27FC236}">
                <a16:creationId xmlns:a16="http://schemas.microsoft.com/office/drawing/2014/main" id="{C03DA654-BEC8-2F14-20F7-C85475179CD0}"/>
              </a:ext>
            </a:extLst>
          </p:cNvPr>
          <p:cNvSpPr/>
          <p:nvPr/>
        </p:nvSpPr>
        <p:spPr>
          <a:xfrm>
            <a:off x="7722703" y="1739347"/>
            <a:ext cx="626165" cy="3876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0" name="Prostokąt 59">
            <a:extLst>
              <a:ext uri="{FF2B5EF4-FFF2-40B4-BE49-F238E27FC236}">
                <a16:creationId xmlns:a16="http://schemas.microsoft.com/office/drawing/2014/main" id="{0D58F91F-6002-265C-7B5D-71A2CA8F1605}"/>
              </a:ext>
            </a:extLst>
          </p:cNvPr>
          <p:cNvSpPr/>
          <p:nvPr/>
        </p:nvSpPr>
        <p:spPr>
          <a:xfrm>
            <a:off x="6440555" y="1779102"/>
            <a:ext cx="1282147" cy="3478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30949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5" grpId="0" animBg="1"/>
      <p:bldP spid="17" grpId="0" animBg="1"/>
      <p:bldP spid="37" grpId="0" animBg="1"/>
      <p:bldP spid="50" grpId="0"/>
      <p:bldP spid="3" grpId="0" animBg="1"/>
      <p:bldP spid="10" grpId="0" animBg="1"/>
      <p:bldP spid="14" grpId="0" animBg="1"/>
      <p:bldP spid="16" grpId="0"/>
      <p:bldP spid="20" grpId="0" animBg="1"/>
      <p:bldP spid="20" grpId="1" animBg="1"/>
      <p:bldP spid="24" grpId="0" animBg="1"/>
      <p:bldP spid="24" grpId="1" animBg="1"/>
      <p:bldP spid="28" grpId="0" animBg="1"/>
      <p:bldP spid="31" grpId="0" animBg="1"/>
      <p:bldP spid="31" grpId="1" animBg="1"/>
      <p:bldP spid="33" grpId="0" animBg="1"/>
      <p:bldP spid="36" grpId="0" animBg="1"/>
      <p:bldP spid="36" grpId="1" animBg="1"/>
      <p:bldP spid="42" grpId="0" animBg="1"/>
      <p:bldP spid="42" grpId="1" animBg="1"/>
      <p:bldP spid="46" grpId="0" animBg="1"/>
      <p:bldP spid="52" grpId="0" animBg="1"/>
      <p:bldP spid="52" grpId="1" animBg="1"/>
      <p:bldP spid="56" grpId="0" animBg="1"/>
      <p:bldP spid="58" grpId="0" animBg="1"/>
      <p:bldP spid="6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3FA6D4F-DB37-01C9-1D15-234DADCDE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5789" y="365126"/>
            <a:ext cx="7697857" cy="629824"/>
          </a:xfrm>
        </p:spPr>
        <p:txBody>
          <a:bodyPr/>
          <a:lstStyle/>
          <a:p>
            <a:pPr algn="ctr"/>
            <a:r>
              <a:rPr lang="pl-PL" sz="2600" b="1" i="1">
                <a:solidFill>
                  <a:srgbClr val="265217"/>
                </a:solidFill>
                <a:ea typeface="+mj-lt"/>
                <a:cs typeface="+mj-lt"/>
              </a:rPr>
              <a:t>Mnożenie macierzy rzadkich, Algorytm 3</a:t>
            </a:r>
            <a:endParaRPr lang="pl-PL" sz="2600" b="1" i="1" dirty="0">
              <a:solidFill>
                <a:srgbClr val="265217"/>
              </a:solidFill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9106CF4-290E-793C-6B56-889E10660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371" y="1100070"/>
            <a:ext cx="3669866" cy="45436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pl-PL" sz="1600" dirty="0">
                <a:latin typeface="Times New Roman"/>
                <a:cs typeface="Times New Roman"/>
              </a:rPr>
              <a:t>Definiujemy </a:t>
            </a:r>
            <a:r>
              <a:rPr lang="pl-PL" sz="1600" i="1">
                <a:latin typeface="Times New Roman"/>
                <a:cs typeface="Times New Roman"/>
              </a:rPr>
              <a:t>Row-wise product </a:t>
            </a:r>
            <a:r>
              <a:rPr lang="pl-PL" sz="1600">
                <a:latin typeface="Times New Roman"/>
                <a:cs typeface="Times New Roman"/>
              </a:rPr>
              <a:t>jako:</a:t>
            </a:r>
            <a:endParaRPr lang="pl-PL" sz="1600" dirty="0">
              <a:latin typeface="Times New Roman"/>
              <a:cs typeface="Times New Roman"/>
            </a:endParaRP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E9B501CC-FCF2-C683-6B31-F679F0E3EA39}"/>
              </a:ext>
            </a:extLst>
          </p:cNvPr>
          <p:cNvSpPr txBox="1"/>
          <p:nvPr/>
        </p:nvSpPr>
        <p:spPr>
          <a:xfrm>
            <a:off x="715617" y="1580656"/>
            <a:ext cx="8185103" cy="30469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l-PL" sz="1600" dirty="0">
                <a:latin typeface="Times New Roman"/>
                <a:cs typeface="Times New Roman"/>
              </a:rPr>
              <a:t>Opis algorytmu:</a:t>
            </a:r>
          </a:p>
          <a:p>
            <a:pPr marL="342900" indent="-342900">
              <a:buAutoNum type="arabicPeriod"/>
            </a:pPr>
            <a:r>
              <a:rPr lang="pl-PL" sz="1600">
                <a:latin typeface="Times New Roman"/>
                <a:cs typeface="Times New Roman"/>
              </a:rPr>
              <a:t>Ustalamy wiersz macierzy A na </a:t>
            </a:r>
            <a:r>
              <a:rPr lang="pl-PL" sz="1600" i="1">
                <a:latin typeface="Times New Roman"/>
                <a:cs typeface="Times New Roman"/>
              </a:rPr>
              <a:t>row_a. </a:t>
            </a:r>
            <a:r>
              <a:rPr lang="pl-PL" sz="1600">
                <a:latin typeface="Times New Roman"/>
                <a:cs typeface="Times New Roman"/>
              </a:rPr>
              <a:t>Od tego punktu obliczenia można wykonywać równolegle.</a:t>
            </a:r>
            <a:endParaRPr lang="pl-PL" sz="1600" i="1" dirty="0">
              <a:latin typeface="Times New Roman"/>
              <a:cs typeface="Times New Roman"/>
            </a:endParaRPr>
          </a:p>
          <a:p>
            <a:pPr marL="342900" indent="-342900">
              <a:buAutoNum type="arabicPeriod"/>
            </a:pPr>
            <a:r>
              <a:rPr lang="pl-PL" sz="1600">
                <a:latin typeface="Times New Roman"/>
                <a:cs typeface="Times New Roman"/>
              </a:rPr>
              <a:t>Dla każdego niezerowego elementu w wierszu </a:t>
            </a:r>
            <a:r>
              <a:rPr lang="pl-PL" sz="1600" i="1">
                <a:latin typeface="Times New Roman"/>
                <a:cs typeface="Times New Roman"/>
              </a:rPr>
              <a:t>row_a </a:t>
            </a:r>
            <a:r>
              <a:rPr lang="pl-PL" sz="1600">
                <a:latin typeface="Times New Roman"/>
                <a:cs typeface="Times New Roman"/>
              </a:rPr>
              <a:t>pobieramy kolejno jego indeks kolumny</a:t>
            </a:r>
            <a:r>
              <a:rPr lang="pl-PL" sz="1600" i="1" dirty="0">
                <a:latin typeface="Times New Roman"/>
                <a:cs typeface="Times New Roman"/>
              </a:rPr>
              <a:t> </a:t>
            </a:r>
            <a:r>
              <a:rPr lang="pl-PL" sz="1600" i="1">
                <a:latin typeface="Times New Roman"/>
                <a:cs typeface="Times New Roman"/>
              </a:rPr>
              <a:t>col_a.</a:t>
            </a:r>
            <a:endParaRPr lang="pl-PL" sz="1600" i="1" dirty="0">
              <a:latin typeface="Times New Roman"/>
              <a:cs typeface="Times New Roman"/>
            </a:endParaRPr>
          </a:p>
          <a:p>
            <a:pPr marL="342900" indent="-342900">
              <a:buAutoNum type="arabicPeriod"/>
            </a:pPr>
            <a:r>
              <a:rPr lang="pl-PL" sz="1600">
                <a:latin typeface="Times New Roman"/>
                <a:cs typeface="Times New Roman"/>
              </a:rPr>
              <a:t>Dla każdego niezerowego elementu w wierszu row</a:t>
            </a:r>
            <a:r>
              <a:rPr lang="pl-PL" sz="1600" i="1">
                <a:latin typeface="Times New Roman"/>
                <a:cs typeface="Times New Roman"/>
              </a:rPr>
              <a:t>_b = col_a </a:t>
            </a:r>
            <a:r>
              <a:rPr lang="pl-PL" sz="1600">
                <a:latin typeface="Times New Roman"/>
                <a:cs typeface="Times New Roman"/>
              </a:rPr>
              <a:t>wyliczamy jego iloczyn z elemntem </a:t>
            </a:r>
            <a:r>
              <a:rPr lang="pl-PL" sz="1600" i="1">
                <a:latin typeface="Times New Roman"/>
                <a:cs typeface="Times New Roman"/>
              </a:rPr>
              <a:t>A[row_a, col_a] </a:t>
            </a:r>
            <a:r>
              <a:rPr lang="pl-PL" sz="1600">
                <a:latin typeface="Times New Roman"/>
                <a:cs typeface="Times New Roman"/>
              </a:rPr>
              <a:t>i dorzucamy go na kolejkę wraz z indeksem kolumny.</a:t>
            </a:r>
            <a:endParaRPr lang="pl-PL" sz="1600" dirty="0">
              <a:latin typeface="Times New Roman"/>
              <a:cs typeface="Times New Roman"/>
            </a:endParaRPr>
          </a:p>
          <a:p>
            <a:pPr marL="342900" indent="-342900">
              <a:buAutoNum type="arabicPeriod"/>
            </a:pPr>
            <a:r>
              <a:rPr lang="pl-PL" sz="1600">
                <a:latin typeface="Times New Roman"/>
                <a:cs typeface="Times New Roman"/>
              </a:rPr>
              <a:t>Po wykonaniu wszytkich kroków w 2. i 3. scalamy kolejkę i wartości wpisujemy do wynikowej macierzy C.</a:t>
            </a:r>
            <a:endParaRPr lang="pl-PL" sz="1600" dirty="0">
              <a:latin typeface="Times New Roman"/>
              <a:cs typeface="Times New Roman"/>
            </a:endParaRPr>
          </a:p>
          <a:p>
            <a:pPr marL="342900" indent="-342900">
              <a:buAutoNum type="arabicPeriod"/>
            </a:pPr>
            <a:r>
              <a:rPr lang="pl-PL" sz="1600">
                <a:latin typeface="Times New Roman"/>
                <a:cs typeface="Times New Roman"/>
              </a:rPr>
              <a:t>Wykonanie sekwencyjne algorytmu gwarantuje poprawność zapisu CSR. Wykonanie równoległe wymaga połączenia tablicy tablic tripletów.</a:t>
            </a:r>
            <a:endParaRPr lang="pl-PL" sz="1600" dirty="0">
              <a:latin typeface="Times New Roman"/>
              <a:cs typeface="Times New Roman"/>
            </a:endParaRPr>
          </a:p>
          <a:p>
            <a:pPr marL="342900" indent="-342900">
              <a:buAutoNum type="arabicPeriod"/>
            </a:pPr>
            <a:endParaRPr lang="pl-PL" sz="1600" dirty="0">
              <a:latin typeface="Times New Roman"/>
              <a:cs typeface="Times New Roman"/>
            </a:endParaRPr>
          </a:p>
        </p:txBody>
      </p:sp>
      <p:pic>
        <p:nvPicPr>
          <p:cNvPr id="4" name="Obraz 3" descr="Obraz zawierający Czcionka, typografia, biały, kaligrafia&#10;&#10;Opis wygenerowany automatycznie">
            <a:extLst>
              <a:ext uri="{FF2B5EF4-FFF2-40B4-BE49-F238E27FC236}">
                <a16:creationId xmlns:a16="http://schemas.microsoft.com/office/drawing/2014/main" id="{13EDEC1C-5871-E8F5-EDCE-A27669DDB5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7195" y="1132088"/>
            <a:ext cx="2988801" cy="446229"/>
          </a:xfrm>
          <a:prstGeom prst="rect">
            <a:avLst/>
          </a:prstGeom>
        </p:spPr>
      </p:pic>
      <p:pic>
        <p:nvPicPr>
          <p:cNvPr id="5" name="Obraz 4" descr="Obraz zawierający tekst, Czcionka, biały, czarne i białe&#10;&#10;Opis wygenerowany automatycznie">
            <a:extLst>
              <a:ext uri="{FF2B5EF4-FFF2-40B4-BE49-F238E27FC236}">
                <a16:creationId xmlns:a16="http://schemas.microsoft.com/office/drawing/2014/main" id="{093BC294-6D2F-C8ED-9174-1A7C21DB50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75" y="4520215"/>
            <a:ext cx="6027276" cy="1945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363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 descr="Obraz zawierający zrzut ekranu, Czcionka, typografia&#10;&#10;Opis wygenerowany automatycznie">
            <a:extLst>
              <a:ext uri="{FF2B5EF4-FFF2-40B4-BE49-F238E27FC236}">
                <a16:creationId xmlns:a16="http://schemas.microsoft.com/office/drawing/2014/main" id="{8540866F-C3FF-11C5-2B11-8EE64E723A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674" y="1120240"/>
            <a:ext cx="2484560" cy="1673574"/>
          </a:xfrm>
          <a:prstGeom prst="rect">
            <a:avLst/>
          </a:prstGeom>
        </p:spPr>
      </p:pic>
      <p:pic>
        <p:nvPicPr>
          <p:cNvPr id="7" name="Obraz 6" descr="Obraz zawierający zrzut ekranu, Czcionka, typografia&#10;&#10;Opis wygenerowany automatycznie">
            <a:extLst>
              <a:ext uri="{FF2B5EF4-FFF2-40B4-BE49-F238E27FC236}">
                <a16:creationId xmlns:a16="http://schemas.microsoft.com/office/drawing/2014/main" id="{67489E2C-2741-E2C2-6EEB-95672728CB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2248" y="1120240"/>
            <a:ext cx="2484560" cy="1673574"/>
          </a:xfrm>
          <a:prstGeom prst="rect">
            <a:avLst/>
          </a:prstGeom>
        </p:spPr>
      </p:pic>
      <p:sp>
        <p:nvSpPr>
          <p:cNvPr id="9" name="pole tekstowe 8">
            <a:extLst>
              <a:ext uri="{FF2B5EF4-FFF2-40B4-BE49-F238E27FC236}">
                <a16:creationId xmlns:a16="http://schemas.microsoft.com/office/drawing/2014/main" id="{E227889C-1405-8284-D80E-DFDE94757EC9}"/>
              </a:ext>
            </a:extLst>
          </p:cNvPr>
          <p:cNvSpPr txBox="1"/>
          <p:nvPr/>
        </p:nvSpPr>
        <p:spPr>
          <a:xfrm>
            <a:off x="805069" y="1798982"/>
            <a:ext cx="556591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l-PL" sz="1000" b="1" i="1" err="1">
                <a:solidFill>
                  <a:srgbClr val="FF0000"/>
                </a:solidFill>
                <a:latin typeface="Times New Roman"/>
                <a:cs typeface="Times New Roman"/>
              </a:rPr>
              <a:t>row_a</a:t>
            </a:r>
            <a:endParaRPr lang="pl-PL" sz="1000" b="1" i="1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15" name="Prostokąt: zaokrąglone rogi 14">
            <a:extLst>
              <a:ext uri="{FF2B5EF4-FFF2-40B4-BE49-F238E27FC236}">
                <a16:creationId xmlns:a16="http://schemas.microsoft.com/office/drawing/2014/main" id="{AB31E6DC-4D1F-89BA-713A-81C30D632EE4}"/>
              </a:ext>
            </a:extLst>
          </p:cNvPr>
          <p:cNvSpPr/>
          <p:nvPr/>
        </p:nvSpPr>
        <p:spPr>
          <a:xfrm>
            <a:off x="1373570" y="1776941"/>
            <a:ext cx="1963770" cy="30681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atin typeface="Times New Roman"/>
              <a:cs typeface="Times New Roman"/>
            </a:endParaRPr>
          </a:p>
        </p:txBody>
      </p:sp>
      <p:sp>
        <p:nvSpPr>
          <p:cNvPr id="17" name="Prostokąt: zaokrąglone rogi 16">
            <a:extLst>
              <a:ext uri="{FF2B5EF4-FFF2-40B4-BE49-F238E27FC236}">
                <a16:creationId xmlns:a16="http://schemas.microsoft.com/office/drawing/2014/main" id="{BC804710-007A-D7AF-40C0-3BD1D7F43593}"/>
              </a:ext>
            </a:extLst>
          </p:cNvPr>
          <p:cNvSpPr/>
          <p:nvPr/>
        </p:nvSpPr>
        <p:spPr>
          <a:xfrm>
            <a:off x="4089342" y="1449747"/>
            <a:ext cx="334257" cy="316755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00B050"/>
              </a:solidFill>
              <a:latin typeface="Times New Roman"/>
              <a:cs typeface="Times New Roman"/>
            </a:endParaRPr>
          </a:p>
        </p:txBody>
      </p:sp>
      <p:pic>
        <p:nvPicPr>
          <p:cNvPr id="27" name="Symbol zastępczy zawartości 3" descr="Obraz zawierający tekst, Czcionka, numer, typografia&#10;&#10;Opis wygenerowany automatycznie">
            <a:extLst>
              <a:ext uri="{FF2B5EF4-FFF2-40B4-BE49-F238E27FC236}">
                <a16:creationId xmlns:a16="http://schemas.microsoft.com/office/drawing/2014/main" id="{CB2AB87F-4594-2578-EC90-896BDCBBF3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2440" y="2957148"/>
            <a:ext cx="6392008" cy="1651680"/>
          </a:xfrm>
        </p:spPr>
      </p:pic>
      <p:pic>
        <p:nvPicPr>
          <p:cNvPr id="29" name="Symbol zastępczy zawartości 3" descr="Obraz zawierający tekst, Czcionka, numer, typografia&#10;&#10;Opis wygenerowany automatycznie">
            <a:extLst>
              <a:ext uri="{FF2B5EF4-FFF2-40B4-BE49-F238E27FC236}">
                <a16:creationId xmlns:a16="http://schemas.microsoft.com/office/drawing/2014/main" id="{EBE51435-7764-F755-17A5-16AE40DED4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753" y="4610357"/>
            <a:ext cx="6392008" cy="1651680"/>
          </a:xfrm>
          <a:prstGeom prst="rect">
            <a:avLst/>
          </a:prstGeom>
        </p:spPr>
      </p:pic>
      <p:sp>
        <p:nvSpPr>
          <p:cNvPr id="37" name="Prostokąt: zaokrąglone rogi 36">
            <a:extLst>
              <a:ext uri="{FF2B5EF4-FFF2-40B4-BE49-F238E27FC236}">
                <a16:creationId xmlns:a16="http://schemas.microsoft.com/office/drawing/2014/main" id="{22089C18-2B8D-362E-C2A6-D6D6F6EA4192}"/>
              </a:ext>
            </a:extLst>
          </p:cNvPr>
          <p:cNvSpPr/>
          <p:nvPr/>
        </p:nvSpPr>
        <p:spPr>
          <a:xfrm>
            <a:off x="2887631" y="4145767"/>
            <a:ext cx="313875" cy="26706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atin typeface="Times New Roman"/>
              <a:cs typeface="Times New Roman"/>
            </a:endParaRPr>
          </a:p>
        </p:txBody>
      </p:sp>
      <p:sp>
        <p:nvSpPr>
          <p:cNvPr id="49" name="Tytuł 1">
            <a:extLst>
              <a:ext uri="{FF2B5EF4-FFF2-40B4-BE49-F238E27FC236}">
                <a16:creationId xmlns:a16="http://schemas.microsoft.com/office/drawing/2014/main" id="{D1D31B2A-2E88-A518-A24B-1A59084FD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5363" y="375065"/>
            <a:ext cx="7697857" cy="629824"/>
          </a:xfrm>
        </p:spPr>
        <p:txBody>
          <a:bodyPr/>
          <a:lstStyle/>
          <a:p>
            <a:pPr algn="ctr"/>
            <a:r>
              <a:rPr lang="pl-PL" sz="2600" b="1" i="1">
                <a:solidFill>
                  <a:srgbClr val="265217"/>
                </a:solidFill>
                <a:ea typeface="+mj-lt"/>
                <a:cs typeface="+mj-lt"/>
              </a:rPr>
              <a:t>Mnożenie macierzy rzadkich, Algorytm 2 - przykład</a:t>
            </a:r>
            <a:endParaRPr lang="pl-PL" sz="2600" b="1" i="1">
              <a:solidFill>
                <a:srgbClr val="265217"/>
              </a:solidFill>
            </a:endParaRPr>
          </a:p>
        </p:txBody>
      </p:sp>
      <p:sp>
        <p:nvSpPr>
          <p:cNvPr id="50" name="pole tekstowe 49">
            <a:extLst>
              <a:ext uri="{FF2B5EF4-FFF2-40B4-BE49-F238E27FC236}">
                <a16:creationId xmlns:a16="http://schemas.microsoft.com/office/drawing/2014/main" id="{2B54BD73-8D4C-924B-A746-016FD004CC9C}"/>
              </a:ext>
            </a:extLst>
          </p:cNvPr>
          <p:cNvSpPr txBox="1"/>
          <p:nvPr/>
        </p:nvSpPr>
        <p:spPr>
          <a:xfrm>
            <a:off x="2782955" y="4412972"/>
            <a:ext cx="556591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l-PL" sz="1000" b="1" i="1" err="1">
                <a:solidFill>
                  <a:srgbClr val="FF0000"/>
                </a:solidFill>
                <a:latin typeface="Times New Roman"/>
                <a:cs typeface="Times New Roman"/>
              </a:rPr>
              <a:t>row_a</a:t>
            </a:r>
            <a:endParaRPr lang="pl-PL" sz="1000" b="1" i="1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cxnSp>
        <p:nvCxnSpPr>
          <p:cNvPr id="63" name="Łącznik prosty ze strzałką 62">
            <a:extLst>
              <a:ext uri="{FF2B5EF4-FFF2-40B4-BE49-F238E27FC236}">
                <a16:creationId xmlns:a16="http://schemas.microsoft.com/office/drawing/2014/main" id="{EB7E4377-98FA-32DE-3405-0DA5280B90A2}"/>
              </a:ext>
            </a:extLst>
          </p:cNvPr>
          <p:cNvCxnSpPr>
            <a:cxnSpLocks/>
          </p:cNvCxnSpPr>
          <p:nvPr/>
        </p:nvCxnSpPr>
        <p:spPr>
          <a:xfrm flipV="1">
            <a:off x="3195287" y="3732021"/>
            <a:ext cx="447153" cy="4090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pole tekstowe 63">
            <a:extLst>
              <a:ext uri="{FF2B5EF4-FFF2-40B4-BE49-F238E27FC236}">
                <a16:creationId xmlns:a16="http://schemas.microsoft.com/office/drawing/2014/main" id="{8BB58B2D-CDF5-505E-EEAF-53B1CCB1C189}"/>
              </a:ext>
            </a:extLst>
          </p:cNvPr>
          <p:cNvSpPr txBox="1"/>
          <p:nvPr/>
        </p:nvSpPr>
        <p:spPr>
          <a:xfrm>
            <a:off x="6199417" y="1326349"/>
            <a:ext cx="2424811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l-PL">
                <a:latin typeface="Times New Roman"/>
                <a:cs typeface="Times New Roman"/>
              </a:rPr>
              <a:t>(3*2,2) = (6,2) =&gt; Q</a:t>
            </a:r>
          </a:p>
          <a:p>
            <a:r>
              <a:rPr lang="pl-PL">
                <a:latin typeface="Times New Roman"/>
                <a:cs typeface="Times New Roman"/>
              </a:rPr>
              <a:t>(6*3,3) = (18,3) =&gt; Q</a:t>
            </a:r>
          </a:p>
          <a:p>
            <a:r>
              <a:rPr lang="pl-PL">
                <a:latin typeface="Times New Roman"/>
                <a:cs typeface="Times New Roman"/>
              </a:rPr>
              <a:t>(6*6,3) = (36,3) =&gt; Q</a:t>
            </a:r>
          </a:p>
          <a:p>
            <a:r>
              <a:rPr lang="pl-PL">
                <a:latin typeface="Times New Roman"/>
                <a:cs typeface="Times New Roman"/>
              </a:rPr>
              <a:t>(6*1,3) = (6,3) =&gt; Q</a:t>
            </a:r>
            <a:endParaRPr lang="pl-PL"/>
          </a:p>
        </p:txBody>
      </p:sp>
      <p:sp>
        <p:nvSpPr>
          <p:cNvPr id="3" name="Prostokąt: zaokrąglone rogi 2">
            <a:extLst>
              <a:ext uri="{FF2B5EF4-FFF2-40B4-BE49-F238E27FC236}">
                <a16:creationId xmlns:a16="http://schemas.microsoft.com/office/drawing/2014/main" id="{E1E51FE4-AB23-26F3-FEB0-7A3AB1DFCEF1}"/>
              </a:ext>
            </a:extLst>
          </p:cNvPr>
          <p:cNvSpPr/>
          <p:nvPr/>
        </p:nvSpPr>
        <p:spPr>
          <a:xfrm>
            <a:off x="3636379" y="3443402"/>
            <a:ext cx="1198456" cy="28693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atin typeface="Times New Roman"/>
              <a:cs typeface="Times New Roman"/>
            </a:endParaRPr>
          </a:p>
        </p:txBody>
      </p:sp>
      <p:cxnSp>
        <p:nvCxnSpPr>
          <p:cNvPr id="6" name="Łącznik prosty ze strzałką 5">
            <a:extLst>
              <a:ext uri="{FF2B5EF4-FFF2-40B4-BE49-F238E27FC236}">
                <a16:creationId xmlns:a16="http://schemas.microsoft.com/office/drawing/2014/main" id="{998D41C2-ED0A-E20F-C3F0-8AEE94024201}"/>
              </a:ext>
            </a:extLst>
          </p:cNvPr>
          <p:cNvCxnSpPr>
            <a:cxnSpLocks/>
          </p:cNvCxnSpPr>
          <p:nvPr/>
        </p:nvCxnSpPr>
        <p:spPr>
          <a:xfrm flipV="1">
            <a:off x="2805860" y="5353657"/>
            <a:ext cx="419152" cy="46054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Prostokąt: zaokrąglone rogi 9">
            <a:extLst>
              <a:ext uri="{FF2B5EF4-FFF2-40B4-BE49-F238E27FC236}">
                <a16:creationId xmlns:a16="http://schemas.microsoft.com/office/drawing/2014/main" id="{9EBE8207-A1D7-6D8D-C192-1615CFC4044B}"/>
              </a:ext>
            </a:extLst>
          </p:cNvPr>
          <p:cNvSpPr/>
          <p:nvPr/>
        </p:nvSpPr>
        <p:spPr>
          <a:xfrm>
            <a:off x="3636086" y="3802343"/>
            <a:ext cx="313875" cy="267060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atin typeface="Times New Roman"/>
              <a:cs typeface="Times New Roman"/>
            </a:endParaRPr>
          </a:p>
        </p:txBody>
      </p:sp>
      <p:sp>
        <p:nvSpPr>
          <p:cNvPr id="14" name="Prostokąt: zaokrąglone rogi 13">
            <a:extLst>
              <a:ext uri="{FF2B5EF4-FFF2-40B4-BE49-F238E27FC236}">
                <a16:creationId xmlns:a16="http://schemas.microsoft.com/office/drawing/2014/main" id="{3191AF1A-0B45-7D02-28E0-AEFEC0D6CBEE}"/>
              </a:ext>
            </a:extLst>
          </p:cNvPr>
          <p:cNvSpPr/>
          <p:nvPr/>
        </p:nvSpPr>
        <p:spPr>
          <a:xfrm>
            <a:off x="1781327" y="1749891"/>
            <a:ext cx="308967" cy="335460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atin typeface="Times New Roman"/>
              <a:cs typeface="Times New Roman"/>
            </a:endParaRPr>
          </a:p>
        </p:txBody>
      </p:sp>
      <p:sp>
        <p:nvSpPr>
          <p:cNvPr id="4" name="Prostokąt: zaokrąglone rogi 3">
            <a:extLst>
              <a:ext uri="{FF2B5EF4-FFF2-40B4-BE49-F238E27FC236}">
                <a16:creationId xmlns:a16="http://schemas.microsoft.com/office/drawing/2014/main" id="{84E2C42E-EE8F-712B-FB43-F1440CEA9DC7}"/>
              </a:ext>
            </a:extLst>
          </p:cNvPr>
          <p:cNvSpPr/>
          <p:nvPr/>
        </p:nvSpPr>
        <p:spPr>
          <a:xfrm>
            <a:off x="2553853" y="5758464"/>
            <a:ext cx="275293" cy="295996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atin typeface="Times New Roman"/>
              <a:cs typeface="Times New Roman"/>
            </a:endParaRPr>
          </a:p>
        </p:txBody>
      </p:sp>
      <p:cxnSp>
        <p:nvCxnSpPr>
          <p:cNvPr id="30" name="Łącznik prosty ze strzałką 29">
            <a:extLst>
              <a:ext uri="{FF2B5EF4-FFF2-40B4-BE49-F238E27FC236}">
                <a16:creationId xmlns:a16="http://schemas.microsoft.com/office/drawing/2014/main" id="{ED9E2936-12E7-E1CE-82CB-1E00DF67D636}"/>
              </a:ext>
            </a:extLst>
          </p:cNvPr>
          <p:cNvCxnSpPr>
            <a:cxnSpLocks/>
          </p:cNvCxnSpPr>
          <p:nvPr/>
        </p:nvCxnSpPr>
        <p:spPr>
          <a:xfrm flipH="1">
            <a:off x="2710844" y="4095365"/>
            <a:ext cx="951541" cy="165270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Prostokąt: zaokrąglone rogi 31">
            <a:extLst>
              <a:ext uri="{FF2B5EF4-FFF2-40B4-BE49-F238E27FC236}">
                <a16:creationId xmlns:a16="http://schemas.microsoft.com/office/drawing/2014/main" id="{D602943B-B1F2-9963-D619-CD0D2B06B5F6}"/>
              </a:ext>
            </a:extLst>
          </p:cNvPr>
          <p:cNvSpPr/>
          <p:nvPr/>
        </p:nvSpPr>
        <p:spPr>
          <a:xfrm>
            <a:off x="3248333" y="4745679"/>
            <a:ext cx="256002" cy="1019413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atin typeface="Times New Roman"/>
              <a:cs typeface="Times New Roman"/>
            </a:endParaRPr>
          </a:p>
        </p:txBody>
      </p:sp>
      <p:sp>
        <p:nvSpPr>
          <p:cNvPr id="34" name="Prostokąt: zaokrąglone rogi 33">
            <a:extLst>
              <a:ext uri="{FF2B5EF4-FFF2-40B4-BE49-F238E27FC236}">
                <a16:creationId xmlns:a16="http://schemas.microsoft.com/office/drawing/2014/main" id="{B1DBB2C2-57B6-1268-3ECB-31E02168A4A8}"/>
              </a:ext>
            </a:extLst>
          </p:cNvPr>
          <p:cNvSpPr/>
          <p:nvPr/>
        </p:nvSpPr>
        <p:spPr>
          <a:xfrm>
            <a:off x="4128009" y="3783051"/>
            <a:ext cx="265648" cy="305642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atin typeface="Times New Roman"/>
              <a:cs typeface="Times New Roman"/>
            </a:endParaRPr>
          </a:p>
        </p:txBody>
      </p:sp>
      <p:cxnSp>
        <p:nvCxnSpPr>
          <p:cNvPr id="35" name="Łącznik prosty ze strzałką 34">
            <a:extLst>
              <a:ext uri="{FF2B5EF4-FFF2-40B4-BE49-F238E27FC236}">
                <a16:creationId xmlns:a16="http://schemas.microsoft.com/office/drawing/2014/main" id="{BC57466E-9048-432F-74B4-796BB4A18587}"/>
              </a:ext>
            </a:extLst>
          </p:cNvPr>
          <p:cNvCxnSpPr>
            <a:cxnSpLocks/>
          </p:cNvCxnSpPr>
          <p:nvPr/>
        </p:nvCxnSpPr>
        <p:spPr>
          <a:xfrm flipV="1">
            <a:off x="3195287" y="5506804"/>
            <a:ext cx="398927" cy="351224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Łącznik prosty ze strzałką 37">
            <a:extLst>
              <a:ext uri="{FF2B5EF4-FFF2-40B4-BE49-F238E27FC236}">
                <a16:creationId xmlns:a16="http://schemas.microsoft.com/office/drawing/2014/main" id="{32CC47A6-0B3D-EAE3-27D2-9F636629DF70}"/>
              </a:ext>
            </a:extLst>
          </p:cNvPr>
          <p:cNvCxnSpPr>
            <a:cxnSpLocks/>
          </p:cNvCxnSpPr>
          <p:nvPr/>
        </p:nvCxnSpPr>
        <p:spPr>
          <a:xfrm flipH="1">
            <a:off x="3156362" y="4096835"/>
            <a:ext cx="961244" cy="1728127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Prostokąt: zaokrąglone rogi 38">
            <a:extLst>
              <a:ext uri="{FF2B5EF4-FFF2-40B4-BE49-F238E27FC236}">
                <a16:creationId xmlns:a16="http://schemas.microsoft.com/office/drawing/2014/main" id="{5D7437FD-614A-E5B6-8E39-1D4F4FA286B7}"/>
              </a:ext>
            </a:extLst>
          </p:cNvPr>
          <p:cNvSpPr/>
          <p:nvPr/>
        </p:nvSpPr>
        <p:spPr>
          <a:xfrm>
            <a:off x="2883730" y="5770039"/>
            <a:ext cx="265648" cy="305642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atin typeface="Times New Roman"/>
              <a:cs typeface="Times New Roman"/>
            </a:endParaRPr>
          </a:p>
        </p:txBody>
      </p:sp>
      <p:sp>
        <p:nvSpPr>
          <p:cNvPr id="41" name="Prostokąt: zaokrąglone rogi 40">
            <a:extLst>
              <a:ext uri="{FF2B5EF4-FFF2-40B4-BE49-F238E27FC236}">
                <a16:creationId xmlns:a16="http://schemas.microsoft.com/office/drawing/2014/main" id="{BE8F1664-DCB5-6BBF-5B14-7C3D3942D923}"/>
              </a:ext>
            </a:extLst>
          </p:cNvPr>
          <p:cNvSpPr/>
          <p:nvPr/>
        </p:nvSpPr>
        <p:spPr>
          <a:xfrm>
            <a:off x="3653446" y="4755324"/>
            <a:ext cx="256002" cy="1019413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atin typeface="Times New Roman"/>
              <a:cs typeface="Times New Roman"/>
            </a:endParaRPr>
          </a:p>
        </p:txBody>
      </p:sp>
      <p:sp>
        <p:nvSpPr>
          <p:cNvPr id="43" name="Prostokąt: zaokrąglone rogi 42">
            <a:extLst>
              <a:ext uri="{FF2B5EF4-FFF2-40B4-BE49-F238E27FC236}">
                <a16:creationId xmlns:a16="http://schemas.microsoft.com/office/drawing/2014/main" id="{3953ACC5-554C-64C0-A3E1-66AD1D62BDB5}"/>
              </a:ext>
            </a:extLst>
          </p:cNvPr>
          <p:cNvSpPr/>
          <p:nvPr/>
        </p:nvSpPr>
        <p:spPr>
          <a:xfrm>
            <a:off x="2169958" y="1767126"/>
            <a:ext cx="265648" cy="305642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atin typeface="Times New Roman"/>
              <a:cs typeface="Times New Roman"/>
            </a:endParaRPr>
          </a:p>
        </p:txBody>
      </p:sp>
      <p:sp>
        <p:nvSpPr>
          <p:cNvPr id="44" name="Prostokąt: zaokrąglone rogi 43">
            <a:extLst>
              <a:ext uri="{FF2B5EF4-FFF2-40B4-BE49-F238E27FC236}">
                <a16:creationId xmlns:a16="http://schemas.microsoft.com/office/drawing/2014/main" id="{D809B3A9-DA27-F9C7-FE4C-4B519E638152}"/>
              </a:ext>
            </a:extLst>
          </p:cNvPr>
          <p:cNvSpPr/>
          <p:nvPr/>
        </p:nvSpPr>
        <p:spPr>
          <a:xfrm>
            <a:off x="4118362" y="1757480"/>
            <a:ext cx="265648" cy="305642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5" name="Prostokąt: zaokrąglone rogi 44">
            <a:extLst>
              <a:ext uri="{FF2B5EF4-FFF2-40B4-BE49-F238E27FC236}">
                <a16:creationId xmlns:a16="http://schemas.microsoft.com/office/drawing/2014/main" id="{D97C3A93-34BD-1545-9240-95CB6465399F}"/>
              </a:ext>
            </a:extLst>
          </p:cNvPr>
          <p:cNvSpPr/>
          <p:nvPr/>
        </p:nvSpPr>
        <p:spPr>
          <a:xfrm>
            <a:off x="4484893" y="1767125"/>
            <a:ext cx="265648" cy="305642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7" name="Prostokąt: zaokrąglone rogi 46">
            <a:extLst>
              <a:ext uri="{FF2B5EF4-FFF2-40B4-BE49-F238E27FC236}">
                <a16:creationId xmlns:a16="http://schemas.microsoft.com/office/drawing/2014/main" id="{B3A1A79D-74C9-9BB8-E615-0B73AF2ED12C}"/>
              </a:ext>
            </a:extLst>
          </p:cNvPr>
          <p:cNvSpPr/>
          <p:nvPr/>
        </p:nvSpPr>
        <p:spPr>
          <a:xfrm>
            <a:off x="5314411" y="1767124"/>
            <a:ext cx="265648" cy="305642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8" name="Prostokąt: zaokrąglone rogi 47">
            <a:extLst>
              <a:ext uri="{FF2B5EF4-FFF2-40B4-BE49-F238E27FC236}">
                <a16:creationId xmlns:a16="http://schemas.microsoft.com/office/drawing/2014/main" id="{68AB33E7-87CA-C8F8-66D5-D00443A537C1}"/>
              </a:ext>
            </a:extLst>
          </p:cNvPr>
          <p:cNvSpPr/>
          <p:nvPr/>
        </p:nvSpPr>
        <p:spPr>
          <a:xfrm>
            <a:off x="4116433" y="5083273"/>
            <a:ext cx="294584" cy="652882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atin typeface="Times New Roman"/>
              <a:cs typeface="Times New Roman"/>
            </a:endParaRPr>
          </a:p>
        </p:txBody>
      </p:sp>
      <p:sp>
        <p:nvSpPr>
          <p:cNvPr id="51" name="Prostokąt: zaokrąglone rogi 50">
            <a:extLst>
              <a:ext uri="{FF2B5EF4-FFF2-40B4-BE49-F238E27FC236}">
                <a16:creationId xmlns:a16="http://schemas.microsoft.com/office/drawing/2014/main" id="{FC92DD4F-39D1-CF4A-C9B2-49A13F671F78}"/>
              </a:ext>
            </a:extLst>
          </p:cNvPr>
          <p:cNvSpPr/>
          <p:nvPr/>
        </p:nvSpPr>
        <p:spPr>
          <a:xfrm>
            <a:off x="4550483" y="5083273"/>
            <a:ext cx="294584" cy="652882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atin typeface="Times New Roman"/>
              <a:cs typeface="Times New Roman"/>
            </a:endParaRPr>
          </a:p>
        </p:txBody>
      </p:sp>
      <p:sp>
        <p:nvSpPr>
          <p:cNvPr id="55" name="Prostokąt 54">
            <a:extLst>
              <a:ext uri="{FF2B5EF4-FFF2-40B4-BE49-F238E27FC236}">
                <a16:creationId xmlns:a16="http://schemas.microsoft.com/office/drawing/2014/main" id="{253AD1A1-43A1-7CFF-8070-64D53F005376}"/>
              </a:ext>
            </a:extLst>
          </p:cNvPr>
          <p:cNvSpPr/>
          <p:nvPr/>
        </p:nvSpPr>
        <p:spPr>
          <a:xfrm>
            <a:off x="6199416" y="1325760"/>
            <a:ext cx="2101142" cy="3323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7" name="Prostokąt 56">
            <a:extLst>
              <a:ext uri="{FF2B5EF4-FFF2-40B4-BE49-F238E27FC236}">
                <a16:creationId xmlns:a16="http://schemas.microsoft.com/office/drawing/2014/main" id="{AC8AF8B7-E7FD-B1F3-F666-E1B9A3EEEF09}"/>
              </a:ext>
            </a:extLst>
          </p:cNvPr>
          <p:cNvSpPr/>
          <p:nvPr/>
        </p:nvSpPr>
        <p:spPr>
          <a:xfrm>
            <a:off x="6247643" y="1674899"/>
            <a:ext cx="2181960" cy="2224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9" name="Prostokąt 58">
            <a:extLst>
              <a:ext uri="{FF2B5EF4-FFF2-40B4-BE49-F238E27FC236}">
                <a16:creationId xmlns:a16="http://schemas.microsoft.com/office/drawing/2014/main" id="{DD3617E3-627D-A12F-CB5B-66CD090C009E}"/>
              </a:ext>
            </a:extLst>
          </p:cNvPr>
          <p:cNvSpPr/>
          <p:nvPr/>
        </p:nvSpPr>
        <p:spPr>
          <a:xfrm>
            <a:off x="6228353" y="1943076"/>
            <a:ext cx="2205051" cy="2283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1" name="Prostokąt 60">
            <a:extLst>
              <a:ext uri="{FF2B5EF4-FFF2-40B4-BE49-F238E27FC236}">
                <a16:creationId xmlns:a16="http://schemas.microsoft.com/office/drawing/2014/main" id="{65A47D46-8C7B-4562-5D5C-8A69D3361D41}"/>
              </a:ext>
            </a:extLst>
          </p:cNvPr>
          <p:cNvSpPr/>
          <p:nvPr/>
        </p:nvSpPr>
        <p:spPr>
          <a:xfrm>
            <a:off x="6247643" y="2242088"/>
            <a:ext cx="2031869" cy="2014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29417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5" grpId="0" animBg="1"/>
      <p:bldP spid="17" grpId="0" animBg="1"/>
      <p:bldP spid="17" grpId="1" animBg="1"/>
      <p:bldP spid="37" grpId="0" animBg="1"/>
      <p:bldP spid="50" grpId="0"/>
      <p:bldP spid="3" grpId="0" animBg="1"/>
      <p:bldP spid="10" grpId="0" animBg="1"/>
      <p:bldP spid="10" grpId="1" animBg="1"/>
      <p:bldP spid="14" grpId="0" animBg="1"/>
      <p:bldP spid="14" grpId="1" animBg="1"/>
      <p:bldP spid="4" grpId="0" animBg="1"/>
      <p:bldP spid="4" grpId="1" animBg="1"/>
      <p:bldP spid="32" grpId="0" animBg="1"/>
      <p:bldP spid="32" grpId="1" animBg="1"/>
      <p:bldP spid="34" grpId="0" animBg="1"/>
      <p:bldP spid="34" grpId="1" animBg="1"/>
      <p:bldP spid="39" grpId="0" animBg="1"/>
      <p:bldP spid="39" grpId="1" animBg="1"/>
      <p:bldP spid="41" grpId="0" animBg="1"/>
      <p:bldP spid="41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7" grpId="0" animBg="1"/>
      <p:bldP spid="47" grpId="1" animBg="1"/>
      <p:bldP spid="48" grpId="0" animBg="1"/>
      <p:bldP spid="48" grpId="1" animBg="1"/>
      <p:bldP spid="51" grpId="0" animBg="1"/>
      <p:bldP spid="51" grpId="1" animBg="1"/>
      <p:bldP spid="55" grpId="0" animBg="1"/>
      <p:bldP spid="57" grpId="0" animBg="1"/>
      <p:bldP spid="59" grpId="0" animBg="1"/>
      <p:bldP spid="6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FBC52D9-EC4B-37EE-23F9-7C470166A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771246" cy="586654"/>
          </a:xfrm>
        </p:spPr>
        <p:txBody>
          <a:bodyPr>
            <a:normAutofit/>
          </a:bodyPr>
          <a:lstStyle/>
          <a:p>
            <a:pPr algn="ctr"/>
            <a:r>
              <a:rPr lang="pl-PL" sz="2600" b="1" i="1">
                <a:solidFill>
                  <a:srgbClr val="265217"/>
                </a:solidFill>
                <a:ea typeface="+mj-lt"/>
                <a:cs typeface="+mj-lt"/>
              </a:rPr>
              <a:t>Kolejka w algorytmie 2</a:t>
            </a:r>
            <a:endParaRPr lang="pl-PL" sz="2600">
              <a:ea typeface="+mj-lt"/>
              <a:cs typeface="+mj-lt"/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EB9B256-DC40-E5A9-217B-EB838BC85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6559" y="855807"/>
            <a:ext cx="7886700" cy="319679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00000"/>
              </a:lnSpc>
              <a:spcBef>
                <a:spcPts val="800"/>
              </a:spcBef>
              <a:buNone/>
            </a:pPr>
            <a:r>
              <a:rPr lang="pl-PL" sz="1600">
                <a:latin typeface="Times New Roman"/>
                <a:cs typeface="Times New Roman"/>
              </a:rPr>
              <a:t>Opis:</a:t>
            </a:r>
            <a:endParaRPr lang="pl-PL"/>
          </a:p>
          <a:p>
            <a:pPr marL="0" indent="0">
              <a:lnSpc>
                <a:spcPct val="100000"/>
              </a:lnSpc>
              <a:spcBef>
                <a:spcPts val="800"/>
              </a:spcBef>
              <a:buNone/>
            </a:pPr>
            <a:r>
              <a:rPr lang="pl-PL" sz="1600">
                <a:latin typeface="Times New Roman"/>
                <a:cs typeface="Times New Roman"/>
              </a:rPr>
              <a:t>- Kilka list dwukierunkowych acyklicznych.</a:t>
            </a:r>
          </a:p>
          <a:p>
            <a:pPr marL="0" indent="0">
              <a:lnSpc>
                <a:spcPct val="100000"/>
              </a:lnSpc>
              <a:spcBef>
                <a:spcPts val="800"/>
              </a:spcBef>
              <a:buNone/>
            </a:pPr>
            <a:r>
              <a:rPr lang="pl-PL" sz="1600">
                <a:latin typeface="Times New Roman"/>
                <a:cs typeface="Times New Roman"/>
              </a:rPr>
              <a:t>- Wszystkie listy są zapisane na stałym fragmencie pamięci.</a:t>
            </a:r>
            <a:endParaRPr lang="pl-PL"/>
          </a:p>
          <a:p>
            <a:pPr marL="0" indent="0">
              <a:lnSpc>
                <a:spcPct val="100000"/>
              </a:lnSpc>
              <a:spcBef>
                <a:spcPts val="800"/>
              </a:spcBef>
              <a:buNone/>
            </a:pPr>
            <a:r>
              <a:rPr lang="pl-PL" sz="1600">
                <a:latin typeface="Times New Roman"/>
                <a:cs typeface="Times New Roman"/>
              </a:rPr>
              <a:t>- Wielkość użytej pamięci może być określona z góry. Domyślnie jest ustawiona na pierwiastek kwadratowy szerokości macierzy.</a:t>
            </a:r>
            <a:endParaRPr lang="pl-PL" sz="1600" dirty="0">
              <a:latin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spcBef>
                <a:spcPts val="800"/>
              </a:spcBef>
              <a:buNone/>
            </a:pPr>
            <a:r>
              <a:rPr lang="pl-PL" sz="1600">
                <a:latin typeface="Times New Roman"/>
                <a:cs typeface="Times New Roman"/>
              </a:rPr>
              <a:t>- Po osiągnięciu limitu (przykładowo) dwie ostatnie listy są scalane (można wybrać inne)</a:t>
            </a:r>
            <a:endParaRPr lang="pl-PL" sz="1600" dirty="0">
              <a:latin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spcBef>
                <a:spcPts val="800"/>
              </a:spcBef>
              <a:buNone/>
            </a:pPr>
            <a:r>
              <a:rPr lang="pl-PL" sz="1600" dirty="0">
                <a:latin typeface="Times New Roman"/>
                <a:cs typeface="Times New Roman"/>
              </a:rPr>
              <a:t>- Scalanie przypomina to używane przy sortowaniu przez scalanie z tym, że </a:t>
            </a:r>
            <a:r>
              <a:rPr lang="pl-PL" sz="1600">
                <a:latin typeface="Times New Roman"/>
                <a:cs typeface="Times New Roman"/>
              </a:rPr>
              <a:t>sumujemyelementy</a:t>
            </a:r>
            <a:r>
              <a:rPr lang="pl-PL" sz="1600" dirty="0">
                <a:latin typeface="Times New Roman"/>
                <a:cs typeface="Times New Roman"/>
              </a:rPr>
              <a:t> o równych </a:t>
            </a:r>
            <a:r>
              <a:rPr lang="pl-PL" sz="1600">
                <a:latin typeface="Times New Roman"/>
                <a:cs typeface="Times New Roman"/>
              </a:rPr>
              <a:t>indeksach</a:t>
            </a:r>
            <a:r>
              <a:rPr lang="pl-PL" sz="1600" dirty="0">
                <a:latin typeface="Times New Roman"/>
                <a:cs typeface="Times New Roman"/>
              </a:rPr>
              <a:t> kolumn.</a:t>
            </a:r>
          </a:p>
          <a:p>
            <a:pPr marL="0" indent="0">
              <a:lnSpc>
                <a:spcPct val="100000"/>
              </a:lnSpc>
              <a:spcBef>
                <a:spcPts val="800"/>
              </a:spcBef>
              <a:buNone/>
            </a:pPr>
            <a:r>
              <a:rPr lang="pl-PL" sz="1600">
                <a:latin typeface="Times New Roman"/>
                <a:cs typeface="Times New Roman"/>
              </a:rPr>
              <a:t>- Elementy pochodzące z tego samego wiersza z drugiej macierzy mogą od razu być </a:t>
            </a:r>
            <a:r>
              <a:rPr lang="pl-PL" sz="1600" dirty="0">
                <a:latin typeface="Times New Roman"/>
                <a:cs typeface="Times New Roman"/>
              </a:rPr>
              <a:t>ustawione w posortowaną listę.</a:t>
            </a:r>
          </a:p>
          <a:p>
            <a:pPr marL="285750" indent="0">
              <a:lnSpc>
                <a:spcPct val="100000"/>
              </a:lnSpc>
              <a:spcBef>
                <a:spcPts val="800"/>
              </a:spcBef>
              <a:buFont typeface="Calibri" panose="020B0604020202020204" pitchFamily="34" charset="0"/>
              <a:buChar char="-"/>
            </a:pPr>
            <a:endParaRPr lang="pl-PL" sz="1600" dirty="0">
              <a:latin typeface="Times New Roman"/>
              <a:cs typeface="Times New Roman"/>
            </a:endParaRPr>
          </a:p>
        </p:txBody>
      </p:sp>
      <p:pic>
        <p:nvPicPr>
          <p:cNvPr id="4" name="Obraz 3" descr="Obraz zawierający tekst, Czcionka, zrzut ekranu, biały&#10;&#10;Opis wygenerowany automatycznie">
            <a:extLst>
              <a:ext uri="{FF2B5EF4-FFF2-40B4-BE49-F238E27FC236}">
                <a16:creationId xmlns:a16="http://schemas.microsoft.com/office/drawing/2014/main" id="{02DFED81-E595-1816-9CC3-50ADCD56F6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479" y="4046738"/>
            <a:ext cx="6150257" cy="166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661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Obraz 10" descr="Obraz zawierający tekst, zrzut ekranu, Czcionka, numer&#10;&#10;Opis wygenerowany automatycznie">
            <a:extLst>
              <a:ext uri="{FF2B5EF4-FFF2-40B4-BE49-F238E27FC236}">
                <a16:creationId xmlns:a16="http://schemas.microsoft.com/office/drawing/2014/main" id="{34565C37-6722-B5DA-9822-2193757582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8332" y="930982"/>
            <a:ext cx="3778238" cy="2291087"/>
          </a:xfrm>
          <a:prstGeom prst="rect">
            <a:avLst/>
          </a:prstGeom>
        </p:spPr>
      </p:pic>
      <p:pic>
        <p:nvPicPr>
          <p:cNvPr id="10" name="Obraz 9" descr="Obraz zawierający tekst, zrzut ekranu, Czcionka, numer&#10;&#10;Opis wygenerowany automatycznie">
            <a:extLst>
              <a:ext uri="{FF2B5EF4-FFF2-40B4-BE49-F238E27FC236}">
                <a16:creationId xmlns:a16="http://schemas.microsoft.com/office/drawing/2014/main" id="{DFA7FDA4-6559-9645-C061-D9EF25BA76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690" y="930983"/>
            <a:ext cx="3687162" cy="2291086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6E93C1F6-8CE6-C3B9-939E-2DEC54C76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195" y="318944"/>
            <a:ext cx="4792519" cy="609745"/>
          </a:xfrm>
        </p:spPr>
        <p:txBody>
          <a:bodyPr/>
          <a:lstStyle/>
          <a:p>
            <a:r>
              <a:rPr lang="pl-PL" sz="2600" b="1" i="1">
                <a:solidFill>
                  <a:srgbClr val="265217"/>
                </a:solidFill>
                <a:ea typeface="+mj-lt"/>
                <a:cs typeface="+mj-lt"/>
              </a:rPr>
              <a:t>Kolejka w algorytmie 2 - scalanie</a:t>
            </a:r>
            <a:endParaRPr lang="pl-PL"/>
          </a:p>
        </p:txBody>
      </p:sp>
      <p:sp>
        <p:nvSpPr>
          <p:cNvPr id="6" name="Prostokąt: zaokrąglone rogi 5">
            <a:extLst>
              <a:ext uri="{FF2B5EF4-FFF2-40B4-BE49-F238E27FC236}">
                <a16:creationId xmlns:a16="http://schemas.microsoft.com/office/drawing/2014/main" id="{9A750C9A-20A4-2A7E-603A-5E68BFFF572F}"/>
              </a:ext>
            </a:extLst>
          </p:cNvPr>
          <p:cNvSpPr/>
          <p:nvPr/>
        </p:nvSpPr>
        <p:spPr>
          <a:xfrm>
            <a:off x="2439846" y="972485"/>
            <a:ext cx="358952" cy="150754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atin typeface="Times New Roman"/>
              <a:cs typeface="Times New Roman"/>
            </a:endParaRPr>
          </a:p>
        </p:txBody>
      </p:sp>
      <p:sp>
        <p:nvSpPr>
          <p:cNvPr id="7" name="Prostokąt: zaokrąglone rogi 6">
            <a:extLst>
              <a:ext uri="{FF2B5EF4-FFF2-40B4-BE49-F238E27FC236}">
                <a16:creationId xmlns:a16="http://schemas.microsoft.com/office/drawing/2014/main" id="{F2DC7FB1-C38B-71C0-BF79-3D971097491B}"/>
              </a:ext>
            </a:extLst>
          </p:cNvPr>
          <p:cNvSpPr/>
          <p:nvPr/>
        </p:nvSpPr>
        <p:spPr>
          <a:xfrm>
            <a:off x="4143283" y="954270"/>
            <a:ext cx="358952" cy="1507542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atin typeface="Times New Roman"/>
              <a:cs typeface="Times New Roman"/>
            </a:endParaRPr>
          </a:p>
        </p:txBody>
      </p:sp>
      <p:sp>
        <p:nvSpPr>
          <p:cNvPr id="5" name="Prostokąt: zaokrąglone rogi 4">
            <a:extLst>
              <a:ext uri="{FF2B5EF4-FFF2-40B4-BE49-F238E27FC236}">
                <a16:creationId xmlns:a16="http://schemas.microsoft.com/office/drawing/2014/main" id="{D6465A5B-618D-57BF-23AF-7CEF64A9DD7A}"/>
              </a:ext>
            </a:extLst>
          </p:cNvPr>
          <p:cNvSpPr/>
          <p:nvPr/>
        </p:nvSpPr>
        <p:spPr>
          <a:xfrm>
            <a:off x="6283240" y="972485"/>
            <a:ext cx="358952" cy="150754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atin typeface="Times New Roman"/>
              <a:cs typeface="Times New Roman"/>
            </a:endParaRPr>
          </a:p>
        </p:txBody>
      </p:sp>
      <p:sp>
        <p:nvSpPr>
          <p:cNvPr id="8" name="Prostokąt: zaokrąglone rogi 7">
            <a:extLst>
              <a:ext uri="{FF2B5EF4-FFF2-40B4-BE49-F238E27FC236}">
                <a16:creationId xmlns:a16="http://schemas.microsoft.com/office/drawing/2014/main" id="{6B3D394C-5239-B02A-AAC8-FA38EB6F9355}"/>
              </a:ext>
            </a:extLst>
          </p:cNvPr>
          <p:cNvSpPr/>
          <p:nvPr/>
        </p:nvSpPr>
        <p:spPr>
          <a:xfrm>
            <a:off x="7567729" y="972485"/>
            <a:ext cx="358952" cy="1507542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atin typeface="Times New Roman"/>
              <a:cs typeface="Times New Roman"/>
            </a:endParaRPr>
          </a:p>
        </p:txBody>
      </p:sp>
      <p:sp>
        <p:nvSpPr>
          <p:cNvPr id="9" name="Prostokąt: zaokrąglone rogi 8">
            <a:extLst>
              <a:ext uri="{FF2B5EF4-FFF2-40B4-BE49-F238E27FC236}">
                <a16:creationId xmlns:a16="http://schemas.microsoft.com/office/drawing/2014/main" id="{B5EA33C6-322D-B012-92DD-D379963AC20F}"/>
              </a:ext>
            </a:extLst>
          </p:cNvPr>
          <p:cNvSpPr/>
          <p:nvPr/>
        </p:nvSpPr>
        <p:spPr>
          <a:xfrm>
            <a:off x="5773216" y="963377"/>
            <a:ext cx="358952" cy="150754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atin typeface="Times New Roman"/>
              <a:cs typeface="Times New Roman"/>
            </a:endParaRPr>
          </a:p>
        </p:txBody>
      </p:sp>
      <p:pic>
        <p:nvPicPr>
          <p:cNvPr id="12" name="Obraz 11" descr="Obraz zawierający tekst, zrzut ekranu, Czcionka, numer&#10;&#10;Opis wygenerowany automatycznie">
            <a:extLst>
              <a:ext uri="{FF2B5EF4-FFF2-40B4-BE49-F238E27FC236}">
                <a16:creationId xmlns:a16="http://schemas.microsoft.com/office/drawing/2014/main" id="{09D35AD9-1D27-D39E-E1E6-DB1E5910B2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938" y="3635932"/>
            <a:ext cx="3586979" cy="2272870"/>
          </a:xfrm>
          <a:prstGeom prst="rect">
            <a:avLst/>
          </a:prstGeom>
        </p:spPr>
      </p:pic>
      <p:pic>
        <p:nvPicPr>
          <p:cNvPr id="13" name="Obraz 12" descr="Obraz zawierający tekst, zrzut ekranu, Czcionka, numer&#10;&#10;Opis wygenerowany automatycznie">
            <a:extLst>
              <a:ext uri="{FF2B5EF4-FFF2-40B4-BE49-F238E27FC236}">
                <a16:creationId xmlns:a16="http://schemas.microsoft.com/office/drawing/2014/main" id="{F4921150-C08C-B4E8-C76A-2C67C8396F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248" y="3535748"/>
            <a:ext cx="3696269" cy="2363946"/>
          </a:xfrm>
          <a:prstGeom prst="rect">
            <a:avLst/>
          </a:prstGeom>
        </p:spPr>
      </p:pic>
      <p:sp>
        <p:nvSpPr>
          <p:cNvPr id="14" name="Prostokąt: zaokrąglone rogi 13">
            <a:extLst>
              <a:ext uri="{FF2B5EF4-FFF2-40B4-BE49-F238E27FC236}">
                <a16:creationId xmlns:a16="http://schemas.microsoft.com/office/drawing/2014/main" id="{72AB9AA0-51F8-F35B-9D55-D79CD9386444}"/>
              </a:ext>
            </a:extLst>
          </p:cNvPr>
          <p:cNvSpPr/>
          <p:nvPr/>
        </p:nvSpPr>
        <p:spPr>
          <a:xfrm>
            <a:off x="2795363" y="3540820"/>
            <a:ext cx="368059" cy="1607725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atin typeface="Times New Roman"/>
              <a:cs typeface="Times New Roman"/>
            </a:endParaRPr>
          </a:p>
        </p:txBody>
      </p:sp>
      <p:sp>
        <p:nvSpPr>
          <p:cNvPr id="15" name="Prostokąt: zaokrąglone rogi 14">
            <a:extLst>
              <a:ext uri="{FF2B5EF4-FFF2-40B4-BE49-F238E27FC236}">
                <a16:creationId xmlns:a16="http://schemas.microsoft.com/office/drawing/2014/main" id="{196E417C-D4CE-BB1C-97DF-812599C9E0DC}"/>
              </a:ext>
            </a:extLst>
          </p:cNvPr>
          <p:cNvSpPr/>
          <p:nvPr/>
        </p:nvSpPr>
        <p:spPr>
          <a:xfrm>
            <a:off x="3232204" y="3540820"/>
            <a:ext cx="368059" cy="160772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atin typeface="Times New Roman"/>
              <a:cs typeface="Times New Roman"/>
            </a:endParaRPr>
          </a:p>
        </p:txBody>
      </p:sp>
      <p:pic>
        <p:nvPicPr>
          <p:cNvPr id="16" name="Obraz 15" descr="Obraz zawierający tekst, Czcionka, zrzut ekranu, numer&#10;&#10;Opis wygenerowany automatycznie">
            <a:extLst>
              <a:ext uri="{FF2B5EF4-FFF2-40B4-BE49-F238E27FC236}">
                <a16:creationId xmlns:a16="http://schemas.microsoft.com/office/drawing/2014/main" id="{F4501ACC-FAA0-0DA9-8D30-A3ABC6FD25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04212" y="3544856"/>
            <a:ext cx="3687162" cy="2354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419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0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5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5" grpId="0" animBg="1"/>
      <p:bldP spid="5" grpId="1" animBg="1"/>
      <p:bldP spid="8" grpId="0" animBg="1"/>
      <p:bldP spid="8" grpId="1" animBg="1"/>
      <p:bldP spid="9" grpId="0" animBg="1"/>
      <p:bldP spid="9" grpId="1" animBg="1"/>
      <p:bldP spid="14" grpId="0" animBg="1"/>
      <p:bldP spid="14" grpId="1" animBg="1"/>
      <p:bldP spid="15" grpId="0" animBg="1"/>
      <p:bldP spid="15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B849BB9-A694-6406-BA44-23A872427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397" y="316898"/>
            <a:ext cx="7655207" cy="621437"/>
          </a:xfrm>
        </p:spPr>
        <p:txBody>
          <a:bodyPr/>
          <a:lstStyle/>
          <a:p>
            <a:pPr algn="ctr"/>
            <a:r>
              <a:rPr lang="pl-PL" sz="2600" b="1" i="1">
                <a:solidFill>
                  <a:srgbClr val="265217"/>
                </a:solidFill>
                <a:ea typeface="+mj-lt"/>
                <a:cs typeface="+mj-lt"/>
              </a:rPr>
              <a:t>Przykłady dużych macierzy rzadkich</a:t>
            </a:r>
            <a:endParaRPr lang="pl-PL"/>
          </a:p>
        </p:txBody>
      </p:sp>
      <p:pic>
        <p:nvPicPr>
          <p:cNvPr id="4" name="Symbol zastępczy zawartości 3" descr="Obraz zawierający zrzut ekranu, linia, diagram, Wykres&#10;&#10;Opis wygenerowany automatycznie">
            <a:extLst>
              <a:ext uri="{FF2B5EF4-FFF2-40B4-BE49-F238E27FC236}">
                <a16:creationId xmlns:a16="http://schemas.microsoft.com/office/drawing/2014/main" id="{CBE6DBE8-5A46-D5D5-7DEA-CA01AB8F65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73293" y="3746310"/>
            <a:ext cx="3723288" cy="2794880"/>
          </a:xfrm>
        </p:spPr>
      </p:pic>
      <p:pic>
        <p:nvPicPr>
          <p:cNvPr id="3" name="Obraz 2" descr="Obraz zawierający linia, zrzut ekranu, Wykres, Wielobarwność&#10;&#10;Opis wygenerowany automatycznie">
            <a:extLst>
              <a:ext uri="{FF2B5EF4-FFF2-40B4-BE49-F238E27FC236}">
                <a16:creationId xmlns:a16="http://schemas.microsoft.com/office/drawing/2014/main" id="{44FAB6AC-D730-D23E-D525-8B03508E70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4070" y="1088336"/>
            <a:ext cx="3597965" cy="2653747"/>
          </a:xfrm>
          <a:prstGeom prst="rect">
            <a:avLst/>
          </a:prstGeom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852A43ED-5A14-5C7C-404F-62FCCA35B6F7}"/>
              </a:ext>
            </a:extLst>
          </p:cNvPr>
          <p:cNvSpPr txBox="1"/>
          <p:nvPr/>
        </p:nvSpPr>
        <p:spPr>
          <a:xfrm>
            <a:off x="1252331" y="4164496"/>
            <a:ext cx="3399181" cy="195438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l-PL" err="1">
                <a:latin typeface="Times New Roman"/>
                <a:cs typeface="Times New Roman"/>
              </a:rPr>
              <a:t>Consph</a:t>
            </a:r>
            <a:endParaRPr lang="pl-PL">
              <a:latin typeface="Times New Roman"/>
              <a:cs typeface="Times New Roman"/>
            </a:endParaRPr>
          </a:p>
          <a:p>
            <a:pPr marL="285750" indent="-285750">
              <a:buFont typeface="Calibri"/>
              <a:buChar char="-"/>
            </a:pPr>
            <a:r>
              <a:rPr lang="pl-PL">
                <a:latin typeface="Times New Roman"/>
                <a:cs typeface="Times New Roman"/>
              </a:rPr>
              <a:t>Macierz sztywniści dla równania FEM</a:t>
            </a:r>
            <a:endParaRPr lang="pl-PL" dirty="0">
              <a:latin typeface="Times New Roman"/>
              <a:cs typeface="Times New Roman"/>
            </a:endParaRPr>
          </a:p>
          <a:p>
            <a:pPr marL="285750" indent="-285750">
              <a:buFont typeface="Calibri"/>
              <a:buChar char="-"/>
            </a:pPr>
            <a:r>
              <a:rPr lang="pl-PL" dirty="0">
                <a:latin typeface="Times New Roman"/>
                <a:cs typeface="Times New Roman"/>
              </a:rPr>
              <a:t>Wielkość macierzy: </a:t>
            </a:r>
            <a:r>
              <a:rPr lang="pl-PL" dirty="0">
                <a:latin typeface="Times New Roman"/>
                <a:ea typeface="+mn-lt"/>
                <a:cs typeface="+mn-lt"/>
              </a:rPr>
              <a:t>83 334</a:t>
            </a:r>
          </a:p>
          <a:p>
            <a:pPr marL="285750" indent="-285750">
              <a:buFont typeface="Calibri"/>
              <a:buChar char="-"/>
            </a:pPr>
            <a:r>
              <a:rPr lang="pl-PL" dirty="0">
                <a:latin typeface="Times New Roman"/>
                <a:cs typeface="Times New Roman"/>
              </a:rPr>
              <a:t>Liczba elementów niezerowych: </a:t>
            </a:r>
            <a:r>
              <a:rPr lang="pl-PL" dirty="0">
                <a:latin typeface="Times New Roman"/>
                <a:ea typeface="+mn-lt"/>
                <a:cs typeface="+mn-lt"/>
              </a:rPr>
              <a:t>3 046 907</a:t>
            </a:r>
          </a:p>
          <a:p>
            <a:pPr marL="285750" indent="-285750">
              <a:buFont typeface="Calibri"/>
              <a:buChar char="-"/>
            </a:pPr>
            <a:r>
              <a:rPr lang="pl-PL" sz="1300" i="1" dirty="0">
                <a:latin typeface="Times New Roman"/>
                <a:cs typeface="Times New Roman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https://sparse.tamu.edu/Williams/consph</a:t>
            </a:r>
            <a:endParaRPr lang="pl-PL">
              <a:latin typeface="Times New Roman"/>
              <a:cs typeface="Times New Roman"/>
            </a:endParaRP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2EB8FB1F-2736-79F6-D408-41545AC6B344}"/>
              </a:ext>
            </a:extLst>
          </p:cNvPr>
          <p:cNvSpPr txBox="1"/>
          <p:nvPr/>
        </p:nvSpPr>
        <p:spPr>
          <a:xfrm>
            <a:off x="1252330" y="1580320"/>
            <a:ext cx="3319667" cy="16773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l-PL" err="1">
                <a:latin typeface="Times New Roman"/>
                <a:cs typeface="Times New Roman"/>
              </a:rPr>
              <a:t>Goodwin</a:t>
            </a:r>
            <a:r>
              <a:rPr lang="pl-PL" dirty="0">
                <a:latin typeface="Times New Roman"/>
                <a:cs typeface="Times New Roman"/>
              </a:rPr>
              <a:t>:</a:t>
            </a:r>
          </a:p>
          <a:p>
            <a:pPr marL="285750" indent="-285750">
              <a:buFont typeface="Calibri"/>
              <a:buChar char="-"/>
            </a:pPr>
            <a:r>
              <a:rPr lang="pl-PL" dirty="0">
                <a:latin typeface="Times New Roman"/>
                <a:cs typeface="Times New Roman"/>
              </a:rPr>
              <a:t>Równanie dynamiki płynu</a:t>
            </a:r>
          </a:p>
          <a:p>
            <a:pPr marL="285750" indent="-285750">
              <a:buFont typeface="Calibri"/>
              <a:buChar char="-"/>
            </a:pPr>
            <a:r>
              <a:rPr lang="pl-PL" dirty="0">
                <a:latin typeface="Times New Roman"/>
                <a:cs typeface="Times New Roman"/>
              </a:rPr>
              <a:t>Wielkość macierzy: </a:t>
            </a:r>
            <a:r>
              <a:rPr lang="pl-PL" dirty="0">
                <a:latin typeface="Times New Roman"/>
                <a:ea typeface="+mn-lt"/>
                <a:cs typeface="+mn-lt"/>
              </a:rPr>
              <a:t>7 320</a:t>
            </a:r>
          </a:p>
          <a:p>
            <a:pPr marL="285750" indent="-285750">
              <a:buFont typeface="Calibri"/>
              <a:buChar char="-"/>
            </a:pPr>
            <a:r>
              <a:rPr lang="pl-PL" dirty="0">
                <a:latin typeface="Times New Roman"/>
                <a:cs typeface="Times New Roman"/>
              </a:rPr>
              <a:t>Liczba elementów niezerowych: </a:t>
            </a:r>
            <a:r>
              <a:rPr lang="pl-PL" dirty="0">
                <a:latin typeface="Times New Roman"/>
                <a:ea typeface="+mn-lt"/>
                <a:cs typeface="+mn-lt"/>
              </a:rPr>
              <a:t>324 784</a:t>
            </a:r>
          </a:p>
          <a:p>
            <a:pPr marL="285750" indent="-285750">
              <a:buFont typeface="Calibri"/>
              <a:buChar char="-"/>
            </a:pPr>
            <a:r>
              <a:rPr lang="pl-PL" sz="1300" i="1" dirty="0">
                <a:latin typeface="Times New Roman"/>
                <a:cs typeface="Times New Roman"/>
              </a:rPr>
              <a:t>https://sparse.tamu.edu/Goodwin/goodwin</a:t>
            </a:r>
            <a:endParaRPr lang="pl-PL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14904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AF9BBA8-4A20-D756-40B2-6D71E8479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578587" cy="639763"/>
          </a:xfrm>
        </p:spPr>
        <p:txBody>
          <a:bodyPr>
            <a:normAutofit/>
          </a:bodyPr>
          <a:lstStyle/>
          <a:p>
            <a:pPr algn="ctr"/>
            <a:r>
              <a:rPr lang="pl-PL" sz="2600" b="1" i="1" dirty="0">
                <a:solidFill>
                  <a:srgbClr val="265217"/>
                </a:solidFill>
              </a:rPr>
              <a:t>Porównanie czasu działania algorytmów</a:t>
            </a:r>
            <a:endParaRPr lang="pl-PL" dirty="0"/>
          </a:p>
        </p:txBody>
      </p:sp>
      <p:graphicFrame>
        <p:nvGraphicFramePr>
          <p:cNvPr id="4" name="Symbol zastępczy zawartości 3">
            <a:extLst>
              <a:ext uri="{FF2B5EF4-FFF2-40B4-BE49-F238E27FC236}">
                <a16:creationId xmlns:a16="http://schemas.microsoft.com/office/drawing/2014/main" id="{53EC2080-A6C5-4B32-CFCC-862BE37927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578782"/>
              </p:ext>
            </p:extLst>
          </p:nvPr>
        </p:nvGraphicFramePr>
        <p:xfrm>
          <a:off x="1320597" y="1129338"/>
          <a:ext cx="6200349" cy="52507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9169">
                  <a:extLst>
                    <a:ext uri="{9D8B030D-6E8A-4147-A177-3AD203B41FA5}">
                      <a16:colId xmlns:a16="http://schemas.microsoft.com/office/drawing/2014/main" val="1799691510"/>
                    </a:ext>
                  </a:extLst>
                </a:gridCol>
                <a:gridCol w="988236">
                  <a:extLst>
                    <a:ext uri="{9D8B030D-6E8A-4147-A177-3AD203B41FA5}">
                      <a16:colId xmlns:a16="http://schemas.microsoft.com/office/drawing/2014/main" val="1593071212"/>
                    </a:ext>
                  </a:extLst>
                </a:gridCol>
                <a:gridCol w="988236">
                  <a:extLst>
                    <a:ext uri="{9D8B030D-6E8A-4147-A177-3AD203B41FA5}">
                      <a16:colId xmlns:a16="http://schemas.microsoft.com/office/drawing/2014/main" val="795825062"/>
                    </a:ext>
                  </a:extLst>
                </a:gridCol>
                <a:gridCol w="988236">
                  <a:extLst>
                    <a:ext uri="{9D8B030D-6E8A-4147-A177-3AD203B41FA5}">
                      <a16:colId xmlns:a16="http://schemas.microsoft.com/office/drawing/2014/main" val="3868702171"/>
                    </a:ext>
                  </a:extLst>
                </a:gridCol>
                <a:gridCol w="988236">
                  <a:extLst>
                    <a:ext uri="{9D8B030D-6E8A-4147-A177-3AD203B41FA5}">
                      <a16:colId xmlns:a16="http://schemas.microsoft.com/office/drawing/2014/main" val="2239349185"/>
                    </a:ext>
                  </a:extLst>
                </a:gridCol>
                <a:gridCol w="988236">
                  <a:extLst>
                    <a:ext uri="{9D8B030D-6E8A-4147-A177-3AD203B41FA5}">
                      <a16:colId xmlns:a16="http://schemas.microsoft.com/office/drawing/2014/main" val="60574492"/>
                    </a:ext>
                  </a:extLst>
                </a:gridCol>
              </a:tblGrid>
              <a:tr h="586408">
                <a:tc>
                  <a:txBody>
                    <a:bodyPr/>
                    <a:lstStyle/>
                    <a:p>
                      <a:endParaRPr lang="pl-PL" sz="1400" dirty="0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1400" b="0" i="0" u="none" strike="noStrike" noProof="0" dirty="0">
                          <a:latin typeface="Times New Roman"/>
                        </a:rPr>
                        <a:t>Algorytm 1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1400" b="0" i="0" u="none" strike="noStrike" noProof="0" dirty="0">
                          <a:latin typeface="Times New Roman"/>
                        </a:rPr>
                        <a:t>Algorytm 2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1400" b="0" i="0" u="none" strike="noStrike" noProof="0" dirty="0">
                          <a:solidFill>
                            <a:srgbClr val="FFFFFF"/>
                          </a:solidFill>
                          <a:latin typeface="Times New Roman"/>
                        </a:rPr>
                        <a:t>Algorytm 2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1400" b="0" i="0" u="none" strike="noStrike" noProof="0" dirty="0">
                          <a:solidFill>
                            <a:srgbClr val="FFFFFF"/>
                          </a:solidFill>
                          <a:latin typeface="Times New Roman"/>
                        </a:rPr>
                        <a:t>Algorytm 3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1400" b="0" i="0" u="none" strike="noStrike" noProof="0" dirty="0">
                          <a:solidFill>
                            <a:srgbClr val="FFFFFF"/>
                          </a:solidFill>
                          <a:latin typeface="Times New Roman"/>
                        </a:rPr>
                        <a:t>Algorytm 3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537402815"/>
                  </a:ext>
                </a:extLst>
              </a:tr>
              <a:tr h="476632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pl-PL" sz="1400">
                          <a:latin typeface="Times New Roman"/>
                        </a:rPr>
                        <a:t>Liczba wątków</a:t>
                      </a:r>
                      <a:endParaRPr lang="pl-PL" sz="1400" dirty="0" err="1">
                        <a:latin typeface="Times New Roman"/>
                      </a:endParaRPr>
                    </a:p>
                  </a:txBody>
                  <a:tcPr anchor="ctr"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1400" b="0" i="0" u="none" strike="noStrike" noProof="0" dirty="0">
                          <a:latin typeface="Times New Roman"/>
                        </a:rPr>
                        <a:t>1</a:t>
                      </a:r>
                    </a:p>
                  </a:txBody>
                  <a:tcPr anchor="ctr"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1400" b="0" i="0" u="none" strike="noStrike" noProof="0" dirty="0">
                          <a:latin typeface="Times New Roman"/>
                        </a:rPr>
                        <a:t>1</a:t>
                      </a:r>
                    </a:p>
                  </a:txBody>
                  <a:tcPr anchor="ctr"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1400" b="0" i="0" u="none" strike="noStrike" noProof="0" dirty="0">
                          <a:solidFill>
                            <a:srgbClr val="000000"/>
                          </a:solidFill>
                          <a:latin typeface="Times New Roman"/>
                        </a:rPr>
                        <a:t>10</a:t>
                      </a:r>
                      <a:endParaRPr lang="pl-PL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ctr"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1400" b="0" i="0" u="none" strike="noStrike" noProof="0" dirty="0">
                          <a:solidFill>
                            <a:srgbClr val="000000"/>
                          </a:solidFill>
                          <a:latin typeface="Times New Roman"/>
                        </a:rPr>
                        <a:t>1</a:t>
                      </a:r>
                      <a:endParaRPr lang="pl-PL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ctr"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1400" b="0" i="0" u="none" strike="noStrike" noProof="0" dirty="0">
                          <a:solidFill>
                            <a:srgbClr val="000000"/>
                          </a:solidFill>
                          <a:latin typeface="Times New Roman"/>
                        </a:rPr>
                        <a:t>10</a:t>
                      </a:r>
                      <a:endParaRPr lang="pl-PL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ctr"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249728"/>
                  </a:ext>
                </a:extLst>
              </a:tr>
              <a:tr h="869155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pl-PL" sz="1400" dirty="0">
                          <a:latin typeface="Times New Roman"/>
                        </a:rPr>
                        <a:t>"</a:t>
                      </a:r>
                      <a:r>
                        <a:rPr lang="pl-PL" sz="1400" b="1" dirty="0" err="1">
                          <a:latin typeface="Times New Roman"/>
                        </a:rPr>
                        <a:t>goodwin</a:t>
                      </a:r>
                      <a:r>
                        <a:rPr lang="pl-PL" sz="1400" dirty="0">
                          <a:latin typeface="Times New Roman"/>
                        </a:rPr>
                        <a:t>"</a:t>
                      </a:r>
                    </a:p>
                    <a:p>
                      <a:pPr lvl="0" algn="l">
                        <a:buNone/>
                      </a:pPr>
                      <a:r>
                        <a:rPr lang="pl-PL" sz="1400" dirty="0">
                          <a:latin typeface="Times New Roman"/>
                        </a:rPr>
                        <a:t>N = 7320</a:t>
                      </a:r>
                    </a:p>
                    <a:p>
                      <a:pPr lvl="0" algn="l">
                        <a:buNone/>
                      </a:pPr>
                      <a:r>
                        <a:rPr lang="pl-PL" sz="1400" dirty="0" err="1">
                          <a:latin typeface="Times New Roman"/>
                        </a:rPr>
                        <a:t>nnz</a:t>
                      </a:r>
                      <a:r>
                        <a:rPr lang="pl-PL" sz="1400" dirty="0">
                          <a:latin typeface="Times New Roman"/>
                        </a:rPr>
                        <a:t> = </a:t>
                      </a:r>
                      <a:r>
                        <a:rPr lang="pl-PL" sz="1400" b="0" i="0" u="none" strike="noStrike" noProof="0" dirty="0">
                          <a:latin typeface="Times New Roman"/>
                        </a:rPr>
                        <a:t>324K</a:t>
                      </a:r>
                      <a:endParaRPr lang="pl-PL" sz="1400" dirty="0">
                        <a:latin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1400" b="0" i="0" u="none" strike="noStrike" noProof="0" dirty="0">
                          <a:latin typeface="Times New Roman"/>
                        </a:rPr>
                        <a:t>37s</a:t>
                      </a:r>
                      <a:endParaRPr lang="pl-PL" dirty="0">
                        <a:latin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1400" b="0" i="0" u="none" strike="noStrike" noProof="0" dirty="0">
                          <a:latin typeface="Times New Roman"/>
                        </a:rPr>
                        <a:t>0.9s</a:t>
                      </a:r>
                      <a:endParaRPr lang="pl-PL" dirty="0">
                        <a:latin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1400" b="0" i="0" u="none" strike="noStrike" noProof="0" dirty="0">
                          <a:solidFill>
                            <a:srgbClr val="000000"/>
                          </a:solidFill>
                          <a:latin typeface="Times New Roman"/>
                        </a:rPr>
                        <a:t>0.27s</a:t>
                      </a:r>
                      <a:endParaRPr lang="pl-PL" dirty="0">
                        <a:latin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1400" b="0" i="0" u="none" strike="noStrike" noProof="0" dirty="0">
                          <a:solidFill>
                            <a:srgbClr val="000000"/>
                          </a:solidFill>
                          <a:latin typeface="Times New Roman"/>
                        </a:rPr>
                        <a:t>0.38s</a:t>
                      </a:r>
                      <a:endParaRPr lang="pl-PL" dirty="0">
                        <a:latin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1400" b="0" i="0" u="none" strike="noStrike" noProof="0" dirty="0">
                          <a:solidFill>
                            <a:srgbClr val="000000"/>
                          </a:solidFill>
                          <a:latin typeface="Times New Roman"/>
                        </a:rPr>
                        <a:t>0.063s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8722002"/>
                  </a:ext>
                </a:extLst>
              </a:tr>
              <a:tr h="869155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pl-PL" sz="1400" b="0" i="0" u="none" strike="noStrike" noProof="0" dirty="0">
                          <a:latin typeface="Times New Roman"/>
                        </a:rPr>
                        <a:t>"</a:t>
                      </a:r>
                      <a:r>
                        <a:rPr lang="pl-PL" sz="1400" b="1" i="0" u="none" strike="noStrike" noProof="0" dirty="0" err="1">
                          <a:latin typeface="Times New Roman"/>
                        </a:rPr>
                        <a:t>consph</a:t>
                      </a:r>
                      <a:r>
                        <a:rPr lang="pl-PL" sz="1400" b="0" i="0" u="none" strike="noStrike" noProof="0" dirty="0">
                          <a:latin typeface="Times New Roman"/>
                        </a:rPr>
                        <a:t>"</a:t>
                      </a:r>
                    </a:p>
                    <a:p>
                      <a:pPr lvl="0" algn="l">
                        <a:buNone/>
                      </a:pPr>
                      <a:r>
                        <a:rPr lang="pl-PL" sz="1400" b="0" i="0" u="none" strike="noStrike" noProof="0" dirty="0">
                          <a:latin typeface="Times New Roman"/>
                        </a:rPr>
                        <a:t>N = 83K</a:t>
                      </a:r>
                    </a:p>
                    <a:p>
                      <a:pPr lvl="0" algn="l">
                        <a:buNone/>
                      </a:pPr>
                      <a:r>
                        <a:rPr lang="pl-PL" sz="1400" b="0" i="0" u="none" strike="noStrike" noProof="0" dirty="0" err="1">
                          <a:latin typeface="Times New Roman"/>
                        </a:rPr>
                        <a:t>nnz</a:t>
                      </a:r>
                      <a:r>
                        <a:rPr lang="pl-PL" sz="1400" b="0" i="0" u="none" strike="noStrike" noProof="0" dirty="0">
                          <a:latin typeface="Times New Roman"/>
                        </a:rPr>
                        <a:t> = 3M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1400" b="0" i="0" u="none" strike="noStrike" noProof="0" dirty="0">
                          <a:latin typeface="Times New Roman"/>
                        </a:rPr>
                        <a:t>zbyt długo</a:t>
                      </a:r>
                      <a:endParaRPr lang="pl-PL" sz="1400" b="0" i="0" u="none" strike="noStrike" noProof="0" dirty="0" err="1">
                        <a:latin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1400" b="0" i="0" u="none" strike="noStrike" noProof="0" dirty="0">
                          <a:latin typeface="Times New Roman"/>
                        </a:rPr>
                        <a:t>98s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1400" b="0" i="0" u="none" strike="noStrike" noProof="0" dirty="0">
                          <a:solidFill>
                            <a:srgbClr val="000000"/>
                          </a:solidFill>
                          <a:latin typeface="Times New Roman"/>
                        </a:rPr>
                        <a:t>30s</a:t>
                      </a:r>
                      <a:endParaRPr lang="pl-PL" dirty="0">
                        <a:latin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1400" b="0" i="0" u="none" strike="noStrike" noProof="0" dirty="0">
                          <a:solidFill>
                            <a:srgbClr val="000000"/>
                          </a:solidFill>
                          <a:latin typeface="Times New Roman"/>
                        </a:rPr>
                        <a:t>2.5s</a:t>
                      </a:r>
                      <a:endParaRPr lang="pl-PL" dirty="0">
                        <a:latin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1400" b="0" i="0" u="none" strike="noStrike" noProof="0" dirty="0">
                          <a:solidFill>
                            <a:srgbClr val="000000"/>
                          </a:solidFill>
                          <a:latin typeface="Times New Roman"/>
                        </a:rPr>
                        <a:t>0.4s</a:t>
                      </a:r>
                      <a:endParaRPr lang="pl-PL" dirty="0">
                        <a:latin typeface="Times New Roman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7341659"/>
                  </a:ext>
                </a:extLst>
              </a:tr>
              <a:tr h="506895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pl-PL" sz="1400" b="0" i="0" u="none" strike="noStrike" noProof="0" dirty="0">
                          <a:solidFill>
                            <a:srgbClr val="000000"/>
                          </a:solidFill>
                          <a:latin typeface="Times New Roman"/>
                        </a:rPr>
                        <a:t>Liczba wątków</a:t>
                      </a:r>
                      <a:endParaRPr lang="pl-PL" dirty="0"/>
                    </a:p>
                  </a:txBody>
                  <a:tcPr anchor="ctr"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1400" b="0" i="0" u="none" strike="noStrike" noProof="0" dirty="0">
                          <a:latin typeface="Times New Roman"/>
                        </a:rPr>
                        <a:t>NA</a:t>
                      </a:r>
                    </a:p>
                  </a:txBody>
                  <a:tcPr anchor="ctr"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1400" b="0" i="0" u="none" strike="noStrike" noProof="0" dirty="0">
                          <a:latin typeface="Times New Roman"/>
                        </a:rPr>
                        <a:t>1</a:t>
                      </a:r>
                      <a:endParaRPr lang="pl-PL"/>
                    </a:p>
                  </a:txBody>
                  <a:tcPr anchor="ctr"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1400" b="0" i="0" u="none" strike="noStrike" noProof="0" dirty="0">
                          <a:solidFill>
                            <a:srgbClr val="000000"/>
                          </a:solidFill>
                          <a:latin typeface="Times New Roman"/>
                        </a:rPr>
                        <a:t>36</a:t>
                      </a:r>
                    </a:p>
                  </a:txBody>
                  <a:tcPr anchor="ctr"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1400" b="0" i="0" u="none" strike="noStrike" noProof="0" dirty="0">
                          <a:solidFill>
                            <a:srgbClr val="000000"/>
                          </a:solidFill>
                          <a:latin typeface="Times New Roman"/>
                        </a:rPr>
                        <a:t>1</a:t>
                      </a:r>
                      <a:endParaRPr lang="pl-PL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ctr"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1400" b="0" i="0" u="none" strike="noStrike" noProof="0" dirty="0">
                          <a:solidFill>
                            <a:srgbClr val="000000"/>
                          </a:solidFill>
                          <a:latin typeface="Times New Roman"/>
                        </a:rPr>
                        <a:t>36</a:t>
                      </a:r>
                    </a:p>
                  </a:txBody>
                  <a:tcPr anchor="ctr"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6704434"/>
                  </a:ext>
                </a:extLst>
              </a:tr>
              <a:tr h="869154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pl-PL" sz="1400" dirty="0">
                          <a:latin typeface="Times New Roman"/>
                        </a:rPr>
                        <a:t>"</a:t>
                      </a:r>
                      <a:r>
                        <a:rPr lang="pl-PL" sz="1400" b="1" err="1">
                          <a:latin typeface="Times New Roman"/>
                        </a:rPr>
                        <a:t>goodwin</a:t>
                      </a:r>
                      <a:r>
                        <a:rPr lang="pl-PL" sz="1400" dirty="0">
                          <a:latin typeface="Times New Roman"/>
                        </a:rPr>
                        <a:t>"</a:t>
                      </a:r>
                      <a:endParaRPr lang="pl-PL"/>
                    </a:p>
                    <a:p>
                      <a:pPr lvl="0" algn="l">
                        <a:buNone/>
                      </a:pPr>
                      <a:r>
                        <a:rPr lang="pl-PL" sz="1400" dirty="0">
                          <a:latin typeface="Times New Roman"/>
                        </a:rPr>
                        <a:t>N = 7320</a:t>
                      </a:r>
                      <a:endParaRPr lang="pl-PL"/>
                    </a:p>
                    <a:p>
                      <a:pPr lvl="0" algn="l">
                        <a:buNone/>
                      </a:pPr>
                      <a:r>
                        <a:rPr lang="pl-PL" sz="1400" dirty="0" err="1">
                          <a:latin typeface="Times New Roman"/>
                        </a:rPr>
                        <a:t>nnz</a:t>
                      </a:r>
                      <a:r>
                        <a:rPr lang="pl-PL" sz="1400" dirty="0">
                          <a:latin typeface="Times New Roman"/>
                        </a:rPr>
                        <a:t> = </a:t>
                      </a:r>
                      <a:r>
                        <a:rPr lang="pl-PL" sz="1400" b="0" i="0" u="none" strike="noStrike" noProof="0" dirty="0">
                          <a:latin typeface="Times New Roman"/>
                        </a:rPr>
                        <a:t>324K</a:t>
                      </a:r>
                    </a:p>
                    <a:p>
                      <a:pPr lvl="0" algn="l">
                        <a:buNone/>
                      </a:pPr>
                      <a:r>
                        <a:rPr lang="pl-PL" sz="1400" b="0" i="0" u="none" strike="noStrike" noProof="0" dirty="0">
                          <a:latin typeface="Times New Roman"/>
                        </a:rPr>
                        <a:t>(student)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1400" b="0" i="0" u="none" strike="noStrike" noProof="0" dirty="0">
                          <a:latin typeface="Times New Roman"/>
                        </a:rPr>
                        <a:t>NA</a:t>
                      </a:r>
                      <a:endParaRPr lang="pl-PL" dirty="0">
                        <a:latin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1400" b="0" i="0" u="none" strike="noStrike" noProof="0" dirty="0">
                          <a:latin typeface="Times New Roman"/>
                        </a:rPr>
                        <a:t>1.6s</a:t>
                      </a:r>
                      <a:endParaRPr lang="pl-PL" dirty="0">
                        <a:latin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1400" b="0" i="0" u="none" strike="noStrike" noProof="0" dirty="0">
                          <a:solidFill>
                            <a:srgbClr val="000000"/>
                          </a:solidFill>
                          <a:latin typeface="Times New Roman"/>
                        </a:rPr>
                        <a:t>0.15s</a:t>
                      </a:r>
                      <a:endParaRPr lang="pl-PL" dirty="0">
                        <a:latin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1400" b="0" i="0" u="none" strike="noStrike" noProof="0" dirty="0">
                          <a:solidFill>
                            <a:srgbClr val="000000"/>
                          </a:solidFill>
                          <a:latin typeface="Times New Roman"/>
                        </a:rPr>
                        <a:t>0.5s</a:t>
                      </a:r>
                      <a:endParaRPr lang="pl-PL" dirty="0">
                        <a:latin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1400" b="0" i="0" u="none" strike="noStrike" noProof="0" dirty="0">
                          <a:solidFill>
                            <a:srgbClr val="000000"/>
                          </a:solidFill>
                          <a:latin typeface="Times New Roman"/>
                        </a:rPr>
                        <a:t>0.045s</a:t>
                      </a:r>
                      <a:endParaRPr lang="pl-P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1581777"/>
                  </a:ext>
                </a:extLst>
              </a:tr>
              <a:tr h="869154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pl-PL" sz="1400" b="0" i="0" u="none" strike="noStrike" noProof="0" dirty="0">
                          <a:latin typeface="Times New Roman"/>
                        </a:rPr>
                        <a:t>"</a:t>
                      </a:r>
                      <a:r>
                        <a:rPr lang="pl-PL" sz="1400" b="1" i="0" u="none" strike="noStrike" noProof="0" err="1">
                          <a:latin typeface="Times New Roman"/>
                        </a:rPr>
                        <a:t>consph</a:t>
                      </a:r>
                      <a:r>
                        <a:rPr lang="pl-PL" sz="1400" b="0" i="0" u="none" strike="noStrike" noProof="0" dirty="0">
                          <a:latin typeface="Times New Roman"/>
                        </a:rPr>
                        <a:t>"</a:t>
                      </a:r>
                      <a:endParaRPr lang="pl-PL"/>
                    </a:p>
                    <a:p>
                      <a:pPr lvl="0" algn="l">
                        <a:buNone/>
                      </a:pPr>
                      <a:r>
                        <a:rPr lang="pl-PL" sz="1400" b="0" i="0" u="none" strike="noStrike" noProof="0" dirty="0">
                          <a:latin typeface="Times New Roman"/>
                        </a:rPr>
                        <a:t>N = 83K</a:t>
                      </a:r>
                      <a:endParaRPr lang="pl-PL"/>
                    </a:p>
                    <a:p>
                      <a:pPr lvl="0" algn="l">
                        <a:buNone/>
                      </a:pPr>
                      <a:r>
                        <a:rPr lang="pl-PL" sz="1400" b="0" i="0" u="none" strike="noStrike" noProof="0" dirty="0" err="1">
                          <a:latin typeface="Times New Roman"/>
                        </a:rPr>
                        <a:t>nnz</a:t>
                      </a:r>
                      <a:r>
                        <a:rPr lang="pl-PL" sz="1400" b="0" i="0" u="none" strike="noStrike" noProof="0" dirty="0">
                          <a:latin typeface="Times New Roman"/>
                        </a:rPr>
                        <a:t> = 3M</a:t>
                      </a:r>
                    </a:p>
                    <a:p>
                      <a:pPr lvl="0" algn="l">
                        <a:buNone/>
                      </a:pPr>
                      <a:r>
                        <a:rPr lang="pl-PL" sz="1400" b="0" i="0" u="none" strike="noStrike" noProof="0" dirty="0">
                          <a:solidFill>
                            <a:srgbClr val="000000"/>
                          </a:solidFill>
                          <a:latin typeface="Times New Roman"/>
                        </a:rPr>
                        <a:t>(student)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1400" b="0" i="0" u="none" strike="noStrike" noProof="0" dirty="0">
                          <a:latin typeface="Times New Roman"/>
                        </a:rPr>
                        <a:t>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1400" b="0" i="0" u="none" strike="noStrike" noProof="0" dirty="0">
                          <a:latin typeface="Times New Roman"/>
                        </a:rPr>
                        <a:t>164s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1400" b="0" i="0" u="none" strike="noStrike" noProof="0" dirty="0">
                          <a:solidFill>
                            <a:srgbClr val="000000"/>
                          </a:solidFill>
                          <a:latin typeface="Times New Roman"/>
                        </a:rPr>
                        <a:t>9.8s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1400" b="0" i="0" u="none" strike="noStrike" noProof="0" dirty="0">
                          <a:solidFill>
                            <a:srgbClr val="000000"/>
                          </a:solidFill>
                          <a:latin typeface="Times New Roman"/>
                        </a:rPr>
                        <a:t>2.95s</a:t>
                      </a:r>
                      <a:endParaRPr lang="pl-PL" dirty="0">
                        <a:latin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1400" b="0" i="0" u="none" strike="noStrike" noProof="0" dirty="0">
                          <a:solidFill>
                            <a:srgbClr val="000000"/>
                          </a:solidFill>
                          <a:latin typeface="Times New Roman"/>
                        </a:rPr>
                        <a:t>0.25s</a:t>
                      </a:r>
                      <a:endParaRPr lang="pl-PL" dirty="0">
                        <a:latin typeface="Times New Roman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19142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55171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36A5348-B474-0AB4-85F8-63A0B3E57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24121"/>
            <a:ext cx="7763687" cy="884765"/>
          </a:xfrm>
        </p:spPr>
        <p:txBody>
          <a:bodyPr>
            <a:normAutofit fontScale="90000"/>
          </a:bodyPr>
          <a:lstStyle/>
          <a:p>
            <a:pPr algn="ctr"/>
            <a:br>
              <a:rPr lang="pl-PL" sz="2900" b="1" i="1" dirty="0">
                <a:solidFill>
                  <a:srgbClr val="265217"/>
                </a:solidFill>
                <a:latin typeface="Aptos Display"/>
              </a:rPr>
            </a:br>
            <a:br>
              <a:rPr lang="pl-PL" sz="2900" b="1" i="1" dirty="0">
                <a:latin typeface="Aptos Display"/>
              </a:rPr>
            </a:br>
            <a:r>
              <a:rPr lang="pl-PL" sz="2900" b="1" i="1" dirty="0">
                <a:solidFill>
                  <a:srgbClr val="265217"/>
                </a:solidFill>
                <a:latin typeface="Aptos Display"/>
              </a:rPr>
              <a:t>Zastosowanie macierzy rzadkich</a:t>
            </a:r>
          </a:p>
          <a:p>
            <a:endParaRPr lang="pl-PL" sz="2800" dirty="0">
              <a:latin typeface="Aptos"/>
            </a:endParaRPr>
          </a:p>
          <a:p>
            <a:endParaRPr lang="pl-PL" sz="2800" dirty="0">
              <a:latin typeface="Aptos"/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24AF6B6-5774-05C1-FFD1-6444A7AD6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15" y="1374576"/>
            <a:ext cx="78867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 dirty="0">
                <a:latin typeface="Times New Roman"/>
                <a:cs typeface="Times New Roman"/>
              </a:rPr>
              <a:t>Numeryczne rozwiązywanie równań różniczkowych metodami różnic skończonych oraz metodami wariacyjnymi, przykładowo: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pl-PL" dirty="0">
                <a:latin typeface="Times New Roman"/>
                <a:cs typeface="Times New Roman"/>
              </a:rPr>
              <a:t>Równanie falowe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pl-PL" dirty="0">
                <a:latin typeface="Times New Roman"/>
                <a:cs typeface="Times New Roman"/>
              </a:rPr>
              <a:t>Równanie konwekcji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pl-PL" dirty="0">
                <a:latin typeface="Times New Roman"/>
                <a:cs typeface="Times New Roman"/>
              </a:rPr>
              <a:t>Równanie belki</a:t>
            </a:r>
            <a:endParaRPr lang="pl-PL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pl-PL" dirty="0">
              <a:latin typeface="Times New Roman"/>
              <a:cs typeface="Times New Roman"/>
            </a:endParaRPr>
          </a:p>
          <a:p>
            <a:endParaRPr lang="pl-PL" dirty="0">
              <a:latin typeface="Times New Roman"/>
              <a:cs typeface="Times New Roman"/>
            </a:endParaRP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2CC95AF4-710A-EF6E-181F-9F5CCA4243FB}"/>
              </a:ext>
            </a:extLst>
          </p:cNvPr>
          <p:cNvSpPr txBox="1"/>
          <p:nvPr/>
        </p:nvSpPr>
        <p:spPr>
          <a:xfrm>
            <a:off x="762806" y="3915186"/>
            <a:ext cx="4837179" cy="17471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pl-PL" sz="2800" dirty="0">
                <a:latin typeface="Times New Roman"/>
                <a:cs typeface="Times New Roman"/>
              </a:rPr>
              <a:t>Algorytmy grafowe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Courier New" panose="020B0604020202020204" pitchFamily="34" charset="0"/>
              <a:buChar char="o"/>
            </a:pPr>
            <a:r>
              <a:rPr lang="pl-PL" sz="2400" dirty="0">
                <a:latin typeface="Times New Roman"/>
                <a:cs typeface="Times New Roman"/>
              </a:rPr>
              <a:t>Najkrótsze ścieżki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Courier New" panose="020B0604020202020204" pitchFamily="34" charset="0"/>
              <a:buChar char="o"/>
            </a:pPr>
            <a:r>
              <a:rPr lang="pl-PL" sz="2400" dirty="0">
                <a:latin typeface="Times New Roman"/>
                <a:cs typeface="Times New Roman"/>
              </a:rPr>
              <a:t>Detekcja cykli</a:t>
            </a:r>
          </a:p>
          <a:p>
            <a:pPr marL="914400" lvl="1" indent="-457200">
              <a:buFont typeface="Courier New"/>
              <a:buChar char="o"/>
            </a:pPr>
            <a:endParaRPr lang="pl-PL" sz="2800" dirty="0">
              <a:latin typeface="Times New Roman"/>
              <a:cs typeface="Times New Roman"/>
            </a:endParaRP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105C83A7-2406-758C-36FA-A7482C800578}"/>
              </a:ext>
            </a:extLst>
          </p:cNvPr>
          <p:cNvSpPr txBox="1"/>
          <p:nvPr/>
        </p:nvSpPr>
        <p:spPr>
          <a:xfrm>
            <a:off x="762806" y="5192036"/>
            <a:ext cx="519623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pl-PL" sz="2800" dirty="0">
                <a:latin typeface="Times New Roman"/>
                <a:cs typeface="Times New Roman"/>
              </a:rPr>
              <a:t>Metody optymalizacji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FDB6D955-358B-EBDE-EF00-3D323D859CB1}"/>
              </a:ext>
            </a:extLst>
          </p:cNvPr>
          <p:cNvSpPr txBox="1"/>
          <p:nvPr/>
        </p:nvSpPr>
        <p:spPr>
          <a:xfrm>
            <a:off x="773986" y="5723965"/>
            <a:ext cx="519623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pl-PL" sz="2800" dirty="0">
                <a:latin typeface="Times New Roman"/>
                <a:cs typeface="Times New Roman"/>
              </a:rPr>
              <a:t>i inne...</a:t>
            </a:r>
          </a:p>
        </p:txBody>
      </p:sp>
    </p:spTree>
    <p:extLst>
      <p:ext uri="{BB962C8B-B14F-4D97-AF65-F5344CB8AC3E}">
        <p14:creationId xmlns:p14="http://schemas.microsoft.com/office/powerpoint/2010/main" val="2125471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B36AE73-59D5-B616-D4B2-B767FA31C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4771" y="3620"/>
            <a:ext cx="2974460" cy="1431887"/>
          </a:xfrm>
        </p:spPr>
        <p:txBody>
          <a:bodyPr>
            <a:normAutofit/>
          </a:bodyPr>
          <a:lstStyle/>
          <a:p>
            <a:r>
              <a:rPr lang="pl-PL" sz="3200" b="1" i="1" dirty="0">
                <a:solidFill>
                  <a:schemeClr val="accent6">
                    <a:lumMod val="49000"/>
                  </a:schemeClr>
                </a:solidFill>
              </a:rPr>
              <a:t>Plan prezentacji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23FA3B4-963D-AC49-DE1A-7AB412D853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51467"/>
            <a:ext cx="7904915" cy="512548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 sz="1400" dirty="0">
                <a:latin typeface="Times New Roman"/>
                <a:cs typeface="Times New Roman"/>
              </a:rPr>
              <a:t>Czym jest macierz rzadka?</a:t>
            </a:r>
          </a:p>
          <a:p>
            <a:r>
              <a:rPr lang="pl-PL" sz="1400" dirty="0">
                <a:latin typeface="Times New Roman"/>
                <a:cs typeface="Times New Roman"/>
              </a:rPr>
              <a:t>Sposoby reprezentacji macierzy rzadkich</a:t>
            </a:r>
          </a:p>
          <a:p>
            <a:r>
              <a:rPr lang="pl-PL" sz="1400" dirty="0">
                <a:latin typeface="Times New Roman"/>
                <a:cs typeface="Times New Roman"/>
              </a:rPr>
              <a:t>Implementacja uporządkowana zorientowana po wierszach – CSR format</a:t>
            </a:r>
          </a:p>
          <a:p>
            <a:r>
              <a:rPr lang="pl-PL" sz="1400" dirty="0">
                <a:latin typeface="Times New Roman"/>
                <a:cs typeface="Times New Roman"/>
              </a:rPr>
              <a:t>Operacje na CSR </a:t>
            </a:r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pl-PL" sz="1400" dirty="0">
                <a:latin typeface="Times New Roman"/>
                <a:cs typeface="Times New Roman"/>
              </a:rPr>
              <a:t>Mnożenie przez wektor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pl-PL" sz="1400" dirty="0">
                <a:latin typeface="Times New Roman"/>
                <a:cs typeface="Times New Roman"/>
              </a:rPr>
              <a:t>Operacja przypisania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pl-PL" sz="1400" dirty="0">
                <a:latin typeface="Times New Roman"/>
                <a:cs typeface="Times New Roman"/>
              </a:rPr>
              <a:t>Budowa macierzy z tripletów</a:t>
            </a:r>
          </a:p>
          <a:p>
            <a:r>
              <a:rPr lang="pl-PL" sz="1400" dirty="0">
                <a:latin typeface="Times New Roman"/>
                <a:cs typeface="Times New Roman"/>
              </a:rPr>
              <a:t>Porównanie wydajności CSR z gęstą macierzą</a:t>
            </a:r>
          </a:p>
          <a:p>
            <a:r>
              <a:rPr lang="pl-PL" sz="1400" dirty="0">
                <a:latin typeface="Times New Roman"/>
                <a:cs typeface="Times New Roman"/>
              </a:rPr>
              <a:t>Mnożenie macierzy rzadkich – algorytm 1</a:t>
            </a:r>
          </a:p>
          <a:p>
            <a:r>
              <a:rPr lang="pl-PL" sz="1400" dirty="0">
                <a:latin typeface="Times New Roman"/>
                <a:cs typeface="Times New Roman"/>
              </a:rPr>
              <a:t>Mnożenie macierzy rzadkich – algorytm 2</a:t>
            </a:r>
          </a:p>
          <a:p>
            <a:r>
              <a:rPr lang="pl-PL" sz="1400" dirty="0">
                <a:latin typeface="Times New Roman"/>
                <a:cs typeface="Times New Roman"/>
              </a:rPr>
              <a:t>Mnożenie macierzy rzadkich – algorytm 3</a:t>
            </a:r>
          </a:p>
          <a:p>
            <a:r>
              <a:rPr lang="pl-PL" sz="1400" dirty="0">
                <a:latin typeface="Times New Roman"/>
                <a:cs typeface="Times New Roman"/>
              </a:rPr>
              <a:t>Kolejka w algorytmie 3</a:t>
            </a:r>
            <a:endParaRPr lang="pl-PL" sz="1400"/>
          </a:p>
          <a:p>
            <a:r>
              <a:rPr lang="pl-PL" sz="1400" dirty="0">
                <a:latin typeface="Times New Roman"/>
                <a:cs typeface="Times New Roman"/>
              </a:rPr>
              <a:t>Porównanie algorytmów 1, 2 i 3 na dużych macierzach z użyciem wielu procesorów</a:t>
            </a:r>
          </a:p>
          <a:p>
            <a:r>
              <a:rPr lang="pl-PL" sz="1400" dirty="0">
                <a:latin typeface="Times New Roman"/>
                <a:cs typeface="Times New Roman"/>
              </a:rPr>
              <a:t>Bardziej zaawansowane algorytmy związane z macierzami rzadkimi</a:t>
            </a:r>
            <a:endParaRPr lang="pl-PL" dirty="0"/>
          </a:p>
          <a:p>
            <a:r>
              <a:rPr lang="pl-PL" sz="1400" dirty="0">
                <a:latin typeface="Times New Roman"/>
                <a:cs typeface="Times New Roman"/>
              </a:rPr>
              <a:t>Przykłady bibliotek obsługujące macierze rzadkie</a:t>
            </a:r>
            <a:endParaRPr lang="pl-PL" sz="1400" dirty="0"/>
          </a:p>
          <a:p>
            <a:r>
              <a:rPr lang="pl-PL" sz="1400" dirty="0">
                <a:latin typeface="Times New Roman"/>
                <a:cs typeface="Times New Roman"/>
              </a:rPr>
              <a:t>Zastosowania macierzy rzadkich</a:t>
            </a:r>
            <a:endParaRPr lang="pl-PL"/>
          </a:p>
          <a:p>
            <a:endParaRPr lang="pl-PL" sz="1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032869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DB1AA45-177B-CFFB-91FE-DDBCD768E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206" y="375377"/>
            <a:ext cx="6851337" cy="1346065"/>
          </a:xfrm>
        </p:spPr>
        <p:txBody>
          <a:bodyPr/>
          <a:lstStyle/>
          <a:p>
            <a:pPr algn="ctr"/>
            <a:r>
              <a:rPr lang="pl-PL" sz="2600" b="1" i="1" dirty="0">
                <a:solidFill>
                  <a:srgbClr val="265217"/>
                </a:solidFill>
                <a:latin typeface="Aptos Display"/>
              </a:rPr>
              <a:t>Bardziej zaawansowane algorytmy związane z macierzami rzadkimi</a:t>
            </a:r>
            <a:endParaRPr lang="pl-PL" dirty="0"/>
          </a:p>
        </p:txBody>
      </p:sp>
      <p:pic>
        <p:nvPicPr>
          <p:cNvPr id="4" name="Obraz 3" descr="Obraz zawierający tekst, Czcionka, biały, zrzut ekranu&#10;&#10;Opis wygenerowany automatycznie">
            <a:extLst>
              <a:ext uri="{FF2B5EF4-FFF2-40B4-BE49-F238E27FC236}">
                <a16:creationId xmlns:a16="http://schemas.microsoft.com/office/drawing/2014/main" id="{0D3B5583-67D0-B2C9-FF7D-5F3FA3F261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1158" y="1719220"/>
            <a:ext cx="6261684" cy="1051552"/>
          </a:xfrm>
          <a:prstGeom prst="rect">
            <a:avLst/>
          </a:prstGeom>
        </p:spPr>
      </p:pic>
      <p:pic>
        <p:nvPicPr>
          <p:cNvPr id="5" name="Obraz 4" descr="Obraz zawierający tekst, zrzut ekranu, Czcionka, numer&#10;&#10;Opis wygenerowany automatycznie">
            <a:extLst>
              <a:ext uri="{FF2B5EF4-FFF2-40B4-BE49-F238E27FC236}">
                <a16:creationId xmlns:a16="http://schemas.microsoft.com/office/drawing/2014/main" id="{1A6AD4D0-8C70-F0D3-4A50-A55350D5CA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327" y="3156212"/>
            <a:ext cx="7719095" cy="2072992"/>
          </a:xfrm>
          <a:prstGeom prst="rect">
            <a:avLst/>
          </a:prstGeom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1E4FD450-603C-1CAF-030A-E80B34B74E08}"/>
              </a:ext>
            </a:extLst>
          </p:cNvPr>
          <p:cNvSpPr txBox="1"/>
          <p:nvPr/>
        </p:nvSpPr>
        <p:spPr>
          <a:xfrm>
            <a:off x="707758" y="5320893"/>
            <a:ext cx="7459053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l-PL" sz="1000" dirty="0"/>
              <a:t>Źródło: </a:t>
            </a:r>
            <a:r>
              <a:rPr lang="pl-PL" sz="1000" dirty="0">
                <a:ea typeface="+mn-lt"/>
                <a:cs typeface="+mn-lt"/>
              </a:rPr>
              <a:t>https://eigen.tuxfamily.org/dox/group__TopicSparseSystems.html</a:t>
            </a:r>
            <a:endParaRPr lang="pl-PL" sz="1000" dirty="0"/>
          </a:p>
        </p:txBody>
      </p:sp>
    </p:spTree>
    <p:extLst>
      <p:ext uri="{BB962C8B-B14F-4D97-AF65-F5344CB8AC3E}">
        <p14:creationId xmlns:p14="http://schemas.microsoft.com/office/powerpoint/2010/main" val="13765576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48C550D-E2A4-449A-3E54-61FDCE71C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765" y="484812"/>
            <a:ext cx="7443863" cy="1349500"/>
          </a:xfrm>
        </p:spPr>
        <p:txBody>
          <a:bodyPr/>
          <a:lstStyle/>
          <a:p>
            <a:pPr algn="ctr"/>
            <a:r>
              <a:rPr lang="pl-PL" sz="2600" b="1" i="1" dirty="0">
                <a:solidFill>
                  <a:srgbClr val="265217"/>
                </a:solidFill>
              </a:rPr>
              <a:t>Przykłady bibliotek obsługujące macierze rzadkie</a:t>
            </a:r>
          </a:p>
          <a:p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3B562E0-8E58-615E-D64D-F0D64D0577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819"/>
            <a:ext cx="6354722" cy="284329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>
                <a:latin typeface="Times New Roman"/>
                <a:cs typeface="Times New Roman"/>
              </a:rPr>
              <a:t>Eigen3 </a:t>
            </a:r>
            <a:r>
              <a:rPr lang="pl-PL" dirty="0">
                <a:latin typeface="Times New Roman"/>
                <a:ea typeface="+mn-lt"/>
                <a:cs typeface="+mn-lt"/>
                <a:hlinkClick r:id="rId2"/>
              </a:rPr>
              <a:t>https://eigen.tuxfamily.org/index.php?title=Main_Page</a:t>
            </a:r>
            <a:endParaRPr lang="pl-PL">
              <a:latin typeface="Times New Roman"/>
              <a:ea typeface="+mn-lt"/>
              <a:cs typeface="+mn-lt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pl-PL">
                <a:latin typeface="Times New Roman"/>
                <a:cs typeface="Times New Roman"/>
              </a:rPr>
              <a:t>Język C++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pl-PL">
                <a:latin typeface="Times New Roman"/>
                <a:cs typeface="Times New Roman"/>
              </a:rPr>
              <a:t>Obsługuje CMake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pl-PL">
                <a:latin typeface="Times New Roman"/>
                <a:cs typeface="Times New Roman"/>
              </a:rPr>
              <a:t>Implementuje algorytmy pozwalające rozwiązywać układy równań</a:t>
            </a:r>
          </a:p>
        </p:txBody>
      </p:sp>
      <p:pic>
        <p:nvPicPr>
          <p:cNvPr id="4" name="Obraz 3" descr="Obraz zawierający kreskówka, sowa, szkic, ptak&#10;&#10;Opis wygenerowany automatycznie">
            <a:extLst>
              <a:ext uri="{FF2B5EF4-FFF2-40B4-BE49-F238E27FC236}">
                <a16:creationId xmlns:a16="http://schemas.microsoft.com/office/drawing/2014/main" id="{FBE00FB6-28AF-82D9-2EEE-FCD6FF8736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2709" y="1942053"/>
            <a:ext cx="1134373" cy="999078"/>
          </a:xfrm>
          <a:prstGeom prst="rect">
            <a:avLst/>
          </a:prstGeom>
        </p:spPr>
      </p:pic>
      <p:pic>
        <p:nvPicPr>
          <p:cNvPr id="5" name="Obraz 4" descr="Obraz zawierający Czcionka, Grafika, logo, symbol&#10;&#10;Opis wygenerowany automatycznie">
            <a:extLst>
              <a:ext uri="{FF2B5EF4-FFF2-40B4-BE49-F238E27FC236}">
                <a16:creationId xmlns:a16="http://schemas.microsoft.com/office/drawing/2014/main" id="{6A2D8D75-1744-9F3C-7CBF-E81C67E747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7408" y="4470566"/>
            <a:ext cx="1704975" cy="1028700"/>
          </a:xfrm>
          <a:prstGeom prst="rect">
            <a:avLst/>
          </a:prstGeom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43604F82-BEF0-9CA0-BD13-5D097AD8B070}"/>
              </a:ext>
            </a:extLst>
          </p:cNvPr>
          <p:cNvSpPr txBox="1"/>
          <p:nvPr/>
        </p:nvSpPr>
        <p:spPr>
          <a:xfrm>
            <a:off x="628204" y="4208271"/>
            <a:ext cx="6461469" cy="160556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pl-PL" sz="2800">
                <a:latin typeface="Times New Roman"/>
                <a:cs typeface="Times New Roman"/>
              </a:rPr>
              <a:t>SciPy</a:t>
            </a:r>
          </a:p>
          <a:p>
            <a:pPr marL="742950" lvl="1" indent="-285750">
              <a:lnSpc>
                <a:spcPct val="90000"/>
              </a:lnSpc>
              <a:spcBef>
                <a:spcPts val="500"/>
              </a:spcBef>
              <a:buFont typeface="Courier New,monospace"/>
              <a:buChar char="o"/>
            </a:pPr>
            <a:r>
              <a:rPr lang="pl-PL" sz="2400">
                <a:latin typeface="Times New Roman"/>
                <a:cs typeface="Times New Roman"/>
              </a:rPr>
              <a:t>Język Python</a:t>
            </a:r>
          </a:p>
          <a:p>
            <a:pPr marL="742950" lvl="1" indent="-285750">
              <a:lnSpc>
                <a:spcPct val="90000"/>
              </a:lnSpc>
              <a:spcBef>
                <a:spcPts val="500"/>
              </a:spcBef>
              <a:buFont typeface="Courier New,monospace"/>
              <a:buChar char="o"/>
            </a:pPr>
            <a:r>
              <a:rPr lang="pl-PL" sz="2400">
                <a:latin typeface="Times New Roman"/>
                <a:cs typeface="Times New Roman"/>
              </a:rPr>
              <a:t>Posiada wiele modułów implementujących różne algorytmy numeryczne</a:t>
            </a:r>
            <a:endParaRPr lang="pl-PL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17617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3C8E365-15A4-7640-7F74-FF5E4DCE4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7502" y="518893"/>
            <a:ext cx="1448997" cy="1202550"/>
          </a:xfrm>
        </p:spPr>
        <p:txBody>
          <a:bodyPr>
            <a:normAutofit/>
          </a:bodyPr>
          <a:lstStyle/>
          <a:p>
            <a:r>
              <a:rPr lang="pl-PL" sz="2600" b="1" i="1" dirty="0">
                <a:solidFill>
                  <a:srgbClr val="265217"/>
                </a:solidFill>
              </a:rPr>
              <a:t>Przypisy</a:t>
            </a:r>
          </a:p>
          <a:p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0D8CEA6-84E9-532D-A28C-B9607B6AB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51562"/>
            <a:ext cx="78867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 sz="1300" i="1" err="1">
                <a:latin typeface="Times New Roman"/>
                <a:ea typeface="+mn-lt"/>
                <a:cs typeface="Times New Roman"/>
              </a:rPr>
              <a:t>Algorithms</a:t>
            </a:r>
            <a:r>
              <a:rPr lang="pl-PL" sz="1300" i="1" dirty="0">
                <a:latin typeface="Times New Roman"/>
                <a:ea typeface="+mn-lt"/>
                <a:cs typeface="Times New Roman"/>
              </a:rPr>
              <a:t> for </a:t>
            </a:r>
            <a:r>
              <a:rPr lang="pl-PL" sz="1300" i="1" err="1">
                <a:latin typeface="Times New Roman"/>
                <a:ea typeface="+mn-lt"/>
                <a:cs typeface="Times New Roman"/>
              </a:rPr>
              <a:t>Sparse</a:t>
            </a:r>
            <a:r>
              <a:rPr lang="pl-PL" sz="1300" i="1" dirty="0">
                <a:latin typeface="Times New Roman"/>
                <a:ea typeface="+mn-lt"/>
                <a:cs typeface="Times New Roman"/>
              </a:rPr>
              <a:t> </a:t>
            </a:r>
            <a:r>
              <a:rPr lang="pl-PL" sz="1300" i="1" err="1">
                <a:latin typeface="Times New Roman"/>
                <a:ea typeface="+mn-lt"/>
                <a:cs typeface="Times New Roman"/>
              </a:rPr>
              <a:t>Linear</a:t>
            </a:r>
            <a:r>
              <a:rPr lang="pl-PL" sz="1300" i="1" dirty="0">
                <a:latin typeface="Times New Roman"/>
                <a:ea typeface="+mn-lt"/>
                <a:cs typeface="Times New Roman"/>
              </a:rPr>
              <a:t> Systems - Jennifer Scott, Miroslav </a:t>
            </a:r>
            <a:r>
              <a:rPr lang="pl-PL" sz="1300" i="1" err="1">
                <a:latin typeface="Times New Roman"/>
                <a:ea typeface="+mn-lt"/>
                <a:cs typeface="Times New Roman"/>
              </a:rPr>
              <a:t>Tůma</a:t>
            </a:r>
            <a:r>
              <a:rPr lang="pl-PL" sz="1300" i="1" dirty="0">
                <a:latin typeface="Times New Roman"/>
                <a:ea typeface="+mn-lt"/>
                <a:cs typeface="Times New Roman"/>
              </a:rPr>
              <a:t> · 2023</a:t>
            </a:r>
          </a:p>
          <a:p>
            <a:r>
              <a:rPr lang="pl-PL" sz="1300" i="1" dirty="0">
                <a:latin typeface="Times New Roman"/>
                <a:ea typeface="+mn-lt"/>
                <a:cs typeface="Times New Roman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https://www.youtube.com/watch?v=a2LXVFmGH_Q&amp;t=620s</a:t>
            </a:r>
            <a:endParaRPr lang="pl-PL" sz="1300" i="1">
              <a:latin typeface="Times New Roman"/>
              <a:ea typeface="+mn-lt"/>
              <a:cs typeface="Times New Roman"/>
            </a:endParaRPr>
          </a:p>
          <a:p>
            <a:r>
              <a:rPr lang="pl-PL" sz="1300" i="1" dirty="0">
                <a:latin typeface="Times New Roman"/>
                <a:ea typeface="+mn-lt"/>
                <a:cs typeface="Times New Roma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https://docs.nvidia.com/nvpl/_static/sparse/storage_format/sparse_matrix.html</a:t>
            </a:r>
          </a:p>
          <a:p>
            <a:r>
              <a:rPr lang="pl-PL" sz="1300" i="1" dirty="0">
                <a:latin typeface="Times New Roman"/>
                <a:ea typeface="+mn-lt"/>
                <a:cs typeface="Times New Roman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https://eigen.tuxfamily.org/index.php?title=Main_Page</a:t>
            </a:r>
          </a:p>
          <a:p>
            <a:r>
              <a:rPr lang="pl-PL" sz="1300" i="1" dirty="0">
                <a:latin typeface="Times New Roman"/>
                <a:ea typeface="+mn-lt"/>
                <a:cs typeface="Times New Roman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https://docs.scipy.org/doc/scipy/reference/sparse.html</a:t>
            </a:r>
          </a:p>
          <a:p>
            <a:r>
              <a:rPr lang="pl-PL" sz="1300" i="1" dirty="0">
                <a:solidFill>
                  <a:srgbClr val="000000"/>
                </a:solidFill>
                <a:latin typeface="Times New Roman"/>
                <a:ea typeface="+mn-lt"/>
                <a:cs typeface="Times New Roman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https://sparse.tamu.edu/Williams/consph</a:t>
            </a:r>
            <a:endParaRPr lang="pl-PL" sz="1300" i="1" dirty="0">
              <a:latin typeface="Times New Roman"/>
              <a:ea typeface="+mn-lt"/>
              <a:cs typeface="Times New Roman"/>
              <a:hlinkClick r:id="rId6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pl-PL" sz="1300" i="1" dirty="0">
                <a:latin typeface="Times New Roman"/>
                <a:ea typeface="+mn-lt"/>
                <a:cs typeface="Times New Roman"/>
              </a:rPr>
              <a:t>https://sparse.tamu.edu/Goodwin/goodwin</a:t>
            </a:r>
          </a:p>
          <a:p>
            <a:r>
              <a:rPr lang="pl-PL" sz="1300" i="1" err="1">
                <a:latin typeface="Times New Roman"/>
                <a:ea typeface="+mn-lt"/>
                <a:cs typeface="Times New Roman"/>
              </a:rPr>
              <a:t>MatRaptor</a:t>
            </a:r>
            <a:r>
              <a:rPr lang="pl-PL" sz="1300" i="1" dirty="0">
                <a:latin typeface="Times New Roman"/>
                <a:ea typeface="+mn-lt"/>
                <a:cs typeface="Times New Roman"/>
              </a:rPr>
              <a:t>: a </a:t>
            </a:r>
            <a:r>
              <a:rPr lang="pl-PL" sz="1300" i="1" err="1">
                <a:latin typeface="Times New Roman"/>
                <a:ea typeface="+mn-lt"/>
                <a:cs typeface="Times New Roman"/>
              </a:rPr>
              <a:t>Sparse-Sparse</a:t>
            </a:r>
            <a:r>
              <a:rPr lang="pl-PL" sz="1300" i="1" dirty="0">
                <a:latin typeface="Times New Roman"/>
                <a:ea typeface="+mn-lt"/>
                <a:cs typeface="Times New Roman"/>
              </a:rPr>
              <a:t> matrix </a:t>
            </a:r>
            <a:r>
              <a:rPr lang="pl-PL" sz="1300" i="1" err="1">
                <a:latin typeface="Times New Roman"/>
                <a:ea typeface="+mn-lt"/>
                <a:cs typeface="Times New Roman"/>
              </a:rPr>
              <a:t>multiplication</a:t>
            </a:r>
            <a:r>
              <a:rPr lang="pl-PL" sz="1300" i="1" dirty="0">
                <a:latin typeface="Times New Roman"/>
                <a:ea typeface="+mn-lt"/>
                <a:cs typeface="Times New Roman"/>
              </a:rPr>
              <a:t> </a:t>
            </a:r>
            <a:r>
              <a:rPr lang="pl-PL" sz="1300" i="1" err="1">
                <a:latin typeface="Times New Roman"/>
                <a:ea typeface="+mn-lt"/>
                <a:cs typeface="Times New Roman"/>
              </a:rPr>
              <a:t>accelerator</a:t>
            </a:r>
            <a:r>
              <a:rPr lang="pl-PL" sz="1300" i="1" dirty="0">
                <a:latin typeface="Times New Roman"/>
                <a:ea typeface="+mn-lt"/>
                <a:cs typeface="Times New Roman"/>
              </a:rPr>
              <a:t> </a:t>
            </a:r>
            <a:r>
              <a:rPr lang="pl-PL" sz="1300" i="1" err="1">
                <a:latin typeface="Times New Roman"/>
                <a:ea typeface="+mn-lt"/>
                <a:cs typeface="Times New Roman"/>
              </a:rPr>
              <a:t>based</a:t>
            </a:r>
            <a:r>
              <a:rPr lang="pl-PL" sz="1300" i="1" dirty="0">
                <a:latin typeface="Times New Roman"/>
                <a:ea typeface="+mn-lt"/>
                <a:cs typeface="Times New Roman"/>
              </a:rPr>
              <a:t> on </a:t>
            </a:r>
            <a:r>
              <a:rPr lang="pl-PL" sz="1300" i="1" err="1">
                <a:latin typeface="Times New Roman"/>
                <a:ea typeface="+mn-lt"/>
                <a:cs typeface="Times New Roman"/>
              </a:rPr>
              <a:t>Row-Wise</a:t>
            </a:r>
            <a:r>
              <a:rPr lang="pl-PL" sz="1300" i="1" dirty="0">
                <a:latin typeface="Times New Roman"/>
                <a:ea typeface="+mn-lt"/>
                <a:cs typeface="Times New Roman"/>
              </a:rPr>
              <a:t> </a:t>
            </a:r>
            <a:r>
              <a:rPr lang="pl-PL" sz="1300" i="1" err="1">
                <a:latin typeface="Times New Roman"/>
                <a:ea typeface="+mn-lt"/>
                <a:cs typeface="Times New Roman"/>
              </a:rPr>
              <a:t>product</a:t>
            </a:r>
            <a:r>
              <a:rPr lang="pl-PL" sz="1300" i="1" dirty="0">
                <a:latin typeface="Times New Roman"/>
                <a:ea typeface="+mn-lt"/>
                <a:cs typeface="Times New Roman"/>
              </a:rPr>
              <a:t>. (2020, </a:t>
            </a:r>
            <a:r>
              <a:rPr lang="pl-PL" sz="1300" i="1" err="1">
                <a:latin typeface="Times New Roman"/>
                <a:ea typeface="+mn-lt"/>
                <a:cs typeface="Times New Roman"/>
              </a:rPr>
              <a:t>October</a:t>
            </a:r>
            <a:r>
              <a:rPr lang="pl-PL" sz="1300" i="1" dirty="0">
                <a:latin typeface="Times New Roman"/>
                <a:ea typeface="+mn-lt"/>
                <a:cs typeface="Times New Roman"/>
              </a:rPr>
              <a:t> 1). IEEE Conference </a:t>
            </a:r>
            <a:r>
              <a:rPr lang="pl-PL" sz="1300" i="1" err="1">
                <a:latin typeface="Times New Roman"/>
                <a:ea typeface="+mn-lt"/>
                <a:cs typeface="Times New Roman"/>
              </a:rPr>
              <a:t>Publication</a:t>
            </a:r>
            <a:r>
              <a:rPr lang="pl-PL" sz="1300" i="1" dirty="0">
                <a:latin typeface="Times New Roman"/>
                <a:ea typeface="+mn-lt"/>
                <a:cs typeface="Times New Roman"/>
              </a:rPr>
              <a:t> | IEEE </a:t>
            </a:r>
            <a:r>
              <a:rPr lang="pl-PL" sz="1300" i="1" err="1">
                <a:latin typeface="Times New Roman"/>
                <a:ea typeface="+mn-lt"/>
                <a:cs typeface="Times New Roman"/>
              </a:rPr>
              <a:t>Xplore</a:t>
            </a:r>
            <a:r>
              <a:rPr lang="pl-PL" sz="1300" i="1" dirty="0">
                <a:latin typeface="Times New Roman"/>
                <a:ea typeface="+mn-lt"/>
                <a:cs typeface="Times New Roman"/>
              </a:rPr>
              <a:t>. </a:t>
            </a:r>
            <a:r>
              <a:rPr lang="pl-PL" sz="1300" i="1" dirty="0">
                <a:latin typeface="Times New Roman"/>
                <a:ea typeface="+mn-lt"/>
                <a:cs typeface="Times New Roman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https://ieeexplore.ieee.org/document/9251978</a:t>
            </a:r>
            <a:endParaRPr lang="pl-PL" sz="1300" i="1" dirty="0">
              <a:latin typeface="Times New Roman"/>
              <a:ea typeface="+mn-lt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97492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20E0D10-242F-A7F1-2084-BD1EE0BBA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1265" y="402807"/>
            <a:ext cx="4708910" cy="747783"/>
          </a:xfrm>
        </p:spPr>
        <p:txBody>
          <a:bodyPr>
            <a:normAutofit fontScale="90000"/>
          </a:bodyPr>
          <a:lstStyle/>
          <a:p>
            <a:r>
              <a:rPr lang="pl-PL" sz="3200" b="1" i="1" dirty="0">
                <a:solidFill>
                  <a:schemeClr val="accent6">
                    <a:lumMod val="49000"/>
                  </a:schemeClr>
                </a:solidFill>
              </a:rPr>
              <a:t>Czym jest macierz rzadka?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3F6FA65-AB7A-7276-0D07-909E7FE40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6573" y="1373449"/>
            <a:ext cx="78867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l-PL" dirty="0">
                <a:latin typeface="Times New Roman"/>
                <a:cs typeface="Times New Roman"/>
              </a:rPr>
              <a:t>Macierz rzadka – macierz, której </a:t>
            </a:r>
            <a:r>
              <a:rPr lang="pl-PL" b="1" dirty="0">
                <a:latin typeface="Times New Roman"/>
                <a:cs typeface="Times New Roman"/>
              </a:rPr>
              <a:t>większość </a:t>
            </a:r>
            <a:r>
              <a:rPr lang="pl-PL" dirty="0">
                <a:latin typeface="Times New Roman"/>
                <a:cs typeface="Times New Roman"/>
              </a:rPr>
              <a:t>elementów jest równa zero.</a:t>
            </a:r>
          </a:p>
          <a:p>
            <a:pPr marL="0" indent="0">
              <a:buNone/>
            </a:pPr>
            <a:r>
              <a:rPr lang="pl-PL" dirty="0">
                <a:latin typeface="Times New Roman"/>
                <a:cs typeface="Times New Roman"/>
              </a:rPr>
              <a:t>Kluczowa wielkość to liczba elementów niezerowych, </a:t>
            </a:r>
            <a:r>
              <a:rPr lang="pl-PL" err="1">
                <a:latin typeface="Times New Roman"/>
                <a:cs typeface="Times New Roman"/>
              </a:rPr>
              <a:t>ozn</a:t>
            </a:r>
            <a:r>
              <a:rPr lang="pl-PL" dirty="0">
                <a:latin typeface="Times New Roman"/>
                <a:cs typeface="Times New Roman"/>
              </a:rPr>
              <a:t>.: </a:t>
            </a:r>
            <a:r>
              <a:rPr lang="pl-PL" b="1" err="1">
                <a:latin typeface="Times New Roman"/>
                <a:cs typeface="Times New Roman"/>
              </a:rPr>
              <a:t>nnz</a:t>
            </a:r>
            <a:r>
              <a:rPr lang="pl-PL" dirty="0">
                <a:latin typeface="Times New Roman"/>
                <a:cs typeface="Times New Roman"/>
              </a:rPr>
              <a:t>.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247FADD3-93CD-FA57-DC64-11D4D69207CB}"/>
              </a:ext>
            </a:extLst>
          </p:cNvPr>
          <p:cNvSpPr txBox="1"/>
          <p:nvPr/>
        </p:nvSpPr>
        <p:spPr>
          <a:xfrm>
            <a:off x="722236" y="3346995"/>
            <a:ext cx="136130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l-PL" sz="2000">
                <a:latin typeface="Times New Roman"/>
                <a:cs typeface="Times New Roman"/>
              </a:rPr>
              <a:t>Przykład:</a:t>
            </a:r>
          </a:p>
        </p:txBody>
      </p:sp>
      <p:pic>
        <p:nvPicPr>
          <p:cNvPr id="6" name="Obraz 5" descr="Obraz zawierający zrzut ekranu, Czcionka, typografia&#10;&#10;Opis wygenerowany automatycznie">
            <a:extLst>
              <a:ext uri="{FF2B5EF4-FFF2-40B4-BE49-F238E27FC236}">
                <a16:creationId xmlns:a16="http://schemas.microsoft.com/office/drawing/2014/main" id="{3E2AAEAC-02FC-7A95-0154-47D5980EC7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946" y="3798016"/>
            <a:ext cx="2924175" cy="2276475"/>
          </a:xfrm>
          <a:prstGeom prst="rect">
            <a:avLst/>
          </a:prstGeom>
        </p:spPr>
      </p:pic>
      <p:pic>
        <p:nvPicPr>
          <p:cNvPr id="7" name="Obraz 6" descr="Obraz zawierający tekst, Czcionka, biały, zrzut ekranu&#10;&#10;Opis wygenerowany automatycznie">
            <a:extLst>
              <a:ext uri="{FF2B5EF4-FFF2-40B4-BE49-F238E27FC236}">
                <a16:creationId xmlns:a16="http://schemas.microsoft.com/office/drawing/2014/main" id="{41112243-9089-00AB-D1C7-FADEC877FF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0003" y="4118413"/>
            <a:ext cx="5103620" cy="1648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776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6938614-D5B5-963B-509C-EED21A90D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9870" y="277203"/>
            <a:ext cx="2171701" cy="961311"/>
          </a:xfrm>
        </p:spPr>
        <p:txBody>
          <a:bodyPr>
            <a:normAutofit/>
          </a:bodyPr>
          <a:lstStyle/>
          <a:p>
            <a:r>
              <a:rPr lang="pl-PL" sz="2900" b="1" i="1" dirty="0">
                <a:solidFill>
                  <a:schemeClr val="accent6">
                    <a:lumMod val="49000"/>
                  </a:schemeClr>
                </a:solidFill>
              </a:rPr>
              <a:t>CSR format</a:t>
            </a:r>
            <a:endParaRPr lang="pl-PL" dirty="0">
              <a:solidFill>
                <a:schemeClr val="accent6">
                  <a:lumMod val="49000"/>
                </a:schemeClr>
              </a:solidFill>
            </a:endParaRPr>
          </a:p>
        </p:txBody>
      </p:sp>
      <p:pic>
        <p:nvPicPr>
          <p:cNvPr id="4" name="Symbol zastępczy zawartości 3" descr="Obraz zawierający tekst, Czcionka, numer, typografia&#10;&#10;Opis wygenerowany automatycznie">
            <a:extLst>
              <a:ext uri="{FF2B5EF4-FFF2-40B4-BE49-F238E27FC236}">
                <a16:creationId xmlns:a16="http://schemas.microsoft.com/office/drawing/2014/main" id="{BDCC1F54-060B-FAF8-7D0E-F9B361A40A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2806" y="3762218"/>
            <a:ext cx="6392008" cy="1651680"/>
          </a:xfrm>
        </p:spPr>
      </p:pic>
      <p:pic>
        <p:nvPicPr>
          <p:cNvPr id="6" name="Obraz 5" descr="Obraz zawierający zrzut ekranu, Czcionka, typografia&#10;&#10;Opis wygenerowany automatycznie">
            <a:extLst>
              <a:ext uri="{FF2B5EF4-FFF2-40B4-BE49-F238E27FC236}">
                <a16:creationId xmlns:a16="http://schemas.microsoft.com/office/drawing/2014/main" id="{0D485FEC-FB2B-3159-89A9-3D9A2F669D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144" y="1587380"/>
            <a:ext cx="2484560" cy="1673574"/>
          </a:xfrm>
          <a:prstGeom prst="rect">
            <a:avLst/>
          </a:prstGeom>
        </p:spPr>
      </p:pic>
      <p:pic>
        <p:nvPicPr>
          <p:cNvPr id="8" name="Obraz 7" descr="Obraz zawierający tekst, Czcionka, biały, zrzut ekranu&#10;&#10;Opis wygenerowany automatycznie">
            <a:extLst>
              <a:ext uri="{FF2B5EF4-FFF2-40B4-BE49-F238E27FC236}">
                <a16:creationId xmlns:a16="http://schemas.microsoft.com/office/drawing/2014/main" id="{1362621C-3D10-00BC-2574-45B2A522A8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4132" y="1425348"/>
            <a:ext cx="3575748" cy="1997633"/>
          </a:xfrm>
          <a:prstGeom prst="rect">
            <a:avLst/>
          </a:prstGeom>
        </p:spPr>
      </p:pic>
      <p:sp>
        <p:nvSpPr>
          <p:cNvPr id="3" name="Prostokąt 2">
            <a:extLst>
              <a:ext uri="{FF2B5EF4-FFF2-40B4-BE49-F238E27FC236}">
                <a16:creationId xmlns:a16="http://schemas.microsoft.com/office/drawing/2014/main" id="{06651D29-6BA2-597C-4E23-51242B4D0A98}"/>
              </a:ext>
            </a:extLst>
          </p:cNvPr>
          <p:cNvSpPr/>
          <p:nvPr/>
        </p:nvSpPr>
        <p:spPr>
          <a:xfrm>
            <a:off x="2290434" y="3273623"/>
            <a:ext cx="4531529" cy="375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rostokąt: zaokrąglone rogi 6">
            <a:extLst>
              <a:ext uri="{FF2B5EF4-FFF2-40B4-BE49-F238E27FC236}">
                <a16:creationId xmlns:a16="http://schemas.microsoft.com/office/drawing/2014/main" id="{60188BBF-9F8A-61F7-A4ED-F5C5B3C8B3D5}"/>
              </a:ext>
            </a:extLst>
          </p:cNvPr>
          <p:cNvSpPr/>
          <p:nvPr/>
        </p:nvSpPr>
        <p:spPr>
          <a:xfrm>
            <a:off x="886553" y="1647079"/>
            <a:ext cx="1814684" cy="22730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Prostokąt: zaokrąglone rogi 9">
            <a:extLst>
              <a:ext uri="{FF2B5EF4-FFF2-40B4-BE49-F238E27FC236}">
                <a16:creationId xmlns:a16="http://schemas.microsoft.com/office/drawing/2014/main" id="{39BE1A1E-8B2D-BF8B-5A94-EA0776221754}"/>
              </a:ext>
            </a:extLst>
          </p:cNvPr>
          <p:cNvSpPr/>
          <p:nvPr/>
        </p:nvSpPr>
        <p:spPr>
          <a:xfrm>
            <a:off x="886552" y="1935968"/>
            <a:ext cx="1814684" cy="22730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Prostokąt: zaokrąglone rogi 11">
            <a:extLst>
              <a:ext uri="{FF2B5EF4-FFF2-40B4-BE49-F238E27FC236}">
                <a16:creationId xmlns:a16="http://schemas.microsoft.com/office/drawing/2014/main" id="{27B08BCF-0C84-D949-87B3-BF250F0883BF}"/>
              </a:ext>
            </a:extLst>
          </p:cNvPr>
          <p:cNvSpPr/>
          <p:nvPr/>
        </p:nvSpPr>
        <p:spPr>
          <a:xfrm>
            <a:off x="886551" y="2563989"/>
            <a:ext cx="1814684" cy="22730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Prostokąt: zaokrąglone rogi 10">
            <a:extLst>
              <a:ext uri="{FF2B5EF4-FFF2-40B4-BE49-F238E27FC236}">
                <a16:creationId xmlns:a16="http://schemas.microsoft.com/office/drawing/2014/main" id="{E2ABC57C-B95A-276E-7CEE-C17F5159173B}"/>
              </a:ext>
            </a:extLst>
          </p:cNvPr>
          <p:cNvSpPr/>
          <p:nvPr/>
        </p:nvSpPr>
        <p:spPr>
          <a:xfrm>
            <a:off x="899112" y="2262539"/>
            <a:ext cx="1814684" cy="22730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Prostokąt: zaokrąglone rogi 12">
            <a:extLst>
              <a:ext uri="{FF2B5EF4-FFF2-40B4-BE49-F238E27FC236}">
                <a16:creationId xmlns:a16="http://schemas.microsoft.com/office/drawing/2014/main" id="{DEBF4738-3CCE-F326-3ADF-74E1B8FDFFBA}"/>
              </a:ext>
            </a:extLst>
          </p:cNvPr>
          <p:cNvSpPr/>
          <p:nvPr/>
        </p:nvSpPr>
        <p:spPr>
          <a:xfrm>
            <a:off x="899111" y="2852878"/>
            <a:ext cx="1814684" cy="22730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Prostokąt: zaokrąglone rogi 13">
            <a:extLst>
              <a:ext uri="{FF2B5EF4-FFF2-40B4-BE49-F238E27FC236}">
                <a16:creationId xmlns:a16="http://schemas.microsoft.com/office/drawing/2014/main" id="{AD9CE775-BAB0-4E7E-446A-6BBD31359A02}"/>
              </a:ext>
            </a:extLst>
          </p:cNvPr>
          <p:cNvSpPr/>
          <p:nvPr/>
        </p:nvSpPr>
        <p:spPr>
          <a:xfrm>
            <a:off x="2205396" y="4272208"/>
            <a:ext cx="872652" cy="26498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Prostokąt: zaokrąglone rogi 14">
            <a:extLst>
              <a:ext uri="{FF2B5EF4-FFF2-40B4-BE49-F238E27FC236}">
                <a16:creationId xmlns:a16="http://schemas.microsoft.com/office/drawing/2014/main" id="{13F6A0A0-FAC5-7AC2-0DE4-95D402F39220}"/>
              </a:ext>
            </a:extLst>
          </p:cNvPr>
          <p:cNvSpPr/>
          <p:nvPr/>
        </p:nvSpPr>
        <p:spPr>
          <a:xfrm>
            <a:off x="3185110" y="4272207"/>
            <a:ext cx="269751" cy="26498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Prostokąt: zaokrąglone rogi 16">
            <a:extLst>
              <a:ext uri="{FF2B5EF4-FFF2-40B4-BE49-F238E27FC236}">
                <a16:creationId xmlns:a16="http://schemas.microsoft.com/office/drawing/2014/main" id="{D26F9D95-3BA3-D2CA-E64E-CE2CF57E22E8}"/>
              </a:ext>
            </a:extLst>
          </p:cNvPr>
          <p:cNvSpPr/>
          <p:nvPr/>
        </p:nvSpPr>
        <p:spPr>
          <a:xfrm>
            <a:off x="4817966" y="4272206"/>
            <a:ext cx="1073619" cy="26498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Prostokąt: zaokrąglone rogi 15">
            <a:extLst>
              <a:ext uri="{FF2B5EF4-FFF2-40B4-BE49-F238E27FC236}">
                <a16:creationId xmlns:a16="http://schemas.microsoft.com/office/drawing/2014/main" id="{AA17DB5D-8388-941F-3975-479F8AA8488B}"/>
              </a:ext>
            </a:extLst>
          </p:cNvPr>
          <p:cNvSpPr/>
          <p:nvPr/>
        </p:nvSpPr>
        <p:spPr>
          <a:xfrm>
            <a:off x="3574483" y="4272207"/>
            <a:ext cx="1148981" cy="27754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Prostokąt: zaokrąglone rogi 17">
            <a:extLst>
              <a:ext uri="{FF2B5EF4-FFF2-40B4-BE49-F238E27FC236}">
                <a16:creationId xmlns:a16="http://schemas.microsoft.com/office/drawing/2014/main" id="{1AE59986-2593-927B-223D-448DE1E71C33}"/>
              </a:ext>
            </a:extLst>
          </p:cNvPr>
          <p:cNvSpPr/>
          <p:nvPr/>
        </p:nvSpPr>
        <p:spPr>
          <a:xfrm>
            <a:off x="5998647" y="4284765"/>
            <a:ext cx="659125" cy="25242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21" name="Łącznik prosty ze strzałką 20">
            <a:extLst>
              <a:ext uri="{FF2B5EF4-FFF2-40B4-BE49-F238E27FC236}">
                <a16:creationId xmlns:a16="http://schemas.microsoft.com/office/drawing/2014/main" id="{766EE47A-25CF-2A30-1D11-8C58B483FC96}"/>
              </a:ext>
            </a:extLst>
          </p:cNvPr>
          <p:cNvCxnSpPr/>
          <p:nvPr/>
        </p:nvCxnSpPr>
        <p:spPr>
          <a:xfrm>
            <a:off x="1273004" y="1888462"/>
            <a:ext cx="1391694" cy="23714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Łącznik prosty ze strzałką 21">
            <a:extLst>
              <a:ext uri="{FF2B5EF4-FFF2-40B4-BE49-F238E27FC236}">
                <a16:creationId xmlns:a16="http://schemas.microsoft.com/office/drawing/2014/main" id="{99A2647C-F4D2-FD4E-9458-21C706DFC67E}"/>
              </a:ext>
            </a:extLst>
          </p:cNvPr>
          <p:cNvCxnSpPr>
            <a:cxnSpLocks/>
          </p:cNvCxnSpPr>
          <p:nvPr/>
        </p:nvCxnSpPr>
        <p:spPr>
          <a:xfrm>
            <a:off x="1662376" y="2189912"/>
            <a:ext cx="1605222" cy="20699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Łącznik prosty ze strzałką 23">
            <a:extLst>
              <a:ext uri="{FF2B5EF4-FFF2-40B4-BE49-F238E27FC236}">
                <a16:creationId xmlns:a16="http://schemas.microsoft.com/office/drawing/2014/main" id="{82558030-580D-823F-B1B3-B4D71097C540}"/>
              </a:ext>
            </a:extLst>
          </p:cNvPr>
          <p:cNvCxnSpPr>
            <a:cxnSpLocks/>
          </p:cNvCxnSpPr>
          <p:nvPr/>
        </p:nvCxnSpPr>
        <p:spPr>
          <a:xfrm>
            <a:off x="2503922" y="2780251"/>
            <a:ext cx="2559818" cy="14796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Łącznik prosty ze strzałką 22">
            <a:extLst>
              <a:ext uri="{FF2B5EF4-FFF2-40B4-BE49-F238E27FC236}">
                <a16:creationId xmlns:a16="http://schemas.microsoft.com/office/drawing/2014/main" id="{AE14850D-F745-45F0-9D9C-187B3D0F5AE6}"/>
              </a:ext>
            </a:extLst>
          </p:cNvPr>
          <p:cNvCxnSpPr>
            <a:cxnSpLocks/>
          </p:cNvCxnSpPr>
          <p:nvPr/>
        </p:nvCxnSpPr>
        <p:spPr>
          <a:xfrm>
            <a:off x="2051748" y="2478800"/>
            <a:ext cx="2057398" cy="17685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Łącznik prosty ze strzałką 24">
            <a:extLst>
              <a:ext uri="{FF2B5EF4-FFF2-40B4-BE49-F238E27FC236}">
                <a16:creationId xmlns:a16="http://schemas.microsoft.com/office/drawing/2014/main" id="{EA80D7C5-1E32-9999-C2F5-E0BB6F6BBFF2}"/>
              </a:ext>
            </a:extLst>
          </p:cNvPr>
          <p:cNvCxnSpPr>
            <a:cxnSpLocks/>
          </p:cNvCxnSpPr>
          <p:nvPr/>
        </p:nvCxnSpPr>
        <p:spPr>
          <a:xfrm>
            <a:off x="2742569" y="3091951"/>
            <a:ext cx="3236053" cy="11840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pole tekstowe 26">
            <a:extLst>
              <a:ext uri="{FF2B5EF4-FFF2-40B4-BE49-F238E27FC236}">
                <a16:creationId xmlns:a16="http://schemas.microsoft.com/office/drawing/2014/main" id="{A85169BB-A6F1-6C2E-4942-916A295C87FD}"/>
              </a:ext>
            </a:extLst>
          </p:cNvPr>
          <p:cNvSpPr txBox="1"/>
          <p:nvPr/>
        </p:nvSpPr>
        <p:spPr>
          <a:xfrm>
            <a:off x="823785" y="3083445"/>
            <a:ext cx="196101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l-PL" b="1" dirty="0">
                <a:solidFill>
                  <a:schemeClr val="accent6">
                    <a:lumMod val="76000"/>
                  </a:schemeClr>
                </a:solidFill>
                <a:latin typeface="Calibri"/>
                <a:ea typeface="Calibri"/>
                <a:cs typeface="Calibri"/>
              </a:rPr>
              <a:t>1     2      3     4      5</a:t>
            </a:r>
          </a:p>
        </p:txBody>
      </p:sp>
      <p:sp>
        <p:nvSpPr>
          <p:cNvPr id="28" name="Prostokąt: zaokrąglone rogi 27">
            <a:extLst>
              <a:ext uri="{FF2B5EF4-FFF2-40B4-BE49-F238E27FC236}">
                <a16:creationId xmlns:a16="http://schemas.microsoft.com/office/drawing/2014/main" id="{070E0697-4D9D-65F4-0592-14BCD67CD7F6}"/>
              </a:ext>
            </a:extLst>
          </p:cNvPr>
          <p:cNvSpPr/>
          <p:nvPr/>
        </p:nvSpPr>
        <p:spPr>
          <a:xfrm>
            <a:off x="899112" y="1647078"/>
            <a:ext cx="181828" cy="239864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29" name="Łącznik prosty ze strzałką 28">
            <a:extLst>
              <a:ext uri="{FF2B5EF4-FFF2-40B4-BE49-F238E27FC236}">
                <a16:creationId xmlns:a16="http://schemas.microsoft.com/office/drawing/2014/main" id="{7AC6F512-4F49-0271-EF65-E1AE33EF02DF}"/>
              </a:ext>
            </a:extLst>
          </p:cNvPr>
          <p:cNvCxnSpPr>
            <a:cxnSpLocks/>
          </p:cNvCxnSpPr>
          <p:nvPr/>
        </p:nvCxnSpPr>
        <p:spPr>
          <a:xfrm>
            <a:off x="1059476" y="3383153"/>
            <a:ext cx="1127926" cy="1240973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Prostokąt: zaokrąglone rogi 29">
            <a:extLst>
              <a:ext uri="{FF2B5EF4-FFF2-40B4-BE49-F238E27FC236}">
                <a16:creationId xmlns:a16="http://schemas.microsoft.com/office/drawing/2014/main" id="{AEE0C66D-0627-F10A-DEF6-7CD968252F3F}"/>
              </a:ext>
            </a:extLst>
          </p:cNvPr>
          <p:cNvSpPr/>
          <p:nvPr/>
        </p:nvSpPr>
        <p:spPr>
          <a:xfrm>
            <a:off x="886551" y="3154330"/>
            <a:ext cx="181828" cy="239864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1" name="Prostokąt: zaokrąglone rogi 30">
            <a:extLst>
              <a:ext uri="{FF2B5EF4-FFF2-40B4-BE49-F238E27FC236}">
                <a16:creationId xmlns:a16="http://schemas.microsoft.com/office/drawing/2014/main" id="{C4A038F7-1929-DD8A-9D11-A38282CB5D22}"/>
              </a:ext>
            </a:extLst>
          </p:cNvPr>
          <p:cNvSpPr/>
          <p:nvPr/>
        </p:nvSpPr>
        <p:spPr>
          <a:xfrm>
            <a:off x="2192836" y="4611340"/>
            <a:ext cx="181828" cy="239864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2" name="Prostokąt: zaokrąglone rogi 31">
            <a:extLst>
              <a:ext uri="{FF2B5EF4-FFF2-40B4-BE49-F238E27FC236}">
                <a16:creationId xmlns:a16="http://schemas.microsoft.com/office/drawing/2014/main" id="{38F3E98C-1075-666D-A278-65F061D40589}"/>
              </a:ext>
            </a:extLst>
          </p:cNvPr>
          <p:cNvSpPr/>
          <p:nvPr/>
        </p:nvSpPr>
        <p:spPr>
          <a:xfrm>
            <a:off x="1250803" y="3154329"/>
            <a:ext cx="181828" cy="239864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3" name="Prostokąt: zaokrąglone rogi 32">
            <a:extLst>
              <a:ext uri="{FF2B5EF4-FFF2-40B4-BE49-F238E27FC236}">
                <a16:creationId xmlns:a16="http://schemas.microsoft.com/office/drawing/2014/main" id="{1DDF3570-6444-ACA9-F6A2-CFB7F669977D}"/>
              </a:ext>
            </a:extLst>
          </p:cNvPr>
          <p:cNvSpPr/>
          <p:nvPr/>
        </p:nvSpPr>
        <p:spPr>
          <a:xfrm>
            <a:off x="1275924" y="1634516"/>
            <a:ext cx="181828" cy="239864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34" name="Łącznik prosty ze strzałką 33">
            <a:extLst>
              <a:ext uri="{FF2B5EF4-FFF2-40B4-BE49-F238E27FC236}">
                <a16:creationId xmlns:a16="http://schemas.microsoft.com/office/drawing/2014/main" id="{1AFBBCB9-90C1-DB9E-D368-449B48FF1D86}"/>
              </a:ext>
            </a:extLst>
          </p:cNvPr>
          <p:cNvCxnSpPr>
            <a:cxnSpLocks/>
          </p:cNvCxnSpPr>
          <p:nvPr/>
        </p:nvCxnSpPr>
        <p:spPr>
          <a:xfrm>
            <a:off x="1386047" y="3383152"/>
            <a:ext cx="1153047" cy="124097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Prostokąt: zaokrąglone rogi 34">
            <a:extLst>
              <a:ext uri="{FF2B5EF4-FFF2-40B4-BE49-F238E27FC236}">
                <a16:creationId xmlns:a16="http://schemas.microsoft.com/office/drawing/2014/main" id="{43767D0B-F798-ECE4-23A7-8C942A8A0368}"/>
              </a:ext>
            </a:extLst>
          </p:cNvPr>
          <p:cNvSpPr/>
          <p:nvPr/>
        </p:nvSpPr>
        <p:spPr>
          <a:xfrm>
            <a:off x="2544527" y="4611339"/>
            <a:ext cx="181828" cy="239864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6" name="Prostokąt: zaokrąglone rogi 35">
            <a:extLst>
              <a:ext uri="{FF2B5EF4-FFF2-40B4-BE49-F238E27FC236}">
                <a16:creationId xmlns:a16="http://schemas.microsoft.com/office/drawing/2014/main" id="{AC4D120C-4208-2F4E-F466-4A0204A273C1}"/>
              </a:ext>
            </a:extLst>
          </p:cNvPr>
          <p:cNvSpPr/>
          <p:nvPr/>
        </p:nvSpPr>
        <p:spPr>
          <a:xfrm>
            <a:off x="2481725" y="3154328"/>
            <a:ext cx="181828" cy="239864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7" name="Prostokąt: zaokrąglone rogi 36">
            <a:extLst>
              <a:ext uri="{FF2B5EF4-FFF2-40B4-BE49-F238E27FC236}">
                <a16:creationId xmlns:a16="http://schemas.microsoft.com/office/drawing/2014/main" id="{37ABBDFA-0BA5-34BC-AE2F-3DC2CA976B1E}"/>
              </a:ext>
            </a:extLst>
          </p:cNvPr>
          <p:cNvSpPr/>
          <p:nvPr/>
        </p:nvSpPr>
        <p:spPr>
          <a:xfrm>
            <a:off x="2481724" y="1634514"/>
            <a:ext cx="181828" cy="239864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8" name="Prostokąt: zaokrąglone rogi 37">
            <a:extLst>
              <a:ext uri="{FF2B5EF4-FFF2-40B4-BE49-F238E27FC236}">
                <a16:creationId xmlns:a16="http://schemas.microsoft.com/office/drawing/2014/main" id="{58C94588-FB44-C60C-B599-205179DB60C4}"/>
              </a:ext>
            </a:extLst>
          </p:cNvPr>
          <p:cNvSpPr/>
          <p:nvPr/>
        </p:nvSpPr>
        <p:spPr>
          <a:xfrm>
            <a:off x="2883657" y="4623898"/>
            <a:ext cx="181828" cy="239864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39" name="Łącznik prosty ze strzałką 38">
            <a:extLst>
              <a:ext uri="{FF2B5EF4-FFF2-40B4-BE49-F238E27FC236}">
                <a16:creationId xmlns:a16="http://schemas.microsoft.com/office/drawing/2014/main" id="{30023FBB-7E41-E935-CCF6-8779B424A15E}"/>
              </a:ext>
            </a:extLst>
          </p:cNvPr>
          <p:cNvCxnSpPr>
            <a:cxnSpLocks/>
          </p:cNvCxnSpPr>
          <p:nvPr/>
        </p:nvCxnSpPr>
        <p:spPr>
          <a:xfrm>
            <a:off x="2579287" y="3370591"/>
            <a:ext cx="386861" cy="125353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Prostokąt: zaokrąglone rogi 39">
            <a:extLst>
              <a:ext uri="{FF2B5EF4-FFF2-40B4-BE49-F238E27FC236}">
                <a16:creationId xmlns:a16="http://schemas.microsoft.com/office/drawing/2014/main" id="{1D3A35DB-66E5-78A5-ACF1-9B87117C5C99}"/>
              </a:ext>
            </a:extLst>
          </p:cNvPr>
          <p:cNvSpPr/>
          <p:nvPr/>
        </p:nvSpPr>
        <p:spPr>
          <a:xfrm>
            <a:off x="1275922" y="1948525"/>
            <a:ext cx="181828" cy="239864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41" name="Łącznik prosty ze strzałką 40">
            <a:extLst>
              <a:ext uri="{FF2B5EF4-FFF2-40B4-BE49-F238E27FC236}">
                <a16:creationId xmlns:a16="http://schemas.microsoft.com/office/drawing/2014/main" id="{60F400A5-1AA8-254F-32F3-79430E4F40BE}"/>
              </a:ext>
            </a:extLst>
          </p:cNvPr>
          <p:cNvCxnSpPr>
            <a:cxnSpLocks/>
          </p:cNvCxnSpPr>
          <p:nvPr/>
        </p:nvCxnSpPr>
        <p:spPr>
          <a:xfrm>
            <a:off x="1411167" y="3345470"/>
            <a:ext cx="1818749" cy="132889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Prostokąt: zaokrąglone rogi 41">
            <a:extLst>
              <a:ext uri="{FF2B5EF4-FFF2-40B4-BE49-F238E27FC236}">
                <a16:creationId xmlns:a16="http://schemas.microsoft.com/office/drawing/2014/main" id="{C9AF97F1-EA64-870D-0179-F365F394FBB7}"/>
              </a:ext>
            </a:extLst>
          </p:cNvPr>
          <p:cNvSpPr/>
          <p:nvPr/>
        </p:nvSpPr>
        <p:spPr>
          <a:xfrm>
            <a:off x="3222789" y="4623897"/>
            <a:ext cx="181828" cy="239864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5" name="Prostokąt: zaokrąglone rogi 44">
            <a:extLst>
              <a:ext uri="{FF2B5EF4-FFF2-40B4-BE49-F238E27FC236}">
                <a16:creationId xmlns:a16="http://schemas.microsoft.com/office/drawing/2014/main" id="{155BBA7F-5116-442F-4B83-BDFFD5F566A6}"/>
              </a:ext>
            </a:extLst>
          </p:cNvPr>
          <p:cNvSpPr/>
          <p:nvPr/>
        </p:nvSpPr>
        <p:spPr>
          <a:xfrm>
            <a:off x="873990" y="1621957"/>
            <a:ext cx="232070" cy="290105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6" name="Prostokąt: zaokrąglone rogi 45">
            <a:extLst>
              <a:ext uri="{FF2B5EF4-FFF2-40B4-BE49-F238E27FC236}">
                <a16:creationId xmlns:a16="http://schemas.microsoft.com/office/drawing/2014/main" id="{EF61F0CF-07ED-5416-BCE0-FAC7CC46FC81}"/>
              </a:ext>
            </a:extLst>
          </p:cNvPr>
          <p:cNvSpPr/>
          <p:nvPr/>
        </p:nvSpPr>
        <p:spPr>
          <a:xfrm>
            <a:off x="1238242" y="1923407"/>
            <a:ext cx="232070" cy="290105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7" name="Prostokąt: zaokrąglone rogi 46">
            <a:extLst>
              <a:ext uri="{FF2B5EF4-FFF2-40B4-BE49-F238E27FC236}">
                <a16:creationId xmlns:a16="http://schemas.microsoft.com/office/drawing/2014/main" id="{BF7E22E0-C162-2931-87C0-4C3E5978702A}"/>
              </a:ext>
            </a:extLst>
          </p:cNvPr>
          <p:cNvSpPr/>
          <p:nvPr/>
        </p:nvSpPr>
        <p:spPr>
          <a:xfrm>
            <a:off x="1238241" y="2224857"/>
            <a:ext cx="232070" cy="290105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48" name="Łącznik prosty ze strzałką 47">
            <a:extLst>
              <a:ext uri="{FF2B5EF4-FFF2-40B4-BE49-F238E27FC236}">
                <a16:creationId xmlns:a16="http://schemas.microsoft.com/office/drawing/2014/main" id="{E9F2A0EF-73C6-817C-B849-D1066672E118}"/>
              </a:ext>
            </a:extLst>
          </p:cNvPr>
          <p:cNvCxnSpPr>
            <a:cxnSpLocks/>
          </p:cNvCxnSpPr>
          <p:nvPr/>
        </p:nvCxnSpPr>
        <p:spPr>
          <a:xfrm>
            <a:off x="1072035" y="1875898"/>
            <a:ext cx="1102804" cy="2007162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Prostokąt: zaokrąglone rogi 49">
            <a:extLst>
              <a:ext uri="{FF2B5EF4-FFF2-40B4-BE49-F238E27FC236}">
                <a16:creationId xmlns:a16="http://schemas.microsoft.com/office/drawing/2014/main" id="{1B994C34-49D9-A67F-2655-7BF59E6B50CE}"/>
              </a:ext>
            </a:extLst>
          </p:cNvPr>
          <p:cNvSpPr/>
          <p:nvPr/>
        </p:nvSpPr>
        <p:spPr>
          <a:xfrm>
            <a:off x="2167713" y="3920515"/>
            <a:ext cx="244630" cy="629237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1" name="Prostokąt: zaokrąglone rogi 50">
            <a:extLst>
              <a:ext uri="{FF2B5EF4-FFF2-40B4-BE49-F238E27FC236}">
                <a16:creationId xmlns:a16="http://schemas.microsoft.com/office/drawing/2014/main" id="{70A97150-FE2D-0BE2-77A9-C8DDCCB51F9A}"/>
              </a:ext>
            </a:extLst>
          </p:cNvPr>
          <p:cNvSpPr/>
          <p:nvPr/>
        </p:nvSpPr>
        <p:spPr>
          <a:xfrm>
            <a:off x="3197668" y="3907954"/>
            <a:ext cx="244630" cy="629237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2" name="Prostokąt: zaokrąglone rogi 51">
            <a:extLst>
              <a:ext uri="{FF2B5EF4-FFF2-40B4-BE49-F238E27FC236}">
                <a16:creationId xmlns:a16="http://schemas.microsoft.com/office/drawing/2014/main" id="{492659BA-F424-5876-7077-945199D21C79}"/>
              </a:ext>
            </a:extLst>
          </p:cNvPr>
          <p:cNvSpPr/>
          <p:nvPr/>
        </p:nvSpPr>
        <p:spPr>
          <a:xfrm>
            <a:off x="3574480" y="3920514"/>
            <a:ext cx="244630" cy="629237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53" name="Łącznik prosty ze strzałką 52">
            <a:extLst>
              <a:ext uri="{FF2B5EF4-FFF2-40B4-BE49-F238E27FC236}">
                <a16:creationId xmlns:a16="http://schemas.microsoft.com/office/drawing/2014/main" id="{FBB2C4C7-5D3A-1996-A073-72C7A049BA6E}"/>
              </a:ext>
            </a:extLst>
          </p:cNvPr>
          <p:cNvCxnSpPr>
            <a:cxnSpLocks/>
          </p:cNvCxnSpPr>
          <p:nvPr/>
        </p:nvCxnSpPr>
        <p:spPr>
          <a:xfrm>
            <a:off x="1461408" y="2177348"/>
            <a:ext cx="1755946" cy="1743393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Łącznik prosty ze strzałką 53">
            <a:extLst>
              <a:ext uri="{FF2B5EF4-FFF2-40B4-BE49-F238E27FC236}">
                <a16:creationId xmlns:a16="http://schemas.microsoft.com/office/drawing/2014/main" id="{9F439EBF-85C0-43F4-B619-4E6822C2068E}"/>
              </a:ext>
            </a:extLst>
          </p:cNvPr>
          <p:cNvCxnSpPr>
            <a:cxnSpLocks/>
          </p:cNvCxnSpPr>
          <p:nvPr/>
        </p:nvCxnSpPr>
        <p:spPr>
          <a:xfrm>
            <a:off x="1473968" y="2390874"/>
            <a:ext cx="2157879" cy="1542428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Prostokąt: zaokrąglone rogi 55">
            <a:extLst>
              <a:ext uri="{FF2B5EF4-FFF2-40B4-BE49-F238E27FC236}">
                <a16:creationId xmlns:a16="http://schemas.microsoft.com/office/drawing/2014/main" id="{21301168-BD12-9B97-A686-926316572080}"/>
              </a:ext>
            </a:extLst>
          </p:cNvPr>
          <p:cNvSpPr/>
          <p:nvPr/>
        </p:nvSpPr>
        <p:spPr>
          <a:xfrm>
            <a:off x="2180274" y="3945636"/>
            <a:ext cx="181828" cy="239864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7" name="Prostokąt: zaokrąglone rogi 56">
            <a:extLst>
              <a:ext uri="{FF2B5EF4-FFF2-40B4-BE49-F238E27FC236}">
                <a16:creationId xmlns:a16="http://schemas.microsoft.com/office/drawing/2014/main" id="{6087E3FF-F3B7-BAE0-D618-3F0AB4C9721A}"/>
              </a:ext>
            </a:extLst>
          </p:cNvPr>
          <p:cNvSpPr/>
          <p:nvPr/>
        </p:nvSpPr>
        <p:spPr>
          <a:xfrm>
            <a:off x="2217954" y="4963031"/>
            <a:ext cx="181828" cy="239864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58" name="Łącznik prosty ze strzałką 57">
            <a:extLst>
              <a:ext uri="{FF2B5EF4-FFF2-40B4-BE49-F238E27FC236}">
                <a16:creationId xmlns:a16="http://schemas.microsoft.com/office/drawing/2014/main" id="{CE555693-59DA-8A1B-CBEF-87CF4960D990}"/>
              </a:ext>
            </a:extLst>
          </p:cNvPr>
          <p:cNvCxnSpPr>
            <a:cxnSpLocks/>
          </p:cNvCxnSpPr>
          <p:nvPr/>
        </p:nvCxnSpPr>
        <p:spPr>
          <a:xfrm>
            <a:off x="2265275" y="4174458"/>
            <a:ext cx="35168" cy="776239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Prostokąt: zaokrąglone rogi 58">
            <a:extLst>
              <a:ext uri="{FF2B5EF4-FFF2-40B4-BE49-F238E27FC236}">
                <a16:creationId xmlns:a16="http://schemas.microsoft.com/office/drawing/2014/main" id="{A77D3F34-92D3-7372-8CD8-91730458539C}"/>
              </a:ext>
            </a:extLst>
          </p:cNvPr>
          <p:cNvSpPr/>
          <p:nvPr/>
        </p:nvSpPr>
        <p:spPr>
          <a:xfrm>
            <a:off x="3222790" y="3945635"/>
            <a:ext cx="181828" cy="239864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0" name="Prostokąt: zaokrąglone rogi 59">
            <a:extLst>
              <a:ext uri="{FF2B5EF4-FFF2-40B4-BE49-F238E27FC236}">
                <a16:creationId xmlns:a16="http://schemas.microsoft.com/office/drawing/2014/main" id="{CF83CE5F-5881-496D-55E4-FA704E684921}"/>
              </a:ext>
            </a:extLst>
          </p:cNvPr>
          <p:cNvSpPr/>
          <p:nvPr/>
        </p:nvSpPr>
        <p:spPr>
          <a:xfrm>
            <a:off x="3612163" y="3945634"/>
            <a:ext cx="181828" cy="239864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1" name="Prostokąt: zaokrąglone rogi 60">
            <a:extLst>
              <a:ext uri="{FF2B5EF4-FFF2-40B4-BE49-F238E27FC236}">
                <a16:creationId xmlns:a16="http://schemas.microsoft.com/office/drawing/2014/main" id="{D6728CF0-89D6-1B05-B4A4-82513DA2DF2F}"/>
              </a:ext>
            </a:extLst>
          </p:cNvPr>
          <p:cNvSpPr/>
          <p:nvPr/>
        </p:nvSpPr>
        <p:spPr>
          <a:xfrm>
            <a:off x="2883657" y="4950468"/>
            <a:ext cx="181828" cy="239864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2" name="Prostokąt: zaokrąglone rogi 61">
            <a:extLst>
              <a:ext uri="{FF2B5EF4-FFF2-40B4-BE49-F238E27FC236}">
                <a16:creationId xmlns:a16="http://schemas.microsoft.com/office/drawing/2014/main" id="{7664D420-C4F5-1D2B-E7C5-101E2C2252D1}"/>
              </a:ext>
            </a:extLst>
          </p:cNvPr>
          <p:cNvSpPr/>
          <p:nvPr/>
        </p:nvSpPr>
        <p:spPr>
          <a:xfrm>
            <a:off x="2544524" y="4963028"/>
            <a:ext cx="181828" cy="239864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63" name="Łącznik prosty ze strzałką 62">
            <a:extLst>
              <a:ext uri="{FF2B5EF4-FFF2-40B4-BE49-F238E27FC236}">
                <a16:creationId xmlns:a16="http://schemas.microsoft.com/office/drawing/2014/main" id="{82B60E8C-FF75-0AFD-22C0-1655A5F3FD5B}"/>
              </a:ext>
            </a:extLst>
          </p:cNvPr>
          <p:cNvCxnSpPr>
            <a:cxnSpLocks/>
          </p:cNvCxnSpPr>
          <p:nvPr/>
        </p:nvCxnSpPr>
        <p:spPr>
          <a:xfrm flipH="1">
            <a:off x="2727497" y="4199579"/>
            <a:ext cx="517491" cy="763678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Łącznik prosty ze strzałką 63">
            <a:extLst>
              <a:ext uri="{FF2B5EF4-FFF2-40B4-BE49-F238E27FC236}">
                <a16:creationId xmlns:a16="http://schemas.microsoft.com/office/drawing/2014/main" id="{DD4C77DF-BE6C-F641-7B18-DB21062BE81E}"/>
              </a:ext>
            </a:extLst>
          </p:cNvPr>
          <p:cNvCxnSpPr>
            <a:cxnSpLocks/>
          </p:cNvCxnSpPr>
          <p:nvPr/>
        </p:nvCxnSpPr>
        <p:spPr>
          <a:xfrm flipH="1">
            <a:off x="3054067" y="4161897"/>
            <a:ext cx="592854" cy="80136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4229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10" grpId="0" animBg="1"/>
      <p:bldP spid="10" grpId="1" animBg="1"/>
      <p:bldP spid="12" grpId="0" animBg="1"/>
      <p:bldP spid="12" grpId="1" animBg="1"/>
      <p:bldP spid="11" grpId="0" animBg="1"/>
      <p:bldP spid="11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7" grpId="0" animBg="1"/>
      <p:bldP spid="17" grpId="1" animBg="1"/>
      <p:bldP spid="16" grpId="0" animBg="1"/>
      <p:bldP spid="16" grpId="1" animBg="1"/>
      <p:bldP spid="18" grpId="0" animBg="1"/>
      <p:bldP spid="18" grpId="1" animBg="1"/>
      <p:bldP spid="27" grpId="0"/>
      <p:bldP spid="27" grpId="1"/>
      <p:bldP spid="28" grpId="0" animBg="1"/>
      <p:bldP spid="28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2" grpId="2" animBg="1"/>
      <p:bldP spid="32" grpId="3" animBg="1"/>
      <p:bldP spid="33" grpId="0" animBg="1"/>
      <p:bldP spid="33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40" grpId="0" animBg="1"/>
      <p:bldP spid="40" grpId="1" animBg="1"/>
      <p:bldP spid="42" grpId="0" animBg="1"/>
      <p:bldP spid="42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6" grpId="0" animBg="1"/>
      <p:bldP spid="56" grpId="1" animBg="1"/>
      <p:bldP spid="57" grpId="0" animBg="1"/>
      <p:bldP spid="57" grpId="1" animBg="1"/>
      <p:bldP spid="59" grpId="0" animBg="1"/>
      <p:bldP spid="59" grpId="1" animBg="1"/>
      <p:bldP spid="60" grpId="0" animBg="1"/>
      <p:bldP spid="60" grpId="1" animBg="1"/>
      <p:bldP spid="61" grpId="0" animBg="1"/>
      <p:bldP spid="61" grpId="1" animBg="1"/>
      <p:bldP spid="62" grpId="0" animBg="1"/>
      <p:bldP spid="62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2A0C83D-667D-FBD2-0477-54E631252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3856" y="376332"/>
            <a:ext cx="4816288" cy="1067828"/>
          </a:xfrm>
        </p:spPr>
        <p:txBody>
          <a:bodyPr/>
          <a:lstStyle/>
          <a:p>
            <a:pPr algn="ctr"/>
            <a:r>
              <a:rPr lang="pl-PL" sz="2900" b="1" i="1" baseline="0" dirty="0">
                <a:solidFill>
                  <a:srgbClr val="265217"/>
                </a:solidFill>
                <a:latin typeface="Aptos Display"/>
              </a:rPr>
              <a:t>Operacje na CSR - </a:t>
            </a:r>
            <a:r>
              <a:rPr lang="pl-PL" sz="2900" b="1" i="1" dirty="0">
                <a:solidFill>
                  <a:srgbClr val="265217"/>
                </a:solidFill>
                <a:latin typeface="Aptos Display"/>
              </a:rPr>
              <a:t>mnożenie przez wektor</a:t>
            </a:r>
            <a:endParaRPr lang="pl-PL" sz="2900" dirty="0"/>
          </a:p>
        </p:txBody>
      </p:sp>
      <p:pic>
        <p:nvPicPr>
          <p:cNvPr id="7" name="Symbol zastępczy zawartości 3" descr="Obraz zawierający tekst, Czcionka, numer, typografia&#10;&#10;Opis wygenerowany automatycznie">
            <a:extLst>
              <a:ext uri="{FF2B5EF4-FFF2-40B4-BE49-F238E27FC236}">
                <a16:creationId xmlns:a16="http://schemas.microsoft.com/office/drawing/2014/main" id="{8576E29C-5420-C0DC-4887-80318D53A4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4365" y="3941512"/>
            <a:ext cx="6392008" cy="1651680"/>
          </a:xfrm>
        </p:spPr>
      </p:pic>
      <p:pic>
        <p:nvPicPr>
          <p:cNvPr id="9" name="Obraz 8" descr="Obraz zawierający Czcionka, numer, typografia, tekst&#10;&#10;Opis wygenerowany automatycznie">
            <a:extLst>
              <a:ext uri="{FF2B5EF4-FFF2-40B4-BE49-F238E27FC236}">
                <a16:creationId xmlns:a16="http://schemas.microsoft.com/office/drawing/2014/main" id="{82867B96-E6F0-8526-D672-3A71BCD1E6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9907" y="5695390"/>
            <a:ext cx="2682128" cy="790015"/>
          </a:xfrm>
          <a:prstGeom prst="rect">
            <a:avLst/>
          </a:prstGeom>
        </p:spPr>
      </p:pic>
      <p:pic>
        <p:nvPicPr>
          <p:cNvPr id="3" name="Obraz 2" descr="Obraz zawierający tekst, Czcionka, numer, typografia&#10;&#10;Opis wygenerowany automatycznie">
            <a:extLst>
              <a:ext uri="{FF2B5EF4-FFF2-40B4-BE49-F238E27FC236}">
                <a16:creationId xmlns:a16="http://schemas.microsoft.com/office/drawing/2014/main" id="{1862BF1F-6182-40E9-15B5-0B83B3454B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459" y="1938618"/>
            <a:ext cx="6642848" cy="1804148"/>
          </a:xfrm>
          <a:prstGeom prst="rect">
            <a:avLst/>
          </a:prstGeom>
        </p:spPr>
      </p:pic>
      <p:sp>
        <p:nvSpPr>
          <p:cNvPr id="5" name="Prostokąt: zaokrąglone rogi 4">
            <a:extLst>
              <a:ext uri="{FF2B5EF4-FFF2-40B4-BE49-F238E27FC236}">
                <a16:creationId xmlns:a16="http://schemas.microsoft.com/office/drawing/2014/main" id="{9201E53B-7F77-B722-7A06-264323021A5B}"/>
              </a:ext>
            </a:extLst>
          </p:cNvPr>
          <p:cNvSpPr/>
          <p:nvPr/>
        </p:nvSpPr>
        <p:spPr>
          <a:xfrm>
            <a:off x="2063170" y="4123580"/>
            <a:ext cx="245861" cy="24971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Prostokąt: zaokrąglone rogi 14">
            <a:extLst>
              <a:ext uri="{FF2B5EF4-FFF2-40B4-BE49-F238E27FC236}">
                <a16:creationId xmlns:a16="http://schemas.microsoft.com/office/drawing/2014/main" id="{835DA85A-F65F-6611-2363-348244DAAAF6}"/>
              </a:ext>
            </a:extLst>
          </p:cNvPr>
          <p:cNvSpPr/>
          <p:nvPr/>
        </p:nvSpPr>
        <p:spPr>
          <a:xfrm>
            <a:off x="2076617" y="5134351"/>
            <a:ext cx="593243" cy="28333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Prostokąt: zaokrąglone rogi 18">
            <a:extLst>
              <a:ext uri="{FF2B5EF4-FFF2-40B4-BE49-F238E27FC236}">
                <a16:creationId xmlns:a16="http://schemas.microsoft.com/office/drawing/2014/main" id="{63A68961-9D0C-E960-8ADD-4AF062B17607}"/>
              </a:ext>
            </a:extLst>
          </p:cNvPr>
          <p:cNvSpPr/>
          <p:nvPr/>
        </p:nvSpPr>
        <p:spPr>
          <a:xfrm>
            <a:off x="2099029" y="4461998"/>
            <a:ext cx="245861" cy="249713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21" name="Łącznik prosty ze strzałką 20">
            <a:extLst>
              <a:ext uri="{FF2B5EF4-FFF2-40B4-BE49-F238E27FC236}">
                <a16:creationId xmlns:a16="http://schemas.microsoft.com/office/drawing/2014/main" id="{8DB6D477-5540-8D1A-E78F-AC36A5F62D29}"/>
              </a:ext>
            </a:extLst>
          </p:cNvPr>
          <p:cNvCxnSpPr>
            <a:cxnSpLocks/>
          </p:cNvCxnSpPr>
          <p:nvPr/>
        </p:nvCxnSpPr>
        <p:spPr>
          <a:xfrm flipV="1">
            <a:off x="2334674" y="2232087"/>
            <a:ext cx="1577585" cy="223370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Prostokąt: zaokrąglone rogi 22">
            <a:extLst>
              <a:ext uri="{FF2B5EF4-FFF2-40B4-BE49-F238E27FC236}">
                <a16:creationId xmlns:a16="http://schemas.microsoft.com/office/drawing/2014/main" id="{C0A9A364-0DDC-EC9A-0A0B-88DB9445AB0D}"/>
              </a:ext>
            </a:extLst>
          </p:cNvPr>
          <p:cNvSpPr/>
          <p:nvPr/>
        </p:nvSpPr>
        <p:spPr>
          <a:xfrm>
            <a:off x="2099029" y="4786969"/>
            <a:ext cx="245861" cy="249713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25" name="Łącznik prosty ze strzałką 24">
            <a:extLst>
              <a:ext uri="{FF2B5EF4-FFF2-40B4-BE49-F238E27FC236}">
                <a16:creationId xmlns:a16="http://schemas.microsoft.com/office/drawing/2014/main" id="{D75C8F43-9440-159F-A9C2-3BE882CB08E5}"/>
              </a:ext>
            </a:extLst>
          </p:cNvPr>
          <p:cNvCxnSpPr>
            <a:cxnSpLocks/>
          </p:cNvCxnSpPr>
          <p:nvPr/>
        </p:nvCxnSpPr>
        <p:spPr>
          <a:xfrm flipH="1">
            <a:off x="2137248" y="5044015"/>
            <a:ext cx="114504" cy="735855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Prostokąt: zaokrąglone rogi 26">
            <a:extLst>
              <a:ext uri="{FF2B5EF4-FFF2-40B4-BE49-F238E27FC236}">
                <a16:creationId xmlns:a16="http://schemas.microsoft.com/office/drawing/2014/main" id="{D3A99548-BB75-699C-8C70-7327E19FBDFA}"/>
              </a:ext>
            </a:extLst>
          </p:cNvPr>
          <p:cNvSpPr/>
          <p:nvPr/>
        </p:nvSpPr>
        <p:spPr>
          <a:xfrm>
            <a:off x="1993694" y="5791016"/>
            <a:ext cx="223450" cy="597095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29" name="Łącznik prosty ze strzałką 28">
            <a:extLst>
              <a:ext uri="{FF2B5EF4-FFF2-40B4-BE49-F238E27FC236}">
                <a16:creationId xmlns:a16="http://schemas.microsoft.com/office/drawing/2014/main" id="{0B293FA3-F805-173F-DC8D-6EA7B3A3812C}"/>
              </a:ext>
            </a:extLst>
          </p:cNvPr>
          <p:cNvCxnSpPr>
            <a:cxnSpLocks/>
          </p:cNvCxnSpPr>
          <p:nvPr/>
        </p:nvCxnSpPr>
        <p:spPr>
          <a:xfrm flipV="1">
            <a:off x="2213652" y="2256742"/>
            <a:ext cx="1958583" cy="3567202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Prostokąt: zaokrąglone rogi 30">
            <a:extLst>
              <a:ext uri="{FF2B5EF4-FFF2-40B4-BE49-F238E27FC236}">
                <a16:creationId xmlns:a16="http://schemas.microsoft.com/office/drawing/2014/main" id="{9FDCE38C-D20B-9CB5-2194-C2D4658BEE14}"/>
              </a:ext>
            </a:extLst>
          </p:cNvPr>
          <p:cNvSpPr/>
          <p:nvPr/>
        </p:nvSpPr>
        <p:spPr>
          <a:xfrm>
            <a:off x="4134017" y="1992222"/>
            <a:ext cx="245861" cy="249713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3" name="Prostokąt: zaokrąglone rogi 32">
            <a:extLst>
              <a:ext uri="{FF2B5EF4-FFF2-40B4-BE49-F238E27FC236}">
                <a16:creationId xmlns:a16="http://schemas.microsoft.com/office/drawing/2014/main" id="{25192A42-CC95-7E79-A6C2-8A0C111F6CA7}"/>
              </a:ext>
            </a:extLst>
          </p:cNvPr>
          <p:cNvSpPr/>
          <p:nvPr/>
        </p:nvSpPr>
        <p:spPr>
          <a:xfrm>
            <a:off x="3842665" y="1992222"/>
            <a:ext cx="245861" cy="249713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9" name="Prostokąt: zaokrąglone rogi 38">
            <a:extLst>
              <a:ext uri="{FF2B5EF4-FFF2-40B4-BE49-F238E27FC236}">
                <a16:creationId xmlns:a16="http://schemas.microsoft.com/office/drawing/2014/main" id="{BD3A9F91-ABF0-79EF-4D7D-3B4371126696}"/>
              </a:ext>
            </a:extLst>
          </p:cNvPr>
          <p:cNvSpPr/>
          <p:nvPr/>
        </p:nvSpPr>
        <p:spPr>
          <a:xfrm>
            <a:off x="826040" y="1989980"/>
            <a:ext cx="1792273" cy="23850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5" name="Prostokąt: zaokrąglone rogi 44">
            <a:extLst>
              <a:ext uri="{FF2B5EF4-FFF2-40B4-BE49-F238E27FC236}">
                <a16:creationId xmlns:a16="http://schemas.microsoft.com/office/drawing/2014/main" id="{1C1151C3-AC6E-6BD4-EF0C-B534AD899039}"/>
              </a:ext>
            </a:extLst>
          </p:cNvPr>
          <p:cNvSpPr/>
          <p:nvPr/>
        </p:nvSpPr>
        <p:spPr>
          <a:xfrm>
            <a:off x="2428482" y="4119098"/>
            <a:ext cx="245861" cy="24971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7" name="Prostokąt: zaokrąglone rogi 46">
            <a:extLst>
              <a:ext uri="{FF2B5EF4-FFF2-40B4-BE49-F238E27FC236}">
                <a16:creationId xmlns:a16="http://schemas.microsoft.com/office/drawing/2014/main" id="{FAD67D41-6C39-170E-FA4D-070D2A22BB56}"/>
              </a:ext>
            </a:extLst>
          </p:cNvPr>
          <p:cNvSpPr/>
          <p:nvPr/>
        </p:nvSpPr>
        <p:spPr>
          <a:xfrm>
            <a:off x="2430723" y="4457516"/>
            <a:ext cx="245861" cy="249713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49" name="Łącznik prosty ze strzałką 48">
            <a:extLst>
              <a:ext uri="{FF2B5EF4-FFF2-40B4-BE49-F238E27FC236}">
                <a16:creationId xmlns:a16="http://schemas.microsoft.com/office/drawing/2014/main" id="{BEF91FDD-A82D-9866-DD38-9BEC066E03E8}"/>
              </a:ext>
            </a:extLst>
          </p:cNvPr>
          <p:cNvCxnSpPr>
            <a:cxnSpLocks/>
          </p:cNvCxnSpPr>
          <p:nvPr/>
        </p:nvCxnSpPr>
        <p:spPr>
          <a:xfrm flipV="1">
            <a:off x="2666368" y="2261221"/>
            <a:ext cx="1947379" cy="221129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Prostokąt: zaokrąglone rogi 50">
            <a:extLst>
              <a:ext uri="{FF2B5EF4-FFF2-40B4-BE49-F238E27FC236}">
                <a16:creationId xmlns:a16="http://schemas.microsoft.com/office/drawing/2014/main" id="{8E562E73-27B7-1AD0-5049-46ECB7D98F4D}"/>
              </a:ext>
            </a:extLst>
          </p:cNvPr>
          <p:cNvSpPr/>
          <p:nvPr/>
        </p:nvSpPr>
        <p:spPr>
          <a:xfrm>
            <a:off x="4544153" y="1998946"/>
            <a:ext cx="245861" cy="249713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5" name="Prostokąt: zaokrąglone rogi 54">
            <a:extLst>
              <a:ext uri="{FF2B5EF4-FFF2-40B4-BE49-F238E27FC236}">
                <a16:creationId xmlns:a16="http://schemas.microsoft.com/office/drawing/2014/main" id="{D0E02960-8C79-4B80-8641-B68987B148F5}"/>
              </a:ext>
            </a:extLst>
          </p:cNvPr>
          <p:cNvSpPr/>
          <p:nvPr/>
        </p:nvSpPr>
        <p:spPr>
          <a:xfrm>
            <a:off x="2441929" y="4793693"/>
            <a:ext cx="245861" cy="249713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7" name="Prostokąt: zaokrąglone rogi 56">
            <a:extLst>
              <a:ext uri="{FF2B5EF4-FFF2-40B4-BE49-F238E27FC236}">
                <a16:creationId xmlns:a16="http://schemas.microsoft.com/office/drawing/2014/main" id="{F1E20990-DC21-35B8-33E7-0569DF8323C9}"/>
              </a:ext>
            </a:extLst>
          </p:cNvPr>
          <p:cNvSpPr/>
          <p:nvPr/>
        </p:nvSpPr>
        <p:spPr>
          <a:xfrm>
            <a:off x="2415035" y="5797740"/>
            <a:ext cx="357921" cy="597095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59" name="Łącznik prosty ze strzałką 58">
            <a:extLst>
              <a:ext uri="{FF2B5EF4-FFF2-40B4-BE49-F238E27FC236}">
                <a16:creationId xmlns:a16="http://schemas.microsoft.com/office/drawing/2014/main" id="{2B8409A2-5FC7-C8C2-A656-56517EE0638E}"/>
              </a:ext>
            </a:extLst>
          </p:cNvPr>
          <p:cNvCxnSpPr>
            <a:cxnSpLocks/>
          </p:cNvCxnSpPr>
          <p:nvPr/>
        </p:nvCxnSpPr>
        <p:spPr>
          <a:xfrm flipV="1">
            <a:off x="2668611" y="2229848"/>
            <a:ext cx="2395612" cy="3555997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Prostokąt: zaokrąglone rogi 60">
            <a:extLst>
              <a:ext uri="{FF2B5EF4-FFF2-40B4-BE49-F238E27FC236}">
                <a16:creationId xmlns:a16="http://schemas.microsoft.com/office/drawing/2014/main" id="{4637342D-9A54-21E9-B95E-08303D8BD6BB}"/>
              </a:ext>
            </a:extLst>
          </p:cNvPr>
          <p:cNvSpPr/>
          <p:nvPr/>
        </p:nvSpPr>
        <p:spPr>
          <a:xfrm>
            <a:off x="4869123" y="1987741"/>
            <a:ext cx="503596" cy="260918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79" name="Łącznik prosty ze strzałką 78">
            <a:extLst>
              <a:ext uri="{FF2B5EF4-FFF2-40B4-BE49-F238E27FC236}">
                <a16:creationId xmlns:a16="http://schemas.microsoft.com/office/drawing/2014/main" id="{2E5C7426-FA69-5DA7-9339-D86678219BDA}"/>
              </a:ext>
            </a:extLst>
          </p:cNvPr>
          <p:cNvCxnSpPr>
            <a:cxnSpLocks/>
          </p:cNvCxnSpPr>
          <p:nvPr/>
        </p:nvCxnSpPr>
        <p:spPr>
          <a:xfrm>
            <a:off x="2605857" y="5039534"/>
            <a:ext cx="8762" cy="758266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Prostokąt: zaokrąglone rogi 80">
            <a:extLst>
              <a:ext uri="{FF2B5EF4-FFF2-40B4-BE49-F238E27FC236}">
                <a16:creationId xmlns:a16="http://schemas.microsoft.com/office/drawing/2014/main" id="{2F3C11D9-62DE-A2A9-B70D-8BBF4F78A438}"/>
              </a:ext>
            </a:extLst>
          </p:cNvPr>
          <p:cNvSpPr/>
          <p:nvPr/>
        </p:nvSpPr>
        <p:spPr>
          <a:xfrm>
            <a:off x="2760176" y="4125822"/>
            <a:ext cx="245861" cy="24971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3" name="Prostokąt: zaokrąglone rogi 82">
            <a:extLst>
              <a:ext uri="{FF2B5EF4-FFF2-40B4-BE49-F238E27FC236}">
                <a16:creationId xmlns:a16="http://schemas.microsoft.com/office/drawing/2014/main" id="{BDBCDCD4-2576-8044-B043-761564F6DBC8}"/>
              </a:ext>
            </a:extLst>
          </p:cNvPr>
          <p:cNvSpPr/>
          <p:nvPr/>
        </p:nvSpPr>
        <p:spPr>
          <a:xfrm>
            <a:off x="2773623" y="4453034"/>
            <a:ext cx="245861" cy="249713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85" name="Łącznik prosty ze strzałką 84">
            <a:extLst>
              <a:ext uri="{FF2B5EF4-FFF2-40B4-BE49-F238E27FC236}">
                <a16:creationId xmlns:a16="http://schemas.microsoft.com/office/drawing/2014/main" id="{09C4BB44-3588-0C54-96D9-8F3E405C181B}"/>
              </a:ext>
            </a:extLst>
          </p:cNvPr>
          <p:cNvCxnSpPr>
            <a:cxnSpLocks/>
          </p:cNvCxnSpPr>
          <p:nvPr/>
        </p:nvCxnSpPr>
        <p:spPr>
          <a:xfrm flipV="1">
            <a:off x="3031680" y="2234328"/>
            <a:ext cx="2675760" cy="223370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Prostokąt: zaokrąglone rogi 86">
            <a:extLst>
              <a:ext uri="{FF2B5EF4-FFF2-40B4-BE49-F238E27FC236}">
                <a16:creationId xmlns:a16="http://schemas.microsoft.com/office/drawing/2014/main" id="{928B8AC7-47A7-AEDB-217D-47F7AB043567}"/>
              </a:ext>
            </a:extLst>
          </p:cNvPr>
          <p:cNvSpPr/>
          <p:nvPr/>
        </p:nvSpPr>
        <p:spPr>
          <a:xfrm>
            <a:off x="5604230" y="1983258"/>
            <a:ext cx="245861" cy="249713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Prostokąt: zaokrąglone rogi 5">
            <a:extLst>
              <a:ext uri="{FF2B5EF4-FFF2-40B4-BE49-F238E27FC236}">
                <a16:creationId xmlns:a16="http://schemas.microsoft.com/office/drawing/2014/main" id="{EC6715A9-7DAD-408F-4E4F-27A124D449D2}"/>
              </a:ext>
            </a:extLst>
          </p:cNvPr>
          <p:cNvSpPr/>
          <p:nvPr/>
        </p:nvSpPr>
        <p:spPr>
          <a:xfrm>
            <a:off x="2773623" y="4789211"/>
            <a:ext cx="245861" cy="249713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Prostokąt: zaokrąglone rogi 9">
            <a:extLst>
              <a:ext uri="{FF2B5EF4-FFF2-40B4-BE49-F238E27FC236}">
                <a16:creationId xmlns:a16="http://schemas.microsoft.com/office/drawing/2014/main" id="{A36A1B9F-7075-14B5-07A7-1AE1B7FD2C7D}"/>
              </a:ext>
            </a:extLst>
          </p:cNvPr>
          <p:cNvSpPr/>
          <p:nvPr/>
        </p:nvSpPr>
        <p:spPr>
          <a:xfrm>
            <a:off x="3542346" y="5815670"/>
            <a:ext cx="223452" cy="597095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12" name="Łącznik prosty ze strzałką 11">
            <a:extLst>
              <a:ext uri="{FF2B5EF4-FFF2-40B4-BE49-F238E27FC236}">
                <a16:creationId xmlns:a16="http://schemas.microsoft.com/office/drawing/2014/main" id="{6E9534A7-3DFE-A5BD-D472-A6C51B284839}"/>
              </a:ext>
            </a:extLst>
          </p:cNvPr>
          <p:cNvCxnSpPr>
            <a:cxnSpLocks/>
          </p:cNvCxnSpPr>
          <p:nvPr/>
        </p:nvCxnSpPr>
        <p:spPr>
          <a:xfrm flipV="1">
            <a:off x="3728686" y="2247777"/>
            <a:ext cx="2216318" cy="3589616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Prostokąt: zaokrąglone rogi 13">
            <a:extLst>
              <a:ext uri="{FF2B5EF4-FFF2-40B4-BE49-F238E27FC236}">
                <a16:creationId xmlns:a16="http://schemas.microsoft.com/office/drawing/2014/main" id="{0041B24D-F358-361F-6A9C-61A59672E0E7}"/>
              </a:ext>
            </a:extLst>
          </p:cNvPr>
          <p:cNvSpPr/>
          <p:nvPr/>
        </p:nvSpPr>
        <p:spPr>
          <a:xfrm>
            <a:off x="5884376" y="1972053"/>
            <a:ext cx="223449" cy="260918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17" name="Łącznik prosty ze strzałką 16">
            <a:extLst>
              <a:ext uri="{FF2B5EF4-FFF2-40B4-BE49-F238E27FC236}">
                <a16:creationId xmlns:a16="http://schemas.microsoft.com/office/drawing/2014/main" id="{F0DBF1EE-81E9-BB98-C9EF-3BB512C4FAB0}"/>
              </a:ext>
            </a:extLst>
          </p:cNvPr>
          <p:cNvCxnSpPr>
            <a:cxnSpLocks/>
          </p:cNvCxnSpPr>
          <p:nvPr/>
        </p:nvCxnSpPr>
        <p:spPr>
          <a:xfrm>
            <a:off x="2926346" y="5046257"/>
            <a:ext cx="658702" cy="769471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Prostokąt: zaokrąglone rogi 19">
            <a:extLst>
              <a:ext uri="{FF2B5EF4-FFF2-40B4-BE49-F238E27FC236}">
                <a16:creationId xmlns:a16="http://schemas.microsoft.com/office/drawing/2014/main" id="{2749A42F-F71E-F1A0-9338-0AB60C0DD1B7}"/>
              </a:ext>
            </a:extLst>
          </p:cNvPr>
          <p:cNvSpPr/>
          <p:nvPr/>
        </p:nvSpPr>
        <p:spPr>
          <a:xfrm>
            <a:off x="3091870" y="4110134"/>
            <a:ext cx="245861" cy="24971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4" name="Prostokąt: zaokrąglone rogi 23">
            <a:extLst>
              <a:ext uri="{FF2B5EF4-FFF2-40B4-BE49-F238E27FC236}">
                <a16:creationId xmlns:a16="http://schemas.microsoft.com/office/drawing/2014/main" id="{5E244A1D-C09E-CB20-503B-101E3D018247}"/>
              </a:ext>
            </a:extLst>
          </p:cNvPr>
          <p:cNvSpPr/>
          <p:nvPr/>
        </p:nvSpPr>
        <p:spPr>
          <a:xfrm>
            <a:off x="3094111" y="4459757"/>
            <a:ext cx="245861" cy="249713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28" name="Łącznik prosty ze strzałką 27">
            <a:extLst>
              <a:ext uri="{FF2B5EF4-FFF2-40B4-BE49-F238E27FC236}">
                <a16:creationId xmlns:a16="http://schemas.microsoft.com/office/drawing/2014/main" id="{0EF800BE-97E0-A167-7605-23D8147A14A0}"/>
              </a:ext>
            </a:extLst>
          </p:cNvPr>
          <p:cNvCxnSpPr>
            <a:cxnSpLocks/>
          </p:cNvCxnSpPr>
          <p:nvPr/>
        </p:nvCxnSpPr>
        <p:spPr>
          <a:xfrm flipV="1">
            <a:off x="3296138" y="2532405"/>
            <a:ext cx="1319849" cy="195355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Prostokąt: zaokrąglone rogi 31">
            <a:extLst>
              <a:ext uri="{FF2B5EF4-FFF2-40B4-BE49-F238E27FC236}">
                <a16:creationId xmlns:a16="http://schemas.microsoft.com/office/drawing/2014/main" id="{B2F17E2E-898A-9298-BBDE-80BA5B617136}"/>
              </a:ext>
            </a:extLst>
          </p:cNvPr>
          <p:cNvSpPr/>
          <p:nvPr/>
        </p:nvSpPr>
        <p:spPr>
          <a:xfrm>
            <a:off x="4512777" y="2303746"/>
            <a:ext cx="245861" cy="249713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5" name="Prostokąt: zaokrąglone rogi 34">
            <a:extLst>
              <a:ext uri="{FF2B5EF4-FFF2-40B4-BE49-F238E27FC236}">
                <a16:creationId xmlns:a16="http://schemas.microsoft.com/office/drawing/2014/main" id="{CF29EC46-1F2A-3020-A017-3553FE8B82E2}"/>
              </a:ext>
            </a:extLst>
          </p:cNvPr>
          <p:cNvSpPr/>
          <p:nvPr/>
        </p:nvSpPr>
        <p:spPr>
          <a:xfrm>
            <a:off x="832764" y="2310468"/>
            <a:ext cx="1792273" cy="23850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0" name="Prostokąt: zaokrąglone rogi 39">
            <a:extLst>
              <a:ext uri="{FF2B5EF4-FFF2-40B4-BE49-F238E27FC236}">
                <a16:creationId xmlns:a16="http://schemas.microsoft.com/office/drawing/2014/main" id="{64F8E947-E33E-8F92-6179-55978D16FAEA}"/>
              </a:ext>
            </a:extLst>
          </p:cNvPr>
          <p:cNvSpPr/>
          <p:nvPr/>
        </p:nvSpPr>
        <p:spPr>
          <a:xfrm>
            <a:off x="2430723" y="5129869"/>
            <a:ext cx="593243" cy="28333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2" name="Prostokąt: zaokrąglone rogi 41">
            <a:extLst>
              <a:ext uri="{FF2B5EF4-FFF2-40B4-BE49-F238E27FC236}">
                <a16:creationId xmlns:a16="http://schemas.microsoft.com/office/drawing/2014/main" id="{DA6B78C1-BD20-76D5-13B5-1E2128041755}"/>
              </a:ext>
            </a:extLst>
          </p:cNvPr>
          <p:cNvSpPr/>
          <p:nvPr/>
        </p:nvSpPr>
        <p:spPr>
          <a:xfrm>
            <a:off x="3094111" y="4795935"/>
            <a:ext cx="245861" cy="249713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4" name="Prostokąt: zaokrąglone rogi 43">
            <a:extLst>
              <a:ext uri="{FF2B5EF4-FFF2-40B4-BE49-F238E27FC236}">
                <a16:creationId xmlns:a16="http://schemas.microsoft.com/office/drawing/2014/main" id="{6EC7E63D-F655-CD58-021D-2818FFBA76CF}"/>
              </a:ext>
            </a:extLst>
          </p:cNvPr>
          <p:cNvSpPr/>
          <p:nvPr/>
        </p:nvSpPr>
        <p:spPr>
          <a:xfrm>
            <a:off x="2417275" y="5811188"/>
            <a:ext cx="346716" cy="597095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48" name="Łącznik prosty ze strzałką 47">
            <a:extLst>
              <a:ext uri="{FF2B5EF4-FFF2-40B4-BE49-F238E27FC236}">
                <a16:creationId xmlns:a16="http://schemas.microsoft.com/office/drawing/2014/main" id="{87DE06BA-70BB-8C6A-558F-B91CF898A9FD}"/>
              </a:ext>
            </a:extLst>
          </p:cNvPr>
          <p:cNvCxnSpPr>
            <a:cxnSpLocks/>
          </p:cNvCxnSpPr>
          <p:nvPr/>
        </p:nvCxnSpPr>
        <p:spPr>
          <a:xfrm flipV="1">
            <a:off x="2805321" y="2579471"/>
            <a:ext cx="2216319" cy="3242235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Prostokąt: zaokrąglone rogi 51">
            <a:extLst>
              <a:ext uri="{FF2B5EF4-FFF2-40B4-BE49-F238E27FC236}">
                <a16:creationId xmlns:a16="http://schemas.microsoft.com/office/drawing/2014/main" id="{6FDC6EC4-8E38-C748-5790-D52DBDD61987}"/>
              </a:ext>
            </a:extLst>
          </p:cNvPr>
          <p:cNvSpPr/>
          <p:nvPr/>
        </p:nvSpPr>
        <p:spPr>
          <a:xfrm>
            <a:off x="4871364" y="2314951"/>
            <a:ext cx="492391" cy="227302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54" name="Łącznik prosty ze strzałką 53">
            <a:extLst>
              <a:ext uri="{FF2B5EF4-FFF2-40B4-BE49-F238E27FC236}">
                <a16:creationId xmlns:a16="http://schemas.microsoft.com/office/drawing/2014/main" id="{665813CB-BED3-AEC9-2D14-F508A0F4B7C7}"/>
              </a:ext>
            </a:extLst>
          </p:cNvPr>
          <p:cNvCxnSpPr>
            <a:cxnSpLocks/>
          </p:cNvCxnSpPr>
          <p:nvPr/>
        </p:nvCxnSpPr>
        <p:spPr>
          <a:xfrm flipH="1">
            <a:off x="2762536" y="5030569"/>
            <a:ext cx="405857" cy="735853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Prostokąt: zaokrąglone rogi 57">
            <a:extLst>
              <a:ext uri="{FF2B5EF4-FFF2-40B4-BE49-F238E27FC236}">
                <a16:creationId xmlns:a16="http://schemas.microsoft.com/office/drawing/2014/main" id="{E2D73B8D-F4A8-9046-42AA-5DBCA58AF0D4}"/>
              </a:ext>
            </a:extLst>
          </p:cNvPr>
          <p:cNvSpPr/>
          <p:nvPr/>
        </p:nvSpPr>
        <p:spPr>
          <a:xfrm>
            <a:off x="839488" y="2653368"/>
            <a:ext cx="1792273" cy="23850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2" name="Prostokąt: zaokrąglone rogi 61">
            <a:extLst>
              <a:ext uri="{FF2B5EF4-FFF2-40B4-BE49-F238E27FC236}">
                <a16:creationId xmlns:a16="http://schemas.microsoft.com/office/drawing/2014/main" id="{00AA6481-4B92-19C8-7CEE-7DCCD9B371A0}"/>
              </a:ext>
            </a:extLst>
          </p:cNvPr>
          <p:cNvSpPr/>
          <p:nvPr/>
        </p:nvSpPr>
        <p:spPr>
          <a:xfrm>
            <a:off x="3490799" y="4116858"/>
            <a:ext cx="245861" cy="24971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4" name="Prostokąt: zaokrąglone rogi 63">
            <a:extLst>
              <a:ext uri="{FF2B5EF4-FFF2-40B4-BE49-F238E27FC236}">
                <a16:creationId xmlns:a16="http://schemas.microsoft.com/office/drawing/2014/main" id="{F6B806CE-5132-630E-1BDD-3B3E65F80428}"/>
              </a:ext>
            </a:extLst>
          </p:cNvPr>
          <p:cNvSpPr/>
          <p:nvPr/>
        </p:nvSpPr>
        <p:spPr>
          <a:xfrm>
            <a:off x="2762417" y="5136593"/>
            <a:ext cx="593243" cy="28333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65" name="Obraz 64" descr="Obraz zawierający Czcionka, tekst, biały, kaligrafia&#10;&#10;Opis wygenerowany automatycznie">
            <a:extLst>
              <a:ext uri="{FF2B5EF4-FFF2-40B4-BE49-F238E27FC236}">
                <a16:creationId xmlns:a16="http://schemas.microsoft.com/office/drawing/2014/main" id="{1F52715C-C57A-1A4A-B536-74D0ADA059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4044" y="5861796"/>
            <a:ext cx="2766734" cy="389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129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15" grpId="0" animBg="1"/>
      <p:bldP spid="15" grpId="1" animBg="1"/>
      <p:bldP spid="19" grpId="0" animBg="1"/>
      <p:bldP spid="19" grpId="1" animBg="1"/>
      <p:bldP spid="23" grpId="0" animBg="1"/>
      <p:bldP spid="23" grpId="1" animBg="1"/>
      <p:bldP spid="27" grpId="0" animBg="1"/>
      <p:bldP spid="27" grpId="1" animBg="1"/>
      <p:bldP spid="31" grpId="0" animBg="1"/>
      <p:bldP spid="31" grpId="1" animBg="1"/>
      <p:bldP spid="33" grpId="0" animBg="1"/>
      <p:bldP spid="33" grpId="1" animBg="1"/>
      <p:bldP spid="39" grpId="0" animBg="1"/>
      <p:bldP spid="39" grpId="1" animBg="1"/>
      <p:bldP spid="45" grpId="0" animBg="1"/>
      <p:bldP spid="45" grpId="1" animBg="1"/>
      <p:bldP spid="47" grpId="0" animBg="1"/>
      <p:bldP spid="47" grpId="1" animBg="1"/>
      <p:bldP spid="51" grpId="0" animBg="1"/>
      <p:bldP spid="51" grpId="1" animBg="1"/>
      <p:bldP spid="55" grpId="0" animBg="1"/>
      <p:bldP spid="55" grpId="1" animBg="1"/>
      <p:bldP spid="57" grpId="0" animBg="1"/>
      <p:bldP spid="57" grpId="1" animBg="1"/>
      <p:bldP spid="61" grpId="0" animBg="1"/>
      <p:bldP spid="61" grpId="1" animBg="1"/>
      <p:bldP spid="81" grpId="0" animBg="1"/>
      <p:bldP spid="81" grpId="1" animBg="1"/>
      <p:bldP spid="83" grpId="0" animBg="1"/>
      <p:bldP spid="83" grpId="1" animBg="1"/>
      <p:bldP spid="87" grpId="0" animBg="1"/>
      <p:bldP spid="87" grpId="1" animBg="1"/>
      <p:bldP spid="6" grpId="0" animBg="1"/>
      <p:bldP spid="6" grpId="1" animBg="1"/>
      <p:bldP spid="10" grpId="0" animBg="1"/>
      <p:bldP spid="10" grpId="1" animBg="1"/>
      <p:bldP spid="14" grpId="0" animBg="1"/>
      <p:bldP spid="14" grpId="1" animBg="1"/>
      <p:bldP spid="20" grpId="0" animBg="1"/>
      <p:bldP spid="20" grpId="1" animBg="1"/>
      <p:bldP spid="24" grpId="0" animBg="1"/>
      <p:bldP spid="24" grpId="1" animBg="1"/>
      <p:bldP spid="32" grpId="0" animBg="1"/>
      <p:bldP spid="32" grpId="1" animBg="1"/>
      <p:bldP spid="35" grpId="0" animBg="1"/>
      <p:bldP spid="35" grpId="1" animBg="1"/>
      <p:bldP spid="40" grpId="0" animBg="1"/>
      <p:bldP spid="40" grpId="1" animBg="1"/>
      <p:bldP spid="42" grpId="0" animBg="1"/>
      <p:bldP spid="42" grpId="1" animBg="1"/>
      <p:bldP spid="44" grpId="0" animBg="1"/>
      <p:bldP spid="44" grpId="1" animBg="1"/>
      <p:bldP spid="52" grpId="0" animBg="1"/>
      <p:bldP spid="52" grpId="1" animBg="1"/>
      <p:bldP spid="58" grpId="0" animBg="1"/>
      <p:bldP spid="58" grpId="1" animBg="1"/>
      <p:bldP spid="62" grpId="0" animBg="1"/>
      <p:bldP spid="62" grpId="1" animBg="1"/>
      <p:bldP spid="64" grpId="0" animBg="1"/>
      <p:bldP spid="64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5CC16AE-F80E-4863-82EE-D55D5C987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5400" y="135343"/>
            <a:ext cx="6483995" cy="1325563"/>
          </a:xfrm>
        </p:spPr>
        <p:txBody>
          <a:bodyPr>
            <a:normAutofit/>
          </a:bodyPr>
          <a:lstStyle/>
          <a:p>
            <a:pPr algn="ctr"/>
            <a:r>
              <a:rPr lang="pl-PL" sz="2900" b="1" i="1" dirty="0">
                <a:solidFill>
                  <a:schemeClr val="accent6">
                    <a:lumMod val="49000"/>
                  </a:schemeClr>
                </a:solidFill>
              </a:rPr>
              <a:t>Operacje na CSR  - operacja przypisania</a:t>
            </a:r>
            <a:endParaRPr lang="pl-PL">
              <a:solidFill>
                <a:schemeClr val="accent6">
                  <a:lumMod val="49000"/>
                </a:schemeClr>
              </a:solidFill>
            </a:endParaRPr>
          </a:p>
        </p:txBody>
      </p:sp>
      <p:pic>
        <p:nvPicPr>
          <p:cNvPr id="7" name="Symbol zastępczy zawartości 3" descr="Obraz zawierający tekst, Czcionka, numer, typografia&#10;&#10;Opis wygenerowany automatycznie">
            <a:extLst>
              <a:ext uri="{FF2B5EF4-FFF2-40B4-BE49-F238E27FC236}">
                <a16:creationId xmlns:a16="http://schemas.microsoft.com/office/drawing/2014/main" id="{913BBEE1-F4AB-7050-5257-BECB15B87C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804" y="3847437"/>
            <a:ext cx="6392008" cy="1651680"/>
          </a:xfrm>
          <a:prstGeom prst="rect">
            <a:avLst/>
          </a:prstGeom>
        </p:spPr>
      </p:pic>
      <p:pic>
        <p:nvPicPr>
          <p:cNvPr id="8" name="Obraz 7" descr="Obraz zawierający zrzut ekranu, diagram, Czcionka, numer&#10;&#10;Opis wygenerowany automatycznie">
            <a:extLst>
              <a:ext uri="{FF2B5EF4-FFF2-40B4-BE49-F238E27FC236}">
                <a16:creationId xmlns:a16="http://schemas.microsoft.com/office/drawing/2014/main" id="{72C0C19D-2AEE-5FA7-6098-4B0250A74A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839" y="1553151"/>
            <a:ext cx="3333750" cy="2219325"/>
          </a:xfrm>
          <a:prstGeom prst="rect">
            <a:avLst/>
          </a:prstGeom>
        </p:spPr>
      </p:pic>
      <p:pic>
        <p:nvPicPr>
          <p:cNvPr id="3" name="Obraz 2" descr="Obraz zawierający Czcionka, tekst, biały, kaligrafia&#10;&#10;Opis wygenerowany automatycznie">
            <a:extLst>
              <a:ext uri="{FF2B5EF4-FFF2-40B4-BE49-F238E27FC236}">
                <a16:creationId xmlns:a16="http://schemas.microsoft.com/office/drawing/2014/main" id="{F83FFCAE-F9D2-5931-2964-8C05D7CC81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960" y="1553416"/>
            <a:ext cx="4075580" cy="770405"/>
          </a:xfrm>
          <a:prstGeom prst="rect">
            <a:avLst/>
          </a:prstGeom>
        </p:spPr>
      </p:pic>
      <p:sp>
        <p:nvSpPr>
          <p:cNvPr id="10" name="Prostokąt: zaokrąglone rogi 9">
            <a:extLst>
              <a:ext uri="{FF2B5EF4-FFF2-40B4-BE49-F238E27FC236}">
                <a16:creationId xmlns:a16="http://schemas.microsoft.com/office/drawing/2014/main" id="{0F5C26A3-6F08-DD1B-7CDE-C1081EB52770}"/>
              </a:ext>
            </a:extLst>
          </p:cNvPr>
          <p:cNvSpPr/>
          <p:nvPr/>
        </p:nvSpPr>
        <p:spPr>
          <a:xfrm>
            <a:off x="5637847" y="1759138"/>
            <a:ext cx="772537" cy="31695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12" name="Łącznik prosty ze strzałką 11">
            <a:extLst>
              <a:ext uri="{FF2B5EF4-FFF2-40B4-BE49-F238E27FC236}">
                <a16:creationId xmlns:a16="http://schemas.microsoft.com/office/drawing/2014/main" id="{85681106-CE09-9234-F4DC-088EFB84DBAC}"/>
              </a:ext>
            </a:extLst>
          </p:cNvPr>
          <p:cNvCxnSpPr>
            <a:cxnSpLocks/>
          </p:cNvCxnSpPr>
          <p:nvPr/>
        </p:nvCxnSpPr>
        <p:spPr>
          <a:xfrm flipH="1">
            <a:off x="2964240" y="2117039"/>
            <a:ext cx="2770299" cy="18676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Prostokąt: zaokrąglone rogi 13">
            <a:extLst>
              <a:ext uri="{FF2B5EF4-FFF2-40B4-BE49-F238E27FC236}">
                <a16:creationId xmlns:a16="http://schemas.microsoft.com/office/drawing/2014/main" id="{EB29490B-5EBF-BBEA-DF8F-072ED6953A63}"/>
              </a:ext>
            </a:extLst>
          </p:cNvPr>
          <p:cNvSpPr/>
          <p:nvPr/>
        </p:nvSpPr>
        <p:spPr>
          <a:xfrm>
            <a:off x="2731042" y="4007038"/>
            <a:ext cx="245861" cy="29453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16" name="Łącznik prosty ze strzałką 15">
            <a:extLst>
              <a:ext uri="{FF2B5EF4-FFF2-40B4-BE49-F238E27FC236}">
                <a16:creationId xmlns:a16="http://schemas.microsoft.com/office/drawing/2014/main" id="{F989D23C-F157-661B-31FB-ACAB9DF38BE6}"/>
              </a:ext>
            </a:extLst>
          </p:cNvPr>
          <p:cNvCxnSpPr>
            <a:cxnSpLocks/>
          </p:cNvCxnSpPr>
          <p:nvPr/>
        </p:nvCxnSpPr>
        <p:spPr>
          <a:xfrm flipH="1">
            <a:off x="2836493" y="4286498"/>
            <a:ext cx="24859" cy="7582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Prostokąt: zaokrąglone rogi 17">
            <a:extLst>
              <a:ext uri="{FF2B5EF4-FFF2-40B4-BE49-F238E27FC236}">
                <a16:creationId xmlns:a16="http://schemas.microsoft.com/office/drawing/2014/main" id="{85FE6BFA-D743-B9A0-6625-6A93EB9C2246}"/>
              </a:ext>
            </a:extLst>
          </p:cNvPr>
          <p:cNvSpPr/>
          <p:nvPr/>
        </p:nvSpPr>
        <p:spPr>
          <a:xfrm>
            <a:off x="2726560" y="5033497"/>
            <a:ext cx="245861" cy="29453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20" name="Łącznik prosty ze strzałką 19">
            <a:extLst>
              <a:ext uri="{FF2B5EF4-FFF2-40B4-BE49-F238E27FC236}">
                <a16:creationId xmlns:a16="http://schemas.microsoft.com/office/drawing/2014/main" id="{9E4FF0CA-AA84-18EB-1CD0-7C2E1E0ADC6E}"/>
              </a:ext>
            </a:extLst>
          </p:cNvPr>
          <p:cNvCxnSpPr>
            <a:cxnSpLocks/>
          </p:cNvCxnSpPr>
          <p:nvPr/>
        </p:nvCxnSpPr>
        <p:spPr>
          <a:xfrm flipV="1">
            <a:off x="2980135" y="4289487"/>
            <a:ext cx="513023" cy="7769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Prostokąt: zaokrąglone rogi 20">
            <a:extLst>
              <a:ext uri="{FF2B5EF4-FFF2-40B4-BE49-F238E27FC236}">
                <a16:creationId xmlns:a16="http://schemas.microsoft.com/office/drawing/2014/main" id="{85FE6BFA-D743-B9A0-6625-6A93EB9C2246}"/>
              </a:ext>
            </a:extLst>
          </p:cNvPr>
          <p:cNvSpPr/>
          <p:nvPr/>
        </p:nvSpPr>
        <p:spPr>
          <a:xfrm>
            <a:off x="3488560" y="4013762"/>
            <a:ext cx="245861" cy="29453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l-PL"/>
          </a:p>
        </p:txBody>
      </p:sp>
      <p:pic>
        <p:nvPicPr>
          <p:cNvPr id="25" name="Obraz 24">
            <a:extLst>
              <a:ext uri="{FF2B5EF4-FFF2-40B4-BE49-F238E27FC236}">
                <a16:creationId xmlns:a16="http://schemas.microsoft.com/office/drawing/2014/main" id="{3079A148-E64A-5F1F-9724-6D70488DD1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01712" y="5502088"/>
            <a:ext cx="1148604" cy="313765"/>
          </a:xfrm>
          <a:prstGeom prst="rect">
            <a:avLst/>
          </a:prstGeom>
        </p:spPr>
      </p:pic>
      <p:sp>
        <p:nvSpPr>
          <p:cNvPr id="26" name="Prostokąt: zaokrąglone rogi 25">
            <a:extLst>
              <a:ext uri="{FF2B5EF4-FFF2-40B4-BE49-F238E27FC236}">
                <a16:creationId xmlns:a16="http://schemas.microsoft.com/office/drawing/2014/main" id="{7CD1AB95-1DA1-FD96-D273-7F0CF89001C1}"/>
              </a:ext>
            </a:extLst>
          </p:cNvPr>
          <p:cNvSpPr/>
          <p:nvPr/>
        </p:nvSpPr>
        <p:spPr>
          <a:xfrm>
            <a:off x="2692942" y="4999880"/>
            <a:ext cx="660478" cy="361773"/>
          </a:xfrm>
          <a:prstGeom prst="roundRect">
            <a:avLst/>
          </a:prstGeom>
          <a:noFill/>
          <a:ln>
            <a:solidFill>
              <a:srgbClr val="0D720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l-PL"/>
          </a:p>
        </p:txBody>
      </p:sp>
      <p:sp>
        <p:nvSpPr>
          <p:cNvPr id="27" name="Prostokąt: zaokrąglone rogi 26">
            <a:extLst>
              <a:ext uri="{FF2B5EF4-FFF2-40B4-BE49-F238E27FC236}">
                <a16:creationId xmlns:a16="http://schemas.microsoft.com/office/drawing/2014/main" id="{184831C4-3D6D-F085-D250-3371FB031C81}"/>
              </a:ext>
            </a:extLst>
          </p:cNvPr>
          <p:cNvSpPr/>
          <p:nvPr/>
        </p:nvSpPr>
        <p:spPr>
          <a:xfrm>
            <a:off x="3443736" y="3968938"/>
            <a:ext cx="346714" cy="372978"/>
          </a:xfrm>
          <a:prstGeom prst="roundRect">
            <a:avLst/>
          </a:prstGeom>
          <a:noFill/>
          <a:ln>
            <a:solidFill>
              <a:srgbClr val="0D720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l-PL"/>
          </a:p>
        </p:txBody>
      </p:sp>
      <p:sp>
        <p:nvSpPr>
          <p:cNvPr id="28" name="Prostokąt: zaokrąglone rogi 27">
            <a:extLst>
              <a:ext uri="{FF2B5EF4-FFF2-40B4-BE49-F238E27FC236}">
                <a16:creationId xmlns:a16="http://schemas.microsoft.com/office/drawing/2014/main" id="{B80F8D9D-070C-7270-3625-3BF3F9A443E6}"/>
              </a:ext>
            </a:extLst>
          </p:cNvPr>
          <p:cNvSpPr/>
          <p:nvPr/>
        </p:nvSpPr>
        <p:spPr>
          <a:xfrm>
            <a:off x="3477353" y="4652495"/>
            <a:ext cx="1187154" cy="328157"/>
          </a:xfrm>
          <a:prstGeom prst="roundRect">
            <a:avLst/>
          </a:prstGeom>
          <a:noFill/>
          <a:ln>
            <a:solidFill>
              <a:srgbClr val="0D720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l-PL"/>
          </a:p>
        </p:txBody>
      </p:sp>
      <p:sp>
        <p:nvSpPr>
          <p:cNvPr id="29" name="Prostokąt: zaokrąglone rogi 28">
            <a:extLst>
              <a:ext uri="{FF2B5EF4-FFF2-40B4-BE49-F238E27FC236}">
                <a16:creationId xmlns:a16="http://schemas.microsoft.com/office/drawing/2014/main" id="{5EDAA83C-AA29-C405-3F24-FE036DF4E189}"/>
              </a:ext>
            </a:extLst>
          </p:cNvPr>
          <p:cNvSpPr/>
          <p:nvPr/>
        </p:nvSpPr>
        <p:spPr>
          <a:xfrm>
            <a:off x="6402087" y="1761377"/>
            <a:ext cx="761332" cy="316951"/>
          </a:xfrm>
          <a:prstGeom prst="roundRect">
            <a:avLst/>
          </a:prstGeom>
          <a:noFill/>
          <a:ln>
            <a:solidFill>
              <a:srgbClr val="0D720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l-PL"/>
          </a:p>
        </p:txBody>
      </p:sp>
      <p:cxnSp>
        <p:nvCxnSpPr>
          <p:cNvPr id="31" name="Łącznik prosty ze strzałką 30">
            <a:extLst>
              <a:ext uri="{FF2B5EF4-FFF2-40B4-BE49-F238E27FC236}">
                <a16:creationId xmlns:a16="http://schemas.microsoft.com/office/drawing/2014/main" id="{17E2CB1B-10D7-CB24-8B3D-F475EA472E14}"/>
              </a:ext>
            </a:extLst>
          </p:cNvPr>
          <p:cNvCxnSpPr>
            <a:cxnSpLocks/>
          </p:cNvCxnSpPr>
          <p:nvPr/>
        </p:nvCxnSpPr>
        <p:spPr>
          <a:xfrm flipH="1">
            <a:off x="4338081" y="2090145"/>
            <a:ext cx="2378093" cy="2708089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Prostokąt: zaokrąglone rogi 31">
            <a:extLst>
              <a:ext uri="{FF2B5EF4-FFF2-40B4-BE49-F238E27FC236}">
                <a16:creationId xmlns:a16="http://schemas.microsoft.com/office/drawing/2014/main" id="{319764F3-A05C-7CD7-4C23-9153DC610927}"/>
              </a:ext>
            </a:extLst>
          </p:cNvPr>
          <p:cNvSpPr/>
          <p:nvPr/>
        </p:nvSpPr>
        <p:spPr>
          <a:xfrm>
            <a:off x="7164087" y="1761377"/>
            <a:ext cx="1030273" cy="316951"/>
          </a:xfrm>
          <a:prstGeom prst="roundRect">
            <a:avLst/>
          </a:prstGeom>
          <a:noFill/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l-PL"/>
          </a:p>
        </p:txBody>
      </p:sp>
      <p:sp>
        <p:nvSpPr>
          <p:cNvPr id="35" name="Prostokąt: zaokrąglone rogi 34">
            <a:extLst>
              <a:ext uri="{FF2B5EF4-FFF2-40B4-BE49-F238E27FC236}">
                <a16:creationId xmlns:a16="http://schemas.microsoft.com/office/drawing/2014/main" id="{AA3274E5-A026-E9ED-20C8-3FAC2876546B}"/>
              </a:ext>
            </a:extLst>
          </p:cNvPr>
          <p:cNvSpPr/>
          <p:nvPr/>
        </p:nvSpPr>
        <p:spPr>
          <a:xfrm>
            <a:off x="4340204" y="4305113"/>
            <a:ext cx="2262920" cy="675538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l-PL"/>
          </a:p>
        </p:txBody>
      </p:sp>
      <p:cxnSp>
        <p:nvCxnSpPr>
          <p:cNvPr id="37" name="Łącznik prosty ze strzałką 36">
            <a:extLst>
              <a:ext uri="{FF2B5EF4-FFF2-40B4-BE49-F238E27FC236}">
                <a16:creationId xmlns:a16="http://schemas.microsoft.com/office/drawing/2014/main" id="{DE83FAA2-1692-DB6B-6BB8-3EBC373DC73B}"/>
              </a:ext>
            </a:extLst>
          </p:cNvPr>
          <p:cNvCxnSpPr>
            <a:cxnSpLocks/>
          </p:cNvCxnSpPr>
          <p:nvPr/>
        </p:nvCxnSpPr>
        <p:spPr>
          <a:xfrm>
            <a:off x="6583944" y="4636122"/>
            <a:ext cx="300115" cy="7472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Prostokąt: zaokrąglone rogi 37">
            <a:extLst>
              <a:ext uri="{FF2B5EF4-FFF2-40B4-BE49-F238E27FC236}">
                <a16:creationId xmlns:a16="http://schemas.microsoft.com/office/drawing/2014/main" id="{5680DF7B-D12B-80DF-D69C-A97236D0C296}"/>
              </a:ext>
            </a:extLst>
          </p:cNvPr>
          <p:cNvSpPr/>
          <p:nvPr/>
        </p:nvSpPr>
        <p:spPr>
          <a:xfrm>
            <a:off x="3051528" y="4988672"/>
            <a:ext cx="1231978" cy="328156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l-PL"/>
          </a:p>
        </p:txBody>
      </p:sp>
      <p:pic>
        <p:nvPicPr>
          <p:cNvPr id="39" name="Obraz 38" descr="Obraz zawierający tekst, Czcionka, zrzut ekranu, numer&#10;&#10;Opis wygenerowany automatycznie">
            <a:extLst>
              <a:ext uri="{FF2B5EF4-FFF2-40B4-BE49-F238E27FC236}">
                <a16:creationId xmlns:a16="http://schemas.microsoft.com/office/drawing/2014/main" id="{95289DE9-1BF8-97F5-6949-A32538876D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3188" y="4001154"/>
            <a:ext cx="6376335" cy="1443630"/>
          </a:xfrm>
          <a:prstGeom prst="rect">
            <a:avLst/>
          </a:prstGeom>
        </p:spPr>
      </p:pic>
      <p:cxnSp>
        <p:nvCxnSpPr>
          <p:cNvPr id="4" name="Łącznik prosty ze strzałką 3">
            <a:extLst>
              <a:ext uri="{FF2B5EF4-FFF2-40B4-BE49-F238E27FC236}">
                <a16:creationId xmlns:a16="http://schemas.microsoft.com/office/drawing/2014/main" id="{0810B8E6-E309-DB14-E7A1-F0E563E21271}"/>
              </a:ext>
            </a:extLst>
          </p:cNvPr>
          <p:cNvCxnSpPr>
            <a:cxnSpLocks/>
          </p:cNvCxnSpPr>
          <p:nvPr/>
        </p:nvCxnSpPr>
        <p:spPr>
          <a:xfrm flipH="1">
            <a:off x="3628997" y="4344394"/>
            <a:ext cx="7427" cy="337423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Łącznik prosty ze strzałką 33">
            <a:extLst>
              <a:ext uri="{FF2B5EF4-FFF2-40B4-BE49-F238E27FC236}">
                <a16:creationId xmlns:a16="http://schemas.microsoft.com/office/drawing/2014/main" id="{45DF0233-1590-DA9C-A251-0094C5CF56F3}"/>
              </a:ext>
            </a:extLst>
          </p:cNvPr>
          <p:cNvCxnSpPr>
            <a:cxnSpLocks/>
          </p:cNvCxnSpPr>
          <p:nvPr/>
        </p:nvCxnSpPr>
        <p:spPr>
          <a:xfrm flipH="1">
            <a:off x="4376555" y="2119281"/>
            <a:ext cx="3233475" cy="2349501"/>
          </a:xfrm>
          <a:prstGeom prst="straightConnector1">
            <a:avLst/>
          </a:prstGeom>
          <a:ln>
            <a:solidFill>
              <a:schemeClr val="tx2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Obraz 4" descr="Obraz zawierający tekst, Czcionka, biały, kaligrafia&#10;&#10;Opis wygenerowany automatycznie">
            <a:extLst>
              <a:ext uri="{FF2B5EF4-FFF2-40B4-BE49-F238E27FC236}">
                <a16:creationId xmlns:a16="http://schemas.microsoft.com/office/drawing/2014/main" id="{464F3AA1-8977-299D-7ADD-97F6F325204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89437" y="2653771"/>
            <a:ext cx="3995209" cy="77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983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4" grpId="0" animBg="1"/>
      <p:bldP spid="14" grpId="1" animBg="1"/>
      <p:bldP spid="18" grpId="0" animBg="1"/>
      <p:bldP spid="18" grpId="1" animBg="1"/>
      <p:bldP spid="21" grpId="0" animBg="1"/>
      <p:bldP spid="21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2" grpId="0" animBg="1"/>
      <p:bldP spid="32" grpId="1" animBg="1"/>
      <p:bldP spid="35" grpId="0" animBg="1"/>
      <p:bldP spid="35" grpId="1" animBg="1"/>
      <p:bldP spid="38" grpId="0" animBg="1"/>
      <p:bldP spid="38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95DA592-FA98-A95D-F544-20CED3E2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9885" y="152214"/>
            <a:ext cx="4704230" cy="1359180"/>
          </a:xfrm>
        </p:spPr>
        <p:txBody>
          <a:bodyPr/>
          <a:lstStyle/>
          <a:p>
            <a:r>
              <a:rPr lang="pl-PL" sz="2900" dirty="0">
                <a:solidFill>
                  <a:srgbClr val="000000"/>
                </a:solidFill>
                <a:ea typeface="+mj-lt"/>
                <a:cs typeface="+mj-lt"/>
              </a:rPr>
              <a:t>​</a:t>
            </a:r>
            <a:r>
              <a:rPr lang="pl-PL" sz="2900" b="1" i="1" dirty="0">
                <a:solidFill>
                  <a:srgbClr val="265217"/>
                </a:solidFill>
                <a:ea typeface="+mj-lt"/>
                <a:cs typeface="+mj-lt"/>
              </a:rPr>
              <a:t>Budowa macierzy z tripletów</a:t>
            </a:r>
          </a:p>
        </p:txBody>
      </p:sp>
      <p:pic>
        <p:nvPicPr>
          <p:cNvPr id="4" name="Symbol zastępczy zawartości 3" descr="Obraz zawierający tekst, Czcionka, biały, typografia&#10;&#10;Opis wygenerowany automatycznie">
            <a:extLst>
              <a:ext uri="{FF2B5EF4-FFF2-40B4-BE49-F238E27FC236}">
                <a16:creationId xmlns:a16="http://schemas.microsoft.com/office/drawing/2014/main" id="{DB06E272-A2C4-6C8C-75F7-0D16F7408E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2120" y="3628501"/>
            <a:ext cx="4625789" cy="678348"/>
          </a:xfrm>
        </p:spPr>
      </p:pic>
      <p:pic>
        <p:nvPicPr>
          <p:cNvPr id="5" name="Obraz 4" descr="Obraz zawierający tekst, Czcionka, biały&#10;&#10;Opis wygenerowany automatycznie">
            <a:extLst>
              <a:ext uri="{FF2B5EF4-FFF2-40B4-BE49-F238E27FC236}">
                <a16:creationId xmlns:a16="http://schemas.microsoft.com/office/drawing/2014/main" id="{CE832937-E425-24BF-1B5E-58A28FEB7C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81" y="2375647"/>
            <a:ext cx="4317067" cy="683559"/>
          </a:xfrm>
          <a:prstGeom prst="rect">
            <a:avLst/>
          </a:prstGeom>
        </p:spPr>
      </p:pic>
      <p:pic>
        <p:nvPicPr>
          <p:cNvPr id="7" name="Obraz 6" descr="Obraz zawierający tekst, Czcionka, biały, linia&#10;&#10;Opis wygenerowany automatycznie">
            <a:extLst>
              <a:ext uri="{FF2B5EF4-FFF2-40B4-BE49-F238E27FC236}">
                <a16:creationId xmlns:a16="http://schemas.microsoft.com/office/drawing/2014/main" id="{63CE4D7F-9028-3748-9313-9B74E5E197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552" y="3060887"/>
            <a:ext cx="3590925" cy="568138"/>
          </a:xfrm>
          <a:prstGeom prst="rect">
            <a:avLst/>
          </a:prstGeom>
        </p:spPr>
      </p:pic>
      <p:pic>
        <p:nvPicPr>
          <p:cNvPr id="9" name="Obraz 8" descr="Obraz zawierający tekst, Czcionka, biały, linia&#10;&#10;Opis wygenerowany automatycznie">
            <a:extLst>
              <a:ext uri="{FF2B5EF4-FFF2-40B4-BE49-F238E27FC236}">
                <a16:creationId xmlns:a16="http://schemas.microsoft.com/office/drawing/2014/main" id="{7EB7E204-389D-0F42-E4F8-5831D4D53C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118" y="1503192"/>
            <a:ext cx="5748618" cy="792411"/>
          </a:xfrm>
          <a:prstGeom prst="rect">
            <a:avLst/>
          </a:prstGeom>
        </p:spPr>
      </p:pic>
      <p:pic>
        <p:nvPicPr>
          <p:cNvPr id="13" name="Symbol zastępczy zawartości 3" descr="Obraz zawierający tekst, Czcionka, numer, typografia&#10;&#10;Opis wygenerowany automatycznie">
            <a:extLst>
              <a:ext uri="{FF2B5EF4-FFF2-40B4-BE49-F238E27FC236}">
                <a16:creationId xmlns:a16="http://schemas.microsoft.com/office/drawing/2014/main" id="{0ABD6618-07D5-7D82-52F4-E96D12FCC0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3512" y="4468188"/>
            <a:ext cx="5663626" cy="1461180"/>
          </a:xfrm>
          <a:prstGeom prst="rect">
            <a:avLst/>
          </a:prstGeom>
        </p:spPr>
      </p:pic>
      <p:sp>
        <p:nvSpPr>
          <p:cNvPr id="17" name="Prostokąt: zaokrąglone rogi 16">
            <a:extLst>
              <a:ext uri="{FF2B5EF4-FFF2-40B4-BE49-F238E27FC236}">
                <a16:creationId xmlns:a16="http://schemas.microsoft.com/office/drawing/2014/main" id="{28835D6D-DBC9-C9CD-6480-01FA36F98144}"/>
              </a:ext>
            </a:extLst>
          </p:cNvPr>
          <p:cNvSpPr/>
          <p:nvPr/>
        </p:nvSpPr>
        <p:spPr>
          <a:xfrm>
            <a:off x="1258588" y="3699998"/>
            <a:ext cx="537213" cy="272124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19" name="Łącznik prosty ze strzałką 18">
            <a:extLst>
              <a:ext uri="{FF2B5EF4-FFF2-40B4-BE49-F238E27FC236}">
                <a16:creationId xmlns:a16="http://schemas.microsoft.com/office/drawing/2014/main" id="{FEDF1EE6-C621-011D-A7CE-1A2B0C054705}"/>
              </a:ext>
            </a:extLst>
          </p:cNvPr>
          <p:cNvCxnSpPr>
            <a:cxnSpLocks/>
          </p:cNvCxnSpPr>
          <p:nvPr/>
        </p:nvCxnSpPr>
        <p:spPr>
          <a:xfrm>
            <a:off x="1583880" y="3972735"/>
            <a:ext cx="288908" cy="88152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Prostokąt: zaokrąglone rogi 20">
            <a:extLst>
              <a:ext uri="{FF2B5EF4-FFF2-40B4-BE49-F238E27FC236}">
                <a16:creationId xmlns:a16="http://schemas.microsoft.com/office/drawing/2014/main" id="{3A1CFD30-2898-F8AA-74CC-DC9EBEE056FC}"/>
              </a:ext>
            </a:extLst>
          </p:cNvPr>
          <p:cNvSpPr/>
          <p:nvPr/>
        </p:nvSpPr>
        <p:spPr>
          <a:xfrm>
            <a:off x="1803194" y="4872134"/>
            <a:ext cx="245861" cy="585889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3" name="Prostokąt: zaokrąglone rogi 22">
            <a:extLst>
              <a:ext uri="{FF2B5EF4-FFF2-40B4-BE49-F238E27FC236}">
                <a16:creationId xmlns:a16="http://schemas.microsoft.com/office/drawing/2014/main" id="{1446DD96-3F4D-3BBF-FDC9-827C702177D5}"/>
              </a:ext>
            </a:extLst>
          </p:cNvPr>
          <p:cNvSpPr/>
          <p:nvPr/>
        </p:nvSpPr>
        <p:spPr>
          <a:xfrm>
            <a:off x="1881635" y="3695516"/>
            <a:ext cx="537213" cy="272124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25" name="Łącznik prosty ze strzałką 24">
            <a:extLst>
              <a:ext uri="{FF2B5EF4-FFF2-40B4-BE49-F238E27FC236}">
                <a16:creationId xmlns:a16="http://schemas.microsoft.com/office/drawing/2014/main" id="{1B5170E5-719D-2215-472C-0019DACAF045}"/>
              </a:ext>
            </a:extLst>
          </p:cNvPr>
          <p:cNvCxnSpPr>
            <a:cxnSpLocks/>
          </p:cNvCxnSpPr>
          <p:nvPr/>
        </p:nvCxnSpPr>
        <p:spPr>
          <a:xfrm>
            <a:off x="2162103" y="3968253"/>
            <a:ext cx="64791" cy="89273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Prostokąt: zaokrąglone rogi 26">
            <a:extLst>
              <a:ext uri="{FF2B5EF4-FFF2-40B4-BE49-F238E27FC236}">
                <a16:creationId xmlns:a16="http://schemas.microsoft.com/office/drawing/2014/main" id="{1FE83230-8175-9AE7-122A-33F1EE413476}"/>
              </a:ext>
            </a:extLst>
          </p:cNvPr>
          <p:cNvSpPr/>
          <p:nvPr/>
        </p:nvSpPr>
        <p:spPr>
          <a:xfrm>
            <a:off x="2101270" y="4856446"/>
            <a:ext cx="245861" cy="585889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9" name="Prostokąt: zaokrąglone rogi 28">
            <a:extLst>
              <a:ext uri="{FF2B5EF4-FFF2-40B4-BE49-F238E27FC236}">
                <a16:creationId xmlns:a16="http://schemas.microsoft.com/office/drawing/2014/main" id="{9A5C2079-EA0F-BDA2-43E8-919D93C85BA4}"/>
              </a:ext>
            </a:extLst>
          </p:cNvPr>
          <p:cNvSpPr/>
          <p:nvPr/>
        </p:nvSpPr>
        <p:spPr>
          <a:xfrm>
            <a:off x="2515888" y="3702240"/>
            <a:ext cx="537213" cy="272124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31" name="Łącznik prosty ze strzałką 30">
            <a:extLst>
              <a:ext uri="{FF2B5EF4-FFF2-40B4-BE49-F238E27FC236}">
                <a16:creationId xmlns:a16="http://schemas.microsoft.com/office/drawing/2014/main" id="{C4DC31E1-BC96-3340-6513-7998FA960648}"/>
              </a:ext>
            </a:extLst>
          </p:cNvPr>
          <p:cNvCxnSpPr>
            <a:cxnSpLocks/>
          </p:cNvCxnSpPr>
          <p:nvPr/>
        </p:nvCxnSpPr>
        <p:spPr>
          <a:xfrm flipH="1">
            <a:off x="2524971" y="3986182"/>
            <a:ext cx="215356" cy="87032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Prostokąt: zaokrąglone rogi 32">
            <a:extLst>
              <a:ext uri="{FF2B5EF4-FFF2-40B4-BE49-F238E27FC236}">
                <a16:creationId xmlns:a16="http://schemas.microsoft.com/office/drawing/2014/main" id="{D62FD797-CE76-298D-11D0-27A06BB67CD4}"/>
              </a:ext>
            </a:extLst>
          </p:cNvPr>
          <p:cNvSpPr/>
          <p:nvPr/>
        </p:nvSpPr>
        <p:spPr>
          <a:xfrm>
            <a:off x="2388141" y="4863170"/>
            <a:ext cx="245861" cy="585889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35" name="Obraz 34" descr="Obraz zawierający tekst, Czcionka, biały, typografia&#10;&#10;Opis wygenerowany automatycznie">
            <a:extLst>
              <a:ext uri="{FF2B5EF4-FFF2-40B4-BE49-F238E27FC236}">
                <a16:creationId xmlns:a16="http://schemas.microsoft.com/office/drawing/2014/main" id="{759DD0EB-B56E-CFCF-A3B3-18692B42B05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02686" y="2675965"/>
            <a:ext cx="2491628" cy="777689"/>
          </a:xfrm>
          <a:prstGeom prst="rect">
            <a:avLst/>
          </a:prstGeom>
        </p:spPr>
      </p:pic>
      <p:pic>
        <p:nvPicPr>
          <p:cNvPr id="36" name="Obraz 35" descr="Obraz zawierający tekst, Czcionka, biały, typografia&#10;&#10;Opis wygenerowany automatycznie">
            <a:extLst>
              <a:ext uri="{FF2B5EF4-FFF2-40B4-BE49-F238E27FC236}">
                <a16:creationId xmlns:a16="http://schemas.microsoft.com/office/drawing/2014/main" id="{EBAF2FA1-F7AC-4648-5C3B-569AF543CBE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98484" y="3637429"/>
            <a:ext cx="2488827" cy="905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605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21" grpId="0" animBg="1"/>
      <p:bldP spid="21" grpId="1" animBg="1"/>
      <p:bldP spid="23" grpId="0" animBg="1"/>
      <p:bldP spid="23" grpId="1" animBg="1"/>
      <p:bldP spid="27" grpId="0" animBg="1"/>
      <p:bldP spid="27" grpId="1" animBg="1"/>
      <p:bldP spid="29" grpId="0" animBg="1"/>
      <p:bldP spid="29" grpId="1" animBg="1"/>
      <p:bldP spid="33" grpId="0" animBg="1"/>
      <p:bldP spid="33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E0317EC-FD20-0079-D5F8-03164EA06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5224" y="600902"/>
            <a:ext cx="7415149" cy="802756"/>
          </a:xfrm>
        </p:spPr>
        <p:txBody>
          <a:bodyPr/>
          <a:lstStyle/>
          <a:p>
            <a:pPr algn="ctr"/>
            <a:r>
              <a:rPr lang="pl-PL" sz="2900" b="1" i="1" dirty="0">
                <a:solidFill>
                  <a:srgbClr val="265217"/>
                </a:solidFill>
                <a:latin typeface="Aptos Display"/>
              </a:rPr>
              <a:t>Porównanie wydajności CSR z gęstą macierzą</a:t>
            </a:r>
            <a:endParaRPr lang="pl-PL" sz="2900" dirty="0">
              <a:latin typeface="Aptos Display"/>
            </a:endParaRPr>
          </a:p>
          <a:p>
            <a:endParaRPr lang="pl-PL" sz="2800" dirty="0">
              <a:latin typeface="Aptos"/>
            </a:endParaRPr>
          </a:p>
        </p:txBody>
      </p:sp>
      <p:pic>
        <p:nvPicPr>
          <p:cNvPr id="5" name="Obraz 4" descr="Obraz zawierający tekst, zrzut ekranu, linia, Wykres&#10;&#10;Opis wygenerowany automatycznie">
            <a:extLst>
              <a:ext uri="{FF2B5EF4-FFF2-40B4-BE49-F238E27FC236}">
                <a16:creationId xmlns:a16="http://schemas.microsoft.com/office/drawing/2014/main" id="{6837C626-0878-E217-AFC5-EE6BD04C7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027" y="1302897"/>
            <a:ext cx="6547947" cy="3688397"/>
          </a:xfrm>
          <a:prstGeom prst="rect">
            <a:avLst/>
          </a:prstGeom>
        </p:spPr>
      </p:pic>
      <p:pic>
        <p:nvPicPr>
          <p:cNvPr id="6" name="Obraz 5" descr="Obraz zawierający Czcionka, tekst, biały, Grafika&#10;&#10;Opis wygenerowany automatycznie">
            <a:extLst>
              <a:ext uri="{FF2B5EF4-FFF2-40B4-BE49-F238E27FC236}">
                <a16:creationId xmlns:a16="http://schemas.microsoft.com/office/drawing/2014/main" id="{B3ACA037-EDB0-2E91-C2A2-434C6AB540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6826" y="5284603"/>
            <a:ext cx="2645174" cy="450751"/>
          </a:xfrm>
          <a:prstGeom prst="rect">
            <a:avLst/>
          </a:prstGeom>
        </p:spPr>
      </p:pic>
      <p:sp>
        <p:nvSpPr>
          <p:cNvPr id="7" name="pole tekstowe 6">
            <a:extLst>
              <a:ext uri="{FF2B5EF4-FFF2-40B4-BE49-F238E27FC236}">
                <a16:creationId xmlns:a16="http://schemas.microsoft.com/office/drawing/2014/main" id="{E9BD3A7E-2B41-8B15-AF18-9A24571A05CA}"/>
              </a:ext>
            </a:extLst>
          </p:cNvPr>
          <p:cNvSpPr txBox="1"/>
          <p:nvPr/>
        </p:nvSpPr>
        <p:spPr>
          <a:xfrm>
            <a:off x="1297987" y="5823370"/>
            <a:ext cx="542205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l-PL" dirty="0">
                <a:latin typeface="Times New Roman"/>
                <a:ea typeface="+mn-lt"/>
                <a:cs typeface="+mn-lt"/>
              </a:rPr>
              <a:t>https://github.com/Bartanakin/Sparce-matrix-implementation</a:t>
            </a:r>
            <a:endParaRPr lang="pl-PL">
              <a:latin typeface="Times New Roman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89336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3FA6D4F-DB37-01C9-1D15-234DADCDE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5789" y="365126"/>
            <a:ext cx="7697857" cy="629824"/>
          </a:xfrm>
        </p:spPr>
        <p:txBody>
          <a:bodyPr/>
          <a:lstStyle/>
          <a:p>
            <a:pPr algn="ctr"/>
            <a:r>
              <a:rPr lang="pl-PL" sz="2600" b="1" i="1">
                <a:solidFill>
                  <a:srgbClr val="265217"/>
                </a:solidFill>
                <a:ea typeface="+mj-lt"/>
                <a:cs typeface="+mj-lt"/>
              </a:rPr>
              <a:t>Mnożenie macierzy rzadkich, Algorytm 1</a:t>
            </a:r>
            <a:endParaRPr lang="pl-PL" sz="2600" b="1" i="1" dirty="0">
              <a:solidFill>
                <a:srgbClr val="265217"/>
              </a:solidFill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9106CF4-290E-793C-6B56-889E10660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371" y="1100070"/>
            <a:ext cx="3483665" cy="75337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pl-PL" sz="1600" dirty="0">
                <a:latin typeface="Times New Roman"/>
                <a:cs typeface="Times New Roman"/>
              </a:rPr>
              <a:t>Definiujemy </a:t>
            </a:r>
            <a:r>
              <a:rPr lang="pl-PL" sz="1600" i="1" dirty="0">
                <a:latin typeface="Times New Roman"/>
                <a:cs typeface="Times New Roman"/>
              </a:rPr>
              <a:t>Inner </a:t>
            </a:r>
            <a:r>
              <a:rPr lang="pl-PL" sz="1600" i="1" err="1">
                <a:latin typeface="Times New Roman"/>
                <a:cs typeface="Times New Roman"/>
              </a:rPr>
              <a:t>product</a:t>
            </a:r>
            <a:r>
              <a:rPr lang="pl-PL" sz="1600" i="1" dirty="0">
                <a:latin typeface="Times New Roman"/>
                <a:cs typeface="Times New Roman"/>
              </a:rPr>
              <a:t> </a:t>
            </a:r>
            <a:r>
              <a:rPr lang="pl-PL" sz="1600" dirty="0">
                <a:latin typeface="Times New Roman"/>
                <a:cs typeface="Times New Roman"/>
              </a:rPr>
              <a:t>jako:</a:t>
            </a:r>
          </a:p>
          <a:p>
            <a:pPr marL="0" indent="0">
              <a:buNone/>
            </a:pPr>
            <a:r>
              <a:rPr lang="pl-PL" sz="1600" dirty="0">
                <a:latin typeface="Times New Roman"/>
                <a:cs typeface="Times New Roman"/>
              </a:rPr>
              <a:t>(typowe mnożenie macierzy)</a:t>
            </a:r>
          </a:p>
        </p:txBody>
      </p:sp>
      <p:pic>
        <p:nvPicPr>
          <p:cNvPr id="5" name="Obraz 4" descr="Obraz zawierający Czcionka, tekst, biały, Grafika&#10;&#10;Opis wygenerowany automatycznie">
            <a:extLst>
              <a:ext uri="{FF2B5EF4-FFF2-40B4-BE49-F238E27FC236}">
                <a16:creationId xmlns:a16="http://schemas.microsoft.com/office/drawing/2014/main" id="{2F2E3181-ECFE-DA63-E122-B79406417A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9404" y="1023317"/>
            <a:ext cx="2971800" cy="895350"/>
          </a:xfrm>
          <a:prstGeom prst="rect">
            <a:avLst/>
          </a:prstGeom>
        </p:spPr>
      </p:pic>
      <p:sp>
        <p:nvSpPr>
          <p:cNvPr id="7" name="pole tekstowe 6">
            <a:extLst>
              <a:ext uri="{FF2B5EF4-FFF2-40B4-BE49-F238E27FC236}">
                <a16:creationId xmlns:a16="http://schemas.microsoft.com/office/drawing/2014/main" id="{E9B501CC-FCF2-C683-6B31-F679F0E3EA39}"/>
              </a:ext>
            </a:extLst>
          </p:cNvPr>
          <p:cNvSpPr txBox="1"/>
          <p:nvPr/>
        </p:nvSpPr>
        <p:spPr>
          <a:xfrm>
            <a:off x="715617" y="1918251"/>
            <a:ext cx="7702825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l-PL" sz="1600" dirty="0">
                <a:latin typeface="Times New Roman"/>
                <a:cs typeface="Times New Roman"/>
              </a:rPr>
              <a:t>Opis algorytmu:</a:t>
            </a:r>
          </a:p>
          <a:p>
            <a:pPr marL="342900" indent="-342900">
              <a:buAutoNum type="arabicPeriod"/>
            </a:pPr>
            <a:r>
              <a:rPr lang="pl-PL" sz="1600" dirty="0">
                <a:latin typeface="Times New Roman"/>
                <a:cs typeface="Times New Roman"/>
              </a:rPr>
              <a:t>Ustalamy wiersz macierzy A na </a:t>
            </a:r>
            <a:r>
              <a:rPr lang="pl-PL" sz="1600" i="1" err="1">
                <a:latin typeface="Times New Roman"/>
                <a:cs typeface="Times New Roman"/>
              </a:rPr>
              <a:t>row_a</a:t>
            </a:r>
            <a:endParaRPr lang="pl-PL" sz="1600" i="1" dirty="0">
              <a:latin typeface="Times New Roman"/>
              <a:cs typeface="Times New Roman"/>
            </a:endParaRPr>
          </a:p>
          <a:p>
            <a:pPr marL="342900" indent="-342900">
              <a:buAutoNum type="arabicPeriod"/>
            </a:pPr>
            <a:r>
              <a:rPr lang="pl-PL" sz="1600" dirty="0">
                <a:latin typeface="Times New Roman"/>
                <a:cs typeface="Times New Roman"/>
              </a:rPr>
              <a:t>Ustalamy kolumnę macierzy B na </a:t>
            </a:r>
            <a:r>
              <a:rPr lang="pl-PL" sz="1600" i="1" err="1">
                <a:latin typeface="Times New Roman"/>
                <a:cs typeface="Times New Roman"/>
              </a:rPr>
              <a:t>col_b</a:t>
            </a:r>
            <a:endParaRPr lang="pl-PL" sz="1600" i="1" dirty="0">
              <a:latin typeface="Times New Roman"/>
              <a:cs typeface="Times New Roman"/>
            </a:endParaRPr>
          </a:p>
          <a:p>
            <a:pPr marL="342900" indent="-342900">
              <a:buAutoNum type="arabicPeriod"/>
            </a:pPr>
            <a:r>
              <a:rPr lang="pl-PL" sz="1600">
                <a:latin typeface="Times New Roman"/>
                <a:cs typeface="Times New Roman"/>
              </a:rPr>
              <a:t>Inicjalizujemy wartość </a:t>
            </a:r>
            <a:r>
              <a:rPr lang="pl-PL" sz="1600" i="1">
                <a:latin typeface="Times New Roman"/>
                <a:cs typeface="Times New Roman"/>
              </a:rPr>
              <a:t>v=0</a:t>
            </a:r>
            <a:endParaRPr lang="pl-PL" sz="1600" i="1" dirty="0">
              <a:latin typeface="Times New Roman"/>
              <a:cs typeface="Times New Roman"/>
            </a:endParaRPr>
          </a:p>
          <a:p>
            <a:pPr marL="342900" indent="-342900">
              <a:buAutoNum type="arabicPeriod"/>
            </a:pPr>
            <a:r>
              <a:rPr lang="pl-PL" sz="1600" dirty="0">
                <a:latin typeface="Times New Roman"/>
                <a:cs typeface="Times New Roman"/>
              </a:rPr>
              <a:t>Dla kolejnych niezerowych wartości w wierszu </a:t>
            </a:r>
            <a:r>
              <a:rPr lang="pl-PL" sz="1600" i="1" err="1">
                <a:latin typeface="Times New Roman"/>
                <a:cs typeface="Times New Roman"/>
              </a:rPr>
              <a:t>row_a</a:t>
            </a:r>
            <a:r>
              <a:rPr lang="pl-PL" sz="1600" dirty="0">
                <a:latin typeface="Times New Roman"/>
                <a:cs typeface="Times New Roman"/>
              </a:rPr>
              <a:t> oznaczamy indeks kolumny na </a:t>
            </a:r>
            <a:r>
              <a:rPr lang="pl-PL" sz="1600" i="1" err="1">
                <a:latin typeface="Times New Roman"/>
                <a:cs typeface="Times New Roman"/>
              </a:rPr>
              <a:t>col_a</a:t>
            </a:r>
            <a:endParaRPr lang="pl-PL" sz="1600" i="1" dirty="0">
              <a:latin typeface="Times New Roman"/>
              <a:cs typeface="Times New Roman"/>
            </a:endParaRPr>
          </a:p>
          <a:p>
            <a:pPr marL="342900" indent="-342900">
              <a:buAutoNum type="arabicPeriod"/>
            </a:pPr>
            <a:r>
              <a:rPr lang="pl-PL" sz="1600" dirty="0">
                <a:latin typeface="Times New Roman"/>
                <a:cs typeface="Times New Roman"/>
              </a:rPr>
              <a:t>W wierszu o indeksie </a:t>
            </a:r>
            <a:r>
              <a:rPr lang="pl-PL" sz="1600" i="1" err="1">
                <a:latin typeface="Times New Roman"/>
                <a:cs typeface="Times New Roman"/>
              </a:rPr>
              <a:t>col_a</a:t>
            </a:r>
            <a:r>
              <a:rPr lang="pl-PL" sz="1600" dirty="0">
                <a:latin typeface="Times New Roman"/>
                <a:cs typeface="Times New Roman"/>
              </a:rPr>
              <a:t> szukamy wartości w kolumnie </a:t>
            </a:r>
            <a:r>
              <a:rPr lang="pl-PL" sz="1600" i="1" err="1">
                <a:latin typeface="Times New Roman"/>
                <a:cs typeface="Times New Roman"/>
              </a:rPr>
              <a:t>col_b</a:t>
            </a:r>
            <a:endParaRPr lang="pl-PL" sz="1600" i="1" dirty="0">
              <a:latin typeface="Times New Roman"/>
              <a:cs typeface="Times New Roman"/>
            </a:endParaRPr>
          </a:p>
          <a:p>
            <a:pPr marL="342900" indent="-342900">
              <a:buAutoNum type="arabicPeriod"/>
            </a:pPr>
            <a:r>
              <a:rPr lang="pl-PL" sz="1600" dirty="0">
                <a:latin typeface="Times New Roman"/>
                <a:cs typeface="Times New Roman"/>
              </a:rPr>
              <a:t>Jeżeli istnieje (jest różna od 0) to dodajemy do </a:t>
            </a:r>
            <a:r>
              <a:rPr lang="pl-PL" sz="1600" i="1" dirty="0">
                <a:latin typeface="Times New Roman"/>
                <a:cs typeface="Times New Roman"/>
              </a:rPr>
              <a:t>v</a:t>
            </a:r>
          </a:p>
          <a:p>
            <a:pPr marL="342900" indent="-342900">
              <a:buAutoNum type="arabicPeriod"/>
            </a:pPr>
            <a:r>
              <a:rPr lang="pl-PL" sz="1600" dirty="0">
                <a:latin typeface="Times New Roman"/>
                <a:cs typeface="Times New Roman"/>
              </a:rPr>
              <a:t>Wykonanie sekwencyjne algorytmu gwarantuje poprawność zapisu CSR</a:t>
            </a:r>
          </a:p>
        </p:txBody>
      </p:sp>
      <p:pic>
        <p:nvPicPr>
          <p:cNvPr id="32" name="Obraz 31" descr="Obraz zawierający tekst, Czcionka, biały, zrzut ekranu&#10;&#10;Opis wygenerowany automatycznie">
            <a:extLst>
              <a:ext uri="{FF2B5EF4-FFF2-40B4-BE49-F238E27FC236}">
                <a16:creationId xmlns:a16="http://schemas.microsoft.com/office/drawing/2014/main" id="{3B003105-5999-AB69-166B-1DF3057AA8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033" y="4610307"/>
            <a:ext cx="6762750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142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theme/theme1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akiet 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Pokaz na ekranie (4:3)</PresentationFormat>
  <Paragraphs>0</Paragraphs>
  <Slides>22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22</vt:i4>
      </vt:variant>
    </vt:vector>
  </HeadingPairs>
  <TitlesOfParts>
    <vt:vector size="23" baseType="lpstr">
      <vt:lpstr>Motyw pakietu Office</vt:lpstr>
      <vt:lpstr>Implementacja macierzy rzadkich </vt:lpstr>
      <vt:lpstr>Plan prezentacji</vt:lpstr>
      <vt:lpstr>Czym jest macierz rzadka?</vt:lpstr>
      <vt:lpstr>CSR format</vt:lpstr>
      <vt:lpstr>Operacje na CSR - mnożenie przez wektor</vt:lpstr>
      <vt:lpstr>Operacje na CSR  - operacja przypisania</vt:lpstr>
      <vt:lpstr>​Budowa macierzy z tripletów</vt:lpstr>
      <vt:lpstr>Porównanie wydajności CSR z gęstą macierzą </vt:lpstr>
      <vt:lpstr>Mnożenie macierzy rzadkich, Algorytm 1</vt:lpstr>
      <vt:lpstr>Mnożenie macierzy rzadkich, Algorytm 1 - przykład</vt:lpstr>
      <vt:lpstr>Mnożenie macierzy rzadkich, Algorytm 2</vt:lpstr>
      <vt:lpstr>Mnożenie macierzy rzadkich, Algorytm 2 - przykład</vt:lpstr>
      <vt:lpstr>Mnożenie macierzy rzadkich, Algorytm 3</vt:lpstr>
      <vt:lpstr>Mnożenie macierzy rzadkich, Algorytm 2 - przykład</vt:lpstr>
      <vt:lpstr>Kolejka w algorytmie 2</vt:lpstr>
      <vt:lpstr>Kolejka w algorytmie 2 - scalanie</vt:lpstr>
      <vt:lpstr>Przykłady dużych macierzy rzadkich</vt:lpstr>
      <vt:lpstr>Porównanie czasu działania algorytmów</vt:lpstr>
      <vt:lpstr>  Zastosowanie macierzy rzadkich  </vt:lpstr>
      <vt:lpstr>Bardziej zaawansowane algorytmy związane z macierzami rzadkimi</vt:lpstr>
      <vt:lpstr>Przykłady bibliotek obsługujące macierze rzadkie </vt:lpstr>
      <vt:lpstr>Przypisy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2429</cp:revision>
  <dcterms:created xsi:type="dcterms:W3CDTF">2024-09-22T17:35:55Z</dcterms:created>
  <dcterms:modified xsi:type="dcterms:W3CDTF">2024-12-01T21:01:18Z</dcterms:modified>
</cp:coreProperties>
</file>