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6" r:id="rId5"/>
    <p:sldId id="260" r:id="rId6"/>
    <p:sldId id="265" r:id="rId7"/>
    <p:sldId id="262" r:id="rId8"/>
    <p:sldId id="264" r:id="rId9"/>
    <p:sldId id="263" r:id="rId10"/>
    <p:sldId id="267" r:id="rId11"/>
    <p:sldId id="268" r:id="rId12"/>
    <p:sldId id="269" r:id="rId13"/>
    <p:sldId id="270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Poppins" panose="00000500000000000000" pitchFamily="2" charset="-18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iXMjpKdOZMbqgcJFAryASTqGq7bA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5FFBEB6-2D0B-894A-B96C-79A7335E030B}" name="Bartek Mon" initials="BM" userId="d265d25a7cb58b9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40B075-6EF5-48B5-A6D8-1DA6AB4E73CC}">
  <a:tblStyle styleId="{4840B075-6EF5-48B5-A6D8-1DA6AB4E73C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46" d="100"/>
          <a:sy n="146" d="100"/>
        </p:scale>
        <p:origin x="3042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0569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99118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2243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506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89577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85158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0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4" name="Google Shape;1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2"/>
          <p:cNvSpPr/>
          <p:nvPr/>
        </p:nvSpPr>
        <p:spPr>
          <a:xfrm>
            <a:off x="10911636" y="-773508"/>
            <a:ext cx="2111432" cy="2111432"/>
          </a:xfrm>
          <a:prstGeom prst="ellipse">
            <a:avLst/>
          </a:prstGeom>
          <a:solidFill>
            <a:srgbClr val="98A1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2"/>
          <p:cNvSpPr/>
          <p:nvPr/>
        </p:nvSpPr>
        <p:spPr>
          <a:xfrm rot="-2793109">
            <a:off x="11309305" y="4498671"/>
            <a:ext cx="3549534" cy="2470406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2"/>
          <p:cNvSpPr/>
          <p:nvPr/>
        </p:nvSpPr>
        <p:spPr>
          <a:xfrm rot="-1002334">
            <a:off x="-581181" y="-552332"/>
            <a:ext cx="1396941" cy="1335601"/>
          </a:xfrm>
          <a:prstGeom prst="star10">
            <a:avLst>
              <a:gd name="adj" fmla="val 24304"/>
              <a:gd name="hf" fmla="val 105146"/>
            </a:avLst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>
  <p:cSld name="1_Slajd tytułowy 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>
            <a:spLocks noGrp="1"/>
          </p:cNvSpPr>
          <p:nvPr>
            <p:ph type="ctrTitle"/>
          </p:nvPr>
        </p:nvSpPr>
        <p:spPr>
          <a:xfrm>
            <a:off x="388883" y="1041400"/>
            <a:ext cx="695063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" name="Google Shape;2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3"/>
          <p:cNvSpPr/>
          <p:nvPr/>
        </p:nvSpPr>
        <p:spPr>
          <a:xfrm rot="-1002334">
            <a:off x="11243410" y="904269"/>
            <a:ext cx="1847923" cy="1847923"/>
          </a:xfrm>
          <a:prstGeom prst="star10">
            <a:avLst>
              <a:gd name="adj" fmla="val 24304"/>
              <a:gd name="hf" fmla="val 105146"/>
            </a:avLst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3"/>
          <p:cNvSpPr/>
          <p:nvPr/>
        </p:nvSpPr>
        <p:spPr>
          <a:xfrm>
            <a:off x="-546948" y="-935831"/>
            <a:ext cx="1871662" cy="1871662"/>
          </a:xfrm>
          <a:prstGeom prst="ellipse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"/>
          </p:nvPr>
        </p:nvSpPr>
        <p:spPr>
          <a:xfrm>
            <a:off x="388883" y="3496355"/>
            <a:ext cx="695063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5" name="Google Shape;2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39522" y="2521772"/>
            <a:ext cx="71479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3"/>
          <p:cNvSpPr/>
          <p:nvPr/>
        </p:nvSpPr>
        <p:spPr>
          <a:xfrm>
            <a:off x="8712742" y="4447259"/>
            <a:ext cx="2301945" cy="2343600"/>
          </a:xfrm>
          <a:prstGeom prst="roundRect">
            <a:avLst>
              <a:gd name="adj" fmla="val 9719"/>
            </a:avLst>
          </a:prstGeom>
          <a:blipFill rotWithShape="1">
            <a:blip r:embed="rId4">
              <a:alphaModFix/>
            </a:blip>
            <a:stretch>
              <a:fillRect l="-21152" t="-2992" r="-21152" b="-73648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16348" y="3236148"/>
            <a:ext cx="714796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8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31" name="Google Shape;3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91552" y="3591391"/>
            <a:ext cx="7267848" cy="6107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110" y="209347"/>
            <a:ext cx="797776" cy="889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>
  <p:cSld name="1_Slajd tytułow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5" name="Google Shape;3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5"/>
          <p:cNvSpPr/>
          <p:nvPr/>
        </p:nvSpPr>
        <p:spPr>
          <a:xfrm rot="-1002334">
            <a:off x="-458579" y="-534985"/>
            <a:ext cx="1847923" cy="1847923"/>
          </a:xfrm>
          <a:prstGeom prst="star10">
            <a:avLst>
              <a:gd name="adj" fmla="val 24304"/>
              <a:gd name="hf" fmla="val 105146"/>
            </a:avLst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Google Shape;3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1123" y="4493570"/>
            <a:ext cx="7043864" cy="583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5"/>
          <p:cNvPicPr preferRelativeResize="0"/>
          <p:nvPr/>
        </p:nvPicPr>
        <p:blipFill rotWithShape="1">
          <a:blip r:embed="rId4">
            <a:alphaModFix/>
          </a:blip>
          <a:srcRect l="77135" t="68889"/>
          <a:stretch/>
        </p:blipFill>
        <p:spPr>
          <a:xfrm>
            <a:off x="10693055" y="3962399"/>
            <a:ext cx="2475959" cy="2245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>
  <p:cSld name="1_Tytuł i zawartość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8523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021007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/>
          <p:nvPr/>
        </p:nvSpPr>
        <p:spPr>
          <a:xfrm rot="-2793109">
            <a:off x="11390761" y="4878136"/>
            <a:ext cx="3549534" cy="2470406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6"/>
          <p:cNvSpPr/>
          <p:nvPr/>
        </p:nvSpPr>
        <p:spPr>
          <a:xfrm rot="-540000">
            <a:off x="11519948" y="-1271246"/>
            <a:ext cx="210312" cy="2051374"/>
          </a:xfrm>
          <a:prstGeom prst="rect">
            <a:avLst/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16"/>
          <p:cNvPicPr preferRelativeResize="0"/>
          <p:nvPr/>
        </p:nvPicPr>
        <p:blipFill rotWithShape="1">
          <a:blip r:embed="rId3">
            <a:alphaModFix/>
          </a:blip>
          <a:srcRect l="8875" t="5333" r="75115" b="74200"/>
          <a:stretch/>
        </p:blipFill>
        <p:spPr>
          <a:xfrm rot="449321">
            <a:off x="9626769" y="188217"/>
            <a:ext cx="1125888" cy="1191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885086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3" name="Google Shape;53;p17"/>
          <p:cNvPicPr preferRelativeResize="0"/>
          <p:nvPr/>
        </p:nvPicPr>
        <p:blipFill rotWithShape="1">
          <a:blip r:embed="rId2">
            <a:alphaModFix/>
          </a:blip>
          <a:srcRect r="84470" b="70777"/>
          <a:stretch/>
        </p:blipFill>
        <p:spPr>
          <a:xfrm>
            <a:off x="2140897" y="-1154171"/>
            <a:ext cx="1681656" cy="21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7"/>
          <p:cNvSpPr/>
          <p:nvPr/>
        </p:nvSpPr>
        <p:spPr>
          <a:xfrm rot="-780000">
            <a:off x="-679854" y="6817895"/>
            <a:ext cx="4796590" cy="80210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7"/>
          <p:cNvSpPr/>
          <p:nvPr/>
        </p:nvSpPr>
        <p:spPr>
          <a:xfrm rot="-540000">
            <a:off x="11519948" y="-1271246"/>
            <a:ext cx="210312" cy="2051374"/>
          </a:xfrm>
          <a:prstGeom prst="rect">
            <a:avLst/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7"/>
          <p:cNvPicPr preferRelativeResize="0"/>
          <p:nvPr/>
        </p:nvPicPr>
        <p:blipFill rotWithShape="1">
          <a:blip r:embed="rId4">
            <a:alphaModFix/>
          </a:blip>
          <a:srcRect l="8875" t="5333" r="75115" b="74200"/>
          <a:stretch/>
        </p:blipFill>
        <p:spPr>
          <a:xfrm rot="449321">
            <a:off x="9626769" y="188217"/>
            <a:ext cx="1125888" cy="1191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 rot="-2793109">
            <a:off x="11390761" y="4878136"/>
            <a:ext cx="3549534" cy="2470406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8"/>
          <p:cNvPicPr preferRelativeResize="0"/>
          <p:nvPr/>
        </p:nvPicPr>
        <p:blipFill rotWithShape="1">
          <a:blip r:embed="rId2">
            <a:alphaModFix/>
          </a:blip>
          <a:srcRect r="84470" b="70777"/>
          <a:stretch/>
        </p:blipFill>
        <p:spPr>
          <a:xfrm>
            <a:off x="-194856" y="-934857"/>
            <a:ext cx="1681656" cy="21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8"/>
          <p:cNvSpPr/>
          <p:nvPr/>
        </p:nvSpPr>
        <p:spPr>
          <a:xfrm rot="-540000">
            <a:off x="11519948" y="-1271246"/>
            <a:ext cx="210312" cy="2051374"/>
          </a:xfrm>
          <a:prstGeom prst="rect">
            <a:avLst/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8"/>
          <p:cNvSpPr/>
          <p:nvPr/>
        </p:nvSpPr>
        <p:spPr>
          <a:xfrm rot="-780000">
            <a:off x="-679854" y="6817895"/>
            <a:ext cx="4796590" cy="80210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8"/>
          <p:cNvPicPr preferRelativeResize="0"/>
          <p:nvPr/>
        </p:nvPicPr>
        <p:blipFill rotWithShape="1">
          <a:blip r:embed="rId3">
            <a:alphaModFix/>
          </a:blip>
          <a:srcRect l="8875" t="5333" r="75115" b="74200"/>
          <a:stretch/>
        </p:blipFill>
        <p:spPr>
          <a:xfrm rot="449321">
            <a:off x="9626769" y="188217"/>
            <a:ext cx="1125888" cy="119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rtekMLab/ObronaProjektuSD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obronapracybartek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obronapracysda.atlassian.net/" TargetMode="External"/><Relationship Id="rId4" Type="http://schemas.openxmlformats.org/officeDocument/2006/relationships/hyperlink" Target="https://openlangaisda.testrail.io/index.php?/auth/logi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>
            <a:spLocks noGrp="1"/>
          </p:cNvSpPr>
          <p:nvPr>
            <p:ph type="ctrTitle"/>
          </p:nvPr>
        </p:nvSpPr>
        <p:spPr>
          <a:xfrm>
            <a:off x="388883" y="1041400"/>
            <a:ext cx="695063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000">
                <a:latin typeface="Poppins"/>
                <a:ea typeface="Poppins"/>
                <a:cs typeface="Poppins"/>
                <a:sym typeface="Poppins"/>
              </a:rPr>
              <a:t>Projekt Końcowy</a:t>
            </a:r>
            <a:endParaRPr sz="5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p2"/>
          <p:cNvSpPr txBox="1">
            <a:spLocks noGrp="1"/>
          </p:cNvSpPr>
          <p:nvPr>
            <p:ph type="subTitle" idx="1"/>
          </p:nvPr>
        </p:nvSpPr>
        <p:spPr>
          <a:xfrm>
            <a:off x="388883" y="3496355"/>
            <a:ext cx="695063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Bartłomiej Moń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ZDtestPol1024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Test serwisu do nauki języków :</a:t>
            </a:r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pl-PL" sz="2400" dirty="0">
                <a:latin typeface="Poppins"/>
                <a:ea typeface="Poppins"/>
                <a:cs typeface="Poppins"/>
                <a:sym typeface="Poppins"/>
              </a:rPr>
              <a:t>www.openlang.ai</a:t>
            </a:r>
            <a:endParaRPr lang="pl-PL"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3500" dirty="0" err="1">
                <a:latin typeface="Poppins"/>
                <a:cs typeface="Poppins"/>
                <a:sym typeface="Poppins"/>
              </a:rPr>
              <a:t>Nagrywanie</a:t>
            </a:r>
            <a:r>
              <a:rPr lang="en-US" sz="3500" dirty="0">
                <a:latin typeface="Poppins"/>
                <a:cs typeface="Poppins"/>
                <a:sym typeface="Poppins"/>
              </a:rPr>
              <a:t> za </a:t>
            </a:r>
            <a:r>
              <a:rPr lang="en-US" sz="3500" dirty="0" err="1">
                <a:latin typeface="Poppins"/>
                <a:cs typeface="Poppins"/>
                <a:sym typeface="Poppins"/>
              </a:rPr>
              <a:t>pomocą</a:t>
            </a:r>
            <a:r>
              <a:rPr lang="en-US" sz="3500" dirty="0">
                <a:latin typeface="Poppins"/>
                <a:cs typeface="Poppins"/>
                <a:sym typeface="Poppins"/>
              </a:rPr>
              <a:t> </a:t>
            </a:r>
            <a:r>
              <a:rPr lang="en-US" sz="3500" dirty="0" err="1">
                <a:latin typeface="Poppins"/>
                <a:cs typeface="Poppins"/>
                <a:sym typeface="Poppins"/>
              </a:rPr>
              <a:t>narzędzia</a:t>
            </a:r>
            <a:r>
              <a:rPr lang="en-US" sz="3500" dirty="0">
                <a:latin typeface="Poppins"/>
                <a:cs typeface="Poppins"/>
                <a:sym typeface="Poppins"/>
              </a:rPr>
              <a:t> Selenium IDE: </a:t>
            </a:r>
            <a:endParaRPr lang="en-US" sz="3500" dirty="0">
              <a:latin typeface="Poppins"/>
              <a:cs typeface="Poppins"/>
            </a:endParaRPr>
          </a:p>
        </p:txBody>
      </p:sp>
      <p:sp>
        <p:nvSpPr>
          <p:cNvPr id="119" name="Google Shape;11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endParaRPr lang="en-US" dirty="0">
              <a:latin typeface="Poppins"/>
              <a:ea typeface="Poppins"/>
              <a:cs typeface="Poppins"/>
            </a:endParaRPr>
          </a:p>
        </p:txBody>
      </p:sp>
      <p:pic>
        <p:nvPicPr>
          <p:cNvPr id="2" name="Obraz 1" descr="Obraz zawierający tekst, zrzut ekranu, wyświetlacz, oprogramowanie&#10;&#10;Opis wygenerowany automatycznie">
            <a:extLst>
              <a:ext uri="{FF2B5EF4-FFF2-40B4-BE49-F238E27FC236}">
                <a16:creationId xmlns:a16="http://schemas.microsoft.com/office/drawing/2014/main" id="{E26D7B92-883F-BB59-14B6-2EE418ACB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638" y="1615787"/>
            <a:ext cx="9381640" cy="451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16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>
              <a:spcBef>
                <a:spcPts val="1000"/>
              </a:spcBef>
            </a:pPr>
            <a:r>
              <a:rPr lang="en-US" sz="2000" dirty="0" err="1">
                <a:sym typeface="Poppins"/>
              </a:rPr>
              <a:t>Korzystanie</a:t>
            </a:r>
            <a:r>
              <a:rPr lang="en-US" sz="2000" dirty="0">
                <a:sym typeface="Poppins"/>
              </a:rPr>
              <a:t> z </a:t>
            </a:r>
            <a:r>
              <a:rPr lang="en-US" sz="2000" dirty="0" err="1">
                <a:sym typeface="Poppins"/>
              </a:rPr>
              <a:t>narzędzi</a:t>
            </a:r>
            <a:r>
              <a:rPr lang="en-US" sz="2000" dirty="0">
                <a:sym typeface="Poppins"/>
              </a:rPr>
              <a:t> </a:t>
            </a:r>
            <a:r>
              <a:rPr lang="en-US" sz="2000" dirty="0" err="1">
                <a:sym typeface="Poppins"/>
              </a:rPr>
              <a:t>deweloperskich</a:t>
            </a:r>
            <a:r>
              <a:rPr lang="en-US" sz="2000" dirty="0">
                <a:sym typeface="Poppins"/>
              </a:rPr>
              <a:t> w </a:t>
            </a:r>
            <a:r>
              <a:rPr lang="en-US" sz="2000" dirty="0" err="1">
                <a:sym typeface="Poppins"/>
              </a:rPr>
              <a:t>przeglądarce</a:t>
            </a:r>
            <a:r>
              <a:rPr lang="en-US" sz="2000" dirty="0">
                <a:sym typeface="Poppins"/>
              </a:rPr>
              <a:t> </a:t>
            </a:r>
            <a:r>
              <a:rPr lang="en-US" sz="2000" dirty="0" err="1">
                <a:sym typeface="Poppins"/>
              </a:rPr>
              <a:t>internetowej</a:t>
            </a:r>
            <a:r>
              <a:rPr lang="en-US" sz="2000" dirty="0">
                <a:sym typeface="Poppins"/>
              </a:rPr>
              <a:t>:</a:t>
            </a:r>
            <a:endParaRPr lang="en-US" sz="2000" dirty="0"/>
          </a:p>
          <a:p>
            <a:endParaRPr lang="en-US" sz="3500" dirty="0">
              <a:latin typeface="Poppins"/>
              <a:cs typeface="Poppins"/>
            </a:endParaRPr>
          </a:p>
        </p:txBody>
      </p:sp>
      <p:sp>
        <p:nvSpPr>
          <p:cNvPr id="119" name="Google Shape;119;p9"/>
          <p:cNvSpPr txBox="1">
            <a:spLocks noGrp="1"/>
          </p:cNvSpPr>
          <p:nvPr>
            <p:ph type="body" idx="1"/>
          </p:nvPr>
        </p:nvSpPr>
        <p:spPr>
          <a:xfrm>
            <a:off x="1154624" y="177418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endParaRPr lang="en-US" dirty="0">
              <a:latin typeface="Poppins"/>
              <a:ea typeface="Poppins"/>
              <a:cs typeface="Poppins"/>
            </a:endParaRPr>
          </a:p>
          <a:p>
            <a:pPr marL="571500">
              <a:buFont typeface="Poppins"/>
              <a:buChar char="•"/>
            </a:pPr>
            <a:endParaRPr lang="en-US" dirty="0">
              <a:latin typeface="Poppins"/>
              <a:ea typeface="Poppins"/>
              <a:cs typeface="Poppins"/>
            </a:endParaRPr>
          </a:p>
          <a:p>
            <a:pPr marL="571500">
              <a:buFont typeface="Poppins"/>
              <a:buChar char="•"/>
            </a:pPr>
            <a:endParaRPr lang="en-US" dirty="0">
              <a:latin typeface="Poppins"/>
              <a:ea typeface="Poppins"/>
              <a:cs typeface="Poppins"/>
            </a:endParaRPr>
          </a:p>
          <a:p>
            <a:pPr marL="571500">
              <a:buFont typeface="Poppins"/>
              <a:buChar char="•"/>
            </a:pPr>
            <a:endParaRPr lang="en-US" dirty="0">
              <a:latin typeface="Poppins"/>
              <a:ea typeface="Poppins"/>
              <a:cs typeface="Poppins"/>
            </a:endParaRPr>
          </a:p>
          <a:p>
            <a:pPr marL="571500">
              <a:buFont typeface="Poppins"/>
              <a:buChar char="•"/>
            </a:pPr>
            <a:endParaRPr lang="en-US" dirty="0">
              <a:latin typeface="Poppins"/>
              <a:ea typeface="Poppins"/>
              <a:cs typeface="Poppins"/>
            </a:endParaRPr>
          </a:p>
          <a:p>
            <a:pPr marL="571500">
              <a:buFont typeface="Poppins"/>
              <a:buChar char="•"/>
            </a:pPr>
            <a:endParaRPr lang="en-US" dirty="0">
              <a:latin typeface="Poppins"/>
              <a:ea typeface="Poppins"/>
              <a:cs typeface="Poppins"/>
            </a:endParaRPr>
          </a:p>
          <a:p>
            <a:pPr marL="571500">
              <a:buFont typeface="Poppins"/>
              <a:buChar char="•"/>
            </a:pPr>
            <a:endParaRPr lang="en-US" dirty="0">
              <a:latin typeface="Poppins"/>
              <a:ea typeface="Poppins"/>
              <a:cs typeface="Poppins"/>
            </a:endParaRPr>
          </a:p>
          <a:p>
            <a:pPr marL="571500">
              <a:buFont typeface="Poppins"/>
              <a:buChar char="•"/>
            </a:pPr>
            <a:endParaRPr lang="en-US" dirty="0">
              <a:latin typeface="Poppins"/>
              <a:ea typeface="Poppins"/>
              <a:cs typeface="Poppins"/>
            </a:endParaRPr>
          </a:p>
          <a:p>
            <a:pPr marL="571500">
              <a:buFont typeface="Poppins"/>
              <a:buChar char="•"/>
            </a:pPr>
            <a:endParaRPr lang="en-US" dirty="0">
              <a:latin typeface="Poppins"/>
              <a:ea typeface="Poppins"/>
              <a:cs typeface="Poppins"/>
            </a:endParaRPr>
          </a:p>
          <a:p>
            <a:pPr marL="228600" indent="0">
              <a:buNone/>
            </a:pPr>
            <a:r>
              <a:rPr lang="en-US" sz="1400" dirty="0">
                <a:latin typeface="Poppins"/>
                <a:ea typeface="Poppins"/>
                <a:cs typeface="Poppins"/>
              </a:rPr>
              <a:t>*</a:t>
            </a:r>
            <a:r>
              <a:rPr lang="en-US" sz="1400" dirty="0" err="1">
                <a:latin typeface="Poppins"/>
                <a:ea typeface="Poppins"/>
                <a:cs typeface="Poppins"/>
              </a:rPr>
              <a:t>Sesja</a:t>
            </a:r>
            <a:r>
              <a:rPr lang="en-US" sz="1400" dirty="0">
                <a:latin typeface="Poppins"/>
                <a:ea typeface="Poppins"/>
                <a:cs typeface="Poppins"/>
              </a:rPr>
              <a:t> </a:t>
            </a:r>
            <a:r>
              <a:rPr lang="en-US" sz="1400" dirty="0" err="1">
                <a:latin typeface="Poppins"/>
                <a:ea typeface="Poppins"/>
                <a:cs typeface="Poppins"/>
              </a:rPr>
              <a:t>eksploracyjna</a:t>
            </a:r>
            <a:r>
              <a:rPr lang="en-US" sz="1400" dirty="0">
                <a:latin typeface="Poppins"/>
                <a:ea typeface="Poppins"/>
                <a:cs typeface="Poppins"/>
              </a:rPr>
              <a:t>, test </a:t>
            </a:r>
            <a:r>
              <a:rPr lang="en-US" sz="1400" dirty="0" err="1">
                <a:latin typeface="Poppins"/>
                <a:ea typeface="Poppins"/>
                <a:cs typeface="Poppins"/>
              </a:rPr>
              <a:t>na</a:t>
            </a:r>
            <a:r>
              <a:rPr lang="en-US" sz="1400" dirty="0">
                <a:latin typeface="Poppins"/>
                <a:ea typeface="Poppins"/>
                <a:cs typeface="Poppins"/>
              </a:rPr>
              <a:t> </a:t>
            </a:r>
            <a:r>
              <a:rPr lang="en-US" sz="1400" dirty="0" err="1">
                <a:latin typeface="Poppins"/>
                <a:ea typeface="Poppins"/>
                <a:cs typeface="Poppins"/>
              </a:rPr>
              <a:t>symulowanym</a:t>
            </a:r>
            <a:r>
              <a:rPr lang="en-US" sz="1400" dirty="0">
                <a:latin typeface="Poppins"/>
                <a:ea typeface="Poppins"/>
                <a:cs typeface="Poppins"/>
              </a:rPr>
              <a:t> </a:t>
            </a:r>
            <a:r>
              <a:rPr lang="en-US" sz="1400" dirty="0" err="1">
                <a:latin typeface="Poppins"/>
                <a:ea typeface="Poppins"/>
                <a:cs typeface="Poppins"/>
              </a:rPr>
              <a:t>środowisku</a:t>
            </a:r>
            <a:r>
              <a:rPr lang="en-US" sz="1400" dirty="0">
                <a:latin typeface="Poppins"/>
                <a:ea typeface="Poppins"/>
                <a:cs typeface="Poppins"/>
              </a:rPr>
              <a:t> </a:t>
            </a:r>
            <a:r>
              <a:rPr lang="en-US" sz="1400" dirty="0" err="1">
                <a:latin typeface="Poppins"/>
                <a:ea typeface="Poppins"/>
                <a:cs typeface="Poppins"/>
              </a:rPr>
              <a:t>Iphone</a:t>
            </a:r>
            <a:r>
              <a:rPr lang="en-US" sz="1400" dirty="0">
                <a:latin typeface="Poppins"/>
                <a:ea typeface="Poppins"/>
                <a:cs typeface="Poppins"/>
              </a:rPr>
              <a:t> 12Pro – </a:t>
            </a:r>
            <a:r>
              <a:rPr lang="en-US" sz="1400" dirty="0" err="1">
                <a:latin typeface="Poppins"/>
                <a:ea typeface="Poppins"/>
                <a:cs typeface="Poppins"/>
              </a:rPr>
              <a:t>akutalnie</a:t>
            </a:r>
            <a:r>
              <a:rPr lang="en-US" sz="1400" dirty="0">
                <a:latin typeface="Poppins"/>
                <a:ea typeface="Poppins"/>
                <a:cs typeface="Poppins"/>
              </a:rPr>
              <a:t> </a:t>
            </a:r>
            <a:r>
              <a:rPr lang="en-US" sz="1400" dirty="0" err="1">
                <a:latin typeface="Poppins"/>
                <a:ea typeface="Poppins"/>
                <a:cs typeface="Poppins"/>
              </a:rPr>
              <a:t>brak</a:t>
            </a:r>
            <a:r>
              <a:rPr lang="en-US" sz="1400" dirty="0">
                <a:latin typeface="Poppins"/>
                <a:ea typeface="Poppins"/>
                <a:cs typeface="Poppins"/>
              </a:rPr>
              <a:t> </a:t>
            </a:r>
            <a:r>
              <a:rPr lang="en-US" sz="1400" dirty="0" err="1">
                <a:latin typeface="Poppins"/>
                <a:ea typeface="Poppins"/>
                <a:cs typeface="Poppins"/>
              </a:rPr>
              <a:t>problemów</a:t>
            </a:r>
            <a:r>
              <a:rPr lang="en-US" sz="1400" dirty="0">
                <a:latin typeface="Poppins"/>
                <a:ea typeface="Poppins"/>
                <a:cs typeface="Poppins"/>
              </a:rPr>
              <a:t>.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061E14-7C7A-57F8-7810-34AB28814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624" y="1027906"/>
            <a:ext cx="8889274" cy="445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05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000" dirty="0" err="1">
                <a:sym typeface="Poppins"/>
              </a:rPr>
              <a:t>Wysyłanie</a:t>
            </a:r>
            <a:r>
              <a:rPr lang="en-US" sz="2000" dirty="0">
                <a:sym typeface="Poppins"/>
              </a:rPr>
              <a:t> </a:t>
            </a:r>
            <a:r>
              <a:rPr lang="en-US" sz="2000" dirty="0" err="1">
                <a:sym typeface="Poppins"/>
              </a:rPr>
              <a:t>request’ów</a:t>
            </a:r>
            <a:r>
              <a:rPr lang="en-US" sz="2000" dirty="0">
                <a:sym typeface="Poppins"/>
              </a:rPr>
              <a:t> za </a:t>
            </a:r>
            <a:r>
              <a:rPr lang="en-US" sz="2000" dirty="0" err="1">
                <a:sym typeface="Poppins"/>
              </a:rPr>
              <a:t>pomocą</a:t>
            </a:r>
            <a:r>
              <a:rPr lang="en-US" sz="2000" dirty="0">
                <a:sym typeface="Poppins"/>
              </a:rPr>
              <a:t> </a:t>
            </a:r>
            <a:r>
              <a:rPr lang="en-US" sz="2000" dirty="0" err="1">
                <a:sym typeface="Poppins"/>
              </a:rPr>
              <a:t>narzędzia</a:t>
            </a:r>
            <a:r>
              <a:rPr lang="en-US" sz="2000" dirty="0">
                <a:sym typeface="Poppins"/>
              </a:rPr>
              <a:t> Postman, (GET, POST, PUT, DELETE):</a:t>
            </a:r>
            <a:endParaRPr lang="pl-PL" dirty="0"/>
          </a:p>
        </p:txBody>
      </p:sp>
      <p:sp>
        <p:nvSpPr>
          <p:cNvPr id="119" name="Google Shape;11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n-US" dirty="0">
              <a:latin typeface="Poppins"/>
              <a:ea typeface="Poppins"/>
              <a:cs typeface="Poppins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n-US" dirty="0">
              <a:latin typeface="Poppins"/>
              <a:ea typeface="Poppins"/>
              <a:cs typeface="Poppi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91619E-6716-6FE2-5B19-07324E5C9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71" y="1253330"/>
            <a:ext cx="10948882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501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>
              <a:spcBef>
                <a:spcPts val="1000"/>
              </a:spcBef>
            </a:pPr>
            <a:r>
              <a:rPr lang="pl-PL" sz="2000" dirty="0">
                <a:ea typeface="Poppins"/>
                <a:sym typeface="Poppins"/>
              </a:rPr>
              <a:t>BDD: </a:t>
            </a:r>
            <a:endParaRPr lang="en-US" sz="2000" dirty="0">
              <a:ea typeface="Poppins"/>
            </a:endParaRPr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3500" dirty="0">
              <a:latin typeface="Poppins"/>
              <a:ea typeface="Poppins"/>
              <a:cs typeface="Poppins"/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07295DF-0F47-27C9-B829-33C9873C9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pl-P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C9EF13-6D39-0672-A895-12B4F5C28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54559"/>
              </p:ext>
            </p:extLst>
          </p:nvPr>
        </p:nvGraphicFramePr>
        <p:xfrm>
          <a:off x="-758371" y="2623330"/>
          <a:ext cx="755524" cy="1269519"/>
        </p:xfrm>
        <a:graphic>
          <a:graphicData uri="http://schemas.openxmlformats.org/drawingml/2006/table">
            <a:tbl>
              <a:tblPr/>
              <a:tblGrid>
                <a:gridCol w="755524">
                  <a:extLst>
                    <a:ext uri="{9D8B030D-6E8A-4147-A177-3AD203B41FA5}">
                      <a16:colId xmlns:a16="http://schemas.microsoft.com/office/drawing/2014/main" val="2276729790"/>
                    </a:ext>
                  </a:extLst>
                </a:gridCol>
              </a:tblGrid>
              <a:tr h="264483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79345" marR="79345" marT="39672" marB="39672"/>
                </a:tc>
                <a:extLst>
                  <a:ext uri="{0D108BD9-81ED-4DB2-BD59-A6C34878D82A}">
                    <a16:rowId xmlns:a16="http://schemas.microsoft.com/office/drawing/2014/main" val="2835510137"/>
                  </a:ext>
                </a:extLst>
              </a:tr>
              <a:tr h="740553">
                <a:tc>
                  <a:txBody>
                    <a:bodyPr/>
                    <a:lstStyle/>
                    <a:p>
                      <a:pPr algn="ctr" fontAlgn="t"/>
                      <a:endParaRPr lang="en-GB" sz="12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8944"/>
                  </a:ext>
                </a:extLst>
              </a:tr>
              <a:tr h="26448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79345" marR="79345" marT="39672" marB="39672"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5895081"/>
                  </a:ext>
                </a:extLst>
              </a:tr>
            </a:tbl>
          </a:graphicData>
        </a:graphic>
      </p:graphicFrame>
      <p:pic>
        <p:nvPicPr>
          <p:cNvPr id="1030" name="Picture 6">
            <a:extLst>
              <a:ext uri="{FF2B5EF4-FFF2-40B4-BE49-F238E27FC236}">
                <a16:creationId xmlns:a16="http://schemas.microsoft.com/office/drawing/2014/main" id="{F39F8DF0-794A-1A6A-DDDC-CCF6A23E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2544763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F1A69A4E-1F40-1517-FD77-2A3D703FC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2544763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CA2BF45-39F0-89D4-0325-F985B3408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2544763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D8B69D-E4FC-ACAD-6B0F-C94CA3E07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60" y="1172631"/>
            <a:ext cx="10531292" cy="439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8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Krótko o projekcie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Aplikacja Webowa w wersji beta. Narzędzie służące do nauki języków obcych. </a:t>
            </a:r>
            <a:endParaRPr sz="2100" dirty="0"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Brak udostępnionej dokumentacji. Wykonano testy eksploracyjne.</a:t>
            </a:r>
          </a:p>
          <a:p>
            <a:pPr marL="571500" indent="-361950"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 Dokonałem rejestracji przypadków testowych w narzędziu Test </a:t>
            </a: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Rail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marL="571500" indent="-361950">
              <a:buSzPts val="2100"/>
              <a:buFont typeface="Poppins"/>
              <a:buChar char="•"/>
            </a:pP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Zgłosiłem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defekty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 w JIRA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marL="571500" indent="-361950"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Testy w narzędziu </a:t>
            </a: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Selenium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 IDE.</a:t>
            </a:r>
          </a:p>
          <a:p>
            <a:pPr marL="571500" indent="-361950">
              <a:buSzPts val="2100"/>
              <a:buFont typeface="Poppins"/>
              <a:buChar char="•"/>
            </a:pP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Scenariusze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napisane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 w BDD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marL="571500" indent="-361950"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Projekt zapisany na </a:t>
            </a: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Github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  <a:hlinkClick r:id="rId3"/>
              </a:rPr>
              <a:t>https://github.com/BartekMLab/</a:t>
            </a:r>
            <a:endParaRPr lang="pl-PL" sz="2100" dirty="0">
              <a:latin typeface="Poppins"/>
              <a:ea typeface="Poppins"/>
              <a:cs typeface="Poppins"/>
              <a:sym typeface="Poppins"/>
            </a:endParaRPr>
          </a:p>
          <a:p>
            <a:pPr marL="209550" indent="0">
              <a:buSzPts val="2100"/>
              <a:buNone/>
            </a:pPr>
            <a:endParaRPr lang="pl-PL" sz="2100" dirty="0">
              <a:latin typeface="Poppins"/>
              <a:ea typeface="Poppins"/>
              <a:cs typeface="Poppins"/>
              <a:sym typeface="Poppins"/>
            </a:endParaRPr>
          </a:p>
          <a:p>
            <a:pPr marL="571500" indent="-361950">
              <a:buSzPts val="2100"/>
              <a:buFont typeface="Poppins"/>
              <a:buChar char="•"/>
            </a:pPr>
            <a:endParaRPr lang="en-US" sz="2100" dirty="0">
              <a:latin typeface="Poppins"/>
              <a:ea typeface="Poppins"/>
              <a:cs typeface="Poppins"/>
              <a:sym typeface="Poppins"/>
            </a:endParaRPr>
          </a:p>
          <a:p>
            <a:pPr marL="571500" indent="-361950">
              <a:buSzPts val="2100"/>
              <a:buFont typeface="Poppins"/>
              <a:buChar char="•"/>
            </a:pPr>
            <a:endParaRPr lang="pl-PL" sz="2100" dirty="0"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endParaRPr sz="2100"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>
            <a:spLocks noGrp="1"/>
          </p:cNvSpPr>
          <p:nvPr>
            <p:ph type="title"/>
          </p:nvPr>
        </p:nvSpPr>
        <p:spPr>
          <a:xfrm>
            <a:off x="838200" y="436159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Specyfikacja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indent="0">
              <a:buNone/>
            </a:pPr>
            <a:r>
              <a:rPr lang="pl-PL" sz="1600" dirty="0">
                <a:latin typeface="Poppins"/>
                <a:ea typeface="Poppins"/>
                <a:cs typeface="Poppins"/>
                <a:sym typeface="Poppins"/>
              </a:rPr>
              <a:t>Użytkownik zalogowany do poczty </a:t>
            </a:r>
            <a:r>
              <a:rPr lang="pl-PL" sz="1600" dirty="0" err="1">
                <a:latin typeface="Poppins"/>
                <a:ea typeface="Poppins"/>
                <a:cs typeface="Poppins"/>
                <a:sym typeface="Poppins"/>
              </a:rPr>
              <a:t>Gmail</a:t>
            </a:r>
            <a:r>
              <a:rPr lang="pl-PL" sz="1600" dirty="0">
                <a:latin typeface="Poppins"/>
                <a:ea typeface="Poppins"/>
                <a:cs typeface="Poppins"/>
                <a:sym typeface="Poppins"/>
              </a:rPr>
              <a:t>: </a:t>
            </a:r>
            <a:endParaRPr lang="pl-PL" sz="1600" dirty="0"/>
          </a:p>
          <a:p>
            <a:pPr marL="228600" indent="0">
              <a:buNone/>
            </a:pPr>
            <a:r>
              <a:rPr lang="pl-PL" sz="1600" dirty="0">
                <a:latin typeface="Poppins"/>
                <a:ea typeface="Poppins"/>
                <a:cs typeface="Poppins"/>
                <a:sym typeface="Poppins"/>
              </a:rPr>
              <a:t>login: </a:t>
            </a:r>
            <a:r>
              <a:rPr lang="pl-PL" sz="1600" dirty="0">
                <a:latin typeface="Poppins"/>
                <a:ea typeface="Poppins"/>
                <a:cs typeface="Poppins"/>
                <a:sym typeface="Poppins"/>
                <a:hlinkClick r:id="rId3"/>
              </a:rPr>
              <a:t>obronapracybartek@gmail.com</a:t>
            </a:r>
            <a:r>
              <a:rPr lang="pl-PL" sz="1600" dirty="0">
                <a:latin typeface="Poppins"/>
                <a:ea typeface="Poppins"/>
                <a:cs typeface="Poppins"/>
                <a:sym typeface="Poppins"/>
              </a:rPr>
              <a:t>             hasło:Haslolangai12. </a:t>
            </a:r>
            <a:endParaRPr lang="pl-PL" sz="1600" dirty="0">
              <a:ea typeface="Poppins"/>
            </a:endParaRPr>
          </a:p>
          <a:p>
            <a:pPr marL="228600" indent="0">
              <a:buNone/>
            </a:pPr>
            <a:endParaRPr lang="pl-PL" sz="1600" dirty="0"/>
          </a:p>
          <a:p>
            <a:pPr marL="228600" indent="0">
              <a:buNone/>
            </a:pPr>
            <a:r>
              <a:rPr lang="pl-PL" sz="1600" dirty="0">
                <a:latin typeface="Poppins"/>
                <a:ea typeface="Poppins"/>
                <a:cs typeface="Poppins"/>
                <a:sym typeface="Poppins"/>
              </a:rPr>
              <a:t>Użytkownik zalogowany z podstawowymi prawami LANGAI: </a:t>
            </a:r>
            <a:endParaRPr lang="pl-PL" sz="1600" dirty="0">
              <a:latin typeface="Poppins"/>
              <a:ea typeface="Poppins"/>
              <a:cs typeface="Poppins"/>
            </a:endParaRPr>
          </a:p>
          <a:p>
            <a:pPr marL="228600" indent="0">
              <a:buNone/>
            </a:pPr>
            <a:r>
              <a:rPr lang="pl-PL" sz="1600" dirty="0">
                <a:latin typeface="Poppins"/>
                <a:ea typeface="Poppins"/>
                <a:cs typeface="Poppins"/>
                <a:sym typeface="Poppins"/>
              </a:rPr>
              <a:t>Login: </a:t>
            </a:r>
            <a:r>
              <a:rPr lang="pl-PL" sz="1600" dirty="0">
                <a:ea typeface="Poppins"/>
                <a:sym typeface="Poppins"/>
                <a:hlinkClick r:id="rId3"/>
              </a:rPr>
              <a:t>obronapracybartek@gmail.com</a:t>
            </a:r>
            <a:r>
              <a:rPr lang="pl-PL" sz="1600" dirty="0">
                <a:ea typeface="Poppins"/>
                <a:sym typeface="Poppins"/>
              </a:rPr>
              <a:t>      </a:t>
            </a:r>
            <a:r>
              <a:rPr lang="pl-PL" sz="1600" dirty="0">
                <a:latin typeface="Poppins"/>
                <a:ea typeface="Poppins"/>
                <a:cs typeface="Poppins"/>
                <a:sym typeface="Poppins"/>
              </a:rPr>
              <a:t>hasło: kod numeryczny wysłany na konto email. </a:t>
            </a:r>
            <a:endParaRPr lang="pl-PL" sz="1600" dirty="0">
              <a:latin typeface="Poppins"/>
              <a:ea typeface="Poppins"/>
              <a:cs typeface="Poppins"/>
            </a:endParaRPr>
          </a:p>
          <a:p>
            <a:pPr marL="228600" indent="0">
              <a:buNone/>
            </a:pPr>
            <a:endParaRPr lang="pl-PL" sz="1600" dirty="0">
              <a:latin typeface="Poppins"/>
              <a:ea typeface="Poppins"/>
              <a:cs typeface="Poppins"/>
            </a:endParaRPr>
          </a:p>
          <a:p>
            <a:pPr marL="228600" indent="0">
              <a:buNone/>
            </a:pPr>
            <a:r>
              <a:rPr lang="pl-PL" sz="1600" dirty="0">
                <a:latin typeface="Poppins"/>
                <a:ea typeface="Poppins"/>
                <a:cs typeface="Poppins"/>
                <a:sym typeface="Poppins"/>
              </a:rPr>
              <a:t>Użytkownik dla </a:t>
            </a:r>
            <a:r>
              <a:rPr lang="pl-PL" sz="1600" dirty="0" err="1">
                <a:latin typeface="Poppins"/>
                <a:ea typeface="Poppins"/>
                <a:cs typeface="Poppins"/>
                <a:sym typeface="Poppins"/>
              </a:rPr>
              <a:t>TestRail</a:t>
            </a:r>
            <a:r>
              <a:rPr lang="pl-PL" sz="1600" dirty="0">
                <a:latin typeface="Poppins"/>
                <a:ea typeface="Poppins"/>
                <a:cs typeface="Poppins"/>
                <a:sym typeface="Poppins"/>
              </a:rPr>
              <a:t> dla adresu: </a:t>
            </a:r>
            <a:r>
              <a:rPr lang="pl-PL" sz="1600" dirty="0">
                <a:ea typeface="Poppins"/>
                <a:sym typeface="Poppins"/>
                <a:hlinkClick r:id="rId4"/>
              </a:rPr>
              <a:t>https://openlangaisda.testrail.io/index.php?/auth/login/</a:t>
            </a:r>
            <a:endParaRPr lang="pl-PL" sz="1600" dirty="0">
              <a:ea typeface="Poppins"/>
              <a:cs typeface="Poppins"/>
            </a:endParaRPr>
          </a:p>
          <a:p>
            <a:pPr marL="228600" indent="0">
              <a:buNone/>
            </a:pPr>
            <a:r>
              <a:rPr lang="pl-PL" sz="1600" dirty="0">
                <a:latin typeface="Poppins"/>
                <a:ea typeface="Poppins"/>
                <a:cs typeface="Poppins"/>
                <a:sym typeface="Poppins"/>
              </a:rPr>
              <a:t>Login: obronapracybartek@gmail.com             Hasło: Haslolangai12tr. </a:t>
            </a:r>
            <a:endParaRPr lang="pl-PL" sz="1600" dirty="0">
              <a:ea typeface="Poppins"/>
            </a:endParaRPr>
          </a:p>
          <a:p>
            <a:pPr marL="228600" indent="0">
              <a:buNone/>
            </a:pPr>
            <a:endParaRPr lang="pl-PL" sz="1600" dirty="0">
              <a:latin typeface="Poppins"/>
              <a:ea typeface="Poppins"/>
              <a:cs typeface="Poppins"/>
              <a:sym typeface="Poppins"/>
            </a:endParaRPr>
          </a:p>
          <a:p>
            <a:pPr marL="228600" indent="0">
              <a:buNone/>
            </a:pPr>
            <a:r>
              <a:rPr lang="pl-PL" sz="1600" dirty="0">
                <a:latin typeface="Poppins"/>
                <a:ea typeface="Poppins"/>
                <a:cs typeface="Poppins"/>
                <a:sym typeface="Poppins"/>
              </a:rPr>
              <a:t>Użytkownik dla JIRA oparty na koncie </a:t>
            </a:r>
            <a:r>
              <a:rPr lang="pl-PL" sz="1600" dirty="0" err="1">
                <a:latin typeface="Poppins"/>
                <a:ea typeface="Poppins"/>
                <a:cs typeface="Poppins"/>
                <a:sym typeface="Poppins"/>
              </a:rPr>
              <a:t>Gmail</a:t>
            </a:r>
            <a:r>
              <a:rPr lang="en-US" sz="1600" dirty="0">
                <a:latin typeface="Poppins"/>
                <a:ea typeface="Poppins"/>
                <a:cs typeface="Poppins"/>
                <a:sym typeface="Poppins"/>
              </a:rPr>
              <a:t>. </a:t>
            </a:r>
            <a:r>
              <a:rPr lang="en-US" sz="1600" dirty="0" err="1">
                <a:latin typeface="Poppins"/>
                <a:ea typeface="Poppins"/>
                <a:cs typeface="Poppins"/>
                <a:sym typeface="Poppins"/>
              </a:rPr>
              <a:t>Adres</a:t>
            </a:r>
            <a:r>
              <a:rPr lang="en-US" sz="16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600" dirty="0" err="1">
                <a:latin typeface="Poppins"/>
                <a:ea typeface="Poppins"/>
                <a:cs typeface="Poppins"/>
                <a:sym typeface="Poppins"/>
              </a:rPr>
              <a:t>wykorzystanej</a:t>
            </a:r>
            <a:r>
              <a:rPr lang="en-US" sz="16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600" dirty="0" err="1">
                <a:latin typeface="Poppins"/>
                <a:ea typeface="Poppins"/>
                <a:cs typeface="Poppins"/>
                <a:sym typeface="Poppins"/>
              </a:rPr>
              <a:t>strony</a:t>
            </a:r>
            <a:r>
              <a:rPr lang="en-US" sz="1600" dirty="0"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lang="en-US" sz="1600" dirty="0">
                <a:latin typeface="Poppins"/>
                <a:ea typeface="Poppins"/>
                <a:cs typeface="Poppins"/>
                <a:sym typeface="Poppins"/>
                <a:hlinkClick r:id="rId5"/>
              </a:rPr>
              <a:t>https://obronapracysda.atlassian.net/</a:t>
            </a:r>
            <a:endParaRPr lang="pl-PL" sz="1600" dirty="0">
              <a:latin typeface="Poppins"/>
              <a:ea typeface="Poppins"/>
              <a:cs typeface="Poppins"/>
            </a:endParaRPr>
          </a:p>
          <a:p>
            <a:pPr marL="228600" indent="0">
              <a:buNone/>
            </a:pPr>
            <a:r>
              <a:rPr lang="pl-PL" sz="1600" dirty="0">
                <a:latin typeface="Poppins"/>
                <a:ea typeface="Poppins"/>
                <a:cs typeface="Poppins"/>
                <a:sym typeface="Poppins"/>
              </a:rPr>
              <a:t>Komputer typu desktop. </a:t>
            </a:r>
            <a:endParaRPr lang="pl-PL" sz="1600" dirty="0">
              <a:latin typeface="Poppins"/>
              <a:ea typeface="Poppins"/>
              <a:cs typeface="Poppins"/>
            </a:endParaRPr>
          </a:p>
          <a:p>
            <a:pPr marL="228600" indent="0">
              <a:buNone/>
            </a:pPr>
            <a:r>
              <a:rPr lang="pl-PL" sz="1600" dirty="0">
                <a:latin typeface="Poppins"/>
                <a:ea typeface="Poppins"/>
                <a:cs typeface="Poppins"/>
                <a:sym typeface="Poppins"/>
              </a:rPr>
              <a:t>Przeglądarka typu Chrome / Mozilla </a:t>
            </a:r>
            <a:r>
              <a:rPr lang="pl-PL" sz="1600" dirty="0" err="1">
                <a:latin typeface="Poppins"/>
                <a:ea typeface="Poppins"/>
                <a:cs typeface="Poppins"/>
                <a:sym typeface="Poppins"/>
              </a:rPr>
              <a:t>Firefox</a:t>
            </a:r>
            <a:r>
              <a:rPr lang="pl-PL" sz="1600" dirty="0">
                <a:latin typeface="Poppins"/>
                <a:ea typeface="Poppins"/>
                <a:cs typeface="Poppins"/>
                <a:sym typeface="Poppins"/>
              </a:rPr>
              <a:t>. </a:t>
            </a:r>
            <a:endParaRPr lang="pl-PL"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Specyfikacja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: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 algn="l" fontAlgn="base">
              <a:buNone/>
            </a:pPr>
            <a:r>
              <a:rPr lang="en-US" sz="2400" dirty="0" err="1">
                <a:latin typeface="Poppins"/>
                <a:ea typeface="Poppins"/>
                <a:cs typeface="Poppins"/>
                <a:sym typeface="Poppins"/>
              </a:rPr>
              <a:t>Przykładowe</a:t>
            </a:r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00" dirty="0" err="1">
                <a:latin typeface="Poppins"/>
                <a:ea typeface="Poppins"/>
                <a:cs typeface="Poppins"/>
                <a:sym typeface="Poppins"/>
              </a:rPr>
              <a:t>wyprowadzone</a:t>
            </a:r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00" dirty="0" err="1">
                <a:latin typeface="Poppins"/>
                <a:ea typeface="Poppins"/>
                <a:cs typeface="Poppins"/>
                <a:sym typeface="Poppins"/>
              </a:rPr>
              <a:t>warunki</a:t>
            </a:r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00" dirty="0" err="1">
                <a:latin typeface="Poppins"/>
                <a:ea typeface="Poppins"/>
                <a:cs typeface="Poppins"/>
                <a:sym typeface="Poppins"/>
              </a:rPr>
              <a:t>testowe</a:t>
            </a:r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/</a:t>
            </a:r>
            <a:r>
              <a:rPr lang="en-US" sz="2400" dirty="0" err="1">
                <a:latin typeface="Poppins"/>
                <a:ea typeface="Poppins"/>
                <a:cs typeface="Poppins"/>
                <a:sym typeface="Poppins"/>
              </a:rPr>
              <a:t>przypadki</a:t>
            </a:r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00" dirty="0" err="1">
                <a:latin typeface="Poppins"/>
                <a:ea typeface="Poppins"/>
                <a:cs typeface="Poppins"/>
                <a:sym typeface="Poppins"/>
              </a:rPr>
              <a:t>testowe</a:t>
            </a:r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00" dirty="0" err="1">
                <a:latin typeface="Poppins"/>
                <a:ea typeface="Poppins"/>
                <a:cs typeface="Poppins"/>
                <a:sym typeface="Poppins"/>
              </a:rPr>
              <a:t>na</a:t>
            </a:r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00" dirty="0" err="1">
                <a:latin typeface="Poppins"/>
                <a:ea typeface="Poppins"/>
                <a:cs typeface="Poppins"/>
                <a:sym typeface="Poppins"/>
              </a:rPr>
              <a:t>podstawie</a:t>
            </a:r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00" dirty="0" err="1">
                <a:latin typeface="Poppins"/>
                <a:ea typeface="Poppins"/>
                <a:cs typeface="Poppins"/>
                <a:sym typeface="Poppins"/>
              </a:rPr>
              <a:t>specyfikacji</a:t>
            </a:r>
            <a:r>
              <a:rPr lang="pl-PL" sz="2400" dirty="0">
                <a:latin typeface="Poppins"/>
                <a:ea typeface="Poppins"/>
                <a:cs typeface="Poppins"/>
                <a:sym typeface="Poppins"/>
              </a:rPr>
              <a:t>:</a:t>
            </a:r>
          </a:p>
          <a:p>
            <a:pPr marL="114300" indent="0" algn="l" fontAlgn="base">
              <a:buNone/>
            </a:pPr>
            <a:endParaRPr lang="pl-PL" sz="2400" i="0" dirty="0">
              <a:solidFill>
                <a:srgbClr val="111111"/>
              </a:solidFill>
              <a:effectLst/>
              <a:latin typeface="+mj-lt"/>
            </a:endParaRPr>
          </a:p>
          <a:p>
            <a:pPr algn="l" fontAlgn="base"/>
            <a:r>
              <a:rPr lang="en-GB" sz="2400" i="0" dirty="0" err="1">
                <a:solidFill>
                  <a:srgbClr val="111111"/>
                </a:solidFill>
                <a:effectLst/>
                <a:latin typeface="+mj-lt"/>
              </a:rPr>
              <a:t>Prawid</a:t>
            </a:r>
            <a:r>
              <a:rPr lang="pl-PL" sz="2400" i="0" dirty="0">
                <a:solidFill>
                  <a:srgbClr val="111111"/>
                </a:solidFill>
                <a:effectLst/>
                <a:latin typeface="+mj-lt"/>
              </a:rPr>
              <a:t>ł</a:t>
            </a:r>
            <a:r>
              <a:rPr lang="en-GB" sz="2400" i="0" dirty="0">
                <a:solidFill>
                  <a:srgbClr val="111111"/>
                </a:solidFill>
                <a:effectLst/>
                <a:latin typeface="+mj-lt"/>
              </a:rPr>
              <a:t>owe</a:t>
            </a:r>
            <a:r>
              <a:rPr lang="pl-PL" sz="2400" i="0" dirty="0">
                <a:solidFill>
                  <a:srgbClr val="111111"/>
                </a:solidFill>
                <a:effectLst/>
                <a:latin typeface="+mj-lt"/>
              </a:rPr>
              <a:t> </a:t>
            </a:r>
            <a:r>
              <a:rPr lang="pl-PL" sz="2400" dirty="0">
                <a:solidFill>
                  <a:srgbClr val="111111"/>
                </a:solidFill>
                <a:latin typeface="+mj-lt"/>
              </a:rPr>
              <a:t>d</a:t>
            </a:r>
            <a:r>
              <a:rPr lang="en-GB" sz="2400" i="0" dirty="0" err="1">
                <a:solidFill>
                  <a:srgbClr val="111111"/>
                </a:solidFill>
                <a:effectLst/>
                <a:latin typeface="+mj-lt"/>
              </a:rPr>
              <a:t>zia</a:t>
            </a:r>
            <a:r>
              <a:rPr lang="pl-PL" sz="2400" i="0" dirty="0">
                <a:solidFill>
                  <a:srgbClr val="111111"/>
                </a:solidFill>
                <a:effectLst/>
                <a:latin typeface="+mj-lt"/>
              </a:rPr>
              <a:t>ł</a:t>
            </a:r>
            <a:r>
              <a:rPr lang="en-GB" sz="2400" i="0" dirty="0" err="1">
                <a:solidFill>
                  <a:srgbClr val="111111"/>
                </a:solidFill>
                <a:effectLst/>
                <a:latin typeface="+mj-lt"/>
              </a:rPr>
              <a:t>anie</a:t>
            </a:r>
            <a:r>
              <a:rPr lang="pl-PL" sz="2400" i="0" dirty="0">
                <a:solidFill>
                  <a:srgbClr val="111111"/>
                </a:solidFill>
                <a:effectLst/>
                <a:latin typeface="+mj-lt"/>
              </a:rPr>
              <a:t> zakładki </a:t>
            </a:r>
            <a:r>
              <a:rPr lang="en-GB" sz="2400" i="0" dirty="0">
                <a:solidFill>
                  <a:srgbClr val="111111"/>
                </a:solidFill>
                <a:effectLst/>
                <a:latin typeface="+mj-lt"/>
              </a:rPr>
              <a:t>Podcasts</a:t>
            </a:r>
            <a:r>
              <a:rPr lang="pl-PL" sz="2400" i="0" dirty="0">
                <a:solidFill>
                  <a:srgbClr val="111111"/>
                </a:solidFill>
                <a:effectLst/>
                <a:latin typeface="+mj-lt"/>
              </a:rPr>
              <a:t>. </a:t>
            </a:r>
            <a:endParaRPr lang="en-GB" sz="2400" i="0" dirty="0">
              <a:solidFill>
                <a:srgbClr val="111111"/>
              </a:solidFill>
              <a:effectLst/>
              <a:latin typeface="+mj-lt"/>
            </a:endParaRPr>
          </a:p>
          <a:p>
            <a:r>
              <a:rPr lang="en-GB" sz="2400" i="0" dirty="0" err="1">
                <a:solidFill>
                  <a:srgbClr val="111111"/>
                </a:solidFill>
                <a:effectLst/>
                <a:latin typeface="+mj-lt"/>
              </a:rPr>
              <a:t>Prawid</a:t>
            </a:r>
            <a:r>
              <a:rPr lang="pl-PL" sz="2400" i="0" dirty="0">
                <a:solidFill>
                  <a:srgbClr val="111111"/>
                </a:solidFill>
                <a:effectLst/>
                <a:latin typeface="+mj-lt"/>
              </a:rPr>
              <a:t>ł</a:t>
            </a:r>
            <a:r>
              <a:rPr lang="en-GB" sz="2400" i="0" dirty="0">
                <a:solidFill>
                  <a:srgbClr val="111111"/>
                </a:solidFill>
                <a:effectLst/>
                <a:latin typeface="+mj-lt"/>
              </a:rPr>
              <a:t>owe</a:t>
            </a:r>
            <a:r>
              <a:rPr lang="pl-PL" sz="2400" i="0" dirty="0">
                <a:solidFill>
                  <a:srgbClr val="111111"/>
                </a:solidFill>
                <a:effectLst/>
                <a:latin typeface="+mj-lt"/>
              </a:rPr>
              <a:t> zachowanie podstrony </a:t>
            </a:r>
            <a:r>
              <a:rPr lang="pl-PL" sz="2400" i="0" dirty="0" err="1">
                <a:solidFill>
                  <a:srgbClr val="111111"/>
                </a:solidFill>
                <a:effectLst/>
                <a:latin typeface="+mj-lt"/>
              </a:rPr>
              <a:t>Videos</a:t>
            </a:r>
            <a:r>
              <a:rPr lang="pl-PL" sz="2400" i="0" dirty="0">
                <a:solidFill>
                  <a:srgbClr val="111111"/>
                </a:solidFill>
                <a:effectLst/>
                <a:latin typeface="+mj-lt"/>
              </a:rPr>
              <a:t>.</a:t>
            </a:r>
          </a:p>
          <a:p>
            <a:r>
              <a:rPr lang="pl-PL" sz="2400" dirty="0">
                <a:latin typeface="+mj-lt"/>
              </a:rPr>
              <a:t>Prawidłowe działanie sekcji English „zmiana języka”.</a:t>
            </a:r>
          </a:p>
          <a:p>
            <a:r>
              <a:rPr lang="pl-PL" sz="2400" dirty="0">
                <a:latin typeface="+mj-lt"/>
              </a:rPr>
              <a:t>Prawidłowe </a:t>
            </a:r>
            <a:r>
              <a:rPr lang="pl-PL" sz="2400" dirty="0" err="1">
                <a:latin typeface="+mj-lt"/>
              </a:rPr>
              <a:t>funkcjowanie</a:t>
            </a:r>
            <a:r>
              <a:rPr lang="pl-PL" sz="2400" dirty="0">
                <a:latin typeface="+mj-lt"/>
              </a:rPr>
              <a:t> części </a:t>
            </a:r>
            <a:r>
              <a:rPr lang="pl-PL" sz="2400" dirty="0" err="1">
                <a:latin typeface="+mj-lt"/>
              </a:rPr>
              <a:t>settings</a:t>
            </a:r>
            <a:r>
              <a:rPr lang="pl-PL" sz="2400" dirty="0">
                <a:latin typeface="+mj-lt"/>
              </a:rPr>
              <a:t>.</a:t>
            </a:r>
            <a:endParaRPr lang="pl-PL" dirty="0">
              <a:latin typeface="Poppins"/>
              <a:cs typeface="Poppins"/>
            </a:endParaRPr>
          </a:p>
          <a:p>
            <a:r>
              <a:rPr lang="pl-PL" sz="2400" dirty="0">
                <a:latin typeface="+mj-lt"/>
              </a:rPr>
              <a:t>Prawidłowe </a:t>
            </a:r>
            <a:r>
              <a:rPr lang="pl-PL" sz="2400" dirty="0" err="1">
                <a:latin typeface="+mj-lt"/>
              </a:rPr>
              <a:t>funkcjowanie</a:t>
            </a:r>
            <a:r>
              <a:rPr lang="pl-PL" sz="2400" dirty="0">
                <a:latin typeface="+mj-lt"/>
              </a:rPr>
              <a:t> przycisku </a:t>
            </a:r>
            <a:r>
              <a:rPr lang="pl-PL" sz="2400" dirty="0" err="1">
                <a:latin typeface="+mj-lt"/>
              </a:rPr>
              <a:t>logout</a:t>
            </a:r>
            <a:r>
              <a:rPr lang="pl-PL" sz="2400" dirty="0">
                <a:latin typeface="+mj-lt"/>
              </a:rPr>
              <a:t>.  </a:t>
            </a:r>
            <a:br>
              <a:rPr lang="en-GB" dirty="0"/>
            </a:br>
            <a:endParaRPr lang="pl-PL">
              <a:latin typeface="Poppins"/>
              <a:ea typeface="Poppins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323447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>
            <a:spLocks noGrp="1"/>
          </p:cNvSpPr>
          <p:nvPr>
            <p:ph type="title"/>
          </p:nvPr>
        </p:nvSpPr>
        <p:spPr>
          <a:xfrm>
            <a:off x="864031" y="223057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Ryzyka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Projektowe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oraz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Produktowe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" name="Google Shape;94;p5"/>
          <p:cNvSpPr txBox="1">
            <a:spLocks noGrp="1"/>
          </p:cNvSpPr>
          <p:nvPr>
            <p:ph type="body" idx="1"/>
          </p:nvPr>
        </p:nvSpPr>
        <p:spPr>
          <a:xfrm>
            <a:off x="773624" y="1313858"/>
            <a:ext cx="9957822" cy="4984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r>
              <a:rPr lang="pl-PL" sz="1700" b="1" dirty="0"/>
              <a:t>Ryzyka projektowe:</a:t>
            </a:r>
          </a:p>
          <a:p>
            <a:pPr marL="114300" indent="0">
              <a:buNone/>
            </a:pPr>
            <a:endParaRPr lang="pl-PL" sz="1700" b="1" dirty="0"/>
          </a:p>
          <a:p>
            <a:r>
              <a:rPr lang="pl-PL" sz="1700" dirty="0"/>
              <a:t>Niemożność dokładnego zdefiniowania zakresu, co może prowadzić do opóźnień i nadmiernych kosztów.</a:t>
            </a:r>
          </a:p>
          <a:p>
            <a:r>
              <a:rPr lang="pl-PL" sz="1700" dirty="0"/>
              <a:t>Nieadekwatne przydzielanie zasobów, co może prowadzić do niewłaściwej wydajności zespołu.</a:t>
            </a:r>
          </a:p>
          <a:p>
            <a:r>
              <a:rPr lang="pl-PL" sz="1700" dirty="0"/>
              <a:t>Opóźnienia w realizacji etapów projektu, co może wpływać na termin ukończenia.</a:t>
            </a:r>
          </a:p>
          <a:p>
            <a:r>
              <a:rPr lang="pl-PL" sz="1700" dirty="0"/>
              <a:t>Niemożność skutecznego radzenia sobie z nieoczekiwanymi zmianami w trakcie realizacji projektu.</a:t>
            </a:r>
          </a:p>
          <a:p>
            <a:r>
              <a:rPr lang="pl-PL" sz="1700" dirty="0"/>
              <a:t>Problemy komunikacyjne między członkami zespołu lub z interesariuszami.</a:t>
            </a:r>
          </a:p>
          <a:p>
            <a:r>
              <a:rPr lang="pl-PL" sz="1700" dirty="0"/>
              <a:t>Brak dokładnego zrozumienia zależności między różnymi zadaniami, co może prowadzić do problemów z harmonogramem.</a:t>
            </a:r>
          </a:p>
          <a:p>
            <a:r>
              <a:rPr lang="pl-PL" sz="1700" dirty="0"/>
              <a:t>Nieefektywne identyfikowanie, ocenianie i zarządzanie ryzykiem projektowym.</a:t>
            </a:r>
            <a:endParaRPr lang="pl-PL" dirty="0">
              <a:ea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Ryzyka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Projektowe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oraz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Produktowe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" name="Google Shape;94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114300" indent="0">
              <a:buNone/>
            </a:pPr>
            <a:r>
              <a:rPr lang="pl-PL" b="1" dirty="0"/>
              <a:t>Ryzyka produktowe:</a:t>
            </a:r>
          </a:p>
          <a:p>
            <a:pPr marL="114300" indent="0">
              <a:buNone/>
            </a:pPr>
            <a:endParaRPr lang="pl-PL" b="1" dirty="0"/>
          </a:p>
          <a:p>
            <a:r>
              <a:rPr lang="pl-PL" dirty="0"/>
              <a:t>Niedostateczne zrozumienie wymagań klienta, co może skutkować brakami w funkcjonalności.</a:t>
            </a:r>
          </a:p>
          <a:p>
            <a:r>
              <a:rPr lang="pl-PL" dirty="0"/>
              <a:t>Niezgodność produktu z oczekiwaniami klienta.</a:t>
            </a:r>
          </a:p>
          <a:p>
            <a:r>
              <a:rPr lang="pl-PL" dirty="0"/>
              <a:t>Niewystarczające zabezpieczenia, co może prowadzić do ataków i wycieków danych.</a:t>
            </a:r>
          </a:p>
          <a:p>
            <a:r>
              <a:rPr lang="pl-PL" dirty="0"/>
              <a:t>Możliwe problemy z wydajnością, zwłaszcza przy większym obciążeniu.</a:t>
            </a:r>
          </a:p>
          <a:p>
            <a:r>
              <a:rPr lang="pl-PL" dirty="0"/>
              <a:t>Brak planu utrzymania produktu po wdrożeniu, co może prowadzić do problemów z aktualizacjami i wsparciem.</a:t>
            </a:r>
          </a:p>
          <a:p>
            <a:r>
              <a:rPr lang="pl-PL" dirty="0"/>
              <a:t>Zmiany na rynku lub nowa konkurencja, które mogą wpłynąć na atrakcyjność produktu.</a:t>
            </a:r>
          </a:p>
          <a:p>
            <a:r>
              <a:rPr lang="pl-PL" dirty="0"/>
              <a:t>Brak dokładnych informacji jak aplikacja zachowa się podczas używania na innych urządzeniach.</a:t>
            </a:r>
          </a:p>
          <a:p>
            <a:r>
              <a:rPr lang="pl-PL" dirty="0"/>
              <a:t>Brak dokumentacji dotyczącej tłumaczenia aplikacji na różne języki, aplikacja może posiadać błędy językowe. </a:t>
            </a:r>
          </a:p>
          <a:p>
            <a:r>
              <a:rPr lang="pl-PL" dirty="0"/>
              <a:t>Brak informacji dotyczących ochrony danych użytkowników. </a:t>
            </a:r>
          </a:p>
        </p:txBody>
      </p:sp>
    </p:spTree>
    <p:extLst>
      <p:ext uri="{BB962C8B-B14F-4D97-AF65-F5344CB8AC3E}">
        <p14:creationId xmlns:p14="http://schemas.microsoft.com/office/powerpoint/2010/main" val="3764916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Sesja eksploracyjna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Uzupełnij poniższą kartę sesji eksploracyjnej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107" name="Google Shape;107;p7"/>
          <p:cNvGraphicFramePr/>
          <p:nvPr>
            <p:extLst>
              <p:ext uri="{D42A27DB-BD31-4B8C-83A1-F6EECF244321}">
                <p14:modId xmlns:p14="http://schemas.microsoft.com/office/powerpoint/2010/main" val="637952451"/>
              </p:ext>
            </p:extLst>
          </p:nvPr>
        </p:nvGraphicFramePr>
        <p:xfrm>
          <a:off x="1129390" y="2427696"/>
          <a:ext cx="9856550" cy="3375295"/>
        </p:xfrm>
        <a:graphic>
          <a:graphicData uri="http://schemas.openxmlformats.org/drawingml/2006/table">
            <a:tbl>
              <a:tblPr>
                <a:noFill/>
                <a:tableStyleId>{4840B075-6EF5-48B5-A6D8-1DA6AB4E73CC}</a:tableStyleId>
              </a:tblPr>
              <a:tblGrid>
                <a:gridCol w="231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96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87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/>
                        <a:t>ID </a:t>
                      </a:r>
                      <a:r>
                        <a:rPr lang="en-US" sz="1500" u="none" strike="noStrike" cap="none" dirty="0" err="1"/>
                        <a:t>Sesji</a:t>
                      </a:r>
                      <a:r>
                        <a:rPr lang="en-US" sz="1500" u="none" strike="noStrike" cap="none" dirty="0"/>
                        <a:t>: </a:t>
                      </a:r>
                      <a:r>
                        <a:rPr lang="en-GB" sz="1600" u="none" strike="noStrike" cap="none" dirty="0" err="1">
                          <a:effectLst/>
                        </a:rPr>
                        <a:t>OpenLangAI</a:t>
                      </a:r>
                      <a:endParaRPr sz="1500" b="1" i="0" u="none" strike="noStrike" cap="none" dirty="0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9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Tester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 dirty="0"/>
                        <a:t>Bartek Moń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Data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14</a:t>
                      </a:r>
                      <a:r>
                        <a:rPr lang="pl-PL" sz="1100" u="none" strike="noStrike" cap="none" dirty="0"/>
                        <a:t>.12.2023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8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Czas Rozpoczęcia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19:00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 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err="1"/>
                        <a:t>Czas</a:t>
                      </a:r>
                      <a:r>
                        <a:rPr lang="en-US" sz="1100" u="none" strike="noStrike" cap="none" dirty="0"/>
                        <a:t> </a:t>
                      </a:r>
                      <a:r>
                        <a:rPr lang="en-US" sz="1100" u="none" strike="noStrike" cap="none" dirty="0" err="1"/>
                        <a:t>Zakończenia</a:t>
                      </a:r>
                      <a:r>
                        <a:rPr lang="en-US" sz="1100" u="none" strike="noStrike" cap="none" dirty="0"/>
                        <a:t>: 21:30 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14</a:t>
                      </a:r>
                      <a:r>
                        <a:rPr lang="pl-PL" sz="1100" u="none" strike="noStrike" cap="none" dirty="0"/>
                        <a:t>.12.23</a:t>
                      </a:r>
                      <a:r>
                        <a:rPr lang="en-US" sz="1100" u="none" strike="noStrike" cap="none" dirty="0"/>
                        <a:t> 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 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8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Cel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 gridSpan="9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 dirty="0"/>
                        <a:t>Przeprowadzenie testów eksploracyjnych opartych na doświadczeniu. Głównym celem było sprawdzenie poprawnej funkcjonalności oraz wyłapanie nieścisłości graficznych.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1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Znalezione Błedy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 gridSpan="9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Znaleziono błąd w wysyłce wiadomości zwrotnej tzw. „</a:t>
                      </a:r>
                      <a:r>
                        <a:rPr lang="pl-PL" sz="11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Send</a:t>
                      </a:r>
                      <a:r>
                        <a:rPr lang="pl-PL" sz="11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Feedback”.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1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Dalsza analiza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 gridSpan="9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pl-PL" sz="1100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Wyżej wymieniona sekcja dopuszcza możliwość wysyłania wiadomość bez ograniczonej liczby znaków – spowodować to może problemy z wydajnością całej aplikacji. Dodatkowo istnieje ryzyko narażenia użytkowników na liczne problemy związane z bezpieczeństwem tzw. </a:t>
                      </a:r>
                      <a:r>
                        <a:rPr lang="pl-PL" sz="1100" u="none" strike="noStrike" cap="none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„SQL </a:t>
                      </a:r>
                      <a:r>
                        <a:rPr lang="pl-PL" sz="1100" u="none" strike="noStrike" cap="none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injection</a:t>
                      </a:r>
                      <a:r>
                        <a:rPr lang="pl-PL" sz="1100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”. 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Elementy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dodatkowe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: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" name="Google Shape;11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 sz="1700" dirty="0" err="1">
                <a:latin typeface="Poppins"/>
                <a:ea typeface="Poppins"/>
                <a:cs typeface="Poppins"/>
                <a:sym typeface="Poppins"/>
              </a:rPr>
              <a:t>Nagrywanie</a:t>
            </a:r>
            <a:r>
              <a:rPr lang="en-US" sz="17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700" dirty="0" err="1">
                <a:latin typeface="Poppins"/>
                <a:ea typeface="Poppins"/>
                <a:cs typeface="Poppins"/>
                <a:sym typeface="Poppins"/>
              </a:rPr>
              <a:t>testów</a:t>
            </a:r>
            <a:r>
              <a:rPr lang="en-US" sz="1700" dirty="0">
                <a:latin typeface="Poppins"/>
                <a:ea typeface="Poppins"/>
                <a:cs typeface="Poppins"/>
                <a:sym typeface="Poppins"/>
              </a:rPr>
              <a:t> za </a:t>
            </a:r>
            <a:r>
              <a:rPr lang="en-US" sz="1700" dirty="0" err="1">
                <a:latin typeface="Poppins"/>
                <a:ea typeface="Poppins"/>
                <a:cs typeface="Poppins"/>
                <a:sym typeface="Poppins"/>
              </a:rPr>
              <a:t>pomocą</a:t>
            </a:r>
            <a:r>
              <a:rPr lang="en-US" sz="17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700" dirty="0" err="1">
                <a:latin typeface="Poppins"/>
                <a:ea typeface="Poppins"/>
                <a:cs typeface="Poppins"/>
                <a:sym typeface="Poppins"/>
              </a:rPr>
              <a:t>Narzędzia</a:t>
            </a:r>
            <a:r>
              <a:rPr lang="en-US" sz="1700" dirty="0">
                <a:latin typeface="Poppins"/>
                <a:ea typeface="Poppins"/>
                <a:cs typeface="Poppins"/>
                <a:sym typeface="Poppins"/>
              </a:rPr>
              <a:t> Selenium IDE.</a:t>
            </a:r>
            <a:endParaRPr lang="pl-PL" sz="1700" dirty="0">
              <a:latin typeface="Poppins"/>
              <a:ea typeface="Poppins"/>
              <a:cs typeface="Poppins"/>
            </a:endParaRP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 sz="1700" dirty="0" err="1">
                <a:latin typeface="Poppins"/>
                <a:ea typeface="Poppins"/>
                <a:cs typeface="Poppins"/>
                <a:sym typeface="Poppins"/>
              </a:rPr>
              <a:t>Korzystanie</a:t>
            </a:r>
            <a:r>
              <a:rPr lang="en-US" sz="1700" dirty="0">
                <a:latin typeface="Poppins"/>
                <a:ea typeface="Poppins"/>
                <a:cs typeface="Poppins"/>
                <a:sym typeface="Poppins"/>
              </a:rPr>
              <a:t> z </a:t>
            </a:r>
            <a:r>
              <a:rPr lang="en-US" sz="1700" dirty="0" err="1">
                <a:latin typeface="Poppins"/>
                <a:ea typeface="Poppins"/>
                <a:cs typeface="Poppins"/>
                <a:sym typeface="Poppins"/>
              </a:rPr>
              <a:t>narzędzi</a:t>
            </a:r>
            <a:r>
              <a:rPr lang="en-US" sz="17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700" dirty="0" err="1">
                <a:latin typeface="Poppins"/>
                <a:ea typeface="Poppins"/>
                <a:cs typeface="Poppins"/>
                <a:sym typeface="Poppins"/>
              </a:rPr>
              <a:t>deweloperskich</a:t>
            </a:r>
            <a:r>
              <a:rPr lang="en-US" sz="1700" dirty="0">
                <a:latin typeface="Poppins"/>
                <a:ea typeface="Poppins"/>
                <a:cs typeface="Poppins"/>
                <a:sym typeface="Poppins"/>
              </a:rPr>
              <a:t> w </a:t>
            </a:r>
            <a:r>
              <a:rPr lang="en-US" sz="1700" dirty="0" err="1">
                <a:latin typeface="Poppins"/>
                <a:ea typeface="Poppins"/>
                <a:cs typeface="Poppins"/>
                <a:sym typeface="Poppins"/>
              </a:rPr>
              <a:t>przeglądarce</a:t>
            </a:r>
            <a:r>
              <a:rPr lang="en-US" sz="17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700" dirty="0" err="1">
                <a:latin typeface="Poppins"/>
                <a:ea typeface="Poppins"/>
                <a:cs typeface="Poppins"/>
                <a:sym typeface="Poppins"/>
              </a:rPr>
              <a:t>internetowej</a:t>
            </a:r>
            <a:r>
              <a:rPr lang="en-US" sz="1700" dirty="0">
                <a:latin typeface="Poppins"/>
                <a:ea typeface="Poppins"/>
                <a:cs typeface="Poppins"/>
                <a:sym typeface="Poppins"/>
              </a:rPr>
              <a:t>.</a:t>
            </a:r>
            <a:endParaRPr sz="1700" dirty="0">
              <a:latin typeface="Poppins"/>
              <a:ea typeface="Poppins"/>
              <a:cs typeface="Poppins"/>
            </a:endParaRP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 sz="1700" dirty="0" err="1">
                <a:latin typeface="Poppins"/>
                <a:ea typeface="Poppins"/>
                <a:cs typeface="Poppins"/>
                <a:sym typeface="Poppins"/>
              </a:rPr>
              <a:t>Wysyłanie</a:t>
            </a:r>
            <a:r>
              <a:rPr lang="en-US" sz="17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700" dirty="0" err="1">
                <a:latin typeface="Poppins"/>
                <a:ea typeface="Poppins"/>
                <a:cs typeface="Poppins"/>
                <a:sym typeface="Poppins"/>
              </a:rPr>
              <a:t>request’ów</a:t>
            </a:r>
            <a:r>
              <a:rPr lang="en-US" sz="1700" dirty="0">
                <a:latin typeface="Poppins"/>
                <a:ea typeface="Poppins"/>
                <a:cs typeface="Poppins"/>
                <a:sym typeface="Poppins"/>
              </a:rPr>
              <a:t> za </a:t>
            </a:r>
            <a:r>
              <a:rPr lang="en-US" sz="1700" dirty="0" err="1">
                <a:latin typeface="Poppins"/>
                <a:ea typeface="Poppins"/>
                <a:cs typeface="Poppins"/>
                <a:sym typeface="Poppins"/>
              </a:rPr>
              <a:t>pomocą</a:t>
            </a:r>
            <a:r>
              <a:rPr lang="en-US" sz="17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700" dirty="0" err="1">
                <a:latin typeface="Poppins"/>
                <a:ea typeface="Poppins"/>
                <a:cs typeface="Poppins"/>
                <a:sym typeface="Poppins"/>
              </a:rPr>
              <a:t>narzędzia</a:t>
            </a:r>
            <a:r>
              <a:rPr lang="en-US" sz="1700" dirty="0">
                <a:latin typeface="Poppins"/>
                <a:ea typeface="Poppins"/>
                <a:cs typeface="Poppins"/>
                <a:sym typeface="Poppins"/>
              </a:rPr>
              <a:t> Postman, (GET, POST, PUT, DELETE).</a:t>
            </a:r>
            <a:endParaRPr sz="1700" dirty="0">
              <a:latin typeface="Poppins"/>
              <a:ea typeface="Poppins"/>
              <a:cs typeface="Poppins"/>
            </a:endParaRP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 sz="1700" dirty="0" err="1">
                <a:latin typeface="Poppins"/>
                <a:ea typeface="Poppins"/>
                <a:cs typeface="Poppins"/>
                <a:sym typeface="Poppins"/>
              </a:rPr>
              <a:t>Przepisanie</a:t>
            </a:r>
            <a:r>
              <a:rPr lang="en-US" sz="17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700" dirty="0" err="1">
                <a:latin typeface="Poppins"/>
                <a:ea typeface="Poppins"/>
                <a:cs typeface="Poppins"/>
                <a:sym typeface="Poppins"/>
              </a:rPr>
              <a:t>wybranego</a:t>
            </a:r>
            <a:r>
              <a:rPr lang="en-US" sz="17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700" dirty="0" err="1">
                <a:latin typeface="Poppins"/>
                <a:ea typeface="Poppins"/>
                <a:cs typeface="Poppins"/>
                <a:sym typeface="Poppins"/>
              </a:rPr>
              <a:t>przypadku</a:t>
            </a:r>
            <a:r>
              <a:rPr lang="en-US" sz="17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700" dirty="0" err="1">
                <a:latin typeface="Poppins"/>
                <a:ea typeface="Poppins"/>
                <a:cs typeface="Poppins"/>
                <a:sym typeface="Poppins"/>
              </a:rPr>
              <a:t>testowego</a:t>
            </a:r>
            <a:r>
              <a:rPr lang="en-US" sz="1700" dirty="0">
                <a:latin typeface="Poppins"/>
                <a:ea typeface="Poppins"/>
                <a:cs typeface="Poppins"/>
                <a:sym typeface="Poppins"/>
              </a:rPr>
              <a:t> za </a:t>
            </a:r>
            <a:r>
              <a:rPr lang="en-US" sz="1700" dirty="0" err="1">
                <a:latin typeface="Poppins"/>
                <a:ea typeface="Poppins"/>
                <a:cs typeface="Poppins"/>
                <a:sym typeface="Poppins"/>
              </a:rPr>
              <a:t>pomocą</a:t>
            </a:r>
            <a:r>
              <a:rPr lang="en-US" sz="1700" dirty="0">
                <a:latin typeface="Poppins"/>
                <a:ea typeface="Poppins"/>
                <a:cs typeface="Poppins"/>
                <a:sym typeface="Poppins"/>
              </a:rPr>
              <a:t> Behavior Driven Development.</a:t>
            </a:r>
            <a:endParaRPr lang="pl-PL" sz="1700" dirty="0">
              <a:latin typeface="Poppins"/>
              <a:ea typeface="Poppins"/>
              <a:cs typeface="Poppins"/>
            </a:endParaRPr>
          </a:p>
          <a:p>
            <a:pPr marL="571500">
              <a:buFont typeface="Poppins"/>
              <a:buChar char="•"/>
            </a:pPr>
            <a:r>
              <a:rPr lang="pl-PL" sz="1700" dirty="0">
                <a:latin typeface="Poppins"/>
                <a:ea typeface="Poppins"/>
                <a:cs typeface="Poppins"/>
                <a:sym typeface="Poppins"/>
              </a:rPr>
              <a:t>Dokumentacja testowa z </a:t>
            </a:r>
            <a:r>
              <a:rPr lang="pl-PL" sz="1700" dirty="0" err="1">
                <a:latin typeface="Poppins"/>
                <a:ea typeface="Poppins"/>
                <a:cs typeface="Poppins"/>
                <a:sym typeface="Poppins"/>
              </a:rPr>
              <a:t>Testrail</a:t>
            </a:r>
            <a:r>
              <a:rPr lang="pl-PL" sz="1700" dirty="0">
                <a:latin typeface="Poppins"/>
                <a:ea typeface="Poppins"/>
                <a:cs typeface="Poppins"/>
                <a:sym typeface="Poppins"/>
              </a:rPr>
              <a:t> w osobnym pliku XML.</a:t>
            </a:r>
            <a:endParaRPr lang="pl-PL" sz="1700" dirty="0">
              <a:latin typeface="Poppins"/>
              <a:ea typeface="Poppins"/>
              <a:cs typeface="Poppins"/>
            </a:endParaRPr>
          </a:p>
          <a:p>
            <a:pPr marL="571500">
              <a:buFont typeface="Poppins"/>
              <a:buChar char="•"/>
            </a:pPr>
            <a:r>
              <a:rPr lang="pl-PL" sz="1700" dirty="0">
                <a:latin typeface="Poppins"/>
                <a:ea typeface="Poppins"/>
                <a:cs typeface="Poppins"/>
                <a:sym typeface="Poppins"/>
              </a:rPr>
              <a:t>Dokumentacja przypadków testowych w </a:t>
            </a:r>
            <a:r>
              <a:rPr lang="pl-PL" sz="1700" dirty="0" err="1">
                <a:latin typeface="Poppins"/>
                <a:ea typeface="Poppins"/>
                <a:cs typeface="Poppins"/>
                <a:sym typeface="Poppins"/>
              </a:rPr>
              <a:t>osobym</a:t>
            </a:r>
            <a:r>
              <a:rPr lang="pl-PL" sz="1700" dirty="0">
                <a:latin typeface="Poppins"/>
                <a:ea typeface="Poppins"/>
                <a:cs typeface="Poppins"/>
                <a:sym typeface="Poppins"/>
              </a:rPr>
              <a:t> pliku ODT.</a:t>
            </a:r>
            <a:endParaRPr lang="pl-PL" sz="1700" dirty="0">
              <a:latin typeface="Poppins"/>
              <a:ea typeface="Poppins"/>
              <a:cs typeface="Poppins"/>
            </a:endParaRPr>
          </a:p>
          <a:p>
            <a:pPr marL="571500">
              <a:buFont typeface="Poppins"/>
              <a:buChar char="•"/>
            </a:pPr>
            <a:r>
              <a:rPr lang="pl-PL" sz="1700" dirty="0">
                <a:latin typeface="Poppins"/>
                <a:ea typeface="Poppins"/>
                <a:cs typeface="Poppins"/>
              </a:rPr>
              <a:t>Poszczególne elementy w kolejnych slajdach: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Raportowanie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defektów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w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narzędziu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JIRA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" name="Google Shape;113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0"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8B217A-7838-33D8-2F3B-DA1D4A87E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91390"/>
            <a:ext cx="8811409" cy="54666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677</Words>
  <Application>Microsoft Office PowerPoint</Application>
  <PresentationFormat>Widescreen</PresentationFormat>
  <Paragraphs>117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Poppins</vt:lpstr>
      <vt:lpstr>Calibri</vt:lpstr>
      <vt:lpstr>Arial</vt:lpstr>
      <vt:lpstr>Motyw pakietu Office</vt:lpstr>
      <vt:lpstr>Projekt Końcowy</vt:lpstr>
      <vt:lpstr>Krótko o projekcie</vt:lpstr>
      <vt:lpstr>Specyfikacja</vt:lpstr>
      <vt:lpstr>Specyfikacja:</vt:lpstr>
      <vt:lpstr>Ryzyka Projektowe oraz Produktowe</vt:lpstr>
      <vt:lpstr>Ryzyka Projektowe oraz Produktowe</vt:lpstr>
      <vt:lpstr>Sesja eksploracyjna</vt:lpstr>
      <vt:lpstr>Elementy dodatkowe:</vt:lpstr>
      <vt:lpstr>Raportowanie defektów w narzędziu JIRA</vt:lpstr>
      <vt:lpstr>Nagrywanie za pomocą narzędzia Selenium IDE: </vt:lpstr>
      <vt:lpstr>Korzystanie z narzędzi deweloperskich w przeglądarce internetowej: </vt:lpstr>
      <vt:lpstr>Wysyłanie request’ów za pomocą narzędzia Postman, (GET, POST, PUT, DELETE):</vt:lpstr>
      <vt:lpstr>BDD: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Końcowy</dc:title>
  <dc:creator>Bartek</dc:creator>
  <cp:lastModifiedBy>Bartek Mon</cp:lastModifiedBy>
  <cp:revision>138</cp:revision>
  <dcterms:modified xsi:type="dcterms:W3CDTF">2023-12-15T22:44:45Z</dcterms:modified>
</cp:coreProperties>
</file>