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79" r:id="rId7"/>
    <p:sldId id="280" r:id="rId8"/>
    <p:sldId id="266" r:id="rId9"/>
    <p:sldId id="269" r:id="rId10"/>
    <p:sldId id="276" r:id="rId11"/>
    <p:sldId id="281" r:id="rId12"/>
    <p:sldId id="282" r:id="rId13"/>
    <p:sldId id="283" r:id="rId14"/>
    <p:sldId id="284" r:id="rId15"/>
    <p:sldId id="285" r:id="rId16"/>
    <p:sldId id="274" r:id="rId17"/>
    <p:sldId id="278" r:id="rId18"/>
    <p:sldId id="271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>
      <p:cViewPr varScale="1">
        <p:scale>
          <a:sx n="108" d="100"/>
          <a:sy n="108" d="100"/>
        </p:scale>
        <p:origin x="327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dannorth.net/cont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837881" y="2910097"/>
            <a:ext cx="5306119" cy="1281262"/>
          </a:xfrm>
        </p:spPr>
        <p:txBody>
          <a:bodyPr>
            <a:normAutofit fontScale="90000"/>
          </a:bodyPr>
          <a:lstStyle/>
          <a:p>
            <a:r>
              <a:rPr lang="pl-PL" sz="2400" dirty="0">
                <a:solidFill>
                  <a:schemeClr val="bg1"/>
                </a:solidFill>
                <a:latin typeface="Trebuchet MS" panose="020B0603020202020204" pitchFamily="34" charset="0"/>
              </a:rPr>
              <a:t>Projekt i wykonanie automatycznych testów funkcjonalnych wg filozofii BDD za pomocą </a:t>
            </a:r>
            <a:r>
              <a:rPr lang="pl-PL" sz="2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jBehave</a:t>
            </a:r>
            <a:r>
              <a:rPr lang="pl-PL" sz="2400" dirty="0">
                <a:solidFill>
                  <a:schemeClr val="bg1"/>
                </a:solidFill>
                <a:latin typeface="Trebuchet MS" panose="020B0603020202020204" pitchFamily="34" charset="0"/>
              </a:rPr>
              <a:t> i </a:t>
            </a:r>
            <a:r>
              <a:rPr lang="pl-PL" sz="2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Selenium</a:t>
            </a:r>
            <a:br>
              <a:rPr lang="pl-PL" sz="20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pl-PL" sz="20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490940" y="4075926"/>
            <a:ext cx="2984376" cy="360040"/>
          </a:xfrm>
        </p:spPr>
        <p:txBody>
          <a:bodyPr>
            <a:no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Przemysław Kujawa</a:t>
            </a:r>
          </a:p>
          <a:p>
            <a:r>
              <a:rPr lang="pl-PL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Bartosz Marcinkowski</a:t>
            </a:r>
          </a:p>
          <a:p>
            <a:r>
              <a:rPr lang="pl-PL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Aneta </a:t>
            </a:r>
            <a:r>
              <a:rPr lang="pl-PL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Prześlakiewicz</a:t>
            </a:r>
            <a:endParaRPr lang="pl-PL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pl-PL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Joanna Sobisz</a:t>
            </a: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029647" y="4665687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3707903" y="3831319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17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3687710" y="4075926"/>
            <a:ext cx="3004569" cy="18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1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pl-PL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Praca dyplomowa wykonana pod kierunkiem </a:t>
            </a:r>
          </a:p>
          <a:p>
            <a:r>
              <a:rPr lang="pl-PL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mgr inż. Rafała Borowca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291762" y="1272115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Trudności: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916832"/>
            <a:ext cx="8748464" cy="37338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l-PL" dirty="0"/>
              <a:t>Brak umiejętności kodowania</a:t>
            </a:r>
          </a:p>
          <a:p>
            <a:pPr marL="514350" indent="-514350">
              <a:buAutoNum type="arabicParenR"/>
            </a:pPr>
            <a:r>
              <a:rPr lang="pl-PL" dirty="0"/>
              <a:t>Brak wiedzy dot. programowania</a:t>
            </a:r>
          </a:p>
          <a:p>
            <a:pPr marL="514350" indent="-514350">
              <a:buAutoNum type="arabicParenR"/>
            </a:pPr>
            <a:r>
              <a:rPr lang="pl-PL" dirty="0"/>
              <a:t>Trudności w konfiguracji środowiska</a:t>
            </a:r>
          </a:p>
          <a:p>
            <a:pPr marL="514350" indent="-514350">
              <a:buAutoNum type="arabicParenR"/>
            </a:pPr>
            <a:r>
              <a:rPr lang="pl-PL" dirty="0"/>
              <a:t>Brak doświadczenia</a:t>
            </a:r>
          </a:p>
          <a:p>
            <a:pPr marL="514350" indent="-514350">
              <a:buAutoNum type="arabicParenR"/>
            </a:pPr>
            <a:r>
              <a:rPr lang="pl-PL" dirty="0"/>
              <a:t>Ograniczenia czasowe</a:t>
            </a:r>
          </a:p>
          <a:p>
            <a:pPr marL="514350" indent="-514350">
              <a:buAutoNum type="arabicParenR"/>
            </a:pPr>
            <a:r>
              <a:rPr lang="pl-PL" dirty="0"/>
              <a:t>Trudność w wyborze materiałów pomocniczych </a:t>
            </a:r>
          </a:p>
          <a:p>
            <a:pPr marL="514350" indent="-514350">
              <a:buAutoNum type="arabicParenR"/>
            </a:pPr>
            <a:endParaRPr lang="pl-PL" dirty="0"/>
          </a:p>
          <a:p>
            <a:pPr marL="514350" indent="-514350">
              <a:buAutoNum type="arabicParenR"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38" y="1776171"/>
            <a:ext cx="1650078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Darmowa platforma online dla zespołów liczących do 5 osób, ułatwiające komunikacje oraz śledzenie postępu prac</a:t>
            </a:r>
          </a:p>
          <a:p>
            <a:r>
              <a:rPr lang="pl-PL" dirty="0"/>
              <a:t>Każdy członek zespołu może z łatwością podglądać projekt oraz nanosić na bieżąco poprawki do kodu </a:t>
            </a:r>
          </a:p>
          <a:p>
            <a:r>
              <a:rPr lang="pl-PL" dirty="0"/>
              <a:t>Oferuje niezliczoną liczbę publicznych i prywatnych repozytoriów</a:t>
            </a:r>
          </a:p>
        </p:txBody>
      </p:sp>
      <p:pic>
        <p:nvPicPr>
          <p:cNvPr id="5122" name="Picture 2" descr="https://wac-cdn.atlassian.com/dam/jcr:e2a6f06f-b3d5-4002-aed3-73539c56a2eb/bitbucket_rgb_blue.png?cdnVersion=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3840361" cy="8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1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Narzędzie o zarządzania projektem Java</a:t>
            </a:r>
          </a:p>
          <a:p>
            <a:r>
              <a:rPr lang="pl-PL" dirty="0"/>
              <a:t>Zapewnia integracje z narzędziem </a:t>
            </a:r>
            <a:r>
              <a:rPr lang="pl-PL" dirty="0" err="1"/>
              <a:t>InelliJ</a:t>
            </a:r>
            <a:r>
              <a:rPr lang="pl-PL" dirty="0"/>
              <a:t> </a:t>
            </a:r>
          </a:p>
          <a:p>
            <a:r>
              <a:rPr lang="pl-PL" dirty="0"/>
              <a:t>Prosta konfiguracja z plikiem pom.xml (kluczowy plik zawierający konfiguracje całego projektu, opis projektu, konfiguracje </a:t>
            </a:r>
            <a:r>
              <a:rPr lang="pl-PL" dirty="0" err="1"/>
              <a:t>pluginów</a:t>
            </a:r>
            <a:r>
              <a:rPr lang="pl-PL" dirty="0"/>
              <a:t>)</a:t>
            </a:r>
          </a:p>
          <a:p>
            <a:r>
              <a:rPr lang="pl-PL" dirty="0"/>
              <a:t>Zapewnia standardowa strukturę katalogów oraz zarządzanie zależnościami i zależnościami pośrednimi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100" name="Picture 4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3238500" cy="74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1147" y="764704"/>
            <a:ext cx="8229600" cy="1368152"/>
          </a:xfrm>
        </p:spPr>
        <p:txBody>
          <a:bodyPr/>
          <a:lstStyle/>
          <a:p>
            <a:pPr algn="l"/>
            <a:r>
              <a:rPr lang="pl-PL" dirty="0" err="1"/>
              <a:t>InteliiJ</a:t>
            </a:r>
            <a:r>
              <a:rPr lang="pl-PL" dirty="0"/>
              <a:t> Idea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1147" y="1844824"/>
            <a:ext cx="8229600" cy="4525963"/>
          </a:xfrm>
        </p:spPr>
        <p:txBody>
          <a:bodyPr/>
          <a:lstStyle/>
          <a:p>
            <a:r>
              <a:rPr lang="pl-PL" dirty="0"/>
              <a:t>Darmowe a zarazem bardzo zaawansowane środowisko programistyczne dla Javy </a:t>
            </a:r>
          </a:p>
          <a:p>
            <a:r>
              <a:rPr lang="pl-PL" dirty="0"/>
              <a:t>Działa na wszystkich systemach operacyjnych</a:t>
            </a:r>
          </a:p>
          <a:p>
            <a:r>
              <a:rPr lang="pl-PL" dirty="0"/>
              <a:t>Zapewnia bardzo dobre edytory pozwalające skuteczniej wychwytywać błędy w kodzie oraz śledzenie zmian co znacznie ułatwiało nam prace mając niewiele doświadczenie w kodowaniu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AutoShape 4" descr="Znalezione obrazy dla zapytania IntelliJ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78" name="Picture 6" descr="https://pbs.twimg.com/profile_images/674914166239571968/0R_pWW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41643"/>
            <a:ext cx="1193796" cy="11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1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Biblioteka open </a:t>
            </a:r>
            <a:r>
              <a:rPr lang="pl-PL" dirty="0" err="1"/>
              <a:t>source</a:t>
            </a:r>
            <a:r>
              <a:rPr lang="pl-PL" dirty="0"/>
              <a:t> zapewniająca zintegrowane funkcje raportowania dla narzędzi jak </a:t>
            </a:r>
            <a:r>
              <a:rPr lang="pl-PL" dirty="0" err="1"/>
              <a:t>JBehave</a:t>
            </a:r>
            <a:endParaRPr lang="pl-PL" dirty="0"/>
          </a:p>
          <a:p>
            <a:r>
              <a:rPr lang="pl-PL" dirty="0"/>
              <a:t>Komunikaty o błędach,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shots</a:t>
            </a:r>
            <a:r>
              <a:rPr lang="pl-PL" dirty="0"/>
              <a:t> dla każdego etapu testów</a:t>
            </a:r>
          </a:p>
          <a:p>
            <a:r>
              <a:rPr lang="pl-PL" dirty="0"/>
              <a:t>Narzędzie generuje raporty z testów, informuje ile testów zostało wykonanych a które zostały do wykonania</a:t>
            </a:r>
          </a:p>
          <a:p>
            <a:endParaRPr lang="pl-PL" dirty="0"/>
          </a:p>
        </p:txBody>
      </p:sp>
      <p:pic>
        <p:nvPicPr>
          <p:cNvPr id="2050" name="Picture 2" descr="seren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2808312" cy="77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5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6104"/>
          </a:xfrm>
        </p:spPr>
        <p:txBody>
          <a:bodyPr/>
          <a:lstStyle/>
          <a:p>
            <a:pPr algn="l"/>
            <a:r>
              <a:rPr lang="pl-PL" dirty="0" err="1"/>
              <a:t>JBehave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pl-PL" dirty="0"/>
              <a:t>Popularny </a:t>
            </a:r>
            <a:r>
              <a:rPr lang="pl-PL" dirty="0" err="1"/>
              <a:t>framework</a:t>
            </a:r>
            <a:r>
              <a:rPr lang="pl-PL" dirty="0"/>
              <a:t> BDD dla języka Java którego twórcą jest Dan </a:t>
            </a:r>
            <a:r>
              <a:rPr lang="pl-PL" dirty="0" err="1"/>
              <a:t>Northon</a:t>
            </a:r>
            <a:endParaRPr lang="pl-PL" dirty="0"/>
          </a:p>
          <a:p>
            <a:r>
              <a:rPr lang="pl-PL" dirty="0"/>
              <a:t>Narzędzie służące do pisania historyjek użytkownika, które później są mapowane za pomocą Javy na kroki testowe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26" name="Picture 2" descr="http://jbehave.org/images/jbehav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96" y="724264"/>
            <a:ext cx="30384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4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692696" y="1288389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     Narzędzia- </a:t>
            </a:r>
            <a:r>
              <a:rPr lang="pl-PL" sz="3200" b="1" dirty="0" err="1">
                <a:solidFill>
                  <a:schemeClr val="accent1">
                    <a:lumMod val="75000"/>
                  </a:schemeClr>
                </a:solidFill>
              </a:rPr>
              <a:t>Selenium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768" y="198884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27" y="221165"/>
            <a:ext cx="1161445" cy="1161445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95536" y="1792445"/>
            <a:ext cx="86489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 err="1"/>
              <a:t>Selenium</a:t>
            </a:r>
            <a:r>
              <a:rPr lang="pl-PL" sz="2400" dirty="0"/>
              <a:t> </a:t>
            </a:r>
            <a:r>
              <a:rPr lang="pl-PL" sz="2400" dirty="0" err="1"/>
              <a:t>WebDriver</a:t>
            </a:r>
            <a:r>
              <a:rPr lang="pl-PL" sz="2400" dirty="0"/>
              <a:t> to darmowe oprogramowanie typu open </a:t>
            </a:r>
            <a:r>
              <a:rPr lang="pl-PL" sz="2400" dirty="0" err="1"/>
              <a:t>source</a:t>
            </a:r>
            <a:r>
              <a:rPr lang="pl-PL" sz="2400" dirty="0"/>
              <a:t> umożliwiające automatyzowanie testów aplikacji webowych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/>
              <a:t>Kod jest otwarty, istnieją dwie wersje: </a:t>
            </a:r>
            <a:r>
              <a:rPr lang="pl-PL" sz="2400" i="1" dirty="0" err="1"/>
              <a:t>Selenium</a:t>
            </a:r>
            <a:r>
              <a:rPr lang="pl-PL" sz="2400" i="1" dirty="0"/>
              <a:t> 1</a:t>
            </a:r>
            <a:r>
              <a:rPr lang="pl-PL" sz="2400" dirty="0"/>
              <a:t> i </a:t>
            </a:r>
            <a:r>
              <a:rPr lang="pl-PL" sz="2400" i="1" dirty="0" err="1"/>
              <a:t>Selenium</a:t>
            </a:r>
            <a:r>
              <a:rPr lang="pl-PL" sz="2400" i="1" dirty="0"/>
              <a:t> 2 (</a:t>
            </a:r>
            <a:r>
              <a:rPr lang="pl-PL" sz="2400" i="1" dirty="0" err="1"/>
              <a:t>WebDriver</a:t>
            </a:r>
            <a:r>
              <a:rPr lang="pl-PL" sz="2400" i="1" dirty="0"/>
              <a:t>) </a:t>
            </a:r>
            <a:r>
              <a:rPr lang="pl-PL" sz="2400" dirty="0"/>
              <a:t>jednak </a:t>
            </a:r>
            <a:r>
              <a:rPr lang="pl-PL" sz="2400" dirty="0" err="1"/>
              <a:t>Selenium</a:t>
            </a:r>
            <a:r>
              <a:rPr lang="pl-PL" sz="2400" dirty="0"/>
              <a:t> 1 zostało już wchłonięte przez </a:t>
            </a:r>
            <a:r>
              <a:rPr lang="pl-PL" sz="2400" dirty="0" err="1"/>
              <a:t>Selenium</a:t>
            </a:r>
            <a:r>
              <a:rPr lang="pl-PL" sz="2400" dirty="0"/>
              <a:t>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 err="1"/>
              <a:t>Selenium</a:t>
            </a:r>
            <a:r>
              <a:rPr lang="pl-PL" sz="2400" dirty="0"/>
              <a:t> IDE prosta instalacja, nie jest wymagana znajomość języka programowania, możliwość eksportowania testów do konkretnego języka programowania, prostota obsługi.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 err="1"/>
              <a:t>Selenium</a:t>
            </a:r>
            <a:r>
              <a:rPr lang="pl-PL" sz="2400" dirty="0"/>
              <a:t> </a:t>
            </a:r>
            <a:r>
              <a:rPr lang="pl-PL" sz="2400" dirty="0" err="1"/>
              <a:t>WebDriver</a:t>
            </a:r>
            <a:r>
              <a:rPr lang="pl-PL" sz="2400" dirty="0"/>
              <a:t> zapewnia duża szybkość wykonywanych testów jednak wymaga znajomości przynajmniej jednego języka programowania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91" y="692696"/>
            <a:ext cx="2381250" cy="1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002532" y="1527351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Narzędzia- </a:t>
            </a:r>
            <a:r>
              <a:rPr lang="pl-PL" sz="3200" b="1" dirty="0" err="1">
                <a:solidFill>
                  <a:schemeClr val="accent1">
                    <a:lumMod val="75000"/>
                  </a:schemeClr>
                </a:solidFill>
              </a:rPr>
              <a:t>JBehave</a:t>
            </a:r>
            <a:br>
              <a:rPr lang="pl-PL" sz="3200" dirty="0">
                <a:solidFill>
                  <a:schemeClr val="accent1">
                    <a:lumMod val="75000"/>
                  </a:schemeClr>
                </a:solidFill>
              </a:rPr>
            </a:b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768" y="19888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-Framework wykorzystujący podobny format jak ten opisujący historyjki użytkownika.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68" y="866330"/>
            <a:ext cx="1161445" cy="1161445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87514" y="2295275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41" y="1076075"/>
            <a:ext cx="3038475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9" y="3208041"/>
            <a:ext cx="5981289" cy="30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13995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/>
              <a:t>Bdd</a:t>
            </a:r>
            <a:r>
              <a:rPr lang="pl-PL" dirty="0"/>
              <a:t> w działaniu John Ferguson Smart</a:t>
            </a:r>
          </a:p>
          <a:p>
            <a:r>
              <a:rPr lang="en-US" dirty="0"/>
              <a:t>http://qa-24.pl/wprowadzenie-bdd/</a:t>
            </a:r>
            <a:endParaRPr lang="pl-PL" dirty="0"/>
          </a:p>
          <a:p>
            <a:r>
              <a:rPr lang="en-US" dirty="0"/>
              <a:t>http://agile.pl/2012/10/bdd-%E2%80%93-behaviour-driven-development/</a:t>
            </a:r>
            <a:endParaRPr lang="pl-PL" dirty="0"/>
          </a:p>
          <a:p>
            <a:r>
              <a:rPr lang="en-US" dirty="0"/>
              <a:t>http://madeyski.e-informatyka.pl/download/presentations/sens/BDD/bdd.pdf</a:t>
            </a:r>
            <a:endParaRPr lang="pl-PL" dirty="0"/>
          </a:p>
          <a:p>
            <a:r>
              <a:rPr lang="en-US" dirty="0"/>
              <a:t>http://dannorth.net/about/</a:t>
            </a:r>
            <a:r>
              <a:rPr lang="pl-PL" dirty="0"/>
              <a:t> </a:t>
            </a:r>
          </a:p>
          <a:p>
            <a:r>
              <a:rPr lang="en-US" dirty="0"/>
              <a:t>https://www.jfokus.se/jfokus10/preso/jf-10_Behaviour-DrivenDevelopment.pdf</a:t>
            </a:r>
            <a:r>
              <a:rPr lang="pl-PL" dirty="0"/>
              <a:t> </a:t>
            </a:r>
          </a:p>
          <a:p>
            <a:r>
              <a:rPr lang="en-US" dirty="0"/>
              <a:t>http://sens.e-informatyka.pl/wp-content/uploads/WIRP2/BDD-prezentacja.pdf</a:t>
            </a:r>
            <a:endParaRPr lang="pl-PL" dirty="0"/>
          </a:p>
          <a:p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-2196752" y="692697"/>
            <a:ext cx="8229600" cy="1152128"/>
          </a:xfrm>
        </p:spPr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72613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28600" y="1268760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>
                <a:solidFill>
                  <a:schemeClr val="accent1">
                    <a:lumMod val="75000"/>
                  </a:schemeClr>
                </a:solidFill>
              </a:rPr>
              <a:t>BDD – </a:t>
            </a:r>
            <a:r>
              <a:rPr lang="pl-PL" sz="3000" b="1" u="sng" dirty="0">
                <a:solidFill>
                  <a:schemeClr val="accent1">
                    <a:lumMod val="75000"/>
                  </a:schemeClr>
                </a:solidFill>
              </a:rPr>
              <a:t>Behaviour</a:t>
            </a:r>
            <a:r>
              <a:rPr lang="pl-PL" sz="3000" b="1" dirty="0">
                <a:solidFill>
                  <a:schemeClr val="accent1">
                    <a:lumMod val="75000"/>
                  </a:schemeClr>
                </a:solidFill>
              </a:rPr>
              <a:t> Driven Development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988840"/>
            <a:ext cx="9684568" cy="5289451"/>
          </a:xfrm>
        </p:spPr>
        <p:txBody>
          <a:bodyPr>
            <a:normAutofit/>
          </a:bodyPr>
          <a:lstStyle/>
          <a:p>
            <a:pPr marL="45720" indent="0"/>
            <a:r>
              <a:rPr lang="pl-PL" sz="2400" dirty="0"/>
              <a:t> Nacisk na zrozumienie potrzeb, oczekiwań klienta;</a:t>
            </a:r>
            <a:endParaRPr lang="pl-PL" sz="2400" dirty="0">
              <a:solidFill>
                <a:srgbClr val="C00000"/>
              </a:solidFill>
            </a:endParaRPr>
          </a:p>
          <a:p>
            <a:pPr marL="45720" indent="0"/>
            <a:r>
              <a:rPr lang="pl-PL" sz="2400" dirty="0"/>
              <a:t> Historyjki użytkownika;</a:t>
            </a:r>
          </a:p>
          <a:p>
            <a:pPr marL="45720" indent="0"/>
            <a:r>
              <a:rPr lang="pl-PL" sz="2400" dirty="0"/>
              <a:t> Metodologia Agile;</a:t>
            </a:r>
          </a:p>
          <a:p>
            <a:pPr marL="45720" indent="0"/>
            <a:r>
              <a:rPr lang="pl-PL" sz="2400" dirty="0"/>
              <a:t> Język naturalny;</a:t>
            </a:r>
          </a:p>
          <a:p>
            <a:pPr marL="45720" indent="0"/>
            <a:r>
              <a:rPr lang="pl-PL" sz="2400" dirty="0"/>
              <a:t> Testy akceptacyjne;                          </a:t>
            </a:r>
            <a:r>
              <a:rPr lang="pl-PL" sz="2400" dirty="0">
                <a:solidFill>
                  <a:srgbClr val="C00000"/>
                </a:solidFill>
              </a:rPr>
              <a:t>Dan </a:t>
            </a:r>
            <a:r>
              <a:rPr lang="pl-PL" sz="2400" dirty="0" err="1">
                <a:solidFill>
                  <a:srgbClr val="C00000"/>
                </a:solidFill>
              </a:rPr>
              <a:t>North</a:t>
            </a:r>
            <a:r>
              <a:rPr lang="pl-PL" sz="2400">
                <a:solidFill>
                  <a:srgbClr val="C00000"/>
                </a:solidFill>
              </a:rPr>
              <a:t> </a:t>
            </a:r>
            <a:endParaRPr lang="pl-PL" sz="2400" dirty="0"/>
          </a:p>
          <a:p>
            <a:pPr marL="45720" indent="0"/>
            <a:r>
              <a:rPr lang="pl-PL" sz="2400" dirty="0"/>
              <a:t> Ścisła współpraca z klientem;                                     </a:t>
            </a:r>
          </a:p>
          <a:p>
            <a:pPr marL="45720" indent="0"/>
            <a:r>
              <a:rPr lang="pl-PL" sz="2400" dirty="0"/>
              <a:t> Działające oprogramowanie;</a:t>
            </a:r>
          </a:p>
          <a:p>
            <a:pPr marL="45720" indent="0"/>
            <a:r>
              <a:rPr lang="pl-PL" sz="2400" dirty="0"/>
              <a:t> Integracja między osobami technicznymi, a nietechnicznymi;</a:t>
            </a:r>
          </a:p>
          <a:p>
            <a:pPr marL="45720" indent="0"/>
            <a:r>
              <a:rPr lang="pl-PL" sz="2400" dirty="0"/>
              <a:t> TDD vs. BDD</a:t>
            </a:r>
          </a:p>
          <a:p>
            <a:pPr marL="45720" indent="0">
              <a:buNone/>
            </a:pPr>
            <a:endParaRPr lang="pl-PL" sz="2400" dirty="0"/>
          </a:p>
          <a:p>
            <a:pPr marL="45720" indent="0"/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4" descr="http://dannorthnet.files.wordpress.com/2012/08/dan-north-portrait-e1344962419273.jpg?w=240&amp;h=300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59" y="2924944"/>
            <a:ext cx="1594282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obra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5103" y="851647"/>
            <a:ext cx="1065185" cy="1065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28600" y="1700808"/>
            <a:ext cx="8229600" cy="504056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chemeClr val="accent1">
                    <a:lumMod val="75000"/>
                  </a:schemeClr>
                </a:solidFill>
              </a:rPr>
              <a:t>Pryncypia BDD</a:t>
            </a:r>
            <a:endParaRPr lang="pl-PL" sz="34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2492896"/>
            <a:ext cx="8229600" cy="44253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dirty="0"/>
              <a:t>1.Enough is enough</a:t>
            </a:r>
            <a:endParaRPr lang="pl-PL" sz="4000" dirty="0"/>
          </a:p>
          <a:p>
            <a:pPr marL="45720" indent="0">
              <a:buNone/>
            </a:pPr>
            <a:r>
              <a:rPr lang="en-US" sz="4000" dirty="0"/>
              <a:t>2.Deliver stakeholder value</a:t>
            </a:r>
            <a:endParaRPr lang="pl-PL" sz="4000" dirty="0"/>
          </a:p>
          <a:p>
            <a:pPr marL="45720" indent="0">
              <a:buNone/>
            </a:pPr>
            <a:r>
              <a:rPr lang="en-US" sz="4000" dirty="0"/>
              <a:t>3.It’s all </a:t>
            </a:r>
            <a:r>
              <a:rPr lang="en-US" sz="4000" dirty="0" err="1"/>
              <a:t>behaviour</a:t>
            </a:r>
            <a:endParaRPr lang="pl-PL" sz="40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077072"/>
            <a:ext cx="1920078" cy="1459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476672" y="1196752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>
                <a:solidFill>
                  <a:schemeClr val="accent1">
                    <a:lumMod val="75000"/>
                  </a:schemeClr>
                </a:solidFill>
              </a:rPr>
              <a:t>Cykl BDD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733271"/>
            <a:ext cx="6984776" cy="4416383"/>
          </a:xfrm>
        </p:spPr>
      </p:pic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19" y="1359652"/>
            <a:ext cx="1637928" cy="122844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836712" y="1124744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Historyjka użytkownika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772816"/>
            <a:ext cx="8676456" cy="50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700" dirty="0" err="1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pl-PL" sz="2700" dirty="0">
                <a:solidFill>
                  <a:schemeClr val="accent6">
                    <a:lumMod val="75000"/>
                  </a:schemeClr>
                </a:solidFill>
              </a:rPr>
              <a:t> [Tytuł]: </a:t>
            </a:r>
            <a:r>
              <a:rPr lang="pl-PL" sz="2700" dirty="0"/>
              <a:t>Poprawne założenie nowego konta </a:t>
            </a:r>
          </a:p>
          <a:p>
            <a:pPr marL="0" indent="0">
              <a:buNone/>
            </a:pPr>
            <a:r>
              <a:rPr lang="pl-PL" sz="2700" dirty="0" err="1">
                <a:solidFill>
                  <a:srgbClr val="0070C0"/>
                </a:solidFill>
              </a:rPr>
              <a:t>Narration</a:t>
            </a:r>
            <a:r>
              <a:rPr lang="pl-PL" sz="2700" dirty="0">
                <a:solidFill>
                  <a:srgbClr val="0070C0"/>
                </a:solidFill>
              </a:rPr>
              <a:t> [Narracja]:</a:t>
            </a:r>
          </a:p>
          <a:p>
            <a:pPr marL="0" indent="0">
              <a:buNone/>
            </a:pPr>
            <a:r>
              <a:rPr lang="pl-PL" sz="2700" dirty="0"/>
              <a:t>  </a:t>
            </a:r>
            <a:r>
              <a:rPr lang="pl-PL" sz="2700" dirty="0">
                <a:solidFill>
                  <a:srgbClr val="0070C0"/>
                </a:solidFill>
              </a:rPr>
              <a:t>As a [Jako] </a:t>
            </a:r>
            <a:r>
              <a:rPr lang="pl-PL" sz="2700" dirty="0"/>
              <a:t>użytkownik 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70C0"/>
                </a:solidFill>
              </a:rPr>
              <a:t>  I want [Chcę] </a:t>
            </a:r>
            <a:r>
              <a:rPr lang="pl-PL" sz="2700" dirty="0"/>
              <a:t>założyć nowe konto w systemie ICM </a:t>
            </a:r>
          </a:p>
          <a:p>
            <a:pPr marL="0" indent="0">
              <a:buNone/>
            </a:pPr>
            <a:r>
              <a:rPr lang="pl-PL" sz="2700" dirty="0"/>
              <a:t>  </a:t>
            </a:r>
            <a:r>
              <a:rPr lang="pl-PL" sz="2700" dirty="0" err="1">
                <a:solidFill>
                  <a:srgbClr val="0070C0"/>
                </a:solidFill>
              </a:rPr>
              <a:t>So</a:t>
            </a:r>
            <a:r>
              <a:rPr lang="pl-PL" sz="2700" dirty="0">
                <a:solidFill>
                  <a:srgbClr val="0070C0"/>
                </a:solidFill>
              </a:rPr>
              <a:t> </a:t>
            </a:r>
            <a:r>
              <a:rPr lang="pl-PL" sz="2700" dirty="0" err="1">
                <a:solidFill>
                  <a:srgbClr val="0070C0"/>
                </a:solidFill>
              </a:rPr>
              <a:t>that</a:t>
            </a:r>
            <a:r>
              <a:rPr lang="pl-PL" sz="2700" dirty="0">
                <a:solidFill>
                  <a:srgbClr val="0070C0"/>
                </a:solidFill>
              </a:rPr>
              <a:t> [Abym] </a:t>
            </a:r>
            <a:r>
              <a:rPr lang="pl-PL" sz="2700" dirty="0"/>
              <a:t>mógł z niego korzystać </a:t>
            </a:r>
          </a:p>
          <a:p>
            <a:pPr marL="0" indent="0">
              <a:buNone/>
            </a:pPr>
            <a:r>
              <a:rPr lang="pl-PL" sz="2700" dirty="0" err="1">
                <a:solidFill>
                  <a:srgbClr val="00B050"/>
                </a:solidFill>
              </a:rPr>
              <a:t>Scenario</a:t>
            </a:r>
            <a:r>
              <a:rPr lang="pl-PL" sz="2700" dirty="0">
                <a:solidFill>
                  <a:srgbClr val="00B050"/>
                </a:solidFill>
              </a:rPr>
              <a:t> [Scenariusz]:</a:t>
            </a:r>
            <a:r>
              <a:rPr lang="pl-PL" sz="2700" dirty="0"/>
              <a:t> Poprawne założenie nowego konta 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</a:t>
            </a:r>
            <a:r>
              <a:rPr lang="pl-PL" sz="2700" dirty="0" err="1">
                <a:solidFill>
                  <a:srgbClr val="00B050"/>
                </a:solidFill>
              </a:rPr>
              <a:t>Given</a:t>
            </a:r>
            <a:r>
              <a:rPr lang="pl-PL" sz="2700" dirty="0">
                <a:solidFill>
                  <a:srgbClr val="00B050"/>
                </a:solidFill>
              </a:rPr>
              <a:t> [Kiedy] </a:t>
            </a:r>
            <a:r>
              <a:rPr lang="pl-PL" sz="2700" dirty="0"/>
              <a:t>użytkownik ma otwartą stronę rejestracji 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</a:t>
            </a:r>
            <a:r>
              <a:rPr lang="pl-PL" sz="2700" dirty="0" err="1">
                <a:solidFill>
                  <a:srgbClr val="00B050"/>
                </a:solidFill>
              </a:rPr>
              <a:t>When</a:t>
            </a:r>
            <a:r>
              <a:rPr lang="pl-PL" sz="2700" dirty="0">
                <a:solidFill>
                  <a:srgbClr val="00B050"/>
                </a:solidFill>
              </a:rPr>
              <a:t> [I] </a:t>
            </a:r>
            <a:r>
              <a:rPr lang="pl-PL" sz="2700" dirty="0"/>
              <a:t>wprowadzi nazwę użytkownika, email i hasło 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Then [Wtedy] </a:t>
            </a:r>
            <a:r>
              <a:rPr lang="pl-PL" sz="2700" dirty="0"/>
              <a:t>użytkownik powinien zostać zalogowany</a:t>
            </a:r>
            <a:endParaRPr lang="pl-PL" sz="27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68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60702"/>
            <a:ext cx="1637928" cy="122844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836712" y="1052736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Historyjka użytkownika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560240"/>
            <a:ext cx="8820472" cy="5085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700" dirty="0" err="1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pl-PL" sz="2700" dirty="0">
                <a:solidFill>
                  <a:schemeClr val="accent6">
                    <a:lumMod val="75000"/>
                  </a:schemeClr>
                </a:solidFill>
              </a:rPr>
              <a:t> [Tytuł]: </a:t>
            </a:r>
            <a:r>
              <a:rPr lang="pl-PL" sz="2700" dirty="0"/>
              <a:t>Filtrowanie incydentów po statusie „zgłoszony”</a:t>
            </a:r>
          </a:p>
          <a:p>
            <a:pPr marL="0" indent="0">
              <a:buNone/>
            </a:pPr>
            <a:r>
              <a:rPr lang="pl-PL" sz="2700" dirty="0" err="1">
                <a:solidFill>
                  <a:srgbClr val="0070C0"/>
                </a:solidFill>
              </a:rPr>
              <a:t>Narration</a:t>
            </a:r>
            <a:r>
              <a:rPr lang="pl-PL" sz="2700" dirty="0">
                <a:solidFill>
                  <a:srgbClr val="0070C0"/>
                </a:solidFill>
              </a:rPr>
              <a:t> [Narracja]:</a:t>
            </a:r>
          </a:p>
          <a:p>
            <a:pPr marL="0" indent="0">
              <a:buNone/>
            </a:pPr>
            <a:r>
              <a:rPr lang="pl-PL" sz="2700" dirty="0"/>
              <a:t>  </a:t>
            </a:r>
            <a:r>
              <a:rPr lang="pl-PL" sz="2700" dirty="0">
                <a:solidFill>
                  <a:srgbClr val="0070C0"/>
                </a:solidFill>
              </a:rPr>
              <a:t>As a [Jako] </a:t>
            </a:r>
            <a:r>
              <a:rPr lang="pl-PL" sz="2700" dirty="0"/>
              <a:t>pracownik 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70C0"/>
                </a:solidFill>
              </a:rPr>
              <a:t>  I want [Chcę] </a:t>
            </a:r>
            <a:r>
              <a:rPr lang="pl-PL" sz="2700" dirty="0"/>
              <a:t>filtrować incydenty po statusie</a:t>
            </a:r>
          </a:p>
          <a:p>
            <a:pPr marL="0" indent="0">
              <a:buNone/>
            </a:pPr>
            <a:r>
              <a:rPr lang="pl-PL" sz="2700" dirty="0"/>
              <a:t>  </a:t>
            </a:r>
            <a:r>
              <a:rPr lang="pl-PL" sz="2700" dirty="0" err="1">
                <a:solidFill>
                  <a:srgbClr val="0070C0"/>
                </a:solidFill>
              </a:rPr>
              <a:t>So</a:t>
            </a:r>
            <a:r>
              <a:rPr lang="pl-PL" sz="2700" dirty="0">
                <a:solidFill>
                  <a:srgbClr val="0070C0"/>
                </a:solidFill>
              </a:rPr>
              <a:t> </a:t>
            </a:r>
            <a:r>
              <a:rPr lang="pl-PL" sz="2700" dirty="0" err="1">
                <a:solidFill>
                  <a:srgbClr val="0070C0"/>
                </a:solidFill>
              </a:rPr>
              <a:t>that</a:t>
            </a:r>
            <a:r>
              <a:rPr lang="pl-PL" sz="2700" dirty="0">
                <a:solidFill>
                  <a:srgbClr val="0070C0"/>
                </a:solidFill>
              </a:rPr>
              <a:t> [Aby] </a:t>
            </a:r>
            <a:r>
              <a:rPr lang="pl-PL" sz="2700" dirty="0"/>
              <a:t>móc zarządzać incydentami</a:t>
            </a:r>
          </a:p>
          <a:p>
            <a:pPr marL="0" indent="0">
              <a:buNone/>
            </a:pPr>
            <a:r>
              <a:rPr lang="pl-PL" sz="2700" dirty="0" err="1">
                <a:solidFill>
                  <a:srgbClr val="00B050"/>
                </a:solidFill>
              </a:rPr>
              <a:t>Scenario</a:t>
            </a:r>
            <a:r>
              <a:rPr lang="pl-PL" sz="2700" dirty="0">
                <a:solidFill>
                  <a:srgbClr val="00B050"/>
                </a:solidFill>
              </a:rPr>
              <a:t> [Scenariusz]:</a:t>
            </a:r>
            <a:r>
              <a:rPr lang="pl-PL" sz="2700" dirty="0"/>
              <a:t> Filtrowanie incydentów po statusie „zgłoszony”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</a:t>
            </a:r>
            <a:r>
              <a:rPr lang="pl-PL" sz="2700" dirty="0" err="1">
                <a:solidFill>
                  <a:srgbClr val="00B050"/>
                </a:solidFill>
              </a:rPr>
              <a:t>Given</a:t>
            </a:r>
            <a:r>
              <a:rPr lang="pl-PL" sz="2700" dirty="0">
                <a:solidFill>
                  <a:srgbClr val="00B050"/>
                </a:solidFill>
              </a:rPr>
              <a:t> [Kiedy] </a:t>
            </a:r>
            <a:r>
              <a:rPr lang="pl-PL" sz="2700" dirty="0"/>
              <a:t>pracownik jest zalogowany i znajduje się w zakładce</a:t>
            </a:r>
          </a:p>
          <a:p>
            <a:pPr marL="0" indent="0">
              <a:buNone/>
            </a:pPr>
            <a:r>
              <a:rPr lang="pl-PL" sz="2700" dirty="0"/>
              <a:t>incydenty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</a:t>
            </a:r>
            <a:r>
              <a:rPr lang="pl-PL" sz="2700" dirty="0" err="1">
                <a:solidFill>
                  <a:srgbClr val="00B050"/>
                </a:solidFill>
              </a:rPr>
              <a:t>When</a:t>
            </a:r>
            <a:r>
              <a:rPr lang="pl-PL" sz="2700" dirty="0">
                <a:solidFill>
                  <a:srgbClr val="00B050"/>
                </a:solidFill>
              </a:rPr>
              <a:t> [I] </a:t>
            </a:r>
            <a:r>
              <a:rPr lang="pl-PL" sz="2700" dirty="0"/>
              <a:t>filtruje incydenty po statusie zgłoszony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Then [Wtedy] </a:t>
            </a:r>
            <a:r>
              <a:rPr lang="pl-PL" sz="2700" dirty="0"/>
              <a:t>na liście incydentów pozostają incydenty ze   statusem zgłoszony</a:t>
            </a:r>
          </a:p>
          <a:p>
            <a:pPr marL="0" indent="0">
              <a:buNone/>
            </a:pPr>
            <a:endParaRPr lang="pl-PL" sz="27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158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49" y="2276873"/>
            <a:ext cx="1864623" cy="139846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836712" y="1124744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Historyjka użytkownika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528" y="1628800"/>
            <a:ext cx="8676456" cy="50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700" dirty="0" err="1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pl-PL" sz="2700" dirty="0">
                <a:solidFill>
                  <a:schemeClr val="accent6">
                    <a:lumMod val="75000"/>
                  </a:schemeClr>
                </a:solidFill>
              </a:rPr>
              <a:t> [Tytuł]: Poprawne logowanie do systemy ICM</a:t>
            </a:r>
            <a:endParaRPr lang="pl-PL" sz="2700" dirty="0"/>
          </a:p>
          <a:p>
            <a:pPr marL="0" indent="0">
              <a:buNone/>
            </a:pPr>
            <a:r>
              <a:rPr lang="pl-PL" sz="2700" dirty="0" err="1">
                <a:solidFill>
                  <a:srgbClr val="0070C0"/>
                </a:solidFill>
              </a:rPr>
              <a:t>Narration</a:t>
            </a:r>
            <a:r>
              <a:rPr lang="pl-PL" sz="2700" dirty="0">
                <a:solidFill>
                  <a:srgbClr val="0070C0"/>
                </a:solidFill>
              </a:rPr>
              <a:t> [Narracja]: </a:t>
            </a:r>
          </a:p>
          <a:p>
            <a:pPr marL="0" indent="0">
              <a:buNone/>
            </a:pPr>
            <a:r>
              <a:rPr lang="pl-PL" sz="2700" dirty="0"/>
              <a:t>  </a:t>
            </a:r>
            <a:r>
              <a:rPr lang="pl-PL" sz="2700" dirty="0">
                <a:solidFill>
                  <a:srgbClr val="0070C0"/>
                </a:solidFill>
              </a:rPr>
              <a:t>As a [Jako] </a:t>
            </a:r>
            <a:r>
              <a:rPr lang="pl-PL" sz="2700" dirty="0"/>
              <a:t>Użytkownik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70C0"/>
                </a:solidFill>
              </a:rPr>
              <a:t>I want [Chcę] </a:t>
            </a:r>
            <a:r>
              <a:rPr lang="pl-PL" sz="2700" dirty="0"/>
              <a:t>zalogować się do ICM</a:t>
            </a:r>
            <a:endParaRPr lang="pl-PL" sz="2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sz="2700" dirty="0" err="1">
                <a:solidFill>
                  <a:srgbClr val="0070C0"/>
                </a:solidFill>
              </a:rPr>
              <a:t>So</a:t>
            </a:r>
            <a:r>
              <a:rPr lang="pl-PL" sz="2700" dirty="0">
                <a:solidFill>
                  <a:srgbClr val="0070C0"/>
                </a:solidFill>
              </a:rPr>
              <a:t> </a:t>
            </a:r>
            <a:r>
              <a:rPr lang="pl-PL" sz="2700" dirty="0" err="1">
                <a:solidFill>
                  <a:srgbClr val="0070C0"/>
                </a:solidFill>
              </a:rPr>
              <a:t>that</a:t>
            </a:r>
            <a:r>
              <a:rPr lang="pl-PL" sz="2700" dirty="0">
                <a:solidFill>
                  <a:srgbClr val="0070C0"/>
                </a:solidFill>
              </a:rPr>
              <a:t> [Aby] </a:t>
            </a:r>
            <a:r>
              <a:rPr lang="pl-PL" sz="2700" dirty="0"/>
              <a:t>mieć dostęp do incydentów</a:t>
            </a:r>
          </a:p>
          <a:p>
            <a:pPr marL="0" indent="0">
              <a:buNone/>
            </a:pPr>
            <a:r>
              <a:rPr lang="pl-PL" sz="2700" dirty="0" err="1">
                <a:solidFill>
                  <a:srgbClr val="00B050"/>
                </a:solidFill>
              </a:rPr>
              <a:t>Scenario</a:t>
            </a:r>
            <a:r>
              <a:rPr lang="pl-PL" sz="2700" dirty="0">
                <a:solidFill>
                  <a:srgbClr val="00B050"/>
                </a:solidFill>
              </a:rPr>
              <a:t> [Scenariusz]: Poprawne logowanie do systemu ICM</a:t>
            </a:r>
            <a:endParaRPr lang="pl-PL" sz="2700" dirty="0"/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</a:t>
            </a:r>
            <a:r>
              <a:rPr lang="pl-PL" sz="2700" dirty="0" err="1">
                <a:solidFill>
                  <a:srgbClr val="00B050"/>
                </a:solidFill>
              </a:rPr>
              <a:t>Given</a:t>
            </a:r>
            <a:r>
              <a:rPr lang="pl-PL" sz="2700" dirty="0">
                <a:solidFill>
                  <a:srgbClr val="00B050"/>
                </a:solidFill>
              </a:rPr>
              <a:t> [Kiedy] </a:t>
            </a:r>
            <a:r>
              <a:rPr lang="pl-PL" sz="2700" dirty="0"/>
              <a:t>użytkownik ma otwartą stronę logowania</a:t>
            </a: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 </a:t>
            </a:r>
            <a:r>
              <a:rPr lang="pl-PL" sz="2700" dirty="0" err="1">
                <a:solidFill>
                  <a:srgbClr val="00B050"/>
                </a:solidFill>
              </a:rPr>
              <a:t>When</a:t>
            </a:r>
            <a:r>
              <a:rPr lang="pl-PL" sz="2700" dirty="0">
                <a:solidFill>
                  <a:srgbClr val="00B050"/>
                </a:solidFill>
              </a:rPr>
              <a:t> [I] </a:t>
            </a:r>
            <a:r>
              <a:rPr lang="pl-PL" sz="2700" dirty="0"/>
              <a:t>poprawnie wprowadzi email i hasło</a:t>
            </a:r>
            <a:endParaRPr lang="pl-PL" sz="27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sz="2700" dirty="0">
                <a:solidFill>
                  <a:srgbClr val="00B050"/>
                </a:solidFill>
              </a:rPr>
              <a:t>Then [Wtedy] </a:t>
            </a:r>
            <a:r>
              <a:rPr lang="pl-PL" sz="2700" dirty="0"/>
              <a:t>użytkownik powinien zostać zalogowany na stronę z listą incydentów</a:t>
            </a:r>
            <a:endParaRPr lang="pl-PL" sz="27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l-PL" sz="27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92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764704" y="1423385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Jak powstają historyjki?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972" y="2276872"/>
            <a:ext cx="8589550" cy="4811939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pl-PL" sz="3500" dirty="0"/>
              <a:t>-DEWELOPER</a:t>
            </a:r>
          </a:p>
          <a:p>
            <a:pPr marL="45720" lvl="0" indent="0">
              <a:buNone/>
            </a:pPr>
            <a:r>
              <a:rPr lang="pl-PL" sz="3500" dirty="0"/>
              <a:t>-QA</a:t>
            </a:r>
          </a:p>
          <a:p>
            <a:pPr marL="45720" lvl="0" indent="0">
              <a:buNone/>
            </a:pPr>
            <a:r>
              <a:rPr lang="pl-PL" sz="3500" dirty="0"/>
              <a:t>-ANALITYK BIZNESOWY</a:t>
            </a:r>
          </a:p>
          <a:p>
            <a:pPr marL="45720" lvl="0" indent="0">
              <a:buNone/>
            </a:pPr>
            <a:r>
              <a:rPr lang="pl-PL" sz="3500" dirty="0"/>
              <a:t>-TESTER</a:t>
            </a:r>
          </a:p>
          <a:p>
            <a:pPr marL="45720" lvl="0" indent="0">
              <a:buNone/>
            </a:pPr>
            <a:r>
              <a:rPr lang="pl-PL" sz="3500" dirty="0"/>
              <a:t>-TECHNIK</a:t>
            </a:r>
          </a:p>
          <a:p>
            <a:pPr marL="45720" lvl="0" indent="0">
              <a:buNone/>
            </a:pP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59" y="1404365"/>
            <a:ext cx="428396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6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404664" y="1434398"/>
            <a:ext cx="8229600" cy="504056"/>
          </a:xfrm>
        </p:spPr>
        <p:txBody>
          <a:bodyPr>
            <a:noAutofit/>
          </a:bodyPr>
          <a:lstStyle/>
          <a:p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Ułatwienia:</a:t>
            </a:r>
            <a:endParaRPr lang="pl-PL" sz="30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8713" y="212096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1) Wygodne tworzenie scenariuszy, które są przypadkami użycia</a:t>
            </a:r>
          </a:p>
          <a:p>
            <a:pPr marL="0" indent="0">
              <a:buNone/>
            </a:pPr>
            <a:r>
              <a:rPr lang="pl-PL" dirty="0"/>
              <a:t>2) Dobra, rzetelna współpraca zespołu </a:t>
            </a:r>
          </a:p>
          <a:p>
            <a:pPr marL="0" indent="0">
              <a:buNone/>
            </a:pPr>
            <a:r>
              <a:rPr lang="pl-PL" dirty="0"/>
              <a:t>3) Dostępność narzędzi</a:t>
            </a:r>
          </a:p>
          <a:p>
            <a:pPr marL="0" indent="0">
              <a:buNone/>
            </a:pPr>
            <a:r>
              <a:rPr lang="pl-PL" dirty="0"/>
              <a:t>4) Dostępność materiałów pomocniczych     (podręczniki, prezentacje, </a:t>
            </a:r>
            <a:r>
              <a:rPr lang="pl-PL" dirty="0" err="1"/>
              <a:t>tutoriale</a:t>
            </a:r>
            <a:r>
              <a:rPr lang="pl-PL" dirty="0"/>
              <a:t>)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20" y="836712"/>
            <a:ext cx="1507744" cy="1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1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733</Words>
  <Application>Microsoft Office PowerPoint</Application>
  <PresentationFormat>Pokaz na ekranie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Verdana</vt:lpstr>
      <vt:lpstr>Motyw pakietu Office</vt:lpstr>
      <vt:lpstr>Projekt i wykonanie automatycznych testów funkcjonalnych wg filozofii BDD za pomocą jBehave i Selenium </vt:lpstr>
      <vt:lpstr>BDD – Behaviour Driven Development</vt:lpstr>
      <vt:lpstr>Pryncypia BDD</vt:lpstr>
      <vt:lpstr>Cykl BDD</vt:lpstr>
      <vt:lpstr>Historyjka użytkownika</vt:lpstr>
      <vt:lpstr>Historyjka użytkownika</vt:lpstr>
      <vt:lpstr>Historyjka użytkownika</vt:lpstr>
      <vt:lpstr>Jak powstają historyjki?</vt:lpstr>
      <vt:lpstr>Ułatwienia:</vt:lpstr>
      <vt:lpstr>Trudności:</vt:lpstr>
      <vt:lpstr>Prezentacja programu PowerPoint</vt:lpstr>
      <vt:lpstr>Prezentacja programu PowerPoint</vt:lpstr>
      <vt:lpstr>InteliiJ Idea</vt:lpstr>
      <vt:lpstr>Prezentacja programu PowerPoint</vt:lpstr>
      <vt:lpstr>JBehave</vt:lpstr>
      <vt:lpstr>     Narzędzia- Selenium</vt:lpstr>
      <vt:lpstr>Narzędzia- JBehave </vt:lpstr>
      <vt:lpstr>Bibliografia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Przemek</cp:lastModifiedBy>
  <cp:revision>106</cp:revision>
  <dcterms:created xsi:type="dcterms:W3CDTF">2013-11-12T12:01:23Z</dcterms:created>
  <dcterms:modified xsi:type="dcterms:W3CDTF">2016-05-30T19:03:40Z</dcterms:modified>
</cp:coreProperties>
</file>