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3342dbc4c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3342dbc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335febec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335febe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35febec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35febe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335febec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335febe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335febec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335febe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335febecd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335febe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35febecd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35febe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335febecd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335febe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39838395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398383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35febecd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35febe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342dbc4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342db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3342dbc4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3342dbc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3342dbc4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3342dbc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3342dbc4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3342dbc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3342dbc4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3342dbc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342dbc4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342dbc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datasets/prajwaldongre/october-fest-from-1985-20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www.kaggle.com/datasets/prajwaldongre/october-fest-from-1985-2022" TargetMode="External"/><Relationship Id="rId10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hyperlink" Target="https://www.kaggle.com/datasets/prajwaldongre/october-fest-from-1985-2022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www-genesis.destatis.de/genesis/online?operation=abruftabelleBearbeiten&amp;levelindex=1&amp;levelid=1706199796921&amp;auswahloperation=abruftabelleAuspraegungAuswaehlen&amp;auswahlverzeichnis=ordnungsstruktur&amp;auswahlziel=werteabruf&amp;code=61111-0001&amp;auswahltext=&amp;werteabruf=Werteabruf#abreadcrum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artekSem/Barts_labs/blob/main/mini_project/beer%20consumption%20schema%20.mwb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Mini-Project: SQL - From Data to Insight  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Bart and Matthew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22.01.24-26.01.24 (DA Week 3)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80725" y="725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While troubleshooting on SQL, </a:t>
            </a:r>
            <a:r>
              <a:rPr b="1" lang="en" sz="3100"/>
              <a:t>we ran analyses on Jupyter Notebook</a:t>
            </a:r>
            <a:r>
              <a:rPr lang="en" sz="3100"/>
              <a:t>  </a:t>
            </a:r>
            <a:endParaRPr sz="3100"/>
          </a:p>
        </p:txBody>
      </p:sp>
      <p:sp>
        <p:nvSpPr>
          <p:cNvPr id="147" name="Google Shape;147;p22"/>
          <p:cNvSpPr txBox="1"/>
          <p:nvPr/>
        </p:nvSpPr>
        <p:spPr>
          <a:xfrm>
            <a:off x="250575" y="1925525"/>
            <a:ext cx="82824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merged our 3 tables into one ‘super-table’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merged_df_inner = pd.merge(df1, df2, on='key', how='inner')</a:t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 correlation analysis on our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chosen variables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against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for beer consumption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correlation_</a:t>
            </a:r>
            <a:r>
              <a:rPr lang="en" sz="1800">
                <a:solidFill>
                  <a:schemeClr val="accent6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{variable}</a:t>
            </a:r>
            <a:r>
              <a:rPr lang="en" sz="1800">
                <a:solidFill>
                  <a:schemeClr val="lt2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df['</a:t>
            </a:r>
            <a:r>
              <a:rPr lang="en" sz="1800">
                <a:solidFill>
                  <a:schemeClr val="accent6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{variable}</a:t>
            </a:r>
            <a:r>
              <a:rPr lang="en" sz="1800">
                <a:solidFill>
                  <a:schemeClr val="lt2"/>
                </a:solidFill>
                <a:highlight>
                  <a:srgbClr val="FFF2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'].corr(df['Beer_consumption'])</a:t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80725" y="725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While troubleshooting on SQL, </a:t>
            </a:r>
            <a:r>
              <a:rPr b="1" lang="en" sz="3100"/>
              <a:t>we ran analyses on Jupyter Notebook</a:t>
            </a:r>
            <a:r>
              <a:rPr lang="en" sz="3100"/>
              <a:t>  </a:t>
            </a:r>
            <a:endParaRPr sz="31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25" y="1808225"/>
            <a:ext cx="3962899" cy="2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-2753" l="0" r="0" t="0"/>
          <a:stretch/>
        </p:blipFill>
        <p:spPr>
          <a:xfrm>
            <a:off x="184950" y="1808237"/>
            <a:ext cx="4482974" cy="26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Correlation: Guide  </a:t>
            </a:r>
            <a:r>
              <a:rPr lang="en" sz="3100"/>
              <a:t> </a:t>
            </a:r>
            <a:endParaRPr sz="3100"/>
          </a:p>
        </p:txBody>
      </p:sp>
      <p:sp>
        <p:nvSpPr>
          <p:cNvPr id="160" name="Google Shape;160;p24"/>
          <p:cNvSpPr txBox="1"/>
          <p:nvPr/>
        </p:nvSpPr>
        <p:spPr>
          <a:xfrm>
            <a:off x="250575" y="1925525"/>
            <a:ext cx="8282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5" y="1789150"/>
            <a:ext cx="8691202" cy="2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FF00"/>
                </a:solidFill>
              </a:rPr>
              <a:t>High positive correlation</a:t>
            </a:r>
            <a:r>
              <a:rPr lang="en" sz="3100">
                <a:solidFill>
                  <a:srgbClr val="00FF00"/>
                </a:solidFill>
              </a:rPr>
              <a:t>:</a:t>
            </a:r>
            <a:r>
              <a:rPr lang="en" sz="3100"/>
              <a:t> beer price    </a:t>
            </a:r>
            <a:endParaRPr sz="3100"/>
          </a:p>
        </p:txBody>
      </p:sp>
      <p:sp>
        <p:nvSpPr>
          <p:cNvPr id="167" name="Google Shape;167;p25"/>
          <p:cNvSpPr txBox="1"/>
          <p:nvPr/>
        </p:nvSpPr>
        <p:spPr>
          <a:xfrm>
            <a:off x="250575" y="1925525"/>
            <a:ext cx="8282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5" y="1925525"/>
            <a:ext cx="8466299" cy="2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No </a:t>
            </a:r>
            <a:r>
              <a:rPr lang="en" sz="3100"/>
              <a:t>correlation: FC Bayern goals   </a:t>
            </a:r>
            <a:endParaRPr sz="3100"/>
          </a:p>
        </p:txBody>
      </p:sp>
      <p:sp>
        <p:nvSpPr>
          <p:cNvPr id="174" name="Google Shape;174;p26"/>
          <p:cNvSpPr txBox="1"/>
          <p:nvPr/>
        </p:nvSpPr>
        <p:spPr>
          <a:xfrm>
            <a:off x="250575" y="1925525"/>
            <a:ext cx="8282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5" y="1844900"/>
            <a:ext cx="8655800" cy="2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4CCCC"/>
                </a:solidFill>
              </a:rPr>
              <a:t>Low negative </a:t>
            </a:r>
            <a:r>
              <a:rPr lang="en" sz="3100">
                <a:solidFill>
                  <a:srgbClr val="F4CCCC"/>
                </a:solidFill>
              </a:rPr>
              <a:t>correlation:</a:t>
            </a:r>
            <a:r>
              <a:rPr lang="en" sz="3100"/>
              <a:t> chicken consumption</a:t>
            </a:r>
            <a:endParaRPr sz="3100"/>
          </a:p>
        </p:txBody>
      </p:sp>
      <p:sp>
        <p:nvSpPr>
          <p:cNvPr id="181" name="Google Shape;181;p27"/>
          <p:cNvSpPr txBox="1"/>
          <p:nvPr/>
        </p:nvSpPr>
        <p:spPr>
          <a:xfrm>
            <a:off x="250575" y="1925525"/>
            <a:ext cx="82824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rgbClr val="FFF2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" y="2024650"/>
            <a:ext cx="8700349" cy="25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00"/>
                </a:solidFill>
              </a:rPr>
              <a:t>Challenges with Tableau</a:t>
            </a:r>
            <a:r>
              <a:rPr lang="en" sz="3100"/>
              <a:t>  </a:t>
            </a:r>
            <a:endParaRPr sz="3100"/>
          </a:p>
        </p:txBody>
      </p:sp>
      <p:sp>
        <p:nvSpPr>
          <p:cNvPr id="188" name="Google Shape;188;p28"/>
          <p:cNvSpPr txBox="1"/>
          <p:nvPr/>
        </p:nvSpPr>
        <p:spPr>
          <a:xfrm>
            <a:off x="250575" y="1925525"/>
            <a:ext cx="8282400" cy="20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aligning data types across tools - </a:t>
            </a: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floats in python became strings in Tableau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inhibited further visualisation such as running animation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50" y="224200"/>
            <a:ext cx="836726" cy="8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 </a:t>
            </a:r>
            <a:endParaRPr sz="3100"/>
          </a:p>
        </p:txBody>
      </p:sp>
      <p:sp>
        <p:nvSpPr>
          <p:cNvPr id="195" name="Google Shape;195;p29"/>
          <p:cNvSpPr txBox="1"/>
          <p:nvPr/>
        </p:nvSpPr>
        <p:spPr>
          <a:xfrm>
            <a:off x="250575" y="1925525"/>
            <a:ext cx="8282400" cy="26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only one variable (beer price) correlated to beer </a:t>
            </a: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consumption (but relationship inverse to that which was expected)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investigation would need to draw on more societal variables (e.g. overall drinking habits)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working with data across multiple tools was more time-consuming than expected; this was to the detriment of our ability to analyse and potentially introduce more variables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80725" y="51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Feedback following presentation on 26.01 </a:t>
            </a:r>
            <a:endParaRPr sz="3100"/>
          </a:p>
        </p:txBody>
      </p:sp>
      <p:sp>
        <p:nvSpPr>
          <p:cNvPr id="201" name="Google Shape;201;p30"/>
          <p:cNvSpPr txBox="1"/>
          <p:nvPr/>
        </p:nvSpPr>
        <p:spPr>
          <a:xfrm>
            <a:off x="250575" y="1925525"/>
            <a:ext cx="8282400" cy="26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would be useful to analyze ‘purchase power’ as beer price inflation YoY vs inflation YoY; it could be that beer is becoming relatively cheaper, which drives consumption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schema could be simplified to one table in this instance as there is little value in the additional tables </a:t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We’d like to understand </a:t>
            </a:r>
            <a:r>
              <a:rPr b="1" lang="en"/>
              <a:t>what drives beer consumption at </a:t>
            </a:r>
            <a:r>
              <a:rPr b="1" lang="en"/>
              <a:t>Oktoberfest</a:t>
            </a:r>
            <a:r>
              <a:rPr lang="en"/>
              <a:t>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1127575" y="1993313"/>
            <a:ext cx="6429399" cy="25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trend: beer consumption at </a:t>
            </a:r>
            <a:r>
              <a:rPr lang="en"/>
              <a:t>Oktoberfest</a:t>
            </a:r>
            <a:r>
              <a:rPr lang="en"/>
              <a:t> is increasing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25" y="1705050"/>
            <a:ext cx="6159299" cy="33322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740200" y="4540575"/>
            <a:ext cx="1146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Source: Kaggle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variables might drive beer consumption at </a:t>
            </a:r>
            <a:r>
              <a:rPr lang="en"/>
              <a:t>Oktoberfest</a:t>
            </a:r>
            <a:r>
              <a:rPr lang="en"/>
              <a:t>?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71475" y="1991450"/>
            <a:ext cx="20706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FESTIVAL FACTORS</a:t>
            </a:r>
            <a:endParaRPr b="1" sz="16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Price of beer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Number of visitors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Chicken consumption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368200" y="1991450"/>
            <a:ext cx="22038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ECONOMIC FACTORS</a:t>
            </a:r>
            <a:endParaRPr b="1" sz="1600">
              <a:solidFill>
                <a:schemeClr val="lt2"/>
              </a:solidFill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Inflation rate in Germany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698125" y="1991450"/>
            <a:ext cx="22038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rPr>
              <a:t>CULTURAL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FC Bayern are performing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measured by number of goals scored in the month of September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901925" y="1991450"/>
            <a:ext cx="22038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NATURAL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Weather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measured by mean temperature in Munich in September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16500" y="1813425"/>
            <a:ext cx="7711001" cy="31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at </a:t>
            </a:r>
            <a:r>
              <a:rPr b="1" lang="en"/>
              <a:t>3</a:t>
            </a:r>
            <a:r>
              <a:rPr lang="en"/>
              <a:t> </a:t>
            </a:r>
            <a:r>
              <a:rPr lang="en"/>
              <a:t>data sources </a:t>
            </a:r>
            <a:r>
              <a:rPr lang="en"/>
              <a:t>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0" y="1978275"/>
            <a:ext cx="2927759" cy="13452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7"/>
          <p:cNvSpPr txBox="1"/>
          <p:nvPr/>
        </p:nvSpPr>
        <p:spPr>
          <a:xfrm>
            <a:off x="139200" y="3613650"/>
            <a:ext cx="18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Source: Kaggle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675" y="1978275"/>
            <a:ext cx="2927749" cy="134522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7"/>
          <p:cNvSpPr txBox="1"/>
          <p:nvPr/>
        </p:nvSpPr>
        <p:spPr>
          <a:xfrm>
            <a:off x="3179675" y="3613650"/>
            <a:ext cx="18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Source: Kaggle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0150" y="1978275"/>
            <a:ext cx="2861900" cy="13452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 txBox="1"/>
          <p:nvPr/>
        </p:nvSpPr>
        <p:spPr>
          <a:xfrm>
            <a:off x="6220150" y="3613650"/>
            <a:ext cx="25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Source: genesis-destatis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10950" y="4127975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1985-2022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201" y="4127976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6951" y="4127976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651425" y="4127975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1993-2018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2276" y="4127976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889925" y="4127975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1985-2022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651425" y="4570525"/>
            <a:ext cx="1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Required filtering 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6950" y="45705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We wanted to look at a 4th data source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250575" y="1925525"/>
            <a:ext cx="82824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Mean temperature in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{Munich}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{Germany}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{month}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{year}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BLOCKER: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Unable to find sufficiently comprehensive data for free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TAKE-AWAY: 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Seemingly simple data-sets can be hard to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come by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Can be time-consuming searching for the right data-set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925" y="2917582"/>
            <a:ext cx="2180150" cy="2080867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8"/>
          <p:cNvCxnSpPr/>
          <p:nvPr/>
        </p:nvCxnSpPr>
        <p:spPr>
          <a:xfrm>
            <a:off x="6686550" y="2927850"/>
            <a:ext cx="2163000" cy="2057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550" y="224200"/>
            <a:ext cx="836726" cy="8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our 3 datasets, we built a schema</a:t>
            </a:r>
            <a:r>
              <a:rPr lang="en"/>
              <a:t> 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6620425" y="4003525"/>
            <a:ext cx="20208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Source material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781425"/>
            <a:ext cx="5332400" cy="3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forward engineered schema (</a:t>
            </a:r>
            <a:r>
              <a:rPr i="1" lang="en"/>
              <a:t>mydb</a:t>
            </a:r>
            <a:r>
              <a:rPr lang="en"/>
              <a:t>) to MySQL </a:t>
            </a:r>
            <a:r>
              <a:rPr lang="en"/>
              <a:t>workbench</a:t>
            </a:r>
            <a:r>
              <a:rPr lang="en"/>
              <a:t>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50" y="2107225"/>
            <a:ext cx="47053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50575" y="712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We wanted to populate schema from CSVs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50" y="224200"/>
            <a:ext cx="836726" cy="83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50575" y="1925525"/>
            <a:ext cx="82824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88" y="1805124"/>
            <a:ext cx="7724027" cy="323594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1"/>
          <p:cNvSpPr/>
          <p:nvPr/>
        </p:nvSpPr>
        <p:spPr>
          <a:xfrm rot="-7863372">
            <a:off x="4906147" y="2993683"/>
            <a:ext cx="1819735" cy="5013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