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8e0a27a3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8e0a27a3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9276b582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9276b582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8e0a27a3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8e0a27a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9276b582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9276b58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 monde n est pas pareil que le tien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9276b582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9276b582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9276b582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9276b58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b2c773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8b2c773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9276b58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89276b58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9276b582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9276b58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89276b582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89276b582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8e0a27a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8e0a27a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8b4dd01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8b4dd01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88e0a27a3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88e0a27a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8e0a27a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8e0a27a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8e0a27a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8e0a27a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8e0a27a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8e0a27a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CTF : tir / affrontement / 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9276b58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9276b58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b0105e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b0105e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b4dd01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b4dd01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9276b582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9276b582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b2c773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b2c773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oaBE6Vdiquts0SWEMAAhkb6Qit68EMBe/view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_EIqkG60bOa7euRp9m0_fneUJkzAxQL4/view" TargetMode="External"/><Relationship Id="rId5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9FZywubz4O0oW772QPniq2xt1O-C6MP8/view" TargetMode="External"/><Relationship Id="rId5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-mPNAKMSDUjzOv7Q9D-bse97UZ0W-nuN/view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fL7MU8WK1cFKVy-9LoKAQDjhJY7UQX0E/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Po08WxCr8LJQWRaU1cn8a6r6D6L35KsZ/view" TargetMode="External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uxGcAVfstuoXLPMjtr08pB2LGid-CFv7/view" TargetMode="External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FuOM5fkoQ14EpzM5YpSJtOGFRk4s16Yh/view" TargetMode="External"/><Relationship Id="rId5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-50" y="3047375"/>
            <a:ext cx="9144000" cy="14988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Environnement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 : Flee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101" y="1165175"/>
            <a:ext cx="3103449" cy="3043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2"/>
          <p:cNvSpPr txBox="1"/>
          <p:nvPr/>
        </p:nvSpPr>
        <p:spPr>
          <a:xfrm>
            <a:off x="774300" y="1244400"/>
            <a:ext cx="70347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Environnement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Monde sans obstacles de grande taille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à fuir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Récompenses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distance avec la cible doit augmenter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vitesse du bot doit être maximale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Le bot doit se déplacer en avant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Exercice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se génère à une position aléatoire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Répétition de l'exercice s'il est réussi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222150" y="4322500"/>
            <a:ext cx="3229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Environnement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d'entraînement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 “Flee”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Imprévus : Flee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4050900" y="1244400"/>
            <a:ext cx="47871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Erreur de d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éfinition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des variables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Recalibrage des valeurs des fonctions de récompenses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925" y="1584750"/>
            <a:ext cx="2810425" cy="2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927925" y="4017700"/>
            <a:ext cx="2810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Fichier de description de “Flee”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489150" y="417250"/>
            <a:ext cx="4083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Démonstration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 : Flee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Comportement satisfaisant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Possibilités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d'améliorations</a:t>
            </a:r>
            <a:br>
              <a:rPr lang="fr">
                <a:latin typeface="Lato"/>
                <a:ea typeface="Lato"/>
                <a:cs typeface="Lato"/>
                <a:sym typeface="Lato"/>
              </a:rPr>
            </a:br>
            <a:r>
              <a:rPr lang="fr">
                <a:latin typeface="Lato"/>
                <a:ea typeface="Lato"/>
                <a:cs typeface="Lato"/>
                <a:sym typeface="Lato"/>
              </a:rPr>
              <a:t>du demi-tour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6" name="Google Shape;276;p24" title="EXP_FleeTarget.fl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950" y="1462860"/>
            <a:ext cx="3783025" cy="28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4698600" y="4376325"/>
            <a:ext cx="281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Flee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Environnement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Environnement single-agent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Monde vide de taille infinis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avec laquelle s’aligner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Récompenses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distance avec la cible doit rester la même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L’orientation du  bot et de la cible doit rester la même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vitesse du bot et de la cible doit rester la même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Le bot doit se déplacer en avant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Exercices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Une cible aléatoire avance dans une direction aléatoire à une vitesse aléatoire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Environnement : Align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Imprévus : Align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Découverte du robot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Suivre la cible, est un comportement simple qui finit par payer 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0" name="Google Shape;300;p26" title="Align_sans_sub_skil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8300" y="1782650"/>
            <a:ext cx="3322225" cy="24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/>
        </p:nvSpPr>
        <p:spPr>
          <a:xfrm>
            <a:off x="3022200" y="4376325"/>
            <a:ext cx="281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Align “suiveur”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774300" y="1244400"/>
            <a:ext cx="40041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Création d’exercices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qui se déplace vers le robot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qui orbite autour du robot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qui reste fixe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Modifications : Align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3" name="Google Shape;313;p27" title="Align_exercice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025" y="1284125"/>
            <a:ext cx="3799625" cy="28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5232000" y="4300125"/>
            <a:ext cx="281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Exercices d’alignement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Création de sub-skills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Modifications : Align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6" name="Google Shape;326;p28" title="Align_keep_orient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750" y="1734544"/>
            <a:ext cx="3204076" cy="240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 title="Align_keep_speed.mp4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808" y="1734550"/>
            <a:ext cx="3241942" cy="24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/>
          <p:nvPr/>
        </p:nvSpPr>
        <p:spPr>
          <a:xfrm>
            <a:off x="4656238" y="4258975"/>
            <a:ext cx="382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KeepSameOrientationAsTarget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642900" y="4242200"/>
            <a:ext cx="382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KeepSameSpeedAsTarget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489150" y="417250"/>
            <a:ext cx="4083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Démonstration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 : Align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modularité de MIND permet de décomposer une capacité facilement et de cibler les difficultées du robot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1" name="Google Shape;341;p29" title="Align_fina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200" y="1952325"/>
            <a:ext cx="3122500" cy="2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9"/>
          <p:cNvSpPr txBox="1"/>
          <p:nvPr/>
        </p:nvSpPr>
        <p:spPr>
          <a:xfrm>
            <a:off x="2624100" y="4394600"/>
            <a:ext cx="382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Align version finale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Environnement : Flock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774300" y="1244400"/>
            <a:ext cx="7554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Environnement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Environnement multi-agent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Environnement vide.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Cible immobile à atteindre.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Récompenses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Rester proche du centre du groupe.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Rester assez éloigné des autres agents du groupe.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Aller vers la cible.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2ème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expérience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Punition si collision.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Exercice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Aller en groupe vers une cible fixe.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489150" y="417250"/>
            <a:ext cx="5805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Imprévus 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Flock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3822300" y="1244400"/>
            <a:ext cx="48492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Premiers résultats encourageants 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Cependant, problème d’analyse : le comportement voulu est-il bien appris?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5" name="Google Shape;365;p31" title="Flock_S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88" y="1772212"/>
            <a:ext cx="2958125" cy="22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261900" y="4166000"/>
            <a:ext cx="382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Flocking sans obstacles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0" y="10141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EvoAgents</a:t>
            </a:r>
            <a:endParaRPr sz="48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25" y="244575"/>
            <a:ext cx="667975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447800" y="2004775"/>
            <a:ext cx="62274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latin typeface="Lato"/>
                <a:ea typeface="Lato"/>
                <a:cs typeface="Lato"/>
                <a:sym typeface="Lato"/>
              </a:rPr>
              <a:t>Soutenu par :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Québécois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Bourgeois Homère, </a:t>
            </a:r>
            <a:r>
              <a:rPr b="1" lang="fr" sz="1800">
                <a:latin typeface="Lato"/>
                <a:ea typeface="Lato"/>
                <a:cs typeface="Lato"/>
                <a:sym typeface="Lato"/>
              </a:rPr>
              <a:t>Courbier Raphaël,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Gautier Corentin, </a:t>
            </a:r>
            <a:r>
              <a:rPr b="1" lang="fr" sz="1800">
                <a:latin typeface="Lato"/>
                <a:ea typeface="Lato"/>
                <a:cs typeface="Lato"/>
                <a:sym typeface="Lato"/>
              </a:rPr>
              <a:t>Odorico Thibault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latin typeface="Lato"/>
                <a:ea typeface="Lato"/>
                <a:cs typeface="Lato"/>
                <a:sym typeface="Lato"/>
              </a:rPr>
              <a:t>Encadré</a:t>
            </a:r>
            <a:r>
              <a:rPr i="1" lang="fr" sz="1800">
                <a:latin typeface="Lato"/>
                <a:ea typeface="Lato"/>
                <a:cs typeface="Lato"/>
                <a:sym typeface="Lato"/>
              </a:rPr>
              <a:t> par :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Suro François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Ferber Jacques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722000" y="4442425"/>
            <a:ext cx="1085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2018-2019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450" y="277639"/>
            <a:ext cx="1658752" cy="6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800" y="309774"/>
            <a:ext cx="487998" cy="56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613" y="229538"/>
            <a:ext cx="730200" cy="7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489150" y="417250"/>
            <a:ext cx="5805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Imprévus : Flock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822300" y="1244400"/>
            <a:ext cx="48492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Test avec des obstacles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Problème : cohésion entre les robots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Conflit entre évitement d’obstacle et flocking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8" name="Google Shape;378;p32" title="Flock_ob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950" y="1778550"/>
            <a:ext cx="2941200" cy="22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261900" y="4166000"/>
            <a:ext cx="382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Vidéo : Flocking avec obstacles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489150" y="417250"/>
            <a:ext cx="2389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774300" y="124440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Succès de la hiérarchie MIND dans un système multi-agents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Généricité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Encapsulation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 sz="1500"/>
              <a:t>Flexibilité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Difficultées / Améliorations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Moins de temps de conception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Différentes stratégies d’apprentissage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/>
          <p:nvPr/>
        </p:nvSpPr>
        <p:spPr>
          <a:xfrm>
            <a:off x="-50" y="3047375"/>
            <a:ext cx="9144000" cy="14988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Merci pour votre attention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794550" y="1340250"/>
            <a:ext cx="7554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Introduction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Hiérarchie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MIND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Apprentissage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EvoAgents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Stratégies de développement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Expérimentations et résultats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Environnement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Imprévus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Modifications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Démonstration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Conclusion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89150" y="417250"/>
            <a:ext cx="2389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Sommaire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95" y="1721250"/>
            <a:ext cx="3820175" cy="25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489150" y="417250"/>
            <a:ext cx="2389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3593700" y="1244400"/>
            <a:ext cx="50778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Réseau de neurones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Hiérarchie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MIND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Présentation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du projet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L'utilisation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la hiérarchie MIND est-elle toujours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pertinente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dans le cadre d’un système multi-agents 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25" y="1445150"/>
            <a:ext cx="2558000" cy="2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573950" y="4170100"/>
            <a:ext cx="3229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Environnement de capture de drapeaux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489150" y="417250"/>
            <a:ext cx="413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Hiérarchie MIND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74300" y="1244400"/>
            <a:ext cx="41922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Plusieurs types de compétences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Base skill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Complex skill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Master skill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complex skill influence ses sub-skills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Entrainement avec apprentissage génétique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150" y="227013"/>
            <a:ext cx="3308000" cy="46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5130150" y="4442400"/>
            <a:ext cx="330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Hiérarchie de capacitées générique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489150" y="417250"/>
            <a:ext cx="4809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Apprentissage EvoAgents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4508100" y="1244400"/>
            <a:ext cx="40041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Environnement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(paramètres de lancement)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Fonctions de récompenses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Gagne ou perd des points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Fonctions de contrôles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Paramètres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Fin d’un apprentissage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Cluster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Multithreading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Serveur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00" y="1600429"/>
            <a:ext cx="4082701" cy="185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954950" y="3636700"/>
            <a:ext cx="3229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Code d’entraînement pour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l’orientation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89150" y="417250"/>
            <a:ext cx="4809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Entraînement des agents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89150" y="959250"/>
            <a:ext cx="40827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4508100" y="1244400"/>
            <a:ext cx="40041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Sensors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Détection d’obstacles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Détection d'ennemis/alliés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Détection de cible (Type, distance, orientation)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Actuators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Moteur des roues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Gestion du canon (orientation, rechargement, tir)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00" y="1458675"/>
            <a:ext cx="3714675" cy="26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878750" y="4170100"/>
            <a:ext cx="3229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Le robot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d'entraînement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489150" y="417250"/>
            <a:ext cx="4809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Stratégies de </a:t>
            </a:r>
            <a:r>
              <a:rPr b="1" lang="fr" sz="2400">
                <a:latin typeface="Lato"/>
                <a:ea typeface="Lato"/>
                <a:cs typeface="Lato"/>
                <a:sym typeface="Lato"/>
              </a:rPr>
              <a:t>développement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774300" y="1244400"/>
            <a:ext cx="70347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Changement de la stratégie finale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Mouvement de Flocking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275" y="2513250"/>
            <a:ext cx="47339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2153350" y="4280725"/>
            <a:ext cx="473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Composantes du flocking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0" y="3376375"/>
            <a:ext cx="914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D85C6"/>
                </a:solidFill>
              </a:rPr>
              <a:t>Projet TER M1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228600" y="204625"/>
            <a:ext cx="8686800" cy="4734300"/>
          </a:xfrm>
          <a:prstGeom prst="rect">
            <a:avLst/>
          </a:prstGeom>
          <a:solidFill>
            <a:srgbClr val="F3F3F3">
              <a:alpha val="9231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489150" y="417250"/>
            <a:ext cx="4809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Stratégies de développement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489150" y="959250"/>
            <a:ext cx="4083000" cy="5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774300" y="1244400"/>
            <a:ext cx="70347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GoToObject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Se dirige vers un objectif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Avoid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Évite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les obstacles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GoToTarget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Se dirige vers la barycentre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Flee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Se sépare du barycentre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Align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Adapte sa vitesse et son orientation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Flock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Mouvement de groupe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28600" y="149325"/>
            <a:ext cx="400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MISE EN CONTEXTE ET DÉFINITIONS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71501" y="4656375"/>
            <a:ext cx="50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63" y="229513"/>
            <a:ext cx="3626925" cy="468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4948975" y="4521600"/>
            <a:ext cx="362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ato"/>
                <a:ea typeface="Lato"/>
                <a:cs typeface="Lato"/>
                <a:sym typeface="Lato"/>
              </a:rPr>
              <a:t>Hiérarchie finale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