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32" r:id="rId2"/>
    <p:sldId id="875" r:id="rId3"/>
    <p:sldId id="876" r:id="rId4"/>
    <p:sldId id="877" r:id="rId5"/>
    <p:sldId id="893" r:id="rId6"/>
    <p:sldId id="878" r:id="rId7"/>
    <p:sldId id="880" r:id="rId8"/>
    <p:sldId id="881" r:id="rId9"/>
    <p:sldId id="882" r:id="rId10"/>
    <p:sldId id="883" r:id="rId11"/>
    <p:sldId id="890" r:id="rId12"/>
    <p:sldId id="884" r:id="rId13"/>
    <p:sldId id="885" r:id="rId14"/>
    <p:sldId id="886" r:id="rId15"/>
    <p:sldId id="887" r:id="rId16"/>
    <p:sldId id="889" r:id="rId17"/>
    <p:sldId id="888" r:id="rId18"/>
    <p:sldId id="891" r:id="rId19"/>
    <p:sldId id="892" r:id="rId20"/>
    <p:sldId id="872" r:id="rId21"/>
  </p:sldIdLst>
  <p:sldSz cx="9144000" cy="6858000" type="screen4x3"/>
  <p:notesSz cx="9798050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645CCAE-EEAF-4418-9FED-79E6146C1BE7}">
          <p14:sldIdLst>
            <p14:sldId id="732"/>
            <p14:sldId id="875"/>
          </p14:sldIdLst>
        </p14:section>
        <p14:section name="Introduction" id="{453A5750-3ED1-4991-AF41-0F888F2B6E7C}">
          <p14:sldIdLst>
            <p14:sldId id="876"/>
            <p14:sldId id="877"/>
          </p14:sldIdLst>
        </p14:section>
        <p14:section name="Fundamentals of Flight Theory" id="{C508B799-BCB7-4773-B745-EA5B7866B095}">
          <p14:sldIdLst>
            <p14:sldId id="893"/>
            <p14:sldId id="878"/>
            <p14:sldId id="880"/>
            <p14:sldId id="881"/>
            <p14:sldId id="882"/>
          </p14:sldIdLst>
        </p14:section>
        <p14:section name="Selection Parameters" id="{867F229A-F2A6-4D86-B6ED-7FD426817DE3}">
          <p14:sldIdLst>
            <p14:sldId id="883"/>
            <p14:sldId id="890"/>
            <p14:sldId id="884"/>
            <p14:sldId id="885"/>
          </p14:sldIdLst>
        </p14:section>
        <p14:section name="Standard Configurations" id="{F7CF64D4-A5F9-4C9F-9D43-75DD8AF10BE1}">
          <p14:sldIdLst>
            <p14:sldId id="886"/>
            <p14:sldId id="887"/>
            <p14:sldId id="889"/>
            <p14:sldId id="888"/>
            <p14:sldId id="891"/>
            <p14:sldId id="892"/>
            <p14:sldId id="8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50"/>
    <a:srgbClr val="E6E6E6"/>
    <a:srgbClr val="AFAFAF"/>
    <a:srgbClr val="7E9ED2"/>
    <a:srgbClr val="98C000"/>
    <a:srgbClr val="666699"/>
    <a:srgbClr val="99CCFF"/>
    <a:srgbClr val="F6B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6" autoAdjust="0"/>
  </p:normalViewPr>
  <p:slideViewPr>
    <p:cSldViewPr showGuides="1">
      <p:cViewPr>
        <p:scale>
          <a:sx n="100" d="100"/>
          <a:sy n="100" d="100"/>
        </p:scale>
        <p:origin x="-1176" y="-42"/>
      </p:cViewPr>
      <p:guideLst>
        <p:guide orient="horz" pos="4247"/>
        <p:guide orient="horz" pos="23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7" d="100"/>
          <a:sy n="107" d="100"/>
        </p:scale>
        <p:origin x="-384" y="-90"/>
      </p:cViewPr>
      <p:guideLst>
        <p:guide orient="horz" pos="2141"/>
        <p:guide pos="3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49900" y="0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9C35DDA-FB49-F44E-B83B-31A06D8AFD88}" type="datetimeFigureOut">
              <a:rPr lang="en-GB"/>
              <a:pPr>
                <a:defRPr/>
              </a:pPr>
              <a:t>25/11/2015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49900" y="6456363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44D82F3-2AC9-BE40-9B07-59555196C6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1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49900" y="0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A64F6D5-07F3-0E4C-B7D0-D53F1CC41F92}" type="datetimeFigureOut">
              <a:rPr lang="en-GB"/>
              <a:pPr>
                <a:defRPr/>
              </a:pPr>
              <a:t>25/11/2015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9488" y="3228975"/>
            <a:ext cx="7839075" cy="305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49900" y="6456363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DC3409C-FDDF-1043-BFED-755182316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2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Hi, my name is Angus Steele and I submitted</a:t>
            </a:r>
            <a:r>
              <a:rPr lang="en-ZA" baseline="0" dirty="0" smtClean="0"/>
              <a:t> this paper</a:t>
            </a:r>
            <a:r>
              <a:rPr lang="en-ZA" dirty="0" smtClean="0"/>
              <a:t> to this conference</a:t>
            </a:r>
            <a:r>
              <a:rPr lang="en-ZA" baseline="0" dirty="0" smtClean="0"/>
              <a:t> as part of my Masters project. </a:t>
            </a:r>
            <a:endParaRPr lang="en-ZA" baseline="0" dirty="0" smtClean="0"/>
          </a:p>
          <a:p>
            <a:endParaRPr lang="en-ZA" baseline="0" dirty="0" smtClean="0"/>
          </a:p>
          <a:p>
            <a:r>
              <a:rPr lang="en-ZA" baseline="0" dirty="0" smtClean="0"/>
              <a:t>I </a:t>
            </a:r>
            <a:r>
              <a:rPr lang="en-ZA" baseline="0" dirty="0" smtClean="0"/>
              <a:t>am a full time employee at the CSIR in Pretoria and I’m currently doing my masters part time through the University of Stellenbosch. </a:t>
            </a:r>
          </a:p>
          <a:p>
            <a:endParaRPr lang="en-ZA" baseline="0" dirty="0" smtClean="0"/>
          </a:p>
          <a:p>
            <a:r>
              <a:rPr lang="en-ZA" baseline="0" dirty="0" smtClean="0"/>
              <a:t>And as stated this is a joint project between both institutions.</a:t>
            </a: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6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Start with the parameters.</a:t>
            </a:r>
          </a:p>
          <a:p>
            <a:endParaRPr lang="en-ZA" dirty="0" smtClean="0"/>
          </a:p>
          <a:p>
            <a:r>
              <a:rPr lang="en-ZA" dirty="0" smtClean="0"/>
              <a:t>Flight time linked to efficiency.</a:t>
            </a:r>
          </a:p>
          <a:p>
            <a:r>
              <a:rPr lang="en-ZA" dirty="0" smtClean="0"/>
              <a:t>It starts to get complicated here early because of all the dependencies in an aerial system.</a:t>
            </a:r>
          </a:p>
          <a:p>
            <a:endParaRPr lang="en-ZA" dirty="0" smtClean="0"/>
          </a:p>
          <a:p>
            <a:r>
              <a:rPr lang="en-ZA" sz="1100" baseline="0" dirty="0" smtClean="0"/>
              <a:t>Obviously</a:t>
            </a:r>
            <a:r>
              <a:rPr lang="en-ZA" baseline="0" dirty="0" smtClean="0"/>
              <a:t> keeping the craft as light weight as possible is important, but</a:t>
            </a:r>
            <a:r>
              <a:rPr lang="en-ZA" dirty="0" smtClean="0"/>
              <a:t> the geometry</a:t>
            </a:r>
            <a:r>
              <a:rPr lang="en-ZA" baseline="0" dirty="0" smtClean="0"/>
              <a:t> is important for a few reasons.</a:t>
            </a:r>
            <a:br>
              <a:rPr lang="en-ZA" baseline="0" dirty="0" smtClean="0"/>
            </a:br>
            <a:r>
              <a:rPr lang="en-ZA" baseline="0" dirty="0" smtClean="0"/>
              <a:t>Functional weight distribution, as in setting certain functional blocks a specific amount of weight percentage of your system. To tailor your platform to be more specific for your application.</a:t>
            </a:r>
            <a:br>
              <a:rPr lang="en-ZA" baseline="0" dirty="0" smtClean="0"/>
            </a:br>
            <a:r>
              <a:rPr lang="en-ZA" baseline="0" dirty="0" smtClean="0"/>
              <a:t>Symmetry helps eliminate disturbances and makes the control more predictable.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3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Talk about the two different axes</a:t>
            </a:r>
          </a:p>
          <a:p>
            <a:r>
              <a:rPr lang="en-ZA" dirty="0" smtClean="0"/>
              <a:t>Rotation Matrix links them up. Through</a:t>
            </a:r>
            <a:r>
              <a:rPr lang="en-ZA" baseline="0" dirty="0" smtClean="0"/>
              <a:t> Euler angles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6 DOF, 4 Primary</a:t>
            </a:r>
            <a:r>
              <a:rPr lang="en-ZA" baseline="0" dirty="0" smtClean="0"/>
              <a:t> are Z, and orientation.</a:t>
            </a:r>
          </a:p>
          <a:p>
            <a:endParaRPr lang="en-ZA" dirty="0" smtClean="0"/>
          </a:p>
          <a:p>
            <a:r>
              <a:rPr lang="en-ZA" dirty="0" smtClean="0"/>
              <a:t>Explain pitch. As pitch increases,</a:t>
            </a:r>
            <a:r>
              <a:rPr lang="en-ZA" baseline="0" dirty="0" smtClean="0"/>
              <a:t> drag increases, power consumption similar to speeding up rotors. Micro Aerial vehicle the couplings are very small to be designing a cyclic control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Massive factor for the design to handle</a:t>
            </a:r>
            <a:r>
              <a:rPr lang="en-ZA" baseline="0" dirty="0" smtClean="0"/>
              <a:t> disturbances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dirty="0" smtClean="0"/>
              <a:t>Due to</a:t>
            </a:r>
            <a:r>
              <a:rPr lang="en-ZA" baseline="0" dirty="0" smtClean="0"/>
              <a:t> counter torque, each individual blade has inherent yaw instability.</a:t>
            </a:r>
          </a:p>
          <a:p>
            <a:endParaRPr lang="en-ZA" baseline="0" dirty="0" smtClean="0"/>
          </a:p>
          <a:p>
            <a:r>
              <a:rPr lang="en-ZA" baseline="0" dirty="0" smtClean="0"/>
              <a:t>Multiple blades makes it easier to counter disturbances.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Not pertinent for this project, but multiple blades allows for a fail safe design that handle loss of rotors.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Total disk area =</a:t>
            </a:r>
            <a:r>
              <a:rPr lang="en-ZA" baseline="0" dirty="0" smtClean="0"/>
              <a:t> sum or two rotors. </a:t>
            </a:r>
          </a:p>
          <a:p>
            <a:endParaRPr lang="en-ZA" baseline="0" dirty="0" smtClean="0"/>
          </a:p>
          <a:p>
            <a:r>
              <a:rPr lang="en-ZA" baseline="0" dirty="0" smtClean="0"/>
              <a:t>Neglecting overlap until power considerations come in. </a:t>
            </a:r>
            <a:r>
              <a:rPr lang="en-ZA" b="1" baseline="0" dirty="0" smtClean="0"/>
              <a:t>Lots of disparity </a:t>
            </a:r>
            <a:r>
              <a:rPr lang="en-ZA" baseline="0" dirty="0" smtClean="0"/>
              <a:t>between different professionals.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Very compact</a:t>
            </a:r>
          </a:p>
          <a:p>
            <a:endParaRPr lang="en-ZA" baseline="0" dirty="0" smtClean="0"/>
          </a:p>
          <a:p>
            <a:r>
              <a:rPr lang="en-ZA" baseline="0" dirty="0" smtClean="0"/>
              <a:t>Talk about flaps used as lateral control</a:t>
            </a:r>
          </a:p>
          <a:p>
            <a:endParaRPr lang="en-ZA" baseline="0" dirty="0" smtClean="0"/>
          </a:p>
          <a:p>
            <a:r>
              <a:rPr lang="en-ZA" baseline="0" dirty="0" smtClean="0"/>
              <a:t>No streamline against translational </a:t>
            </a:r>
            <a:r>
              <a:rPr lang="en-ZA" baseline="0" dirty="0" smtClean="0"/>
              <a:t>drag in any direction</a:t>
            </a:r>
            <a:endParaRPr lang="en-ZA" baseline="0" dirty="0" smtClean="0"/>
          </a:p>
          <a:p>
            <a:endParaRPr lang="en-ZA" baseline="0" dirty="0" smtClean="0"/>
          </a:p>
          <a:p>
            <a:r>
              <a:rPr lang="en-ZA" baseline="0" dirty="0" smtClean="0"/>
              <a:t>Limited pay load.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Such great manoeuvrability.</a:t>
            </a:r>
            <a:r>
              <a:rPr lang="en-ZA" baseline="0" dirty="0" smtClean="0"/>
              <a:t> Easy control. Now that we have enough computing speed.</a:t>
            </a:r>
          </a:p>
          <a:p>
            <a:endParaRPr lang="en-ZA" baseline="0" dirty="0" smtClean="0"/>
          </a:p>
          <a:p>
            <a:r>
              <a:rPr lang="en-ZA" baseline="0" dirty="0" smtClean="0"/>
              <a:t>*Click*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Explain</a:t>
            </a:r>
            <a:r>
              <a:rPr lang="en-ZA" baseline="0" dirty="0" smtClean="0"/>
              <a:t> t</a:t>
            </a:r>
            <a:r>
              <a:rPr lang="en-ZA" dirty="0" smtClean="0"/>
              <a:t>otal Area</a:t>
            </a:r>
          </a:p>
          <a:p>
            <a:r>
              <a:rPr lang="en-ZA" dirty="0" err="1" smtClean="0"/>
              <a:t>Abig</a:t>
            </a:r>
            <a:r>
              <a:rPr lang="en-ZA" dirty="0" smtClean="0"/>
              <a:t> = 100% </a:t>
            </a:r>
            <a:r>
              <a:rPr lang="en-ZA" dirty="0" err="1" smtClean="0"/>
              <a:t>Asmall</a:t>
            </a:r>
            <a:r>
              <a:rPr lang="en-ZA" dirty="0" smtClean="0"/>
              <a:t> = </a:t>
            </a:r>
            <a:r>
              <a:rPr lang="en-ZA" smtClean="0"/>
              <a:t>64%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Innovative</a:t>
            </a:r>
            <a:r>
              <a:rPr lang="en-ZA" baseline="0" dirty="0" smtClean="0"/>
              <a:t> </a:t>
            </a:r>
            <a:r>
              <a:rPr lang="en-ZA" baseline="0" dirty="0" smtClean="0"/>
              <a:t>Design</a:t>
            </a:r>
          </a:p>
          <a:p>
            <a:endParaRPr lang="en-ZA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Same design used by Malloy </a:t>
            </a:r>
            <a:r>
              <a:rPr lang="en-ZA" dirty="0" smtClean="0"/>
              <a:t>Aeronautics</a:t>
            </a:r>
          </a:p>
          <a:p>
            <a:endParaRPr lang="en-ZA" dirty="0" smtClean="0"/>
          </a:p>
          <a:p>
            <a:r>
              <a:rPr lang="en-ZA" dirty="0" smtClean="0"/>
              <a:t>Massive payload capabilities.</a:t>
            </a:r>
            <a:r>
              <a:rPr lang="en-ZA" baseline="0" dirty="0" smtClean="0"/>
              <a:t> Overlap reduces efficiency.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4DC5B98-6C22-0542-B7D8-85382ABEF907}" type="slidenum">
              <a:rPr lang="en-GB" sz="1200">
                <a:solidFill>
                  <a:srgbClr val="000000"/>
                </a:solidFill>
              </a:rPr>
              <a:pPr eaLnBrk="1" hangingPunct="1"/>
              <a:t>20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The </a:t>
            </a:r>
            <a:r>
              <a:rPr lang="en-ZA" baseline="0" dirty="0" smtClean="0"/>
              <a:t>more I looked the more frustrated I got. Some of the information was so difficult to find and when I found it, it was encoded behind 2-3 years worth of university math courses!</a:t>
            </a:r>
          </a:p>
          <a:p>
            <a:endParaRPr lang="en-ZA" baseline="0" dirty="0" smtClean="0"/>
          </a:p>
          <a:p>
            <a:r>
              <a:rPr lang="en-ZA" baseline="0" dirty="0" smtClean="0"/>
              <a:t>So the paper I wrote is effectively the first section </a:t>
            </a:r>
            <a:r>
              <a:rPr lang="en-ZA" baseline="0" dirty="0" smtClean="0"/>
              <a:t>of </a:t>
            </a:r>
            <a:r>
              <a:rPr lang="en-ZA" baseline="0" dirty="0" smtClean="0"/>
              <a:t>my literature review and is all about choosing the correct configuration for your </a:t>
            </a:r>
            <a:r>
              <a:rPr lang="en-ZA" baseline="0" dirty="0" smtClean="0"/>
              <a:t>micro unmanned aerial system </a:t>
            </a:r>
            <a:r>
              <a:rPr lang="en-ZA" baseline="0" dirty="0" smtClean="0"/>
              <a:t>application.</a:t>
            </a:r>
          </a:p>
          <a:p>
            <a:endParaRPr lang="en-ZA" dirty="0" smtClean="0"/>
          </a:p>
          <a:p>
            <a:pPr marL="228600" indent="-228600">
              <a:buFont typeface="+mj-lt"/>
              <a:buAutoNum type="arabicPeriod"/>
            </a:pPr>
            <a:r>
              <a:rPr lang="en-ZA" dirty="0" smtClean="0"/>
              <a:t>First I’ll first introduce you to some of the reasons why</a:t>
            </a:r>
            <a:r>
              <a:rPr lang="en-ZA" baseline="0" dirty="0" smtClean="0"/>
              <a:t> this paper was written and why the project is being done.</a:t>
            </a:r>
          </a:p>
          <a:p>
            <a:pPr marL="228600" indent="-228600">
              <a:buFont typeface="+mj-lt"/>
              <a:buAutoNum type="arabicPeriod"/>
            </a:pPr>
            <a:r>
              <a:rPr lang="en-ZA" baseline="0" dirty="0" smtClean="0"/>
              <a:t>Then I’ll cover some of the fundamentals of flight theory focusing on particular to rotorcraft.</a:t>
            </a:r>
          </a:p>
          <a:p>
            <a:pPr marL="228600" indent="-228600">
              <a:buFont typeface="+mj-lt"/>
              <a:buAutoNum type="arabicPeriod"/>
            </a:pPr>
            <a:r>
              <a:rPr lang="en-ZA" baseline="0" dirty="0" smtClean="0"/>
              <a:t>After that I will expand on these theories by using them to isolate some of the core parameters that are pertinent to a rotorcraft configuration decision </a:t>
            </a:r>
          </a:p>
          <a:p>
            <a:pPr marL="228600" indent="-228600">
              <a:buFont typeface="+mj-lt"/>
              <a:buAutoNum type="arabicPeriod"/>
            </a:pPr>
            <a:r>
              <a:rPr lang="en-ZA" baseline="0" dirty="0" smtClean="0"/>
              <a:t>Then I will use these parameters and compare them to some of the standard configurations that already exist; while also mentioning the ideal use case for each of these designs</a:t>
            </a:r>
            <a:r>
              <a:rPr lang="en-ZA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ZA" baseline="0" dirty="0" smtClean="0"/>
              <a:t>Finally to end off I will show you 2 concepts I am currently looking at for my masters.</a:t>
            </a:r>
            <a:endParaRPr lang="en-ZA" baseline="0" dirty="0" smtClean="0"/>
          </a:p>
          <a:p>
            <a:endParaRPr lang="en-ZA" baseline="0" dirty="0" smtClean="0"/>
          </a:p>
          <a:p>
            <a:r>
              <a:rPr lang="en-ZA" dirty="0" smtClean="0"/>
              <a:t>Sounds like fun? Cool let’s go.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4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Just to put everything into context for you. I am developing a drone that can handle interactions with a close quarter environment, this includes knocks and bumps as well as just maintaining flight when close to the walls. </a:t>
            </a:r>
          </a:p>
          <a:p>
            <a:endParaRPr lang="en-ZA" baseline="0" dirty="0" smtClean="0"/>
          </a:p>
          <a:p>
            <a:r>
              <a:rPr lang="en-ZA" baseline="0" dirty="0" smtClean="0"/>
              <a:t>My unit at the CSIR has a lot of experience with mining robotics and platform development. So this platform was seen as a great tool to do inspections, safety tests and even mapping in underground mines.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Explain what happens when close to a wall.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Please remember that this presentation is a brief</a:t>
            </a:r>
            <a:r>
              <a:rPr lang="en-ZA" baseline="0" dirty="0" smtClean="0"/>
              <a:t> overlook and summary of a paper that summarised these ideas from textbooks and papers that also summarised the topics. So maybe try and download my dissertation in a year’s time if you need a fuller explanation. But essentially: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Rotor</a:t>
            </a:r>
            <a:r>
              <a:rPr lang="en-ZA" baseline="0" dirty="0" smtClean="0"/>
              <a:t> velocities are at a maximum at the end of the blade.</a:t>
            </a:r>
            <a:endParaRPr lang="en-ZA" dirty="0" smtClean="0"/>
          </a:p>
          <a:p>
            <a:r>
              <a:rPr lang="en-ZA" dirty="0" smtClean="0"/>
              <a:t>Max speed limitation</a:t>
            </a:r>
          </a:p>
          <a:p>
            <a:r>
              <a:rPr lang="en-ZA" dirty="0" smtClean="0"/>
              <a:t>Stall condition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6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Air flowing through the blade is smoothed out and can be quantified. Air Outside is quiescent.</a:t>
            </a:r>
          </a:p>
          <a:p>
            <a:endParaRPr lang="en-ZA" baseline="0" dirty="0" smtClean="0"/>
          </a:p>
          <a:p>
            <a:r>
              <a:rPr lang="en-ZA" baseline="0" dirty="0" smtClean="0"/>
              <a:t>Imagine the blade as infinitely small.</a:t>
            </a:r>
          </a:p>
          <a:p>
            <a:endParaRPr lang="en-ZA" baseline="0" dirty="0" smtClean="0"/>
          </a:p>
          <a:p>
            <a:r>
              <a:rPr lang="en-ZA" baseline="0" dirty="0" smtClean="0"/>
              <a:t>Subscripts</a:t>
            </a:r>
            <a:r>
              <a:rPr lang="en-ZA" baseline="0" dirty="0" smtClean="0"/>
              <a:t>: 	0 = </a:t>
            </a:r>
            <a:r>
              <a:rPr lang="en-ZA" baseline="0" dirty="0" err="1" smtClean="0"/>
              <a:t>Quiescient</a:t>
            </a:r>
            <a:endParaRPr lang="en-ZA" baseline="0" dirty="0" smtClean="0"/>
          </a:p>
          <a:p>
            <a:r>
              <a:rPr lang="en-ZA" baseline="0" dirty="0" smtClean="0"/>
              <a:t>	1 = Just before rotor</a:t>
            </a:r>
          </a:p>
          <a:p>
            <a:r>
              <a:rPr lang="en-ZA" baseline="0" dirty="0" smtClean="0"/>
              <a:t>	2 = Just after rotor</a:t>
            </a:r>
          </a:p>
          <a:p>
            <a:r>
              <a:rPr lang="en-ZA" baseline="0" dirty="0" smtClean="0"/>
              <a:t>	</a:t>
            </a:r>
            <a:r>
              <a:rPr lang="en-ZA" baseline="0" dirty="0" err="1" smtClean="0"/>
              <a:t>inft</a:t>
            </a:r>
            <a:r>
              <a:rPr lang="en-ZA" baseline="0" dirty="0" smtClean="0"/>
              <a:t> = Far wake (one rotor diameter)</a:t>
            </a:r>
          </a:p>
          <a:p>
            <a:endParaRPr lang="en-ZA" baseline="0" dirty="0" smtClean="0"/>
          </a:p>
          <a:p>
            <a:r>
              <a:rPr lang="en-ZA" baseline="0" dirty="0" smtClean="0"/>
              <a:t>No velocity change across the blade. Introduced as a pressure difference.  </a:t>
            </a: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7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Mass flow of air. </a:t>
            </a:r>
          </a:p>
          <a:p>
            <a:endParaRPr lang="en-ZA" dirty="0" smtClean="0"/>
          </a:p>
          <a:p>
            <a:r>
              <a:rPr lang="en-ZA" dirty="0" smtClean="0"/>
              <a:t>Newton</a:t>
            </a:r>
            <a:r>
              <a:rPr lang="en-ZA" baseline="0" dirty="0" smtClean="0"/>
              <a:t> 3.</a:t>
            </a:r>
          </a:p>
          <a:p>
            <a:endParaRPr lang="en-ZA" dirty="0" smtClean="0"/>
          </a:p>
          <a:p>
            <a:r>
              <a:rPr lang="en-ZA" dirty="0" smtClean="0"/>
              <a:t>Substitute mass flow in, to get the relationship</a:t>
            </a:r>
            <a:r>
              <a:rPr lang="en-ZA" baseline="0" dirty="0" smtClean="0"/>
              <a:t> between Area and air speeds</a:t>
            </a:r>
          </a:p>
          <a:p>
            <a:endParaRPr lang="en-ZA" dirty="0" smtClean="0"/>
          </a:p>
          <a:p>
            <a:r>
              <a:rPr lang="en-ZA" dirty="0" smtClean="0"/>
              <a:t>Power into the system takes</a:t>
            </a:r>
            <a:r>
              <a:rPr lang="en-ZA" baseline="0" dirty="0" smtClean="0"/>
              <a:t> </a:t>
            </a:r>
            <a:r>
              <a:rPr lang="en-ZA" dirty="0" smtClean="0"/>
              <a:t>the form of a pressure differential.</a:t>
            </a:r>
            <a:r>
              <a:rPr lang="en-ZA" baseline="0" dirty="0" smtClean="0"/>
              <a:t> But due to Bernoulli’s equation, this energy will create flow.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*Click*</a:t>
            </a:r>
          </a:p>
          <a:p>
            <a:endParaRPr lang="en-ZA" dirty="0" smtClean="0"/>
          </a:p>
          <a:p>
            <a:r>
              <a:rPr lang="en-ZA" dirty="0" smtClean="0"/>
              <a:t>The pressure change is explained through</a:t>
            </a:r>
            <a:r>
              <a:rPr lang="en-ZA" baseline="0" dirty="0" smtClean="0"/>
              <a:t> </a:t>
            </a:r>
            <a:r>
              <a:rPr lang="en-ZA" dirty="0" smtClean="0"/>
              <a:t>Basic Air Foil Technology, lower pressure on</a:t>
            </a:r>
            <a:r>
              <a:rPr lang="en-ZA" baseline="0" dirty="0" smtClean="0"/>
              <a:t> top than on bottom.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Disk Loading is an important ratio between the</a:t>
            </a:r>
            <a:r>
              <a:rPr lang="en-ZA" baseline="0" dirty="0" smtClean="0"/>
              <a:t> area created by a rotor and the thrust being supplied by that rotor. </a:t>
            </a:r>
            <a:endParaRPr lang="en-ZA" baseline="0" dirty="0" smtClean="0"/>
          </a:p>
          <a:p>
            <a:endParaRPr lang="en-ZA" baseline="0" dirty="0" smtClean="0"/>
          </a:p>
          <a:p>
            <a:r>
              <a:rPr lang="en-ZA" baseline="0" dirty="0" smtClean="0"/>
              <a:t>Often in rotorcraft we use a craft’s parameters at hover to preliminarily judge a craft’s efficiency.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Of course bigger</a:t>
            </a:r>
            <a:r>
              <a:rPr lang="en-ZA" baseline="0" dirty="0" smtClean="0"/>
              <a:t> blades also leads to: Large rotational inertia, severely limited flight speed, bigger geometry, less immune to gusts.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Induced Power, area </a:t>
            </a:r>
            <a:r>
              <a:rPr lang="en-ZA" baseline="0" dirty="0" smtClean="0"/>
              <a:t>is the only aspect you have control of</a:t>
            </a:r>
            <a:r>
              <a:rPr lang="en-ZA" baseline="0" dirty="0" smtClean="0"/>
              <a:t>. </a:t>
            </a:r>
            <a:r>
              <a:rPr lang="en-Z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 higher disk loading value results in larger values for induced velocities as well as the required power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to hover.</a:t>
            </a: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Increasing the electrical power only increases the thrust by about 1.5 where,</a:t>
            </a:r>
            <a:r>
              <a:rPr lang="en-ZA" baseline="0" dirty="0" smtClean="0"/>
              <a:t> </a:t>
            </a:r>
            <a:r>
              <a:rPr lang="en-ZA" dirty="0" smtClean="0"/>
              <a:t>increasing Rotors doubles both the power into the system as well as the thrust</a:t>
            </a:r>
            <a:r>
              <a:rPr lang="en-ZA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 template_blu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8066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11045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2787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324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81970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4040188" cy="690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690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844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30175"/>
            <a:ext cx="8229600" cy="8509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latin typeface="Arial" panose="020B0604020202020204" pitchFamily="34" charset="0"/>
              </a:rPr>
              <a:t>Click to edit Master title style</a:t>
            </a: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6094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116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5024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PPT  template_blue2.jp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>
            <a:spLocks noChangeArrowheads="1"/>
          </p:cNvSpPr>
          <p:nvPr userDrawn="1"/>
        </p:nvSpPr>
        <p:spPr bwMode="auto">
          <a:xfrm>
            <a:off x="98425" y="6213475"/>
            <a:ext cx="720725" cy="288925"/>
          </a:xfrm>
          <a:prstGeom prst="roundRect">
            <a:avLst>
              <a:gd name="adj" fmla="val 16667"/>
            </a:avLst>
          </a:prstGeom>
          <a:solidFill>
            <a:srgbClr val="012D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r">
              <a:defRPr/>
            </a:pPr>
            <a:fld id="{BC858F53-8B65-CB4F-A221-F37A46BD85BB}" type="slidenum">
              <a:rPr lang="en-GB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3" r:id="rId2"/>
    <p:sldLayoutId id="2147483724" r:id="rId3"/>
    <p:sldLayoutId id="2147483727" r:id="rId4"/>
    <p:sldLayoutId id="2147483725" r:id="rId5"/>
    <p:sldLayoutId id="2147483728" r:id="rId6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jpe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l-public.stanford.edu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 bwMode="auto">
          <a:xfrm>
            <a:off x="685800" y="170021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ZA" sz="3200" dirty="0">
                <a:solidFill>
                  <a:schemeClr val="bg1"/>
                </a:solidFill>
              </a:rPr>
              <a:t>Review of Standard Rotor Configurations for a Micro Unmanned</a:t>
            </a:r>
            <a:br>
              <a:rPr lang="en-ZA" sz="3200" dirty="0">
                <a:solidFill>
                  <a:schemeClr val="bg1"/>
                </a:solidFill>
              </a:rPr>
            </a:br>
            <a:r>
              <a:rPr lang="en-ZA" sz="3200" dirty="0">
                <a:solidFill>
                  <a:schemeClr val="bg1"/>
                </a:solidFill>
              </a:rPr>
              <a:t>Aerial System</a:t>
            </a:r>
            <a:r>
              <a:rPr lang="en-GB" sz="3200" dirty="0">
                <a:solidFill>
                  <a:schemeClr val="bg1"/>
                </a:solidFill>
              </a:rPr>
              <a:t/>
            </a:r>
            <a:br>
              <a:rPr lang="en-GB" sz="32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8363"/>
            <a:ext cx="6400800" cy="1104900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>
                <a:solidFill>
                  <a:schemeClr val="bg1"/>
                </a:solidFill>
                <a:ea typeface="+mn-ea"/>
              </a:rPr>
              <a:t>ROBMECH ~ November 2015</a:t>
            </a:r>
          </a:p>
          <a:p>
            <a:pPr eaLnBrk="1" hangingPunct="1">
              <a:defRPr/>
            </a:pPr>
            <a:r>
              <a:rPr lang="en-ZA" dirty="0" smtClean="0">
                <a:solidFill>
                  <a:schemeClr val="bg1"/>
                </a:solidFill>
                <a:ea typeface="+mn-ea"/>
              </a:rPr>
              <a:t>Angus Steele</a:t>
            </a:r>
            <a:endParaRPr lang="en-GB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4988396"/>
            <a:ext cx="6400800" cy="110490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ZA" sz="2400" i="1" dirty="0" smtClean="0">
                <a:solidFill>
                  <a:schemeClr val="bg1"/>
                </a:solidFill>
                <a:ea typeface="+mn-ea"/>
              </a:rPr>
              <a:t>A Collaboration between the CSIR and The University of Stellenbosch’s ESL</a:t>
            </a:r>
            <a:endParaRPr lang="en-GB" sz="2400" i="1" dirty="0">
              <a:solidFill>
                <a:schemeClr val="bg1"/>
              </a:solidFill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3761" y="116632"/>
            <a:ext cx="2936478" cy="1723507"/>
            <a:chOff x="2483768" y="116632"/>
            <a:chExt cx="2936478" cy="1723507"/>
          </a:xfrm>
        </p:grpSpPr>
        <p:pic>
          <p:nvPicPr>
            <p:cNvPr id="1026" name="Picture 2" descr="D:\Google Drive\Masters\Impact\presentations\US.jpg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754" y="116632"/>
              <a:ext cx="1696492" cy="172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Google Drive\Masters\Impact\presentations\unit images\ES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45803"/>
              <a:ext cx="1466850" cy="66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Efficiency, Payload and Flight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Flight time linked to efficiency</a:t>
            </a:r>
          </a:p>
          <a:p>
            <a:r>
              <a:rPr lang="en-ZA" dirty="0" smtClean="0"/>
              <a:t>Single rotor has better hover efficiency than a multi rotor of a similar size</a:t>
            </a:r>
          </a:p>
          <a:p>
            <a:r>
              <a:rPr lang="en-ZA" dirty="0" smtClean="0"/>
              <a:t>Multi rotors can handle bigger payloads </a:t>
            </a:r>
            <a:r>
              <a:rPr lang="en-ZA" dirty="0" smtClean="0"/>
              <a:t>and accelerate more </a:t>
            </a:r>
            <a:r>
              <a:rPr lang="en-ZA" dirty="0" smtClean="0"/>
              <a:t>efficiently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 smtClean="0"/>
              <a:t>Geometry, Size and Mechanical Complexity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 smtClean="0"/>
              <a:t>Design for light weight </a:t>
            </a:r>
          </a:p>
          <a:p>
            <a:r>
              <a:rPr lang="en-ZA" dirty="0" smtClean="0"/>
              <a:t>Functional weight distribution</a:t>
            </a:r>
          </a:p>
          <a:p>
            <a:r>
              <a:rPr lang="en-ZA" dirty="0"/>
              <a:t>Symmetrical weight </a:t>
            </a:r>
            <a:r>
              <a:rPr lang="en-ZA" dirty="0" smtClean="0"/>
              <a:t>distribution</a:t>
            </a:r>
            <a:endParaRPr lang="en-ZA" dirty="0"/>
          </a:p>
          <a:p>
            <a:r>
              <a:rPr lang="en-ZA" dirty="0" smtClean="0"/>
              <a:t>Inertia </a:t>
            </a:r>
            <a:r>
              <a:rPr lang="en-ZA" dirty="0" smtClean="0"/>
              <a:t>tensor reduction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  <p:pic>
        <p:nvPicPr>
          <p:cNvPr id="9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99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752" y="2276872"/>
            <a:ext cx="2448072" cy="2304056"/>
            <a:chOff x="467544" y="2780928"/>
            <a:chExt cx="1800000" cy="18000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611560" y="2780928"/>
              <a:ext cx="0" cy="18000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V="1">
              <a:off x="1367544" y="3537112"/>
              <a:ext cx="0" cy="18000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Google Drive\Masters\Impact\Presentations\Unit Images\D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54220"/>
            <a:ext cx="3816424" cy="24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-1116232" y="2636912"/>
            <a:ext cx="3600000" cy="3600000"/>
            <a:chOff x="-1188240" y="2708920"/>
            <a:chExt cx="3600000" cy="360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539752" y="2780928"/>
              <a:ext cx="1800000" cy="1800000"/>
              <a:chOff x="467544" y="2780928"/>
              <a:chExt cx="1800000" cy="18000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611560" y="2780928"/>
                <a:ext cx="0" cy="1800000"/>
              </a:xfrm>
              <a:prstGeom prst="straightConnector1">
                <a:avLst/>
              </a:prstGeom>
              <a:ln w="76200"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 flipV="1">
                <a:off x="1367544" y="3537112"/>
                <a:ext cx="0" cy="1800000"/>
              </a:xfrm>
              <a:prstGeom prst="straightConnector1">
                <a:avLst/>
              </a:prstGeom>
              <a:ln w="76200"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-1188240" y="2708920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611760" y="5589240"/>
            <a:ext cx="30961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83968" y="5589240"/>
            <a:ext cx="30961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760" y="5229200"/>
            <a:ext cx="30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Body Reference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283968" y="5196934"/>
            <a:ext cx="30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Earth Reference</a:t>
            </a:r>
            <a:endParaRPr lang="en-GB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1484784"/>
            <a:ext cx="8075240" cy="6900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12D5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2200" b="1" dirty="0" smtClean="0"/>
              <a:t>Drone Manoeuvrability and Control – Reference Frames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377172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Drone Manoeuvrability and Control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06459"/>
            <a:ext cx="3597569" cy="328278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330824" cy="3951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𝜉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𝜂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𝑅𝑒𝑙𝑎𝑡𝑖𝑣𝑒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𝑡𝑜</m:t>
                        </m:r>
                        <m:r>
                          <a:rPr lang="en-ZA" b="0" i="1" smtClean="0">
                            <a:latin typeface="Cambria Math"/>
                          </a:rPr>
                          <m:t> </m:t>
                        </m:r>
                        <m:r>
                          <a:rPr lang="en-ZA" b="0" i="1" smtClean="0">
                            <a:latin typeface="Cambria Math"/>
                          </a:rPr>
                          <m:t>𝐸𝑎𝑟𝑡h</m:t>
                        </m:r>
                      </m:den>
                    </m:f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𝑅𝑒𝑙𝑎𝑡𝑖𝑣𝑒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𝑡𝑜</m:t>
                        </m:r>
                        <m:r>
                          <a:rPr lang="en-ZA" b="0" i="1" smtClean="0">
                            <a:latin typeface="Cambria Math"/>
                          </a:rPr>
                          <m:t> </m:t>
                        </m:r>
                        <m:r>
                          <a:rPr lang="en-ZA" b="0" i="1" smtClean="0">
                            <a:latin typeface="Cambria Math"/>
                          </a:rPr>
                          <m:t>𝐵𝑜𝑑𝑦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ZA" dirty="0" smtClean="0"/>
                  <a:t>Fixed vs </a:t>
                </a:r>
                <a:r>
                  <a:rPr lang="en-ZA" dirty="0" smtClean="0"/>
                  <a:t>variable pitch rotors</a:t>
                </a:r>
                <a:endParaRPr lang="en-ZA" dirty="0" smtClean="0"/>
              </a:p>
              <a:p>
                <a:r>
                  <a:rPr lang="en-ZA" dirty="0" smtClean="0"/>
                  <a:t>More control surfaces gives greater manoeuvrability</a:t>
                </a:r>
                <a:endParaRPr lang="en-GB" dirty="0"/>
              </a:p>
            </p:txBody>
          </p:sp>
        </mc:Choice>
        <mc:Fallback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330824" cy="3951288"/>
              </a:xfrm>
              <a:blipFill rotWithShape="1">
                <a:blip r:embed="rId4"/>
                <a:stretch>
                  <a:fillRect l="-1831" r="-2394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6694" y="5805264"/>
            <a:ext cx="46805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1600" i="1" dirty="0" smtClean="0"/>
              <a:t>Instructor's </a:t>
            </a:r>
            <a:r>
              <a:rPr lang="en-ZA" sz="1600" i="1" dirty="0"/>
              <a:t>Handbook, chapter </a:t>
            </a:r>
            <a:r>
              <a:rPr lang="en-ZA" sz="1600" i="1" dirty="0" err="1"/>
              <a:t>Chapter</a:t>
            </a:r>
            <a:r>
              <a:rPr lang="en-ZA" sz="1600" i="1" dirty="0"/>
              <a:t> 5, page 183. US Department of Transportation, </a:t>
            </a:r>
            <a:r>
              <a:rPr lang="en-ZA" sz="1600" i="1" dirty="0" smtClean="0"/>
              <a:t>Oklahoma, </a:t>
            </a:r>
            <a:r>
              <a:rPr lang="en-GB" sz="1600" i="1" dirty="0" smtClean="0"/>
              <a:t>2012</a:t>
            </a:r>
            <a:r>
              <a:rPr lang="en-GB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008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Stability and Disturbance Rejection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306460"/>
            <a:ext cx="3532779" cy="3426796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Big </a:t>
            </a:r>
            <a:r>
              <a:rPr lang="en-ZA" dirty="0" smtClean="0"/>
              <a:t>design specification </a:t>
            </a:r>
            <a:r>
              <a:rPr lang="en-ZA" dirty="0" smtClean="0"/>
              <a:t>for </a:t>
            </a:r>
            <a:r>
              <a:rPr lang="en-ZA" dirty="0" smtClean="0"/>
              <a:t>my MSc </a:t>
            </a:r>
            <a:r>
              <a:rPr lang="en-ZA" dirty="0" smtClean="0"/>
              <a:t>project</a:t>
            </a:r>
          </a:p>
          <a:p>
            <a:r>
              <a:rPr lang="en-ZA" dirty="0" smtClean="0"/>
              <a:t>Inherent </a:t>
            </a:r>
            <a:r>
              <a:rPr lang="en-ZA" dirty="0" smtClean="0"/>
              <a:t>yaw instability</a:t>
            </a:r>
            <a:endParaRPr lang="en-ZA" dirty="0" smtClean="0"/>
          </a:p>
          <a:p>
            <a:r>
              <a:rPr lang="en-ZA" dirty="0" smtClean="0"/>
              <a:t>Multiple blades increases disturbance immunity</a:t>
            </a:r>
          </a:p>
          <a:p>
            <a:r>
              <a:rPr lang="en-ZA" dirty="0" smtClean="0"/>
              <a:t>Rotor loss fail safe</a:t>
            </a:r>
            <a:endParaRPr lang="en-GB" dirty="0"/>
          </a:p>
        </p:txBody>
      </p:sp>
      <p:pic>
        <p:nvPicPr>
          <p:cNvPr id="6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5335772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Gabriel M </a:t>
            </a:r>
            <a:r>
              <a:rPr lang="en-GB" sz="1600" i="1" dirty="0" err="1"/>
              <a:t>Homann</a:t>
            </a:r>
            <a:r>
              <a:rPr lang="en-GB" sz="1600" i="1" dirty="0"/>
              <a:t>, Claire J Tomlin, </a:t>
            </a:r>
            <a:endParaRPr lang="en-GB" sz="1600" i="1" dirty="0" smtClean="0"/>
          </a:p>
          <a:p>
            <a:r>
              <a:rPr lang="en-GB" sz="1600" i="1" dirty="0" err="1" smtClean="0"/>
              <a:t>Haomiao</a:t>
            </a:r>
            <a:r>
              <a:rPr lang="en-GB" sz="1600" i="1" dirty="0" smtClean="0"/>
              <a:t> </a:t>
            </a:r>
            <a:r>
              <a:rPr lang="en-GB" sz="1600" i="1" dirty="0"/>
              <a:t>Huang, and Steven L </a:t>
            </a:r>
            <a:r>
              <a:rPr lang="en-GB" sz="1600" i="1" dirty="0" err="1"/>
              <a:t>Waslander</a:t>
            </a:r>
            <a:r>
              <a:rPr lang="en-GB" sz="1600" i="1" dirty="0"/>
              <a:t>. </a:t>
            </a:r>
            <a:endParaRPr lang="en-GB" sz="1600" i="1" dirty="0" smtClean="0"/>
          </a:p>
          <a:p>
            <a:r>
              <a:rPr lang="en-GB" sz="1600" i="1" dirty="0" smtClean="0"/>
              <a:t>Quadrotor </a:t>
            </a:r>
            <a:r>
              <a:rPr lang="en-ZA" sz="1600" i="1" dirty="0" smtClean="0"/>
              <a:t>Helicopter </a:t>
            </a:r>
            <a:r>
              <a:rPr lang="en-ZA" sz="1600" i="1" dirty="0"/>
              <a:t>Flight Dynamics and Control : Theory and Experiment . The American </a:t>
            </a:r>
            <a:r>
              <a:rPr lang="en-ZA" sz="1600" i="1" dirty="0" smtClean="0"/>
              <a:t>Institute </a:t>
            </a:r>
            <a:r>
              <a:rPr lang="en-ZA" sz="1600" i="1" dirty="0"/>
              <a:t>of</a:t>
            </a:r>
          </a:p>
          <a:p>
            <a:r>
              <a:rPr lang="en-ZA" sz="1600" i="1" dirty="0"/>
              <a:t>Aeronautics and </a:t>
            </a:r>
            <a:r>
              <a:rPr lang="en-ZA" sz="1600" i="1" dirty="0" smtClean="0"/>
              <a:t>Astronautics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1755270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Traditional Helicopter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596075"/>
            <a:ext cx="3532779" cy="2847565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Low disk loading</a:t>
            </a:r>
          </a:p>
          <a:p>
            <a:r>
              <a:rPr lang="en-ZA" dirty="0" smtClean="0"/>
              <a:t>High efficiency</a:t>
            </a:r>
          </a:p>
          <a:p>
            <a:r>
              <a:rPr lang="en-ZA" dirty="0" smtClean="0"/>
              <a:t>Lengthy craft</a:t>
            </a:r>
          </a:p>
          <a:p>
            <a:r>
              <a:rPr lang="en-ZA" dirty="0" smtClean="0"/>
              <a:t>High level of mechanical complexity</a:t>
            </a:r>
          </a:p>
          <a:p>
            <a:r>
              <a:rPr lang="en-ZA" dirty="0" smtClean="0"/>
              <a:t>Very susceptible to disturbances</a:t>
            </a:r>
          </a:p>
          <a:p>
            <a:r>
              <a:rPr lang="en-ZA" dirty="0" smtClean="0"/>
              <a:t>Limited payload</a:t>
            </a:r>
            <a:endParaRPr lang="en-GB" dirty="0"/>
          </a:p>
        </p:txBody>
      </p:sp>
      <p:pic>
        <p:nvPicPr>
          <p:cNvPr id="6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2520" y="6070724"/>
            <a:ext cx="46805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1600" i="1" dirty="0" smtClean="0"/>
              <a:t>Instructor's </a:t>
            </a:r>
            <a:r>
              <a:rPr lang="en-ZA" sz="1600" i="1" dirty="0"/>
              <a:t>Handbook, chapter </a:t>
            </a:r>
            <a:r>
              <a:rPr lang="en-ZA" sz="1600" i="1" dirty="0" err="1"/>
              <a:t>Chapter</a:t>
            </a:r>
            <a:r>
              <a:rPr lang="en-ZA" sz="1600" i="1" dirty="0"/>
              <a:t> 5, page 183. US Department of Transportation, </a:t>
            </a:r>
            <a:r>
              <a:rPr lang="en-ZA" sz="1600" i="1" dirty="0" smtClean="0"/>
              <a:t>Oklahoma, </a:t>
            </a:r>
            <a:r>
              <a:rPr lang="en-GB" sz="1600" i="1" dirty="0" smtClean="0"/>
              <a:t>2012</a:t>
            </a:r>
            <a:r>
              <a:rPr lang="en-GB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899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Coaxial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862872"/>
            <a:ext cx="3532779" cy="231397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Very low </a:t>
            </a:r>
            <a:r>
              <a:rPr lang="en-ZA" dirty="0" smtClean="0"/>
              <a:t>disk loading</a:t>
            </a:r>
          </a:p>
          <a:p>
            <a:r>
              <a:rPr lang="en-ZA" dirty="0" smtClean="0"/>
              <a:t>Overlap introduces inefficiencies</a:t>
            </a:r>
          </a:p>
          <a:p>
            <a:r>
              <a:rPr lang="en-ZA" dirty="0" smtClean="0"/>
              <a:t>Compact craft</a:t>
            </a:r>
          </a:p>
          <a:p>
            <a:r>
              <a:rPr lang="en-ZA" dirty="0" smtClean="0"/>
              <a:t>Weak lateral control</a:t>
            </a:r>
          </a:p>
          <a:p>
            <a:r>
              <a:rPr lang="en-ZA" dirty="0" smtClean="0"/>
              <a:t>High drag during translations</a:t>
            </a:r>
          </a:p>
          <a:p>
            <a:r>
              <a:rPr lang="en-ZA" dirty="0" smtClean="0"/>
              <a:t>Limited payload</a:t>
            </a:r>
            <a:endParaRPr lang="en-GB" dirty="0"/>
          </a:p>
        </p:txBody>
      </p:sp>
      <p:pic>
        <p:nvPicPr>
          <p:cNvPr id="6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48064" y="2348880"/>
            <a:ext cx="2554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/>
              <a:t>Taken from www.simhq.com</a:t>
            </a:r>
          </a:p>
        </p:txBody>
      </p:sp>
    </p:spTree>
    <p:extLst>
      <p:ext uri="{BB962C8B-B14F-4D97-AF65-F5344CB8AC3E}">
        <p14:creationId xmlns:p14="http://schemas.microsoft.com/office/powerpoint/2010/main" val="2742971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Tandem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71" y="2862872"/>
            <a:ext cx="3477277" cy="231397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Not a commonly used design for micro aerial applications</a:t>
            </a:r>
          </a:p>
          <a:p>
            <a:r>
              <a:rPr lang="en-ZA" i="1" dirty="0" smtClean="0"/>
              <a:t>“Jack of all trades”</a:t>
            </a:r>
          </a:p>
        </p:txBody>
      </p:sp>
      <p:pic>
        <p:nvPicPr>
          <p:cNvPr id="6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22172" y="2348880"/>
            <a:ext cx="352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/>
              <a:t>Taken from: http</a:t>
            </a:r>
            <a:r>
              <a:rPr lang="en-GB" sz="1600" i="1" dirty="0"/>
              <a:t>://www.iso-group.com/</a:t>
            </a:r>
          </a:p>
        </p:txBody>
      </p:sp>
    </p:spTree>
    <p:extLst>
      <p:ext uri="{BB962C8B-B14F-4D97-AF65-F5344CB8AC3E}">
        <p14:creationId xmlns:p14="http://schemas.microsoft.com/office/powerpoint/2010/main" val="3295896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Multi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Very common design</a:t>
            </a:r>
          </a:p>
          <a:p>
            <a:r>
              <a:rPr lang="en-ZA" dirty="0" smtClean="0"/>
              <a:t>Robust and simple </a:t>
            </a:r>
            <a:r>
              <a:rPr lang="en-ZA" dirty="0" smtClean="0"/>
              <a:t>control</a:t>
            </a:r>
            <a:endParaRPr lang="en-ZA" dirty="0" smtClean="0"/>
          </a:p>
          <a:p>
            <a:r>
              <a:rPr lang="en-ZA" dirty="0" smtClean="0"/>
              <a:t>Low hover efficiency – large base electrical power requirement</a:t>
            </a:r>
          </a:p>
          <a:p>
            <a:r>
              <a:rPr lang="en-ZA" dirty="0" smtClean="0"/>
              <a:t>High payload capabilities</a:t>
            </a:r>
          </a:p>
          <a:p>
            <a:r>
              <a:rPr lang="en-ZA" dirty="0" smtClean="0"/>
              <a:t>High disturbance rejection</a:t>
            </a:r>
          </a:p>
          <a:p>
            <a:r>
              <a:rPr lang="en-ZA" dirty="0" smtClean="0"/>
              <a:t>Large and heavy </a:t>
            </a:r>
            <a:r>
              <a:rPr lang="en-ZA" dirty="0" smtClean="0"/>
              <a:t>craft</a:t>
            </a:r>
            <a:endParaRPr lang="en-ZA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0785"/>
            <a:ext cx="3527375" cy="3425910"/>
          </a:xfrm>
        </p:spPr>
      </p:pic>
      <p:pic>
        <p:nvPicPr>
          <p:cNvPr id="7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3918" y="5736158"/>
            <a:ext cx="62646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 err="1"/>
              <a:t>Yogianandh</a:t>
            </a:r>
            <a:r>
              <a:rPr lang="en-GB" sz="1600" i="1" dirty="0"/>
              <a:t> Naidoo, R </a:t>
            </a:r>
            <a:r>
              <a:rPr lang="en-GB" sz="1600" i="1" dirty="0" err="1"/>
              <a:t>Stopforth</a:t>
            </a:r>
            <a:r>
              <a:rPr lang="en-GB" sz="1600" i="1" dirty="0"/>
              <a:t>, and Glen Bright. </a:t>
            </a:r>
            <a:endParaRPr lang="en-GB" sz="1600" i="1" dirty="0" smtClean="0"/>
          </a:p>
          <a:p>
            <a:r>
              <a:rPr lang="en-GB" sz="1600" i="1" dirty="0" smtClean="0"/>
              <a:t>Rotor </a:t>
            </a:r>
            <a:r>
              <a:rPr lang="en-GB" sz="1600" i="1" dirty="0"/>
              <a:t>Aerodynamic Analysis of a Quadrotor </a:t>
            </a:r>
            <a:r>
              <a:rPr lang="en-GB" sz="1600" i="1" dirty="0" smtClean="0"/>
              <a:t>for </a:t>
            </a:r>
            <a:r>
              <a:rPr lang="en-ZA" sz="1600" i="1" dirty="0" smtClean="0"/>
              <a:t>Thrust </a:t>
            </a:r>
            <a:r>
              <a:rPr lang="en-ZA" sz="1600" i="1" dirty="0"/>
              <a:t>Critical Applications. </a:t>
            </a:r>
            <a:endParaRPr lang="en-ZA" sz="1600" i="1" dirty="0" smtClean="0"/>
          </a:p>
          <a:p>
            <a:r>
              <a:rPr lang="en-ZA" sz="1600" i="1" dirty="0" smtClean="0"/>
              <a:t>Technical </a:t>
            </a:r>
            <a:r>
              <a:rPr lang="en-ZA" sz="1600" i="1" dirty="0"/>
              <a:t>Report November, </a:t>
            </a:r>
            <a:r>
              <a:rPr lang="en-ZA" sz="1600" i="1" dirty="0" smtClean="0"/>
              <a:t>UKZN, </a:t>
            </a:r>
            <a:r>
              <a:rPr lang="en-ZA" sz="1600" i="1" dirty="0" smtClean="0"/>
              <a:t>Durban, </a:t>
            </a:r>
            <a:r>
              <a:rPr lang="en-GB" sz="1600" i="1" dirty="0" smtClean="0"/>
              <a:t>2011</a:t>
            </a:r>
            <a:r>
              <a:rPr lang="en-GB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748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Concept Design 1 – Unlike Size Quad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 r="20306"/>
          <a:stretch/>
        </p:blipFill>
        <p:spPr>
          <a:xfrm>
            <a:off x="5004048" y="2177419"/>
            <a:ext cx="3484569" cy="348383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Pros</a:t>
            </a:r>
          </a:p>
          <a:p>
            <a:pPr lvl="1"/>
            <a:r>
              <a:rPr lang="en-ZA" dirty="0" smtClean="0"/>
              <a:t>High </a:t>
            </a:r>
            <a:r>
              <a:rPr lang="en-ZA" dirty="0" smtClean="0"/>
              <a:t>stability</a:t>
            </a:r>
            <a:endParaRPr lang="en-ZA" dirty="0" smtClean="0"/>
          </a:p>
          <a:p>
            <a:pPr lvl="1"/>
            <a:r>
              <a:rPr lang="en-ZA" dirty="0" smtClean="0"/>
              <a:t>Quadcopter manoeuvrability</a:t>
            </a:r>
          </a:p>
          <a:p>
            <a:pPr lvl="1"/>
            <a:r>
              <a:rPr lang="en-ZA" dirty="0" smtClean="0"/>
              <a:t>Compact </a:t>
            </a:r>
            <a:r>
              <a:rPr lang="en-ZA" dirty="0" smtClean="0"/>
              <a:t>design</a:t>
            </a:r>
            <a:endParaRPr lang="en-ZA" dirty="0" smtClean="0"/>
          </a:p>
          <a:p>
            <a:pPr lvl="1"/>
            <a:r>
              <a:rPr lang="en-ZA" dirty="0" smtClean="0"/>
              <a:t>Easy to control</a:t>
            </a:r>
          </a:p>
          <a:p>
            <a:pPr lvl="1"/>
            <a:r>
              <a:rPr lang="en-ZA" dirty="0" smtClean="0"/>
              <a:t>Higher </a:t>
            </a:r>
            <a:r>
              <a:rPr lang="en-ZA" dirty="0" smtClean="0"/>
              <a:t>payload</a:t>
            </a:r>
            <a:endParaRPr lang="en-ZA" dirty="0" smtClean="0"/>
          </a:p>
          <a:p>
            <a:pPr lvl="1"/>
            <a:r>
              <a:rPr lang="en-ZA" dirty="0" smtClean="0"/>
              <a:t>High </a:t>
            </a:r>
            <a:r>
              <a:rPr lang="en-ZA" dirty="0" smtClean="0"/>
              <a:t>disturbance </a:t>
            </a:r>
            <a:r>
              <a:rPr lang="en-ZA" dirty="0" smtClean="0"/>
              <a:t>rejection</a:t>
            </a:r>
          </a:p>
          <a:p>
            <a:r>
              <a:rPr lang="en-ZA" dirty="0" smtClean="0"/>
              <a:t>Cons</a:t>
            </a:r>
          </a:p>
          <a:p>
            <a:pPr lvl="1"/>
            <a:r>
              <a:rPr lang="en-ZA" dirty="0" smtClean="0"/>
              <a:t>Lower </a:t>
            </a:r>
            <a:r>
              <a:rPr lang="en-ZA" dirty="0" smtClean="0"/>
              <a:t>efficiency than standard design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71526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Concept Design 2 – Overlapping Quad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88431"/>
            <a:ext cx="3484569" cy="2528801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dirty="0"/>
              <a:t>High </a:t>
            </a:r>
            <a:r>
              <a:rPr lang="en-ZA" dirty="0" smtClean="0"/>
              <a:t>stability</a:t>
            </a:r>
            <a:endParaRPr lang="en-ZA" dirty="0"/>
          </a:p>
          <a:p>
            <a:pPr lvl="1"/>
            <a:r>
              <a:rPr lang="en-ZA" dirty="0" smtClean="0"/>
              <a:t>Good manoeuvrability</a:t>
            </a:r>
            <a:endParaRPr lang="en-ZA" dirty="0"/>
          </a:p>
          <a:p>
            <a:pPr lvl="1"/>
            <a:r>
              <a:rPr lang="en-ZA" dirty="0"/>
              <a:t>Compact </a:t>
            </a:r>
            <a:r>
              <a:rPr lang="en-ZA" dirty="0" smtClean="0"/>
              <a:t>design</a:t>
            </a:r>
            <a:endParaRPr lang="en-ZA" dirty="0"/>
          </a:p>
          <a:p>
            <a:pPr lvl="1"/>
            <a:r>
              <a:rPr lang="en-ZA" dirty="0" smtClean="0"/>
              <a:t>Higher </a:t>
            </a:r>
            <a:r>
              <a:rPr lang="en-ZA" dirty="0" smtClean="0"/>
              <a:t>payload</a:t>
            </a:r>
            <a:endParaRPr lang="en-ZA" dirty="0"/>
          </a:p>
          <a:p>
            <a:pPr lvl="1"/>
            <a:r>
              <a:rPr lang="en-ZA" dirty="0" smtClean="0"/>
              <a:t>Good disturbance </a:t>
            </a:r>
            <a:r>
              <a:rPr lang="en-ZA" dirty="0"/>
              <a:t>rejection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Lower </a:t>
            </a:r>
            <a:r>
              <a:rPr lang="en-ZA" dirty="0" smtClean="0"/>
              <a:t>efficiency due to overlap</a:t>
            </a:r>
            <a:endParaRPr lang="en-ZA" dirty="0" smtClean="0"/>
          </a:p>
          <a:p>
            <a:pPr lvl="1"/>
            <a:r>
              <a:rPr lang="en-ZA" dirty="0" smtClean="0"/>
              <a:t>Slightly more difficult to </a:t>
            </a:r>
            <a:r>
              <a:rPr lang="en-ZA" dirty="0"/>
              <a:t>c</a:t>
            </a:r>
            <a:r>
              <a:rPr lang="en-ZA" dirty="0" smtClean="0"/>
              <a:t>ontrol 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788024" y="2267744"/>
            <a:ext cx="4010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/>
              <a:t>Taken From: http</a:t>
            </a:r>
            <a:r>
              <a:rPr lang="en-GB" sz="1600" i="1" dirty="0"/>
              <a:t>://www.hover-bike.com/MA/</a:t>
            </a:r>
          </a:p>
        </p:txBody>
      </p:sp>
    </p:spTree>
    <p:extLst>
      <p:ext uri="{BB962C8B-B14F-4D97-AF65-F5344CB8AC3E}">
        <p14:creationId xmlns:p14="http://schemas.microsoft.com/office/powerpoint/2010/main" val="718574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2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8194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484313"/>
            <a:ext cx="82296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ZA" dirty="0" smtClean="0"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</a:pPr>
            <a:r>
              <a:rPr lang="en-ZA" dirty="0" smtClean="0">
                <a:latin typeface="Arial" charset="0"/>
                <a:cs typeface="Arial" charset="0"/>
              </a:rPr>
              <a:t>Fundamentals of Flight Theory</a:t>
            </a:r>
          </a:p>
          <a:p>
            <a:pPr eaLnBrk="1" hangingPunct="1">
              <a:lnSpc>
                <a:spcPct val="150000"/>
              </a:lnSpc>
            </a:pPr>
            <a:r>
              <a:rPr lang="en-ZA" dirty="0" smtClean="0">
                <a:latin typeface="Arial" charset="0"/>
                <a:cs typeface="Arial" charset="0"/>
              </a:rPr>
              <a:t>Selection Parameters</a:t>
            </a:r>
          </a:p>
          <a:p>
            <a:pPr eaLnBrk="1" hangingPunct="1">
              <a:lnSpc>
                <a:spcPct val="150000"/>
              </a:lnSpc>
            </a:pPr>
            <a:r>
              <a:rPr lang="en-ZA" dirty="0" smtClean="0">
                <a:latin typeface="Arial" charset="0"/>
                <a:cs typeface="Arial" charset="0"/>
              </a:rPr>
              <a:t>Discussion of Standard Rotorcraft Configurations</a:t>
            </a:r>
          </a:p>
          <a:p>
            <a:pPr eaLnBrk="1" hangingPunct="1">
              <a:lnSpc>
                <a:spcPct val="150000"/>
              </a:lnSpc>
            </a:pPr>
            <a:r>
              <a:rPr lang="en-ZA" dirty="0" smtClean="0">
                <a:latin typeface="Arial" charset="0"/>
                <a:cs typeface="Arial" charset="0"/>
              </a:rPr>
              <a:t>Concept Designs</a:t>
            </a:r>
            <a:endParaRPr lang="en-GB" dirty="0">
              <a:latin typeface="Arial" charset="0"/>
              <a:cs typeface="Arial" charset="0"/>
            </a:endParaRPr>
          </a:p>
        </p:txBody>
      </p:sp>
      <p:pic>
        <p:nvPicPr>
          <p:cNvPr id="4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Google Drive\Masters\Impact\Presentations\Unit Images\Walkera-QR-X350-best-cheap-drones-to-buy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2" y="4469970"/>
            <a:ext cx="3220864" cy="219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Google Drive\Masters\Impact\Presentations\Unit Images\helicopter-02.jp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6056" y="1196752"/>
            <a:ext cx="4246750" cy="28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oogle Drive\Masters\Impact\Presentations\Unit Images\Flyabiliy-Gimball-2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944" y="3933056"/>
            <a:ext cx="2717360" cy="18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2"/>
          <p:cNvSpPr txBox="1">
            <a:spLocks noChangeArrowheads="1"/>
          </p:cNvSpPr>
          <p:nvPr/>
        </p:nvSpPr>
        <p:spPr bwMode="auto">
          <a:xfrm>
            <a:off x="3221038" y="2133600"/>
            <a:ext cx="2682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ZA" sz="2800" b="1">
                <a:solidFill>
                  <a:schemeClr val="bg1"/>
                </a:solidFill>
                <a:latin typeface="Arial" charset="0"/>
              </a:rPr>
              <a:t>Thank you</a:t>
            </a:r>
            <a:endParaRPr lang="en-GB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82863" y="6445250"/>
            <a:ext cx="3959225" cy="358775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defRPr sz="32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pitchFamily="18" charset="2"/>
              <a:defRPr sz="2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pitchFamily="2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150000"/>
              </a:lnSpc>
              <a:spcAft>
                <a:spcPct val="0"/>
              </a:spcAft>
              <a:buClr>
                <a:srgbClr val="AFAFAF"/>
              </a:buClr>
              <a:buSzPct val="100000"/>
              <a:buFont typeface="Arial" charset="0"/>
              <a:buNone/>
              <a:defRPr/>
            </a:pPr>
            <a:r>
              <a:rPr lang="en-ZA" altLang="en-US" sz="1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Angus Steele (ASteele@csir.co.za)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Why Drones?</a:t>
            </a:r>
          </a:p>
          <a:p>
            <a:pPr lvl="1"/>
            <a:r>
              <a:rPr lang="en-ZA" sz="2400" dirty="0" smtClean="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navigate complex terrains safely and quickly</a:t>
            </a:r>
          </a:p>
          <a:p>
            <a:pPr lvl="1"/>
            <a:r>
              <a:rPr lang="en-ZA" sz="2400" dirty="0" smtClean="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power now allows for complex control</a:t>
            </a:r>
          </a:p>
          <a:p>
            <a:pPr lvl="1"/>
            <a:r>
              <a:rPr lang="en-ZA" sz="2400" dirty="0" smtClean="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freedom in 3D space than ever before</a:t>
            </a:r>
          </a:p>
          <a:p>
            <a:r>
              <a:rPr lang="en-ZA" dirty="0" smtClean="0"/>
              <a:t>Issues</a:t>
            </a:r>
          </a:p>
          <a:p>
            <a:pPr lvl="1"/>
            <a:r>
              <a:rPr lang="en-ZA" sz="2400" dirty="0" smtClean="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quarter environments</a:t>
            </a:r>
          </a:p>
          <a:p>
            <a:pPr lvl="1"/>
            <a:r>
              <a:rPr lang="en-ZA" sz="2400" dirty="0" smtClean="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flight times</a:t>
            </a:r>
            <a:endParaRPr lang="en-GB" sz="2400" dirty="0">
              <a:solidFill>
                <a:srgbClr val="012D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95110"/>
            <a:ext cx="8229600" cy="2810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/>
              <a:t>Near Wall Effect</a:t>
            </a:r>
            <a:endParaRPr lang="en-GB" sz="2800" dirty="0"/>
          </a:p>
        </p:txBody>
      </p:sp>
      <p:pic>
        <p:nvPicPr>
          <p:cNvPr id="5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Google Drive\Masters\Impact\Presentations\Unit Images\Drone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2486050"/>
            <a:ext cx="4043097" cy="25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>
            <a:off x="3275856" y="1781491"/>
            <a:ext cx="540000" cy="108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>
            <a:off x="5306816" y="1781491"/>
            <a:ext cx="540000" cy="108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956376" y="1124744"/>
            <a:ext cx="3168352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rcular Arrow 6"/>
          <p:cNvSpPr/>
          <p:nvPr/>
        </p:nvSpPr>
        <p:spPr>
          <a:xfrm rot="10800000">
            <a:off x="3672000" y="3799889"/>
            <a:ext cx="1800000" cy="1800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411" y="5505926"/>
            <a:ext cx="5288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D.C. Robinson, </a:t>
            </a:r>
            <a:r>
              <a:rPr lang="en-GB" sz="1600" i="1" dirty="0" err="1"/>
              <a:t>Hoam</a:t>
            </a:r>
            <a:r>
              <a:rPr lang="en-GB" sz="1600" i="1" dirty="0"/>
              <a:t> Chung, and K. Ryan. </a:t>
            </a:r>
            <a:endParaRPr lang="en-GB" sz="1600" i="1" dirty="0" smtClean="0"/>
          </a:p>
          <a:p>
            <a:r>
              <a:rPr lang="en-GB" sz="1600" i="1" dirty="0" smtClean="0"/>
              <a:t>Computational </a:t>
            </a:r>
            <a:r>
              <a:rPr lang="en-GB" sz="1600" i="1" dirty="0"/>
              <a:t>investigation of micro rotorcraft </a:t>
            </a:r>
            <a:r>
              <a:rPr lang="en-GB" sz="1600" i="1" dirty="0" err="1"/>
              <a:t>nearwall</a:t>
            </a:r>
            <a:endParaRPr lang="en-GB" sz="1600" i="1" dirty="0"/>
          </a:p>
          <a:p>
            <a:r>
              <a:rPr lang="en-ZA" sz="1600" i="1" dirty="0"/>
              <a:t>hovering aerodynamics. </a:t>
            </a:r>
            <a:endParaRPr lang="en-ZA" sz="1600" i="1" dirty="0" smtClean="0"/>
          </a:p>
          <a:p>
            <a:r>
              <a:rPr lang="en-ZA" sz="1600" i="1" dirty="0" smtClean="0"/>
              <a:t>In </a:t>
            </a:r>
            <a:r>
              <a:rPr lang="en-ZA" sz="1600" i="1" dirty="0"/>
              <a:t>Unmanned Aircraft </a:t>
            </a:r>
            <a:r>
              <a:rPr lang="en-ZA" sz="1600" i="1" dirty="0" smtClean="0"/>
              <a:t>Systems 2014 </a:t>
            </a:r>
            <a:r>
              <a:rPr lang="en-ZA" sz="1600" i="1" dirty="0"/>
              <a:t>International </a:t>
            </a:r>
            <a:r>
              <a:rPr lang="en-ZA" sz="1600" i="1" dirty="0" smtClean="0"/>
              <a:t>Conference </a:t>
            </a:r>
            <a:r>
              <a:rPr lang="en-GB" sz="1600" i="1" dirty="0" smtClean="0"/>
              <a:t>on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829042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45663E-6 L -0.12604 -2.45663E-6 " pathEditMode="relative" rAng="0" ptsTypes="AA">
                                      <p:cBhvr>
                                        <p:cTn id="32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accel="7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3900000">
                                      <p:cBhvr>
                                        <p:cTn id="3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6" grpId="0" animBg="1"/>
      <p:bldP spid="6" grpId="1" animBg="1"/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Fundamentals of Flight Theory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18402"/>
            <a:ext cx="8101959" cy="40113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/>
              <a:t>Velocity Components of a Rotor</a:t>
            </a:r>
            <a:endParaRPr lang="en-GB" sz="2800" dirty="0"/>
          </a:p>
        </p:txBody>
      </p:sp>
      <p:pic>
        <p:nvPicPr>
          <p:cNvPr id="5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ircular Arrow 7"/>
          <p:cNvSpPr/>
          <p:nvPr/>
        </p:nvSpPr>
        <p:spPr>
          <a:xfrm>
            <a:off x="2118486" y="1556792"/>
            <a:ext cx="4500000" cy="4500000"/>
          </a:xfrm>
          <a:prstGeom prst="circularArrow">
            <a:avLst>
              <a:gd name="adj1" fmla="val 6452"/>
              <a:gd name="adj2" fmla="val 885989"/>
              <a:gd name="adj3" fmla="val 20557148"/>
              <a:gd name="adj4" fmla="val 2157742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2000" y="1180012"/>
            <a:ext cx="7380000" cy="900788"/>
            <a:chOff x="720000" y="1180012"/>
            <a:chExt cx="7380000" cy="900788"/>
          </a:xfrm>
        </p:grpSpPr>
        <p:sp>
          <p:nvSpPr>
            <p:cNvPr id="12" name="Down Arrow 11"/>
            <p:cNvSpPr/>
            <p:nvPr/>
          </p:nvSpPr>
          <p:spPr>
            <a:xfrm>
              <a:off x="72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800000" y="1180012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88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96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04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612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720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own Arrow 3"/>
          <p:cNvSpPr/>
          <p:nvPr/>
        </p:nvSpPr>
        <p:spPr>
          <a:xfrm>
            <a:off x="6480312" y="3086792"/>
            <a:ext cx="900000" cy="14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1475656" y="3086792"/>
            <a:ext cx="900000" cy="14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52362" y="348362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Rotor Spinning </a:t>
            </a:r>
          </a:p>
          <a:p>
            <a:pPr algn="ctr"/>
            <a:r>
              <a:rPr lang="en-ZA" dirty="0" smtClean="0"/>
              <a:t>Clockwise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669" y="3622126"/>
            <a:ext cx="2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Tip Speed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714048" y="3622125"/>
            <a:ext cx="2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Tip Speed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 rot="10800000">
            <a:off x="882000" y="5717252"/>
            <a:ext cx="7380000" cy="900788"/>
            <a:chOff x="720000" y="1180012"/>
            <a:chExt cx="7380000" cy="900788"/>
          </a:xfrm>
        </p:grpSpPr>
        <p:sp>
          <p:nvSpPr>
            <p:cNvPr id="29" name="Down Arrow 28"/>
            <p:cNvSpPr/>
            <p:nvPr/>
          </p:nvSpPr>
          <p:spPr>
            <a:xfrm>
              <a:off x="72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1800000" y="1180012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288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396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04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612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7200000" y="1180800"/>
              <a:ext cx="900000" cy="90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286" y="1651075"/>
            <a:ext cx="696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 smtClean="0"/>
              <a:t>Air Flow Due to Translations</a:t>
            </a:r>
            <a:endParaRPr lang="en-GB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67880" y="5805316"/>
            <a:ext cx="696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 smtClean="0"/>
              <a:t>Helicopter </a:t>
            </a:r>
            <a:r>
              <a:rPr lang="en-ZA" sz="2400" b="1" dirty="0" smtClean="0"/>
              <a:t>Speed Due to Translations</a:t>
            </a:r>
            <a:endParaRPr lang="en-GB" sz="2400" b="1" dirty="0"/>
          </a:p>
        </p:txBody>
      </p:sp>
      <p:sp>
        <p:nvSpPr>
          <p:cNvPr id="37" name="Down Arrow 36"/>
          <p:cNvSpPr/>
          <p:nvPr/>
        </p:nvSpPr>
        <p:spPr>
          <a:xfrm rot="10800000">
            <a:off x="4121999" y="5718041"/>
            <a:ext cx="900000" cy="90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lus 10"/>
          <p:cNvSpPr/>
          <p:nvPr/>
        </p:nvSpPr>
        <p:spPr>
          <a:xfrm>
            <a:off x="2734327" y="2148071"/>
            <a:ext cx="900000" cy="90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inus 37"/>
          <p:cNvSpPr/>
          <p:nvPr/>
        </p:nvSpPr>
        <p:spPr>
          <a:xfrm>
            <a:off x="2592000" y="4817252"/>
            <a:ext cx="900000" cy="90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qual 38"/>
          <p:cNvSpPr/>
          <p:nvPr/>
        </p:nvSpPr>
        <p:spPr>
          <a:xfrm>
            <a:off x="5580312" y="2148071"/>
            <a:ext cx="900000" cy="90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>
            <a:off x="7317260" y="1340768"/>
            <a:ext cx="900000" cy="234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7317260" y="4997251"/>
            <a:ext cx="900000" cy="54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qual 42"/>
          <p:cNvSpPr/>
          <p:nvPr/>
        </p:nvSpPr>
        <p:spPr>
          <a:xfrm>
            <a:off x="5580312" y="4818041"/>
            <a:ext cx="900000" cy="90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10800000">
            <a:off x="4121998" y="5717252"/>
            <a:ext cx="900000" cy="90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79512" y="227490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Leading Edge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7324" y="4944086"/>
            <a:ext cx="115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Retreating Edge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971600" y="561364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J. Gordon Leishman. Principles of Helicopter Aerodynamics. Cambridge Aerospace Series. Cambridge</a:t>
            </a:r>
          </a:p>
          <a:p>
            <a:r>
              <a:rPr lang="en-ZA" sz="1600" i="1" dirty="0"/>
              <a:t>University Press, 2nd edition </a:t>
            </a:r>
            <a:r>
              <a:rPr lang="en-ZA" sz="1600" i="1" dirty="0" err="1"/>
              <a:t>edition</a:t>
            </a:r>
            <a:r>
              <a:rPr lang="en-ZA" sz="1600" i="1" dirty="0"/>
              <a:t>, 2006.</a:t>
            </a:r>
            <a:endParaRPr lang="en-GB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49592" y="368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Tip Speed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3972067" y="368857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Air Speed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096638" y="3680768"/>
            <a:ext cx="134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Total 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63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0191 -0.1916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58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54913 0.2178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088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5252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7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1365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8" grpId="1" animBg="1"/>
      <p:bldP spid="8" grpId="2" animBg="1"/>
      <p:bldP spid="4" grpId="0" animBg="1"/>
      <p:bldP spid="4" grpId="1" animBg="1"/>
      <p:bldP spid="26" grpId="0" animBg="1"/>
      <p:bldP spid="26" grpId="1" animBg="1"/>
      <p:bldP spid="6" grpId="0"/>
      <p:bldP spid="6" grpId="1"/>
      <p:bldP spid="7" grpId="0"/>
      <p:bldP spid="7" grpId="1"/>
      <p:bldP spid="27" grpId="0"/>
      <p:bldP spid="27" grpId="1"/>
      <p:bldP spid="10" grpId="0"/>
      <p:bldP spid="10" grpId="1"/>
      <p:bldP spid="36" grpId="0"/>
      <p:bldP spid="36" grpId="1"/>
      <p:bldP spid="37" grpId="0" animBg="1"/>
      <p:bldP spid="37" grpId="1" animBg="1"/>
      <p:bldP spid="11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4" grpId="1" animBg="1"/>
      <p:bldP spid="41" grpId="0"/>
      <p:bldP spid="46" grpId="0"/>
      <p:bldP spid="48" grpId="0"/>
      <p:bldP spid="9" grpId="0"/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Momentum Theory in Hover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8" y="2440591"/>
            <a:ext cx="3410712" cy="341985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 smtClean="0"/>
              <a:t>Wake Boundary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6" y="2504599"/>
            <a:ext cx="3890772" cy="3291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  <p:pic>
        <p:nvPicPr>
          <p:cNvPr id="7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561364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J. Gordon Leishman. Principles of Helicopter Aerodynamics. Cambridge Aerospace Series. Cambridge</a:t>
            </a:r>
          </a:p>
          <a:p>
            <a:r>
              <a:rPr lang="en-ZA" sz="1600" i="1" dirty="0"/>
              <a:t>University Press, 2nd edition </a:t>
            </a:r>
            <a:r>
              <a:rPr lang="en-ZA" sz="1600" i="1" dirty="0" err="1"/>
              <a:t>edition</a:t>
            </a:r>
            <a:r>
              <a:rPr lang="en-ZA" sz="1600" i="1" dirty="0"/>
              <a:t>, 2006.</a:t>
            </a:r>
            <a:endParaRPr lang="en-GB" sz="1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1600" y="2420888"/>
                <a:ext cx="9361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93610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71800" y="2403376"/>
                <a:ext cx="9361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03376"/>
                <a:ext cx="93610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99692" y="3222268"/>
            <a:ext cx="108012" cy="13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807804" y="3140968"/>
            <a:ext cx="1800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06291" y="2852936"/>
                <a:ext cx="504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91" y="285293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573778" y="3707740"/>
                <a:ext cx="4140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78" y="3707740"/>
                <a:ext cx="41404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15616" y="3347700"/>
                <a:ext cx="4140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347700"/>
                <a:ext cx="4140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799692" y="3726324"/>
            <a:ext cx="108012" cy="13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439652" y="5121227"/>
                <a:ext cx="4140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5121227"/>
                <a:ext cx="41404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051720" y="5184199"/>
            <a:ext cx="108012" cy="13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663788" y="5166484"/>
            <a:ext cx="108012" cy="13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60821" y="5116542"/>
                <a:ext cx="4140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21" y="5116542"/>
                <a:ext cx="41404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00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ZA" b="0" i="1" dirty="0" smtClean="0">
                    <a:latin typeface="Cambria Math"/>
                  </a:rPr>
                  <a:t>Mathematical Expressions for Thrust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b="0" dirty="0" smtClean="0"/>
                  <a:t> 				Mass flow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ZA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GB" dirty="0" smtClean="0"/>
                  <a:t> 				Thrust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∴</m:t>
                    </m:r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ZA" i="1">
                            <a:latin typeface="Cambria Math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ZA" b="0" dirty="0" smtClean="0"/>
                  <a:t> 			(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/>
                      </a:rPr>
                      <m:t>∵</m:t>
                    </m:r>
                    <m:r>
                      <a:rPr lang="en-ZA" b="0" i="1" dirty="0" smtClean="0">
                        <a:latin typeface="Cambria Math"/>
                      </a:rPr>
                      <m:t>𝑎</m:t>
                    </m:r>
                    <m:r>
                      <a:rPr lang="en-ZA" b="0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Z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dirty="0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ZA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b="0" dirty="0" smtClean="0"/>
                  <a:t>)</a:t>
                </a:r>
              </a:p>
              <a:p>
                <a:endParaRPr lang="en-ZA" dirty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ZA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b="0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ZA" b="0" dirty="0" smtClean="0"/>
                  <a:t>Pressure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Z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ZA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Z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Z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ZA" b="0" dirty="0" smtClean="0"/>
                  <a:t>		Bernoulli’s Equation</a:t>
                </a:r>
              </a:p>
              <a:p>
                <a:pPr marL="0" indent="0">
                  <a:buNone/>
                </a:pPr>
                <a:endParaRPr lang="en-ZA" b="0" dirty="0" smtClean="0"/>
              </a:p>
              <a:p>
                <a:endParaRPr lang="en-ZA" b="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Google Drive\Masters\Impact\Presentations\Unit Images\pressur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896544" cy="4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9632" y="6093296"/>
            <a:ext cx="439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/>
              <a:t>Image Taken from: </a:t>
            </a:r>
            <a:r>
              <a:rPr lang="en-GB" sz="1600" i="1" dirty="0" smtClean="0">
                <a:hlinkClick r:id="rId6"/>
              </a:rPr>
              <a:t>http</a:t>
            </a:r>
            <a:r>
              <a:rPr lang="en-GB" sz="1600" i="1" dirty="0">
                <a:hlinkClick r:id="rId6"/>
              </a:rPr>
              <a:t>://adl-public.stanford.edu</a:t>
            </a:r>
            <a:r>
              <a:rPr lang="en-GB" sz="1600" i="1" dirty="0" smtClean="0">
                <a:hlinkClick r:id="rId6"/>
              </a:rPr>
              <a:t>/</a:t>
            </a:r>
            <a:r>
              <a:rPr lang="en-GB" sz="1600" i="1" dirty="0" smtClean="0"/>
              <a:t>,</a:t>
            </a:r>
          </a:p>
          <a:p>
            <a:r>
              <a:rPr lang="en-ZA" sz="1600" i="1" dirty="0" smtClean="0"/>
              <a:t>Stanford Aerospace Design Lab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602099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363272" cy="690091"/>
          </a:xfrm>
        </p:spPr>
        <p:txBody>
          <a:bodyPr/>
          <a:lstStyle/>
          <a:p>
            <a:pPr algn="ctr"/>
            <a:r>
              <a:rPr lang="en-ZA" dirty="0" smtClean="0"/>
              <a:t>Disk and Power Loading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𝐷𝐿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𝐴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𝜌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ZA" dirty="0" smtClean="0"/>
                  <a:t>Uniform in multi rotors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𝐷𝐿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= ∨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𝐸𝑓𝑓𝑖𝑐𝑖𝑒𝑛𝑐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  <a:ea typeface="Cambria Math"/>
                          </a:rPr>
                          <m:t>𝐻𝑜𝑣𝑒𝑟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ZA" dirty="0" smtClean="0"/>
                  <a:t>Bigger blades leads to a better hover efficiency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𝑃</m:t>
                    </m:r>
                    <m:r>
                      <a:rPr lang="en-ZA" b="0" i="1" smtClean="0">
                        <a:latin typeface="Cambria Math"/>
                      </a:rPr>
                      <m:t>=2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Sup>
                      <m:sSubSupPr>
                        <m:ctrlPr>
                          <a:rPr lang="en-Z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endParaRPr lang="en-Z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00113"/>
            <a:ext cx="4041775" cy="270081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  <p:pic>
        <p:nvPicPr>
          <p:cNvPr id="8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561364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J. Gordon Leishman. Principles of Helicopter Aerodynamics. Cambridge Aerospace Series. Cambridge</a:t>
            </a:r>
          </a:p>
          <a:p>
            <a:r>
              <a:rPr lang="en-ZA" sz="1600" i="1" dirty="0"/>
              <a:t>University Press, 2nd </a:t>
            </a:r>
            <a:r>
              <a:rPr lang="en-ZA" sz="1600" i="1" dirty="0" smtClean="0"/>
              <a:t>edition, </a:t>
            </a:r>
            <a:r>
              <a:rPr lang="en-ZA" sz="1600" i="1" dirty="0"/>
              <a:t>2006.</a:t>
            </a:r>
            <a:endParaRPr lang="en-GB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r="24321"/>
          <a:stretch/>
        </p:blipFill>
        <p:spPr>
          <a:xfrm>
            <a:off x="1691680" y="1510231"/>
            <a:ext cx="5616624" cy="49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85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ZA" b="0" i="1" dirty="0" smtClean="0">
                    <a:latin typeface="Cambria Math"/>
                  </a:rPr>
                  <a:t>Mathematical Relationships for Electrical Power</a:t>
                </a:r>
              </a:p>
              <a:p>
                <a:endParaRPr lang="en-ZA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𝑉𝐼</m:t>
                    </m:r>
                  </m:oMath>
                </a14:m>
                <a:r>
                  <a:rPr lang="en-ZA" b="0" dirty="0" smtClean="0"/>
                  <a:t> 				Electrical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𝜂</m:t>
                        </m:r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𝜂</m:t>
                    </m:r>
                    <m:r>
                      <a:rPr lang="en-ZA" b="0" i="1" smtClean="0">
                        <a:latin typeface="Cambria Math"/>
                      </a:rPr>
                      <m:t>𝑉𝐼</m:t>
                    </m:r>
                  </m:oMath>
                </a14:m>
                <a:r>
                  <a:rPr lang="en-ZA" b="0" dirty="0" smtClean="0"/>
                  <a:t> 			Aerodynamic Power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ZA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ZA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ZA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ZA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ZA" b="0" dirty="0" smtClean="0"/>
                  <a:t>		</a:t>
                </a:r>
                <a:r>
                  <a:rPr lang="en-ZA" b="0" smtClean="0"/>
                  <a:t>	</a:t>
                </a:r>
                <a:endParaRPr lang="en-ZA" b="0" dirty="0" smtClean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∴</m:t>
                    </m:r>
                    <m:r>
                      <a:rPr lang="en-ZA" b="1" i="1" smtClean="0">
                        <a:latin typeface="Cambria Math"/>
                      </a:rPr>
                      <m:t>𝑻</m:t>
                    </m:r>
                    <m:r>
                      <a:rPr lang="en-ZA" b="1" i="1" smtClean="0">
                        <a:latin typeface="Cambria Math"/>
                      </a:rPr>
                      <m:t> ∝</m:t>
                    </m:r>
                    <m:sSubSup>
                      <m:sSubSupPr>
                        <m:ctrlPr>
                          <a:rPr lang="en-ZA" b="1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ZA" b="1" i="1" smtClean="0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ZA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sub>
                      <m:sup>
                        <m:f>
                          <m:fPr>
                            <m:ctrlPr>
                              <a:rPr lang="en-ZA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ZA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ZA" b="1" i="1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GB" b="1" dirty="0" smtClean="0"/>
                  <a:t>				</a:t>
                </a:r>
                <a:endParaRPr lang="en-GB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:\Google Drive\Masters\Impact\presentations\US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5893"/>
            <a:ext cx="1696492" cy="17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66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 Overview 2012_16Feb12_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15072</TotalTime>
  <Words>1708</Words>
  <Application>Microsoft Office PowerPoint</Application>
  <PresentationFormat>On-screen Show (4:3)</PresentationFormat>
  <Paragraphs>281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CSIR Overview 2012_16Feb12_ V1</vt:lpstr>
      <vt:lpstr>Review of Standard Rotor Configurations for a Micro Unmanned Aerial System </vt:lpstr>
      <vt:lpstr>Contents</vt:lpstr>
      <vt:lpstr>Introduction</vt:lpstr>
      <vt:lpstr>Introduction</vt:lpstr>
      <vt:lpstr>Fundamentals of Flight Theory</vt:lpstr>
      <vt:lpstr>Fundamentals of Flight Theory</vt:lpstr>
      <vt:lpstr>Fundamentals of Flight Theory</vt:lpstr>
      <vt:lpstr>Fundamentals of Flight Theory</vt:lpstr>
      <vt:lpstr>Fundamentals of Flight Theory</vt:lpstr>
      <vt:lpstr>Selection Parameters</vt:lpstr>
      <vt:lpstr>Selection Parameters</vt:lpstr>
      <vt:lpstr>Selection Parameters</vt:lpstr>
      <vt:lpstr>Selection Parameters</vt:lpstr>
      <vt:lpstr>Standard Configurations</vt:lpstr>
      <vt:lpstr>Standard Configurations</vt:lpstr>
      <vt:lpstr>Standard Configurations</vt:lpstr>
      <vt:lpstr>Standard Configurations</vt:lpstr>
      <vt:lpstr>Concept Designs</vt:lpstr>
      <vt:lpstr>Concept Designs</vt:lpstr>
      <vt:lpstr>PowerPoint Presentation</vt:lpstr>
    </vt:vector>
  </TitlesOfParts>
  <Company>CSIR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@</dc:creator>
  <cp:lastModifiedBy>Angus Steele</cp:lastModifiedBy>
  <cp:revision>1275</cp:revision>
  <cp:lastPrinted>2014-02-13T09:15:42Z</cp:lastPrinted>
  <dcterms:created xsi:type="dcterms:W3CDTF">2012-02-16T10:58:43Z</dcterms:created>
  <dcterms:modified xsi:type="dcterms:W3CDTF">2015-11-25T20:45:24Z</dcterms:modified>
</cp:coreProperties>
</file>