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7" r:id="rId2"/>
    <p:sldId id="268" r:id="rId3"/>
    <p:sldId id="267" r:id="rId4"/>
    <p:sldId id="258" r:id="rId5"/>
    <p:sldId id="270" r:id="rId6"/>
    <p:sldId id="260" r:id="rId7"/>
    <p:sldId id="271" r:id="rId8"/>
    <p:sldId id="273" r:id="rId9"/>
    <p:sldId id="280" r:id="rId10"/>
    <p:sldId id="276" r:id="rId11"/>
    <p:sldId id="277" r:id="rId12"/>
    <p:sldId id="278" r:id="rId13"/>
    <p:sldId id="279" r:id="rId14"/>
    <p:sldId id="274" r:id="rId15"/>
    <p:sldId id="275" r:id="rId16"/>
    <p:sldId id="281" r:id="rId17"/>
    <p:sldId id="282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627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CF526F-5B6B-4CBD-AB2E-40FF1523C7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4B359-6687-4712-9CFB-B4568FFD17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CC75A-80F2-4714-A7ED-0BA095608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A3B9C-C8B9-4695-8B84-EADAF18B8D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EAA65-E87B-45E7-BFE8-F382FC773B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91CE6-9826-4DAF-BAE1-85D73C0654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D7D88-D94D-40C6-BB6C-A2C5AFABD8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B608-8B9D-4BAE-B8DF-E62B289765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D2F62-A708-41F8-B7CE-C81FC75645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E773B-74E9-490C-BDBB-3CE8AD8D1F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6B071-BD5E-4A22-8666-A411098D3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8B7775D-722E-4E5B-8DBE-ECC0FE7BBE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400" dirty="0"/>
              <a:t>IFPE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52600"/>
            <a:ext cx="8136904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BR" sz="2400" dirty="0"/>
              <a:t>ELETRONICA BÁSICA 1</a:t>
            </a:r>
          </a:p>
          <a:p>
            <a:pPr eaLnBrk="1" hangingPunct="1">
              <a:lnSpc>
                <a:spcPct val="80000"/>
              </a:lnSpc>
              <a:buNone/>
            </a:pPr>
            <a:endParaRPr lang="pt-BR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/>
              <a:t>PROFESSOR: </a:t>
            </a:r>
            <a:r>
              <a:rPr lang="pt-BR" sz="2000" dirty="0" smtClean="0"/>
              <a:t>PEREIRA</a:t>
            </a:r>
          </a:p>
          <a:p>
            <a:pPr eaLnBrk="1" hangingPunct="1">
              <a:lnSpc>
                <a:spcPct val="80000"/>
              </a:lnSpc>
              <a:buNone/>
            </a:pPr>
            <a:endParaRPr lang="pt-BR" sz="20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b="1" dirty="0" smtClean="0"/>
              <a:t>AMPLIFICADORES</a:t>
            </a:r>
            <a:endParaRPr lang="pt-BR" sz="2400" b="1" dirty="0" smtClean="0"/>
          </a:p>
          <a:p>
            <a:pPr eaLnBrk="1" hangingPunct="1">
              <a:lnSpc>
                <a:spcPct val="80000"/>
              </a:lnSpc>
            </a:pPr>
            <a:endParaRPr lang="pt-BR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/>
              <a:t>LIVRO(s): BOYLESTAD. </a:t>
            </a:r>
            <a:r>
              <a:rPr lang="pt-BR" sz="2000" b="1" dirty="0"/>
              <a:t>DISPOSITIVOS ELETRÔNICOS</a:t>
            </a:r>
            <a:r>
              <a:rPr lang="pt-BR" sz="2000" dirty="0"/>
              <a:t>. www.prenhall.com/boylestad_br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pt-BR" sz="2000" dirty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pt-BR" sz="2000" dirty="0"/>
              <a:t>(</a:t>
            </a:r>
            <a:r>
              <a:rPr lang="pt-BR" sz="2000" dirty="0" err="1"/>
              <a:t>Boylestad</a:t>
            </a:r>
            <a:r>
              <a:rPr lang="pt-BR" sz="2000" dirty="0"/>
              <a:t>. Introdução à Análise de Circuitos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pt-BR" sz="2000" dirty="0"/>
              <a:t> www.prenhall.com/boylestad_br)</a:t>
            </a:r>
          </a:p>
          <a:p>
            <a:pPr eaLnBrk="1" hangingPunct="1">
              <a:lnSpc>
                <a:spcPct val="80000"/>
              </a:lnSpc>
            </a:pPr>
            <a:endParaRPr lang="pt-BR" sz="2000" dirty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  AMPLIFICADOR OPERACIONAL</a:t>
            </a:r>
            <a:endParaRPr lang="pt-BR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124672"/>
          </a:xfrm>
        </p:spPr>
        <p:txBody>
          <a:bodyPr/>
          <a:lstStyle/>
          <a:p>
            <a:pPr eaLnBrk="1" hangingPunct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700808"/>
            <a:ext cx="8064896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  AMPLIFICADOR OPERACIONAL</a:t>
            </a:r>
            <a:endParaRPr lang="pt-BR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124672"/>
          </a:xfrm>
        </p:spPr>
        <p:txBody>
          <a:bodyPr/>
          <a:lstStyle/>
          <a:p>
            <a:pPr eaLnBrk="1" hangingPunct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136904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  CARACTERÍSTICAS DO AMP-OP</a:t>
            </a:r>
            <a:endParaRPr lang="pt-BR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124672"/>
          </a:xfrm>
        </p:spPr>
        <p:txBody>
          <a:bodyPr/>
          <a:lstStyle/>
          <a:p>
            <a:pPr eaLnBrk="1" hangingPunct="1"/>
            <a:r>
              <a:rPr lang="pt-BR" dirty="0" smtClean="0"/>
              <a:t>Ganho muito alto</a:t>
            </a:r>
          </a:p>
          <a:p>
            <a:pPr eaLnBrk="1" hangingPunct="1"/>
            <a:r>
              <a:rPr lang="pt-BR" dirty="0" smtClean="0"/>
              <a:t>Alta impedância de entrada</a:t>
            </a:r>
          </a:p>
          <a:p>
            <a:pPr eaLnBrk="1" hangingPunct="1"/>
            <a:r>
              <a:rPr lang="pt-BR" dirty="0" smtClean="0"/>
              <a:t>Baixa impedância de saída</a:t>
            </a:r>
          </a:p>
          <a:p>
            <a:pPr eaLnBrk="1" hangingPunct="1"/>
            <a:r>
              <a:rPr lang="pt-BR" dirty="0" smtClean="0"/>
              <a:t>Alta rejeição ao modo comum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sz="3600" dirty="0" smtClean="0"/>
              <a:t>  </a:t>
            </a:r>
            <a:r>
              <a:rPr lang="pt-BR" sz="3600" b="1" dirty="0" smtClean="0"/>
              <a:t>EQUAÇÕES PRINCIPAIS</a:t>
            </a:r>
            <a:endParaRPr lang="pt-BR" sz="36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060848"/>
            <a:ext cx="8001000" cy="3816424"/>
          </a:xfrm>
        </p:spPr>
        <p:txBody>
          <a:bodyPr/>
          <a:lstStyle/>
          <a:p>
            <a:pPr eaLnBrk="1" hangingPunct="1"/>
            <a:r>
              <a:rPr lang="pt-BR" dirty="0" err="1" smtClean="0"/>
              <a:t>Vd</a:t>
            </a:r>
            <a:r>
              <a:rPr lang="pt-BR" dirty="0" smtClean="0"/>
              <a:t> = V1 – V2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err="1" smtClean="0"/>
              <a:t>Vc</a:t>
            </a:r>
            <a:r>
              <a:rPr lang="pt-BR" dirty="0" smtClean="0"/>
              <a:t> = (V1 + V2)/2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err="1" smtClean="0"/>
              <a:t>Vo</a:t>
            </a:r>
            <a:r>
              <a:rPr lang="pt-BR" dirty="0" smtClean="0"/>
              <a:t> = </a:t>
            </a:r>
            <a:r>
              <a:rPr lang="pt-BR" dirty="0" err="1" smtClean="0"/>
              <a:t>AdVd</a:t>
            </a:r>
            <a:r>
              <a:rPr lang="pt-BR" dirty="0" smtClean="0"/>
              <a:t> + </a:t>
            </a:r>
            <a:r>
              <a:rPr lang="pt-BR" dirty="0" err="1" smtClean="0"/>
              <a:t>AcVc</a:t>
            </a:r>
            <a:endParaRPr lang="pt-BR" dirty="0" smtClean="0"/>
          </a:p>
          <a:p>
            <a:pPr eaLnBrk="1" hangingPunct="1"/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   CONFIGURAÇÃO DARLINGTON</a:t>
            </a:r>
            <a:endParaRPr lang="pt-BR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124672"/>
          </a:xfrm>
        </p:spPr>
        <p:txBody>
          <a:bodyPr/>
          <a:lstStyle/>
          <a:p>
            <a:pPr eaLnBrk="1" hangingPunct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700808"/>
            <a:ext cx="8064896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   AMPLIFICADOR DARLINGTON</a:t>
            </a:r>
            <a:endParaRPr lang="pt-BR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124672"/>
          </a:xfrm>
        </p:spPr>
        <p:txBody>
          <a:bodyPr/>
          <a:lstStyle/>
          <a:p>
            <a:pPr eaLnBrk="1" hangingPunct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6489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   AMPLIFICADOR DE POTÊNCIA</a:t>
            </a:r>
            <a:endParaRPr lang="pt-BR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124672"/>
          </a:xfrm>
        </p:spPr>
        <p:txBody>
          <a:bodyPr/>
          <a:lstStyle/>
          <a:p>
            <a:pPr eaLnBrk="1" hangingPunct="1"/>
            <a:r>
              <a:rPr lang="pt-BR" dirty="0" smtClean="0"/>
              <a:t>Nos circuitos amplificadores de pequenos sinais os fatores principais são a </a:t>
            </a:r>
            <a:r>
              <a:rPr lang="pt-BR" dirty="0" err="1" smtClean="0"/>
              <a:t>lineridade</a:t>
            </a:r>
            <a:r>
              <a:rPr lang="pt-BR" dirty="0" smtClean="0"/>
              <a:t> e o ganho. Nos de grande sinal interessa a transferência de potência e o casamento de impedância.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   AMPLIFICADOR DE POTÊNCIA</a:t>
            </a:r>
            <a:endParaRPr lang="pt-BR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52600"/>
            <a:ext cx="8424936" cy="4124672"/>
          </a:xfrm>
        </p:spPr>
        <p:txBody>
          <a:bodyPr/>
          <a:lstStyle/>
          <a:p>
            <a:pPr eaLnBrk="1" hangingPunct="1"/>
            <a:r>
              <a:rPr lang="pt-BR" dirty="0" smtClean="0"/>
              <a:t>Classe A (amplifica 360 graus do sinal)</a:t>
            </a:r>
          </a:p>
          <a:p>
            <a:pPr eaLnBrk="1" hangingPunct="1"/>
            <a:r>
              <a:rPr lang="pt-BR" dirty="0" smtClean="0"/>
              <a:t>Classe B (amplifica 180 graus do sinal)</a:t>
            </a:r>
          </a:p>
          <a:p>
            <a:pPr eaLnBrk="1" hangingPunct="1"/>
            <a:r>
              <a:rPr lang="pt-BR" dirty="0" smtClean="0"/>
              <a:t>Classe AB (amplifica entre 180 e 360 graus do sinal)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216025"/>
          </a:xfrm>
        </p:spPr>
        <p:txBody>
          <a:bodyPr/>
          <a:lstStyle/>
          <a:p>
            <a:pPr eaLnBrk="1" hangingPunct="1"/>
            <a:r>
              <a:rPr lang="pt-BR" sz="4400" dirty="0" smtClean="0"/>
              <a:t>  </a:t>
            </a:r>
            <a:r>
              <a:rPr lang="pt-BR" sz="4000" dirty="0" smtClean="0"/>
              <a:t>AMPLIFICADOR DIFERENCIAL</a:t>
            </a:r>
            <a:endParaRPr lang="pt-BR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52600"/>
            <a:ext cx="8136904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pt-BR" sz="4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52928" cy="466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  CONFIGURAÇÕES POSSÍVEIS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348880"/>
            <a:ext cx="8136904" cy="3670920"/>
          </a:xfrm>
        </p:spPr>
        <p:txBody>
          <a:bodyPr/>
          <a:lstStyle/>
          <a:p>
            <a:r>
              <a:rPr lang="pt-BR" sz="2000" dirty="0" smtClean="0"/>
              <a:t>1. </a:t>
            </a:r>
            <a:r>
              <a:rPr lang="pt-BR" sz="2000" b="1" dirty="0" smtClean="0"/>
              <a:t>Terminação simples: </a:t>
            </a:r>
            <a:r>
              <a:rPr lang="pt-BR" sz="2000" dirty="0" smtClean="0"/>
              <a:t>uma entrada aterrada e a outra com sinal aplicado</a:t>
            </a:r>
          </a:p>
          <a:p>
            <a:endParaRPr lang="pt-BR" sz="2000" dirty="0" smtClean="0"/>
          </a:p>
          <a:p>
            <a:r>
              <a:rPr lang="pt-BR" sz="2000" dirty="0" smtClean="0"/>
              <a:t>2. </a:t>
            </a:r>
            <a:r>
              <a:rPr lang="pt-BR" sz="2000" b="1" dirty="0" smtClean="0"/>
              <a:t>Terminação dupla: </a:t>
            </a:r>
            <a:r>
              <a:rPr lang="pt-BR" sz="2000" dirty="0" smtClean="0"/>
              <a:t>dois sinais de entrada de polarização opostas</a:t>
            </a:r>
          </a:p>
          <a:p>
            <a:endParaRPr lang="pt-BR" sz="2000" dirty="0" smtClean="0"/>
          </a:p>
          <a:p>
            <a:r>
              <a:rPr lang="pt-BR" sz="2000" dirty="0" smtClean="0"/>
              <a:t>3. </a:t>
            </a:r>
            <a:r>
              <a:rPr lang="pt-BR" sz="2000" b="1" dirty="0" smtClean="0"/>
              <a:t>Modo comum: </a:t>
            </a:r>
            <a:r>
              <a:rPr lang="pt-BR" sz="2000" dirty="0" smtClean="0"/>
              <a:t>mesmo sinal de entrada aplicado em ambas entradas</a:t>
            </a:r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POLARIZAÇÃO CC</a:t>
            </a:r>
            <a:endParaRPr lang="pt-B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6489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PRINCIPAIS CARACTERÍSTICAS</a:t>
            </a:r>
            <a:endParaRPr lang="pt-B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a. Ganho muito elevado para sinais opostos aplicados ( Ad )</a:t>
            </a:r>
          </a:p>
          <a:p>
            <a:r>
              <a:rPr lang="pt-BR" sz="2800" dirty="0" smtClean="0"/>
              <a:t>b. Ganho muito pequeno para entradas comuns ( </a:t>
            </a:r>
            <a:r>
              <a:rPr lang="pt-BR" sz="2800" dirty="0" err="1" smtClean="0"/>
              <a:t>Ac</a:t>
            </a:r>
            <a:r>
              <a:rPr lang="pt-BR" sz="2800" dirty="0" smtClean="0"/>
              <a:t> )</a:t>
            </a:r>
          </a:p>
          <a:p>
            <a:r>
              <a:rPr lang="pt-BR" sz="2800" dirty="0" smtClean="0"/>
              <a:t>c. Rejeição em modo comum         CMRR = Ad/</a:t>
            </a:r>
            <a:r>
              <a:rPr lang="pt-BR" sz="2800" dirty="0" err="1" smtClean="0"/>
              <a:t>Ac</a:t>
            </a:r>
            <a:endParaRPr lang="pt-BR" sz="2800" dirty="0" smtClean="0"/>
          </a:p>
          <a:p>
            <a:r>
              <a:rPr lang="pt-BR" sz="2800" dirty="0" smtClean="0"/>
              <a:t>CMRR = 20log(Ad/</a:t>
            </a:r>
            <a:r>
              <a:rPr lang="pt-BR" sz="2800" dirty="0" err="1" smtClean="0"/>
              <a:t>Ac</a:t>
            </a:r>
            <a:r>
              <a:rPr lang="pt-BR" sz="2800" dirty="0" smtClean="0"/>
              <a:t>) dB</a:t>
            </a:r>
          </a:p>
          <a:p>
            <a:endParaRPr lang="pt-BR" sz="2800" dirty="0" smtClean="0"/>
          </a:p>
          <a:p>
            <a:pPr eaLnBrk="1" hangingPunct="1">
              <a:lnSpc>
                <a:spcPct val="90000"/>
              </a:lnSpc>
            </a:pPr>
            <a:endParaRPr lang="pt-BR" sz="2800" dirty="0" smtClean="0"/>
          </a:p>
          <a:p>
            <a:pPr eaLnBrk="1" hangingPunct="1">
              <a:lnSpc>
                <a:spcPct val="90000"/>
              </a:lnSpc>
            </a:pPr>
            <a:endParaRPr lang="pt-BR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OPERAÇÃO CA DO CIRCUITO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28800"/>
            <a:ext cx="8001000" cy="3816424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648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OPERAÇÃO CA DO CIRCUITO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28800"/>
            <a:ext cx="8001000" cy="3816424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6489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EXERCÍCIO: CALCULE </a:t>
            </a:r>
            <a:r>
              <a:rPr lang="pt-BR" sz="3600" dirty="0" err="1" smtClean="0"/>
              <a:t>Ie</a:t>
            </a:r>
            <a:r>
              <a:rPr lang="pt-BR" sz="3600" dirty="0" smtClean="0"/>
              <a:t>, </a:t>
            </a:r>
            <a:r>
              <a:rPr lang="pt-BR" sz="3600" dirty="0" err="1" smtClean="0"/>
              <a:t>Ic</a:t>
            </a:r>
            <a:r>
              <a:rPr lang="pt-BR" sz="3600" dirty="0" smtClean="0"/>
              <a:t> e </a:t>
            </a:r>
            <a:r>
              <a:rPr lang="pt-BR" sz="3600" dirty="0" err="1" smtClean="0"/>
              <a:t>Vc</a:t>
            </a:r>
            <a:r>
              <a:rPr lang="pt-BR" sz="3600" dirty="0" smtClean="0"/>
              <a:t>.</a:t>
            </a:r>
            <a:endParaRPr lang="pt-BR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124672"/>
          </a:xfrm>
        </p:spPr>
        <p:txBody>
          <a:bodyPr/>
          <a:lstStyle/>
          <a:p>
            <a:pPr eaLnBrk="1" hangingPunct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6489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EXERCÍCIO: CALCULE </a:t>
            </a:r>
            <a:r>
              <a:rPr lang="pt-BR" sz="3600" dirty="0" err="1" smtClean="0"/>
              <a:t>Ie</a:t>
            </a:r>
            <a:r>
              <a:rPr lang="pt-BR" sz="3600" dirty="0" smtClean="0"/>
              <a:t>, </a:t>
            </a:r>
            <a:r>
              <a:rPr lang="pt-BR" sz="3600" dirty="0" err="1" smtClean="0"/>
              <a:t>Ic</a:t>
            </a:r>
            <a:r>
              <a:rPr lang="pt-BR" sz="3600" dirty="0" smtClean="0"/>
              <a:t> e </a:t>
            </a:r>
            <a:r>
              <a:rPr lang="pt-BR" sz="3600" dirty="0" err="1" smtClean="0"/>
              <a:t>Vc</a:t>
            </a:r>
            <a:r>
              <a:rPr lang="pt-BR" sz="3600" dirty="0" smtClean="0"/>
              <a:t>.</a:t>
            </a:r>
            <a:endParaRPr lang="pt-BR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52600"/>
            <a:ext cx="8424936" cy="4124672"/>
          </a:xfrm>
        </p:spPr>
        <p:txBody>
          <a:bodyPr/>
          <a:lstStyle/>
          <a:p>
            <a:pPr eaLnBrk="1" hangingPunct="1"/>
            <a:r>
              <a:rPr lang="pt-BR" dirty="0" err="1" smtClean="0"/>
              <a:t>Ie</a:t>
            </a:r>
            <a:r>
              <a:rPr lang="pt-BR" dirty="0" smtClean="0"/>
              <a:t> =(</a:t>
            </a:r>
            <a:r>
              <a:rPr lang="pt-BR" dirty="0" err="1" smtClean="0"/>
              <a:t>Vbe</a:t>
            </a:r>
            <a:r>
              <a:rPr lang="pt-BR" dirty="0" smtClean="0"/>
              <a:t> – </a:t>
            </a:r>
            <a:r>
              <a:rPr lang="pt-BR" dirty="0" err="1" smtClean="0"/>
              <a:t>Vee</a:t>
            </a:r>
            <a:r>
              <a:rPr lang="pt-BR" dirty="0" smtClean="0"/>
              <a:t>)/RE =(- 0,7 – (-9))/3k3 </a:t>
            </a:r>
          </a:p>
          <a:p>
            <a:pPr eaLnBrk="1" hangingPunct="1"/>
            <a:r>
              <a:rPr lang="pt-BR" dirty="0" err="1" smtClean="0"/>
              <a:t>Ie</a:t>
            </a:r>
            <a:r>
              <a:rPr lang="pt-BR" dirty="0" smtClean="0"/>
              <a:t> = 8,3/3k3 = 2,5 mA</a:t>
            </a:r>
          </a:p>
          <a:p>
            <a:pPr eaLnBrk="1" hangingPunct="1"/>
            <a:r>
              <a:rPr lang="pt-BR" dirty="0" err="1" smtClean="0"/>
              <a:t>Ic</a:t>
            </a:r>
            <a:r>
              <a:rPr lang="pt-BR" dirty="0" smtClean="0"/>
              <a:t> = </a:t>
            </a:r>
            <a:r>
              <a:rPr lang="pt-BR" dirty="0" err="1" smtClean="0"/>
              <a:t>Ie</a:t>
            </a:r>
            <a:r>
              <a:rPr lang="pt-BR" dirty="0" smtClean="0"/>
              <a:t>/2 ≈ </a:t>
            </a:r>
            <a:r>
              <a:rPr lang="pt-BR" dirty="0" err="1" smtClean="0"/>
              <a:t>Ie</a:t>
            </a:r>
            <a:r>
              <a:rPr lang="pt-BR" dirty="0" smtClean="0"/>
              <a:t> </a:t>
            </a:r>
            <a:r>
              <a:rPr lang="pt-BR" smtClean="0"/>
              <a:t>= 1,25 </a:t>
            </a:r>
            <a:r>
              <a:rPr lang="pt-BR" dirty="0" smtClean="0"/>
              <a:t>mA</a:t>
            </a:r>
          </a:p>
          <a:p>
            <a:pPr eaLnBrk="1" hangingPunct="1"/>
            <a:r>
              <a:rPr lang="pt-BR" dirty="0" err="1" smtClean="0"/>
              <a:t>Vc</a:t>
            </a:r>
            <a:r>
              <a:rPr lang="pt-BR" dirty="0" smtClean="0"/>
              <a:t> = </a:t>
            </a:r>
            <a:r>
              <a:rPr lang="pt-BR" dirty="0" err="1" smtClean="0"/>
              <a:t>Vcc</a:t>
            </a:r>
            <a:r>
              <a:rPr lang="pt-BR" dirty="0" smtClean="0"/>
              <a:t> – (</a:t>
            </a:r>
            <a:r>
              <a:rPr lang="pt-BR" dirty="0" err="1" smtClean="0"/>
              <a:t>Ic</a:t>
            </a:r>
            <a:r>
              <a:rPr lang="pt-BR" dirty="0" smtClean="0"/>
              <a:t>.</a:t>
            </a:r>
            <a:r>
              <a:rPr lang="pt-BR" dirty="0" err="1" smtClean="0"/>
              <a:t>Rc</a:t>
            </a:r>
            <a:r>
              <a:rPr lang="pt-BR" dirty="0" smtClean="0"/>
              <a:t>) = 9 – 1,25mA.3,9k</a:t>
            </a:r>
            <a:r>
              <a:rPr lang="el-GR" dirty="0" smtClean="0"/>
              <a:t>Ω</a:t>
            </a:r>
            <a:endParaRPr lang="pt-BR" dirty="0" smtClean="0"/>
          </a:p>
          <a:p>
            <a:pPr eaLnBrk="1" hangingPunct="1"/>
            <a:r>
              <a:rPr lang="pt-BR" dirty="0" err="1" smtClean="0"/>
              <a:t>Vc</a:t>
            </a:r>
            <a:r>
              <a:rPr lang="pt-BR" dirty="0" smtClean="0"/>
              <a:t> = 9 – 4,87 = 4,13V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884</TotalTime>
  <Words>308</Words>
  <Application>Microsoft Office PowerPoint</Application>
  <PresentationFormat>Apresentação na tela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Perfil</vt:lpstr>
      <vt:lpstr>IFPE</vt:lpstr>
      <vt:lpstr>  AMPLIFICADOR DIFERENCIAL</vt:lpstr>
      <vt:lpstr>  CONFIGURAÇÕES POSSÍVEIS</vt:lpstr>
      <vt:lpstr>POLARIZAÇÃO CC</vt:lpstr>
      <vt:lpstr>PRINCIPAIS CARACTERÍSTICAS</vt:lpstr>
      <vt:lpstr>OPERAÇÃO CA DO CIRCUITO</vt:lpstr>
      <vt:lpstr>OPERAÇÃO CA DO CIRCUITO</vt:lpstr>
      <vt:lpstr>EXERCÍCIO: CALCULE Ie, Ic e Vc.</vt:lpstr>
      <vt:lpstr>EXERCÍCIO: CALCULE Ie, Ic e Vc.</vt:lpstr>
      <vt:lpstr>  AMPLIFICADOR OPERACIONAL</vt:lpstr>
      <vt:lpstr>  AMPLIFICADOR OPERACIONAL</vt:lpstr>
      <vt:lpstr>  CARACTERÍSTICAS DO AMP-OP</vt:lpstr>
      <vt:lpstr>  EQUAÇÕES PRINCIPAIS</vt:lpstr>
      <vt:lpstr>   CONFIGURAÇÃO DARLINGTON</vt:lpstr>
      <vt:lpstr>   AMPLIFICADOR DARLINGTON</vt:lpstr>
      <vt:lpstr>   AMPLIFICADOR DE POTÊNCIA</vt:lpstr>
      <vt:lpstr>   AMPLIFICADOR DE POTÊNCIA</vt:lpstr>
    </vt:vector>
  </TitlesOfParts>
  <Company>JFouza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CEFET-PE</dc:title>
  <dc:creator>FSonte</dc:creator>
  <cp:lastModifiedBy>jps322002</cp:lastModifiedBy>
  <cp:revision>81</cp:revision>
  <dcterms:created xsi:type="dcterms:W3CDTF">2008-03-06T12:00:48Z</dcterms:created>
  <dcterms:modified xsi:type="dcterms:W3CDTF">2017-07-10T20:12:01Z</dcterms:modified>
</cp:coreProperties>
</file>