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B8D0-C1D1-4B3C-ADCD-5BF714CC706B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E5C2E-E4F5-41D4-A7F5-A2508857B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E5C2E-E4F5-41D4-A7F5-A2508857B7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15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19868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Por Padrões:</a:t>
            </a:r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259640" y="4869000"/>
            <a:ext cx="6583680" cy="14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UFRPE BCC – 20171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Projeto e Análise de Algoritmos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Oficina 2aVA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Alunos: Lucas Wagner e José Bartolomeu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992960" y="3597480"/>
            <a:ext cx="5488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Algoritmo de Boyer Moore</a:t>
            </a:r>
            <a:endParaRPr 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1"/>
          <p:cNvGraphicFramePr/>
          <p:nvPr/>
        </p:nvGraphicFramePr>
        <p:xfrm>
          <a:off x="2254320" y="2269800"/>
          <a:ext cx="6095520" cy="74088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CustomShape 2"/>
          <p:cNvSpPr/>
          <p:nvPr/>
        </p:nvSpPr>
        <p:spPr>
          <a:xfrm>
            <a:off x="46080" y="2249280"/>
            <a:ext cx="1998000" cy="368640"/>
          </a:xfrm>
          <a:prstGeom prst="rect">
            <a:avLst/>
          </a:prstGeom>
          <a:blipFill>
            <a:blip r:embed="rId3"/>
            <a:stretch>
              <a:fillRect l="-886" t="-9726" r="-886" b="-2449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407160" y="2620080"/>
            <a:ext cx="88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       =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224000" y="648000"/>
            <a:ext cx="35391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Depois do primeiro for do código: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936000" y="864000"/>
            <a:ext cx="579780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o padrão:  a, a, b,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008000" y="1440000"/>
            <a:ext cx="7646040" cy="21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Pré-processamento da palavra: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3" name="Table 3"/>
          <p:cNvGraphicFramePr/>
          <p:nvPr/>
        </p:nvGraphicFramePr>
        <p:xfrm>
          <a:off x="2254320" y="2269800"/>
          <a:ext cx="6095520" cy="74088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CustomShape 4"/>
          <p:cNvSpPr/>
          <p:nvPr/>
        </p:nvSpPr>
        <p:spPr>
          <a:xfrm>
            <a:off x="46080" y="2249280"/>
            <a:ext cx="1998000" cy="368640"/>
          </a:xfrm>
          <a:prstGeom prst="rect">
            <a:avLst/>
          </a:prstGeom>
          <a:blipFill>
            <a:blip r:embed="rId3"/>
            <a:stretch>
              <a:fillRect l="-886" t="-9726" r="-886" b="-2449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07160" y="2620080"/>
            <a:ext cx="88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       =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792000" y="360000"/>
            <a:ext cx="3296674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Depois do Segundo for: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936000" y="864000"/>
            <a:ext cx="2812320" cy="3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Boyer Moore (algoritmo):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008000" y="1440000"/>
            <a:ext cx="7534440" cy="84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Faz a varredura dos caracteres do padrão e do texto da direita para 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esquerda(“trás pra frente”):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17880" y="2173320"/>
            <a:ext cx="673740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Padrao = a, a, b,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 = a, a, b, d, c, a, a, c, a,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Line 4"/>
          <p:cNvSpPr/>
          <p:nvPr/>
        </p:nvSpPr>
        <p:spPr>
          <a:xfrm flipV="1">
            <a:off x="1744920" y="4193280"/>
            <a:ext cx="360" cy="265680"/>
          </a:xfrm>
          <a:prstGeom prst="line">
            <a:avLst/>
          </a:prstGeom>
          <a:ln>
            <a:solidFill>
              <a:srgbClr val="7FFF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Line 5"/>
          <p:cNvSpPr/>
          <p:nvPr/>
        </p:nvSpPr>
        <p:spPr>
          <a:xfrm flipV="1">
            <a:off x="1456920" y="419328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Line 6"/>
          <p:cNvSpPr/>
          <p:nvPr/>
        </p:nvSpPr>
        <p:spPr>
          <a:xfrm flipV="1">
            <a:off x="2672640" y="52920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"/>
          <p:cNvSpPr/>
          <p:nvPr/>
        </p:nvSpPr>
        <p:spPr>
          <a:xfrm>
            <a:off x="1505880" y="5526720"/>
            <a:ext cx="1333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8"/>
          <p:cNvSpPr/>
          <p:nvPr/>
        </p:nvSpPr>
        <p:spPr>
          <a:xfrm>
            <a:off x="538920" y="386712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c, a,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9"/>
          <p:cNvSpPr/>
          <p:nvPr/>
        </p:nvSpPr>
        <p:spPr>
          <a:xfrm>
            <a:off x="486720" y="499284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c, a,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0"/>
          <p:cNvSpPr/>
          <p:nvPr/>
        </p:nvSpPr>
        <p:spPr>
          <a:xfrm>
            <a:off x="545400" y="4503240"/>
            <a:ext cx="1333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64000" y="1163829"/>
            <a:ext cx="1800000" cy="34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Caso1: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80640" y="1610589"/>
            <a:ext cx="7587720" cy="13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 não contém x: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ele encontra um valor que não existe no padrão, na próxima iteração ele irá </a:t>
            </a:r>
            <a:r>
              <a:rPr lang="pt-BR" sz="1800" b="0" u="sng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“alinhar” P[ 0 ] com T[ i + 1]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m 1"/>
          <p:cNvPicPr/>
          <p:nvPr/>
        </p:nvPicPr>
        <p:blipFill>
          <a:blip r:embed="rId3"/>
          <a:stretch/>
        </p:blipFill>
        <p:spPr>
          <a:xfrm>
            <a:off x="757800" y="3069669"/>
            <a:ext cx="7473960" cy="26398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1221840" y="6335589"/>
            <a:ext cx="2945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o algoritmo faz isso?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ED97A9B-46CB-4797-95E0-57CAB3D7D52F}"/>
              </a:ext>
            </a:extLst>
          </p:cNvPr>
          <p:cNvSpPr/>
          <p:nvPr/>
        </p:nvSpPr>
        <p:spPr>
          <a:xfrm>
            <a:off x="587828" y="288884"/>
            <a:ext cx="5264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algoritmo compara sempre T[ i ] com P[ j ].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4000" y="576000"/>
            <a:ext cx="55216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segredo está no trecho de código abaixo: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80640" y="969480"/>
            <a:ext cx="7587720" cy="14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Imagem 2"/>
          <p:cNvPicPr/>
          <p:nvPr/>
        </p:nvPicPr>
        <p:blipFill>
          <a:blip r:embed="rId3"/>
          <a:stretch/>
        </p:blipFill>
        <p:spPr>
          <a:xfrm>
            <a:off x="1981440" y="1794960"/>
            <a:ext cx="5257080" cy="33044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1611720" y="4122000"/>
            <a:ext cx="1725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64000" y="576000"/>
            <a:ext cx="55216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Voltando ao Caso 1...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80640" y="969480"/>
            <a:ext cx="7587720" cy="14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caso 1, i = -1, pois a letra não existe no padrão, logo: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+= m – min(j, l + 1);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+= m – min(j, -1 + 1);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+= m – min(j, 0);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+= m – 0;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 seja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= i + m;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64000" y="576000"/>
            <a:ext cx="55216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1 na prática: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47960" y="1408680"/>
            <a:ext cx="695340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Padrao = a, b, c,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 = 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Line 3"/>
          <p:cNvSpPr/>
          <p:nvPr/>
        </p:nvSpPr>
        <p:spPr>
          <a:xfrm flipV="1">
            <a:off x="1449360" y="4395600"/>
            <a:ext cx="360" cy="265680"/>
          </a:xfrm>
          <a:prstGeom prst="line">
            <a:avLst/>
          </a:prstGeom>
          <a:ln>
            <a:solidFill>
              <a:srgbClr val="7FFF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4"/>
          <p:cNvSpPr/>
          <p:nvPr/>
        </p:nvSpPr>
        <p:spPr>
          <a:xfrm flipV="1">
            <a:off x="1219320" y="44028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1126440" y="3726000"/>
            <a:ext cx="359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1082520" y="5018760"/>
            <a:ext cx="243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88720" y="40608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76120" y="4651920"/>
            <a:ext cx="1312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64000" y="576000"/>
            <a:ext cx="55216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1 na prática: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48320" y="1338840"/>
            <a:ext cx="696744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Padrao = a, a, b,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 = a, a, b, d, c, a, a, c, a,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 flipH="1" flipV="1">
            <a:off x="2095560" y="5544000"/>
            <a:ext cx="47196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4530240" y="6131520"/>
            <a:ext cx="40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Emparelhamento” de P(0) com T(i + 1), através da atualização do valor de i;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547640" y="3759480"/>
            <a:ext cx="117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novo i = 8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321480" y="4391640"/>
            <a:ext cx="565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c, a, a, b, c, c, b, b, a, a, b, a, a, b, c, 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1178820" y="4934880"/>
            <a:ext cx="1312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a, 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2206080" y="4128840"/>
            <a:ext cx="53794" cy="26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2765520" y="4979880"/>
            <a:ext cx="57798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novo j = 4 no final do padrão. Pois o algoritmo compara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trás para a frente o texto com o padrão.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 flipH="1" flipV="1">
            <a:off x="2583000" y="5151960"/>
            <a:ext cx="264600" cy="7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64000" y="576000"/>
            <a:ext cx="55216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Caso 2: A última ocorrência de x no padrão está em um índice menor que j;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41120" y="1047960"/>
            <a:ext cx="696744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" name="Imagem 1"/>
          <p:cNvPicPr/>
          <p:nvPr/>
        </p:nvPicPr>
        <p:blipFill>
          <a:blip r:embed="rId3"/>
          <a:stretch/>
        </p:blipFill>
        <p:spPr>
          <a:xfrm>
            <a:off x="988200" y="2150640"/>
            <a:ext cx="6876360" cy="221868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165600" y="491436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233360" y="5358960"/>
            <a:ext cx="1301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973880" y="4578840"/>
            <a:ext cx="37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2059200" y="5728320"/>
            <a:ext cx="206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7"/>
          <p:cNvSpPr/>
          <p:nvPr/>
        </p:nvSpPr>
        <p:spPr>
          <a:xfrm flipV="1">
            <a:off x="2380320" y="5211720"/>
            <a:ext cx="360" cy="265680"/>
          </a:xfrm>
          <a:prstGeom prst="line">
            <a:avLst/>
          </a:prstGeom>
          <a:ln>
            <a:solidFill>
              <a:srgbClr val="7FFF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Line 8"/>
          <p:cNvSpPr/>
          <p:nvPr/>
        </p:nvSpPr>
        <p:spPr>
          <a:xfrm flipV="1">
            <a:off x="2131560" y="518688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1E82F9-B084-40ED-89A6-6A8CE0D46868}"/>
              </a:ext>
            </a:extLst>
          </p:cNvPr>
          <p:cNvSpPr txBox="1"/>
          <p:nvPr/>
        </p:nvSpPr>
        <p:spPr>
          <a:xfrm>
            <a:off x="295868" y="1474782"/>
            <a:ext cx="863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Move P para a direita até que a última ocorrência de x em P fique alinha com T[ i 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0000" y="265536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519640" y="3024720"/>
            <a:ext cx="1301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888480" y="6786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956240" y="1123560"/>
            <a:ext cx="1301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2696760" y="343080"/>
            <a:ext cx="37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2782080" y="1492920"/>
            <a:ext cx="206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Line 7"/>
          <p:cNvSpPr/>
          <p:nvPr/>
        </p:nvSpPr>
        <p:spPr>
          <a:xfrm flipV="1">
            <a:off x="3103200" y="975960"/>
            <a:ext cx="360" cy="265680"/>
          </a:xfrm>
          <a:prstGeom prst="line">
            <a:avLst/>
          </a:prstGeom>
          <a:ln>
            <a:solidFill>
              <a:srgbClr val="7FFF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8"/>
          <p:cNvSpPr/>
          <p:nvPr/>
        </p:nvSpPr>
        <p:spPr>
          <a:xfrm flipV="1">
            <a:off x="2854800" y="95148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9"/>
          <p:cNvSpPr/>
          <p:nvPr/>
        </p:nvSpPr>
        <p:spPr>
          <a:xfrm flipV="1">
            <a:off x="3274920" y="3468600"/>
            <a:ext cx="360" cy="71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>
            <a:off x="1951560" y="4262760"/>
            <a:ext cx="5188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Alinhamento da última ocorrência do x ( ‘b’ ),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 T[ 7 ];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3511080" y="2063880"/>
            <a:ext cx="889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novo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 flipH="1">
            <a:off x="3746880" y="2354760"/>
            <a:ext cx="57240" cy="29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3"/>
          <p:cNvSpPr/>
          <p:nvPr/>
        </p:nvSpPr>
        <p:spPr>
          <a:xfrm>
            <a:off x="3990960" y="3117240"/>
            <a:ext cx="917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novo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 flipH="1" flipV="1">
            <a:off x="3743280" y="3226680"/>
            <a:ext cx="264600" cy="7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5"/>
          <p:cNvSpPr/>
          <p:nvPr/>
        </p:nvSpPr>
        <p:spPr>
          <a:xfrm>
            <a:off x="648000" y="5257980"/>
            <a:ext cx="208764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</a:p>
          <a:p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i_anterior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7</a:t>
            </a:r>
          </a:p>
          <a:p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i_atual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10</a:t>
            </a:r>
          </a:p>
        </p:txBody>
      </p:sp>
      <p:sp>
        <p:nvSpPr>
          <p:cNvPr id="130" name="CustomShape 16"/>
          <p:cNvSpPr/>
          <p:nvPr/>
        </p:nvSpPr>
        <p:spPr>
          <a:xfrm>
            <a:off x="648000" y="6252480"/>
            <a:ext cx="44002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*i s iniciais: a partir do alinhamento inicial.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/>
          <p:nvPr/>
        </p:nvPicPr>
        <p:blipFill>
          <a:blip r:embed="rId3"/>
          <a:stretch/>
        </p:blipFill>
        <p:spPr>
          <a:xfrm>
            <a:off x="1828800" y="673200"/>
            <a:ext cx="4958640" cy="59299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631440" y="188640"/>
            <a:ext cx="1541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algoritmo: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404280" y="2088000"/>
            <a:ext cx="8667360" cy="29430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71240" y="627480"/>
            <a:ext cx="8024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3: a última ocorrência de x em P está em algum índice maior do que j;</a:t>
            </a:r>
          </a:p>
        </p:txBody>
      </p:sp>
      <p:sp>
        <p:nvSpPr>
          <p:cNvPr id="4" name="CustomShape 10">
            <a:extLst>
              <a:ext uri="{FF2B5EF4-FFF2-40B4-BE49-F238E27FC236}">
                <a16:creationId xmlns:a16="http://schemas.microsoft.com/office/drawing/2014/main" id="{9EAF6E66-6309-4021-B07F-2812B11B0A02}"/>
              </a:ext>
            </a:extLst>
          </p:cNvPr>
          <p:cNvSpPr/>
          <p:nvPr/>
        </p:nvSpPr>
        <p:spPr>
          <a:xfrm>
            <a:off x="935999" y="5804280"/>
            <a:ext cx="5294983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se move apenas uma casa para a direita;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71240" y="627480"/>
            <a:ext cx="8024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3: a última ocorrência de x em P está em algum índice maior do que j;</a:t>
            </a:r>
          </a:p>
        </p:txBody>
      </p:sp>
      <p:sp>
        <p:nvSpPr>
          <p:cNvPr id="134" name="CustomShape 2"/>
          <p:cNvSpPr/>
          <p:nvPr/>
        </p:nvSpPr>
        <p:spPr>
          <a:xfrm>
            <a:off x="990000" y="265536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516040" y="309600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295999" y="1800000"/>
            <a:ext cx="3903017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alinhamento obtido no Caso 2:</a:t>
            </a:r>
          </a:p>
        </p:txBody>
      </p:sp>
      <p:sp>
        <p:nvSpPr>
          <p:cNvPr id="138" name="CustomShape 6"/>
          <p:cNvSpPr/>
          <p:nvPr/>
        </p:nvSpPr>
        <p:spPr>
          <a:xfrm>
            <a:off x="990000" y="3982577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2516040" y="4423217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8"/>
          <p:cNvSpPr/>
          <p:nvPr/>
        </p:nvSpPr>
        <p:spPr>
          <a:xfrm flipV="1">
            <a:off x="3654000" y="4270577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990000" y="5049257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3274918" y="5625977"/>
            <a:ext cx="1299600" cy="2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Line 11"/>
          <p:cNvSpPr/>
          <p:nvPr/>
        </p:nvSpPr>
        <p:spPr>
          <a:xfrm flipV="1">
            <a:off x="4416325" y="5386423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90560" y="5760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12400" y="102816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Line 3"/>
          <p:cNvSpPr/>
          <p:nvPr/>
        </p:nvSpPr>
        <p:spPr>
          <a:xfrm flipV="1">
            <a:off x="4949487" y="88632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147" name="CustomShape 4"/>
          <p:cNvSpPr/>
          <p:nvPr/>
        </p:nvSpPr>
        <p:spPr>
          <a:xfrm>
            <a:off x="792000" y="17100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4840714" y="216000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Line 6"/>
          <p:cNvSpPr/>
          <p:nvPr/>
        </p:nvSpPr>
        <p:spPr>
          <a:xfrm flipV="1">
            <a:off x="5983251" y="2038320"/>
            <a:ext cx="360" cy="265680"/>
          </a:xfrm>
          <a:prstGeom prst="line">
            <a:avLst/>
          </a:prstGeom>
          <a:ln>
            <a:solidFill>
              <a:srgbClr val="53A8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Line 7"/>
          <p:cNvSpPr/>
          <p:nvPr/>
        </p:nvSpPr>
        <p:spPr>
          <a:xfrm flipV="1">
            <a:off x="5728057" y="20160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5688000" y="2736000"/>
            <a:ext cx="13464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Não achou.</a:t>
            </a:r>
          </a:p>
        </p:txBody>
      </p:sp>
      <p:sp>
        <p:nvSpPr>
          <p:cNvPr id="152" name="CustomShape 9"/>
          <p:cNvSpPr/>
          <p:nvPr/>
        </p:nvSpPr>
        <p:spPr>
          <a:xfrm>
            <a:off x="863280" y="4199220"/>
            <a:ext cx="350424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Então mudaremos este padrão...</a:t>
            </a:r>
          </a:p>
        </p:txBody>
      </p:sp>
      <p:sp>
        <p:nvSpPr>
          <p:cNvPr id="153" name="CustomShape 10"/>
          <p:cNvSpPr/>
          <p:nvPr/>
        </p:nvSpPr>
        <p:spPr>
          <a:xfrm>
            <a:off x="864000" y="4752000"/>
            <a:ext cx="5833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c, c, b, b,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2390040" y="525132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Line 12"/>
          <p:cNvSpPr/>
          <p:nvPr/>
        </p:nvSpPr>
        <p:spPr>
          <a:xfrm flipV="1">
            <a:off x="3528000" y="50400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3"/>
          <p:cNvSpPr/>
          <p:nvPr/>
        </p:nvSpPr>
        <p:spPr>
          <a:xfrm>
            <a:off x="863280" y="5688000"/>
            <a:ext cx="583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a, c, a, c,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3380040" y="612864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Line 15"/>
          <p:cNvSpPr/>
          <p:nvPr/>
        </p:nvSpPr>
        <p:spPr>
          <a:xfrm flipH="1">
            <a:off x="4608000" y="5616000"/>
            <a:ext cx="504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"/>
          <p:cNvSpPr/>
          <p:nvPr/>
        </p:nvSpPr>
        <p:spPr>
          <a:xfrm>
            <a:off x="5256000" y="5416560"/>
            <a:ext cx="1575000" cy="25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Mudamos de b pra c</a:t>
            </a:r>
          </a:p>
        </p:txBody>
      </p:sp>
      <p:sp>
        <p:nvSpPr>
          <p:cNvPr id="160" name="Line 17"/>
          <p:cNvSpPr/>
          <p:nvPr/>
        </p:nvSpPr>
        <p:spPr>
          <a:xfrm flipV="1">
            <a:off x="3815640" y="597600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C6A6C9-7F62-4601-8649-22195C026BAA}"/>
              </a:ext>
            </a:extLst>
          </p:cNvPr>
          <p:cNvSpPr txBox="1"/>
          <p:nvPr/>
        </p:nvSpPr>
        <p:spPr>
          <a:xfrm>
            <a:off x="863280" y="3553097"/>
            <a:ext cx="77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próximo i será maio que n – 1 e ele sairá do laço enquanto do algoritmo</a:t>
            </a:r>
          </a:p>
          <a:p>
            <a:r>
              <a:rPr lang="pt-BR" dirty="0"/>
              <a:t>e devolverá -1;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08000" y="991440"/>
            <a:ext cx="583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a, c, a, c,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524760" y="143208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Line 3"/>
          <p:cNvSpPr/>
          <p:nvPr/>
        </p:nvSpPr>
        <p:spPr>
          <a:xfrm flipV="1">
            <a:off x="3960360" y="127944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720000" y="2304000"/>
            <a:ext cx="78184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 ‘a’ já apareceu antes e agora ele tem um índice maior que j no padrão;</a:t>
            </a:r>
          </a:p>
        </p:txBody>
      </p:sp>
      <p:sp>
        <p:nvSpPr>
          <p:cNvPr id="165" name="CustomShape 5"/>
          <p:cNvSpPr/>
          <p:nvPr/>
        </p:nvSpPr>
        <p:spPr>
          <a:xfrm>
            <a:off x="3800880" y="1796760"/>
            <a:ext cx="2307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</a:p>
        </p:txBody>
      </p:sp>
      <p:sp>
        <p:nvSpPr>
          <p:cNvPr id="166" name="Line 6"/>
          <p:cNvSpPr/>
          <p:nvPr/>
        </p:nvSpPr>
        <p:spPr>
          <a:xfrm flipV="1">
            <a:off x="3125880" y="2664000"/>
            <a:ext cx="258120" cy="584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2608200" y="3325680"/>
            <a:ext cx="90288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3</a:t>
            </a:r>
          </a:p>
        </p:txBody>
      </p:sp>
      <p:sp>
        <p:nvSpPr>
          <p:cNvPr id="168" name="CustomShape 8"/>
          <p:cNvSpPr/>
          <p:nvPr/>
        </p:nvSpPr>
        <p:spPr>
          <a:xfrm>
            <a:off x="763920" y="4557240"/>
            <a:ext cx="583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a, b, d, c, a, a, b, c, a, b, a, c, a, c, a, a, b, a, a, b, c,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3573720" y="4989960"/>
            <a:ext cx="1299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b, c, a,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936000" y="5804280"/>
            <a:ext cx="457704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se move apenas uma casa para a direita;</a:t>
            </a:r>
          </a:p>
        </p:txBody>
      </p:sp>
      <p:sp>
        <p:nvSpPr>
          <p:cNvPr id="171" name="Line 11"/>
          <p:cNvSpPr/>
          <p:nvPr/>
        </p:nvSpPr>
        <p:spPr>
          <a:xfrm flipV="1">
            <a:off x="3834000" y="5309640"/>
            <a:ext cx="258120" cy="584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4610160" y="3757320"/>
            <a:ext cx="147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novo = 15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Line 13"/>
          <p:cNvSpPr/>
          <p:nvPr/>
        </p:nvSpPr>
        <p:spPr>
          <a:xfrm flipH="1">
            <a:off x="4721760" y="4168440"/>
            <a:ext cx="195120" cy="4395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4"/>
          <p:cNvSpPr/>
          <p:nvPr/>
        </p:nvSpPr>
        <p:spPr>
          <a:xfrm>
            <a:off x="4590360" y="5305680"/>
            <a:ext cx="23076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</a:p>
        </p:txBody>
      </p:sp>
      <p:sp>
        <p:nvSpPr>
          <p:cNvPr id="175" name="CustomShape 15"/>
          <p:cNvSpPr/>
          <p:nvPr/>
        </p:nvSpPr>
        <p:spPr>
          <a:xfrm>
            <a:off x="3826440" y="450360"/>
            <a:ext cx="72900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= 11</a:t>
            </a:r>
          </a:p>
        </p:txBody>
      </p:sp>
      <p:sp>
        <p:nvSpPr>
          <p:cNvPr id="176" name="Line 16"/>
          <p:cNvSpPr/>
          <p:nvPr/>
        </p:nvSpPr>
        <p:spPr>
          <a:xfrm flipV="1">
            <a:off x="3951000" y="793800"/>
            <a:ext cx="13680" cy="298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FD70F6B-EE5B-4BE7-AF9E-A032F14DE9D5}"/>
              </a:ext>
            </a:extLst>
          </p:cNvPr>
          <p:cNvSpPr txBox="1"/>
          <p:nvPr/>
        </p:nvSpPr>
        <p:spPr>
          <a:xfrm>
            <a:off x="822961" y="600891"/>
            <a:ext cx="33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Testaremos agora o algoritmo: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4B2E947-3391-49A8-8330-8A0FF3A0056F}"/>
              </a:ext>
            </a:extLst>
          </p:cNvPr>
          <p:cNvSpPr/>
          <p:nvPr/>
        </p:nvSpPr>
        <p:spPr>
          <a:xfrm>
            <a:off x="152819" y="1567543"/>
            <a:ext cx="8712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a, a, b, d, c, a, a, b, c, a, c, a, c, a, c, a, a, b, a, a, b, c, c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815EFF-E691-47B4-B978-9D6EBC47A9C5}"/>
              </a:ext>
            </a:extLst>
          </p:cNvPr>
          <p:cNvSpPr txBox="1"/>
          <p:nvPr/>
        </p:nvSpPr>
        <p:spPr>
          <a:xfrm>
            <a:off x="287383" y="2338251"/>
            <a:ext cx="552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Esse texto foi uma pequena modificação do Texto_1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602F40C-4993-4F82-AB34-BD44E157D6BD}"/>
              </a:ext>
            </a:extLst>
          </p:cNvPr>
          <p:cNvSpPr/>
          <p:nvPr/>
        </p:nvSpPr>
        <p:spPr>
          <a:xfrm>
            <a:off x="152818" y="3304904"/>
            <a:ext cx="8712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a, a, b, d, c, a, a, b, c, a, c, a, c, a, c, a, a, b, a, a, b, c, c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2D3B50-1A51-4D6B-B265-DFA31156959A}"/>
              </a:ext>
            </a:extLst>
          </p:cNvPr>
          <p:cNvSpPr txBox="1"/>
          <p:nvPr/>
        </p:nvSpPr>
        <p:spPr>
          <a:xfrm>
            <a:off x="152818" y="384048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a, b, c, a, c</a:t>
            </a:r>
          </a:p>
        </p:txBody>
      </p:sp>
      <p:sp>
        <p:nvSpPr>
          <p:cNvPr id="23" name="Line 4">
            <a:extLst>
              <a:ext uri="{FF2B5EF4-FFF2-40B4-BE49-F238E27FC236}">
                <a16:creationId xmlns:a16="http://schemas.microsoft.com/office/drawing/2014/main" id="{D41AE218-38C3-4A5D-889D-FF941887A2A1}"/>
              </a:ext>
            </a:extLst>
          </p:cNvPr>
          <p:cNvSpPr/>
          <p:nvPr/>
        </p:nvSpPr>
        <p:spPr>
          <a:xfrm flipV="1">
            <a:off x="1810234" y="3624520"/>
            <a:ext cx="360" cy="265680"/>
          </a:xfrm>
          <a:prstGeom prst="line">
            <a:avLst/>
          </a:prstGeom>
          <a:ln>
            <a:solidFill>
              <a:srgbClr val="7FFF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C3BE6ECD-5A2F-4C71-ACDE-6E53700CBA3A}"/>
              </a:ext>
            </a:extLst>
          </p:cNvPr>
          <p:cNvSpPr/>
          <p:nvPr/>
        </p:nvSpPr>
        <p:spPr>
          <a:xfrm flipV="1">
            <a:off x="1430794" y="3624520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7739BC5-AB8E-4D45-B3FA-C7B2CC8C8A57}"/>
              </a:ext>
            </a:extLst>
          </p:cNvPr>
          <p:cNvSpPr/>
          <p:nvPr/>
        </p:nvSpPr>
        <p:spPr>
          <a:xfrm>
            <a:off x="152818" y="4493625"/>
            <a:ext cx="8712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a, a, b, d, c, a, a, b, c, a, c, a, c, a, c, a, a, b, a, a, b, c, c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401991E-C876-4EBF-8C28-C6F62BB446FD}"/>
              </a:ext>
            </a:extLst>
          </p:cNvPr>
          <p:cNvSpPr txBox="1"/>
          <p:nvPr/>
        </p:nvSpPr>
        <p:spPr>
          <a:xfrm>
            <a:off x="1692669" y="514676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a, b, c, a, c</a:t>
            </a:r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E683A25C-0429-4D44-A743-311D4B998317}"/>
              </a:ext>
            </a:extLst>
          </p:cNvPr>
          <p:cNvSpPr/>
          <p:nvPr/>
        </p:nvSpPr>
        <p:spPr>
          <a:xfrm flipV="1">
            <a:off x="3343625" y="4885086"/>
            <a:ext cx="360" cy="265680"/>
          </a:xfrm>
          <a:prstGeom prst="line">
            <a:avLst/>
          </a:prstGeom>
          <a:ln>
            <a:solidFill>
              <a:srgbClr val="7FFF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8603E8EB-FB4A-490A-8577-6B9DC80350E7}"/>
              </a:ext>
            </a:extLst>
          </p:cNvPr>
          <p:cNvSpPr/>
          <p:nvPr/>
        </p:nvSpPr>
        <p:spPr>
          <a:xfrm flipV="1">
            <a:off x="2954794" y="4873488"/>
            <a:ext cx="36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E5E2014-C2C9-45D1-BBF0-B4A3A48DC98F}"/>
              </a:ext>
            </a:extLst>
          </p:cNvPr>
          <p:cNvSpPr/>
          <p:nvPr/>
        </p:nvSpPr>
        <p:spPr>
          <a:xfrm>
            <a:off x="152818" y="5615241"/>
            <a:ext cx="8712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a, a, b, d, c, a, a, b, c, a, c, a, c, a, c, a, a, b, a, a, b, c, c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00E11F2-BB3D-4372-B3BB-E83A3B52BD22}"/>
              </a:ext>
            </a:extLst>
          </p:cNvPr>
          <p:cNvSpPr txBox="1"/>
          <p:nvPr/>
        </p:nvSpPr>
        <p:spPr>
          <a:xfrm>
            <a:off x="2428150" y="626838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a, b, c, a, 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7F05FE-F896-49FB-A17A-F66B94774B9A}"/>
              </a:ext>
            </a:extLst>
          </p:cNvPr>
          <p:cNvSpPr txBox="1"/>
          <p:nvPr/>
        </p:nvSpPr>
        <p:spPr>
          <a:xfrm>
            <a:off x="5917473" y="6268382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= 6</a:t>
            </a:r>
          </a:p>
        </p:txBody>
      </p:sp>
    </p:spTree>
    <p:extLst>
      <p:ext uri="{BB962C8B-B14F-4D97-AF65-F5344CB8AC3E}">
        <p14:creationId xmlns:p14="http://schemas.microsoft.com/office/powerpoint/2010/main" val="337896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Imagem 44"/>
          <p:cNvPicPr/>
          <p:nvPr/>
        </p:nvPicPr>
        <p:blipFill>
          <a:blip r:embed="rId3"/>
          <a:stretch/>
        </p:blipFill>
        <p:spPr>
          <a:xfrm>
            <a:off x="1237680" y="558720"/>
            <a:ext cx="6667560" cy="599364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799200" y="189360"/>
            <a:ext cx="2730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Implementação em Java: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Imagem 46"/>
          <p:cNvPicPr/>
          <p:nvPr/>
        </p:nvPicPr>
        <p:blipFill>
          <a:blip r:embed="rId3"/>
          <a:stretch/>
        </p:blipFill>
        <p:spPr>
          <a:xfrm>
            <a:off x="1277280" y="279720"/>
            <a:ext cx="6676200" cy="63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47"/>
          <p:cNvPicPr/>
          <p:nvPr/>
        </p:nvPicPr>
        <p:blipFill>
          <a:blip r:embed="rId3"/>
          <a:stretch/>
        </p:blipFill>
        <p:spPr>
          <a:xfrm>
            <a:off x="1324800" y="2608560"/>
            <a:ext cx="6581160" cy="168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1E1D8E-1955-411B-9A16-63C7D78500E6}"/>
              </a:ext>
            </a:extLst>
          </p:cNvPr>
          <p:cNvSpPr txBox="1"/>
          <p:nvPr/>
        </p:nvSpPr>
        <p:spPr>
          <a:xfrm>
            <a:off x="653143" y="822960"/>
            <a:ext cx="21467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Características: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CFEC47-0B83-456B-8877-99072FFD549A}"/>
              </a:ext>
            </a:extLst>
          </p:cNvPr>
          <p:cNvSpPr txBox="1"/>
          <p:nvPr/>
        </p:nvSpPr>
        <p:spPr>
          <a:xfrm>
            <a:off x="232586" y="1959428"/>
            <a:ext cx="8911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algoritmo faz a comparação de T com P, de trás para a frente ou da direita</a:t>
            </a:r>
          </a:p>
          <a:p>
            <a:r>
              <a:rPr lang="pt-BR" dirty="0"/>
              <a:t>para a esquerda;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Utiliza funções e tabelas(</a:t>
            </a:r>
            <a:r>
              <a:rPr lang="pt-BR" dirty="0" err="1"/>
              <a:t>pré</a:t>
            </a:r>
            <a:r>
              <a:rPr lang="pt-BR" dirty="0"/>
              <a:t>-processada), para consulta e atualização dos valores</a:t>
            </a:r>
          </a:p>
          <a:p>
            <a:r>
              <a:rPr lang="pt-BR" dirty="0"/>
              <a:t>    de i;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9E94E5-A811-493A-9A8B-149C7295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55" y="3927022"/>
            <a:ext cx="59626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31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D08B2F0-8193-4CC1-A99C-75D98AE9B0CB}"/>
              </a:ext>
            </a:extLst>
          </p:cNvPr>
          <p:cNvSpPr txBox="1"/>
          <p:nvPr/>
        </p:nvSpPr>
        <p:spPr>
          <a:xfrm>
            <a:off x="457200" y="901337"/>
            <a:ext cx="771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Quando encontra um diferença, o algoritmo dá um salto, considerando as</a:t>
            </a:r>
          </a:p>
          <a:p>
            <a:r>
              <a:rPr lang="pt-BR" dirty="0"/>
              <a:t>Comparações feitas anteriormente;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F8C63F-9AA6-4674-A1AE-1BDDE550CE4A}"/>
              </a:ext>
            </a:extLst>
          </p:cNvPr>
          <p:cNvSpPr txBox="1"/>
          <p:nvPr/>
        </p:nvSpPr>
        <p:spPr>
          <a:xfrm>
            <a:off x="587829" y="2468880"/>
            <a:ext cx="46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Veremos 3 casos nos quais ele pode recair.</a:t>
            </a:r>
          </a:p>
        </p:txBody>
      </p:sp>
    </p:spTree>
    <p:extLst>
      <p:ext uri="{BB962C8B-B14F-4D97-AF65-F5344CB8AC3E}">
        <p14:creationId xmlns:p14="http://schemas.microsoft.com/office/powerpoint/2010/main" val="3040709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36000" y="864000"/>
            <a:ext cx="285156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Boyer Moore: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008000" y="1440000"/>
            <a:ext cx="7646040" cy="21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Pré-processamento da palavra: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1" name="Table 3"/>
          <p:cNvGraphicFramePr/>
          <p:nvPr/>
        </p:nvGraphicFramePr>
        <p:xfrm>
          <a:off x="2254320" y="2269800"/>
          <a:ext cx="6095520" cy="79452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ustomShape 4"/>
          <p:cNvSpPr/>
          <p:nvPr/>
        </p:nvSpPr>
        <p:spPr>
          <a:xfrm>
            <a:off x="46080" y="2249280"/>
            <a:ext cx="1998000" cy="368640"/>
          </a:xfrm>
          <a:prstGeom prst="rect">
            <a:avLst/>
          </a:prstGeom>
          <a:blipFill>
            <a:blip r:embed="rId3"/>
            <a:stretch>
              <a:fillRect l="-886" t="-9726" r="-886" b="-2449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07160" y="2620080"/>
            <a:ext cx="88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       =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0ED1CA-0C65-4E39-B0C1-295176F90208}"/>
              </a:ext>
            </a:extLst>
          </p:cNvPr>
          <p:cNvSpPr txBox="1"/>
          <p:nvPr/>
        </p:nvSpPr>
        <p:spPr>
          <a:xfrm>
            <a:off x="407160" y="4480560"/>
            <a:ext cx="698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∑: vetor alfabeto</a:t>
            </a:r>
          </a:p>
          <a:p>
            <a:r>
              <a:rPr lang="pt-BR" dirty="0"/>
              <a:t>L: vetor que armazena a posição mais à direita da letra no padrão.</a:t>
            </a:r>
          </a:p>
          <a:p>
            <a:r>
              <a:rPr lang="pt-BR" dirty="0"/>
              <a:t>Se a letra não aparecer no padrão, L armazena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7"/>
          <p:cNvPicPr/>
          <p:nvPr/>
        </p:nvPicPr>
        <p:blipFill>
          <a:blip r:embed="rId3"/>
          <a:stretch/>
        </p:blipFill>
        <p:spPr>
          <a:xfrm>
            <a:off x="1828800" y="819874"/>
            <a:ext cx="4958640" cy="59299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1313640" y="1641394"/>
            <a:ext cx="1029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7EA336-2D31-4F88-84D2-E530D3777D2F}"/>
              </a:ext>
            </a:extLst>
          </p:cNvPr>
          <p:cNvSpPr txBox="1"/>
          <p:nvPr/>
        </p:nvSpPr>
        <p:spPr>
          <a:xfrm>
            <a:off x="653143" y="444137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Rodando o algoritmo - Primeiro for: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1918</Words>
  <Application>Microsoft Office PowerPoint</Application>
  <PresentationFormat>Apresentação na tela (4:3)</PresentationFormat>
  <Paragraphs>168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DejaVu Sans</vt:lpstr>
      <vt:lpstr>StarSymbol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Por Padrões:</dc:title>
  <dc:subject/>
  <dc:creator>Usuário do Windows</dc:creator>
  <dc:description/>
  <cp:lastModifiedBy>Barto Alheiros</cp:lastModifiedBy>
  <cp:revision>58</cp:revision>
  <dcterms:created xsi:type="dcterms:W3CDTF">2017-08-29T23:35:24Z</dcterms:created>
  <dcterms:modified xsi:type="dcterms:W3CDTF">2017-09-05T14:55:35Z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