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media/image17.jpeg" ContentType="image/jpeg"/>
  <Override PartName="/ppt/media/image3.png" ContentType="image/png"/>
  <Override PartName="/ppt/media/image1.jpeg" ContentType="image/jpeg"/>
  <Override PartName="/ppt/media/image2.jpeg" ContentType="image/jpeg"/>
  <Override PartName="/ppt/media/image4.jpeg" ContentType="image/jpeg"/>
  <Override PartName="/ppt/media/image5.png" ContentType="image/png"/>
  <Override PartName="/ppt/media/image6.jpeg" ContentType="image/jpeg"/>
  <Override PartName="/ppt/media/image7.png" ContentType="image/png"/>
  <Override PartName="/ppt/media/image8.jpeg" ContentType="image/jpeg"/>
  <Override PartName="/ppt/media/image9.png" ContentType="image/png"/>
  <Override PartName="/ppt/media/image10.jpeg" ContentType="image/jpeg"/>
  <Override PartName="/ppt/media/image11.png" ContentType="image/png"/>
  <Override PartName="/ppt/media/image12.png" ContentType="image/png"/>
  <Override PartName="/ppt/media/image19.png" ContentType="image/png"/>
  <Override PartName="/ppt/media/image13.jpeg" ContentType="image/jpeg"/>
  <Override PartName="/ppt/media/image14.png" ContentType="image/png"/>
  <Override PartName="/ppt/media/image15.jpeg" ContentType="image/jpeg"/>
  <Override PartName="/ppt/media/image16.png" ContentType="image/png"/>
  <Override PartName="/ppt/media/image18.png" ContentType="image/png"/>
  <Override PartName="/ppt/media/image20.jpeg" ContentType="image/jpeg"/>
  <Override PartName="/ppt/media/image21.jpeg" ContentType="image/jpeg"/>
  <Override PartName="/ppt/media/image22.png" ContentType="image/png"/>
  <Override PartName="/ppt/media/image23.jpeg" ContentType="image/jpeg"/>
  <Override PartName="/ppt/media/image24.png" ContentType="image/png"/>
  <Override PartName="/ppt/media/image25.jpeg" ContentType="image/jpeg"/>
  <Override PartName="/ppt/media/image26.jpeg" ContentType="image/jpeg"/>
  <Override PartName="/ppt/media/image27.jpeg" ContentType="image/jpeg"/>
  <Override PartName="/ppt/media/image28.jpeg" ContentType="image/jpeg"/>
  <Override PartName="/ppt/media/image29.png" ContentType="image/png"/>
  <Override PartName="/ppt/media/image32.png" ContentType="image/png"/>
  <Override PartName="/ppt/media/image30.jpeg" ContentType="image/jpeg"/>
  <Override PartName="/ppt/media/image31.jpeg" ContentType="image/jpeg"/>
  <Override PartName="/ppt/media/image33.jpeg" ContentType="image/jpeg"/>
  <Override PartName="/ppt/media/image34.jpeg" ContentType="image/jpeg"/>
  <Override PartName="/ppt/media/image35.jpeg" ContentType="image/jpeg"/>
  <Override PartName="/ppt/media/image3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320" cy="680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85800" y="198684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Por Padrões: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259640" y="4869000"/>
            <a:ext cx="6583680" cy="14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UFRPE BCC – 20171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Projeto e Análise de Algoritmos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Oficina 2aVA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Alunos: Lucas Wagner e José Bartolomeu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1992960" y="3597480"/>
            <a:ext cx="54882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Algoritmo de Boyer Moore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936000" y="864000"/>
            <a:ext cx="281232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Boyer Moore (algoritmo):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1008000" y="1440000"/>
            <a:ext cx="7534440" cy="84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Faz a varredura dos caracteres do padrão e do texto da direita para 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esquerda(“trás pra frente”):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3"/>
          <p:cNvSpPr/>
          <p:nvPr/>
        </p:nvSpPr>
        <p:spPr>
          <a:xfrm>
            <a:off x="317880" y="2173320"/>
            <a:ext cx="6737400" cy="110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Padrao = a, a, b, a, 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Texto = a, a, b, d, c, a, a, c, a, a, b, c, c, b, b, a, a, b, a, a, b, c, 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Line 4"/>
          <p:cNvSpPr/>
          <p:nvPr/>
        </p:nvSpPr>
        <p:spPr>
          <a:xfrm flipV="1">
            <a:off x="1744920" y="4193280"/>
            <a:ext cx="360" cy="265680"/>
          </a:xfrm>
          <a:prstGeom prst="line">
            <a:avLst/>
          </a:prstGeom>
          <a:ln>
            <a:solidFill>
              <a:srgbClr val="7fff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Line 5"/>
          <p:cNvSpPr/>
          <p:nvPr/>
        </p:nvSpPr>
        <p:spPr>
          <a:xfrm flipV="1">
            <a:off x="1456920" y="4193280"/>
            <a:ext cx="360" cy="265680"/>
          </a:xfrm>
          <a:prstGeom prst="line">
            <a:avLst/>
          </a:prstGeom>
          <a:ln>
            <a:solidFill>
              <a:srgbClr val="ff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Line 6"/>
          <p:cNvSpPr/>
          <p:nvPr/>
        </p:nvSpPr>
        <p:spPr>
          <a:xfrm flipV="1">
            <a:off x="2672640" y="5292000"/>
            <a:ext cx="360" cy="265680"/>
          </a:xfrm>
          <a:prstGeom prst="line">
            <a:avLst/>
          </a:prstGeom>
          <a:ln>
            <a:solidFill>
              <a:srgbClr val="ff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7"/>
          <p:cNvSpPr/>
          <p:nvPr/>
        </p:nvSpPr>
        <p:spPr>
          <a:xfrm>
            <a:off x="1505880" y="5526720"/>
            <a:ext cx="13338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a, b, a, 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8"/>
          <p:cNvSpPr/>
          <p:nvPr/>
        </p:nvSpPr>
        <p:spPr>
          <a:xfrm>
            <a:off x="538920" y="3867120"/>
            <a:ext cx="5833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a, b, d, c, a, a, c, a, a, b, c, c, b, b, a, a, b, a, a, b, c, 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9"/>
          <p:cNvSpPr/>
          <p:nvPr/>
        </p:nvSpPr>
        <p:spPr>
          <a:xfrm>
            <a:off x="486720" y="4992840"/>
            <a:ext cx="5833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a, b, d, c, a, a, c, a, a, b, c, c, b, b, a, a, b, a, a, b, c, 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10"/>
          <p:cNvSpPr/>
          <p:nvPr/>
        </p:nvSpPr>
        <p:spPr>
          <a:xfrm>
            <a:off x="545400" y="4503240"/>
            <a:ext cx="13338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a, b, a, 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64000" y="576000"/>
            <a:ext cx="180000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Caso1: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80640" y="1022760"/>
            <a:ext cx="7587720" cy="13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 não contém x: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 algoritmo compara sempre T[ i ] com P[ j ]. Se ele encontra um valor que não existe no padrão, na próxima iteração ele irá “alinhar” P[ 0 ] com T[ i + 1];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Imagem 1" descr=""/>
          <p:cNvPicPr/>
          <p:nvPr/>
        </p:nvPicPr>
        <p:blipFill>
          <a:blip r:embed="rId2"/>
          <a:stretch/>
        </p:blipFill>
        <p:spPr>
          <a:xfrm>
            <a:off x="757800" y="2481840"/>
            <a:ext cx="7473960" cy="2639880"/>
          </a:xfrm>
          <a:prstGeom prst="rect">
            <a:avLst/>
          </a:prstGeom>
          <a:ln>
            <a:noFill/>
          </a:ln>
        </p:spPr>
      </p:pic>
      <p:sp>
        <p:nvSpPr>
          <p:cNvPr id="81" name="CustomShape 3"/>
          <p:cNvSpPr/>
          <p:nvPr/>
        </p:nvSpPr>
        <p:spPr>
          <a:xfrm>
            <a:off x="1221840" y="5747760"/>
            <a:ext cx="2945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 o algoritmo faz isso?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64000" y="576000"/>
            <a:ext cx="552168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 segredo está no trecho de código abaixo: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980640" y="969480"/>
            <a:ext cx="7587720" cy="149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4" name="Imagem 2" descr=""/>
          <p:cNvPicPr/>
          <p:nvPr/>
        </p:nvPicPr>
        <p:blipFill>
          <a:blip r:embed="rId2"/>
          <a:stretch/>
        </p:blipFill>
        <p:spPr>
          <a:xfrm>
            <a:off x="1981440" y="1794960"/>
            <a:ext cx="5257080" cy="330444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1611720" y="4122000"/>
            <a:ext cx="1725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64000" y="576000"/>
            <a:ext cx="552168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Voltando ao Caso 1...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980640" y="969480"/>
            <a:ext cx="7587720" cy="149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 caso 1, i = -1, pois a letra não existe no padrão, logo: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 += m – min(j, l + 1);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 += m – min(j, -1 + 1);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 += m – min(j, 0);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 += m – 0;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 seja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 = i + m;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64000" y="576000"/>
            <a:ext cx="552168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Caso 1 na prática: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47960" y="1408680"/>
            <a:ext cx="6953400" cy="110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Padrao = a, b, c, a, 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Texto = a, a, b, d, c, a, a, b, c, a, b, c, c, b, b, a, a, b, a, a, b, c, 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Line 3"/>
          <p:cNvSpPr/>
          <p:nvPr/>
        </p:nvSpPr>
        <p:spPr>
          <a:xfrm flipV="1">
            <a:off x="1449360" y="4395600"/>
            <a:ext cx="360" cy="265680"/>
          </a:xfrm>
          <a:prstGeom prst="line">
            <a:avLst/>
          </a:prstGeom>
          <a:ln>
            <a:solidFill>
              <a:srgbClr val="7fff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Line 4"/>
          <p:cNvSpPr/>
          <p:nvPr/>
        </p:nvSpPr>
        <p:spPr>
          <a:xfrm flipV="1">
            <a:off x="1219320" y="4402800"/>
            <a:ext cx="360" cy="265680"/>
          </a:xfrm>
          <a:prstGeom prst="line">
            <a:avLst/>
          </a:prstGeom>
          <a:ln>
            <a:solidFill>
              <a:srgbClr val="ff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5"/>
          <p:cNvSpPr/>
          <p:nvPr/>
        </p:nvSpPr>
        <p:spPr>
          <a:xfrm>
            <a:off x="1126440" y="3726000"/>
            <a:ext cx="359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6"/>
          <p:cNvSpPr/>
          <p:nvPr/>
        </p:nvSpPr>
        <p:spPr>
          <a:xfrm>
            <a:off x="1082520" y="5018760"/>
            <a:ext cx="243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7"/>
          <p:cNvSpPr/>
          <p:nvPr/>
        </p:nvSpPr>
        <p:spPr>
          <a:xfrm>
            <a:off x="288720" y="4060800"/>
            <a:ext cx="5833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a, b, d, c, a, a, b, c, a, b, c, c, b, b, a, a, b, a, a, b, c, 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8"/>
          <p:cNvSpPr/>
          <p:nvPr/>
        </p:nvSpPr>
        <p:spPr>
          <a:xfrm>
            <a:off x="276120" y="4651920"/>
            <a:ext cx="1312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a, b, a, 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64000" y="576000"/>
            <a:ext cx="552168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Caso 1 na prática: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148320" y="1338840"/>
            <a:ext cx="6967440" cy="110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Padrao = a, a, b, a, 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Texto = a, a, b, d, c, a, a, c, a, a, b, c, c, b, b, a, a, b, a, a, b, c, 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 flipH="1" flipV="1">
            <a:off x="2095560" y="5544000"/>
            <a:ext cx="471960" cy="58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590920" y="6132600"/>
            <a:ext cx="4015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Emparelhamento de P(0) com T(i + 1)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1547640" y="3759480"/>
            <a:ext cx="1177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novo i = 8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321480" y="4391640"/>
            <a:ext cx="5654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a, b, d, c, a, a, c, a, a, b, c, c, b, b, a, a, b, a, a, b, c,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7"/>
          <p:cNvSpPr/>
          <p:nvPr/>
        </p:nvSpPr>
        <p:spPr>
          <a:xfrm>
            <a:off x="1332000" y="4963680"/>
            <a:ext cx="1312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a, b, a, 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8"/>
          <p:cNvSpPr/>
          <p:nvPr/>
        </p:nvSpPr>
        <p:spPr>
          <a:xfrm>
            <a:off x="2206080" y="4128840"/>
            <a:ext cx="202320" cy="34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9"/>
          <p:cNvSpPr/>
          <p:nvPr/>
        </p:nvSpPr>
        <p:spPr>
          <a:xfrm>
            <a:off x="2765520" y="4979880"/>
            <a:ext cx="57798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novo j = 4 no final do padrão. Pois o algoritmo compara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 trás para a frente o texto com o padrão.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10"/>
          <p:cNvSpPr/>
          <p:nvPr/>
        </p:nvSpPr>
        <p:spPr>
          <a:xfrm flipH="1" flipV="1">
            <a:off x="2583000" y="5151960"/>
            <a:ext cx="264600" cy="7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864000" y="576000"/>
            <a:ext cx="552168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Caso 2: A última ocorrência de x no padrão está em um índice menor que j;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141120" y="1047960"/>
            <a:ext cx="6967440" cy="110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8" name="Imagem 1" descr=""/>
          <p:cNvPicPr/>
          <p:nvPr/>
        </p:nvPicPr>
        <p:blipFill>
          <a:blip r:embed="rId2"/>
          <a:stretch/>
        </p:blipFill>
        <p:spPr>
          <a:xfrm>
            <a:off x="988200" y="2150640"/>
            <a:ext cx="6876360" cy="2218680"/>
          </a:xfrm>
          <a:prstGeom prst="rect">
            <a:avLst/>
          </a:prstGeom>
          <a:ln>
            <a:noFill/>
          </a:ln>
        </p:spPr>
      </p:pic>
      <p:sp>
        <p:nvSpPr>
          <p:cNvPr id="109" name="CustomShape 3"/>
          <p:cNvSpPr/>
          <p:nvPr/>
        </p:nvSpPr>
        <p:spPr>
          <a:xfrm>
            <a:off x="165600" y="4914360"/>
            <a:ext cx="5833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a, b, d, c, a, a, b, c, a, b, c, c, b, b, a, a, b, a, a, b, c, 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1233360" y="5358960"/>
            <a:ext cx="1301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b, c, a, 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5"/>
          <p:cNvSpPr/>
          <p:nvPr/>
        </p:nvSpPr>
        <p:spPr>
          <a:xfrm>
            <a:off x="1973880" y="4578840"/>
            <a:ext cx="376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6"/>
          <p:cNvSpPr/>
          <p:nvPr/>
        </p:nvSpPr>
        <p:spPr>
          <a:xfrm>
            <a:off x="2059200" y="5728320"/>
            <a:ext cx="206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Line 7"/>
          <p:cNvSpPr/>
          <p:nvPr/>
        </p:nvSpPr>
        <p:spPr>
          <a:xfrm flipV="1">
            <a:off x="2380320" y="5211720"/>
            <a:ext cx="360" cy="265680"/>
          </a:xfrm>
          <a:prstGeom prst="line">
            <a:avLst/>
          </a:prstGeom>
          <a:ln>
            <a:solidFill>
              <a:srgbClr val="7fff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Line 8"/>
          <p:cNvSpPr/>
          <p:nvPr/>
        </p:nvSpPr>
        <p:spPr>
          <a:xfrm flipV="1">
            <a:off x="2131560" y="5186880"/>
            <a:ext cx="360" cy="265680"/>
          </a:xfrm>
          <a:prstGeom prst="line">
            <a:avLst/>
          </a:prstGeom>
          <a:ln>
            <a:solidFill>
              <a:srgbClr val="ff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990000" y="2655360"/>
            <a:ext cx="5833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a, b, d, c, a, a, b, c, a, b, c, c, b, b, a, a, b, a, a, b, c, 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2519640" y="3024720"/>
            <a:ext cx="1301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b, c, a, 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888480" y="678600"/>
            <a:ext cx="5833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a, b, d, c, a, a, b, c, a, b, c, c, b, b, a, a, b, a, a, b, c, 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1956240" y="1123560"/>
            <a:ext cx="1301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b, c, a, 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2696760" y="343080"/>
            <a:ext cx="376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6"/>
          <p:cNvSpPr/>
          <p:nvPr/>
        </p:nvSpPr>
        <p:spPr>
          <a:xfrm>
            <a:off x="2782080" y="1492920"/>
            <a:ext cx="206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Line 7"/>
          <p:cNvSpPr/>
          <p:nvPr/>
        </p:nvSpPr>
        <p:spPr>
          <a:xfrm flipV="1">
            <a:off x="3103200" y="975960"/>
            <a:ext cx="360" cy="265680"/>
          </a:xfrm>
          <a:prstGeom prst="line">
            <a:avLst/>
          </a:prstGeom>
          <a:ln>
            <a:solidFill>
              <a:srgbClr val="7fff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Line 8"/>
          <p:cNvSpPr/>
          <p:nvPr/>
        </p:nvSpPr>
        <p:spPr>
          <a:xfrm flipV="1">
            <a:off x="2854800" y="951480"/>
            <a:ext cx="360" cy="265680"/>
          </a:xfrm>
          <a:prstGeom prst="line">
            <a:avLst/>
          </a:prstGeom>
          <a:ln>
            <a:solidFill>
              <a:srgbClr val="ff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9"/>
          <p:cNvSpPr/>
          <p:nvPr/>
        </p:nvSpPr>
        <p:spPr>
          <a:xfrm flipV="1">
            <a:off x="3274920" y="3468600"/>
            <a:ext cx="360" cy="71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10"/>
          <p:cNvSpPr/>
          <p:nvPr/>
        </p:nvSpPr>
        <p:spPr>
          <a:xfrm>
            <a:off x="1951560" y="4262760"/>
            <a:ext cx="51886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Alinhamento da última ocorrência do x ( ‘b’ ),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 T[ 7 ];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11"/>
          <p:cNvSpPr/>
          <p:nvPr/>
        </p:nvSpPr>
        <p:spPr>
          <a:xfrm>
            <a:off x="3511080" y="2063880"/>
            <a:ext cx="889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 novo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12"/>
          <p:cNvSpPr/>
          <p:nvPr/>
        </p:nvSpPr>
        <p:spPr>
          <a:xfrm flipH="1">
            <a:off x="3746880" y="2354760"/>
            <a:ext cx="57240" cy="29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13"/>
          <p:cNvSpPr/>
          <p:nvPr/>
        </p:nvSpPr>
        <p:spPr>
          <a:xfrm>
            <a:off x="3990960" y="3117240"/>
            <a:ext cx="917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 novo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14"/>
          <p:cNvSpPr/>
          <p:nvPr/>
        </p:nvSpPr>
        <p:spPr>
          <a:xfrm flipH="1" flipV="1">
            <a:off x="3743280" y="3226680"/>
            <a:ext cx="264600" cy="7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15"/>
          <p:cNvSpPr/>
          <p:nvPr/>
        </p:nvSpPr>
        <p:spPr>
          <a:xfrm>
            <a:off x="696960" y="5469480"/>
            <a:ext cx="2087640" cy="84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i_anterior = 7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i_atual = 10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6"/>
          <p:cNvSpPr/>
          <p:nvPr/>
        </p:nvSpPr>
        <p:spPr>
          <a:xfrm>
            <a:off x="648000" y="6480000"/>
            <a:ext cx="44002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*i s iniciais: a partir do alinhamento inicial.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" descr=""/>
          <p:cNvPicPr/>
          <p:nvPr/>
        </p:nvPicPr>
        <p:blipFill>
          <a:blip r:embed="rId2"/>
          <a:stretch/>
        </p:blipFill>
        <p:spPr>
          <a:xfrm>
            <a:off x="404280" y="2088000"/>
            <a:ext cx="8667360" cy="2943000"/>
          </a:xfrm>
          <a:prstGeom prst="rect">
            <a:avLst/>
          </a:prstGeom>
          <a:ln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471240" y="627480"/>
            <a:ext cx="802440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Caso 3: a última ocorrência de x em P está em algum índice maior do que j;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71240" y="627480"/>
            <a:ext cx="802440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Caso 3: a última ocorrência de x em P está em algum índice maior do que j;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990000" y="2655360"/>
            <a:ext cx="5833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a, b, d, c, a, a, b, c, a, b, c, c, b, b, a, a, b, a, a, b, c, 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2516040" y="3096000"/>
            <a:ext cx="1299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b, c, a, 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296000" y="1800000"/>
            <a:ext cx="362772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 alinhamento obtido no Caso 2: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864000" y="4032000"/>
            <a:ext cx="26661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Cairá sempre no caso 1: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864000" y="4752000"/>
            <a:ext cx="5833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a, b, d, c, a, a, b, c, a, b, c, c, b, b, a, a, b, a, a, b, c, 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2390040" y="5192640"/>
            <a:ext cx="1299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b, c, a, 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Line 8"/>
          <p:cNvSpPr/>
          <p:nvPr/>
        </p:nvSpPr>
        <p:spPr>
          <a:xfrm flipV="1">
            <a:off x="3528000" y="5040000"/>
            <a:ext cx="360" cy="265680"/>
          </a:xfrm>
          <a:prstGeom prst="line">
            <a:avLst/>
          </a:prstGeom>
          <a:ln>
            <a:solidFill>
              <a:srgbClr val="ff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9"/>
          <p:cNvSpPr/>
          <p:nvPr/>
        </p:nvSpPr>
        <p:spPr>
          <a:xfrm>
            <a:off x="864000" y="5818680"/>
            <a:ext cx="5833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a, b, d, c, a, a, b, c, a, b, c, c, b, b, a, a, b, a, a, b, c, 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10"/>
          <p:cNvSpPr/>
          <p:nvPr/>
        </p:nvSpPr>
        <p:spPr>
          <a:xfrm>
            <a:off x="3384000" y="6264000"/>
            <a:ext cx="1299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b, c, a, 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Line 11"/>
          <p:cNvSpPr/>
          <p:nvPr/>
        </p:nvSpPr>
        <p:spPr>
          <a:xfrm flipV="1">
            <a:off x="4536000" y="6142320"/>
            <a:ext cx="360" cy="265680"/>
          </a:xfrm>
          <a:prstGeom prst="line">
            <a:avLst/>
          </a:prstGeom>
          <a:ln>
            <a:solidFill>
              <a:srgbClr val="ff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m 1" descr=""/>
          <p:cNvPicPr/>
          <p:nvPr/>
        </p:nvPicPr>
        <p:blipFill>
          <a:blip r:embed="rId2"/>
          <a:stretch/>
        </p:blipFill>
        <p:spPr>
          <a:xfrm>
            <a:off x="1828800" y="673200"/>
            <a:ext cx="4958640" cy="592992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631440" y="188640"/>
            <a:ext cx="1541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 algoritmo: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90560" y="576000"/>
            <a:ext cx="5833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a, b, d, c, a, a, b, c, a, b, c, c, b, b, a, a, b, a, a, b, c, 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4320000" y="1021320"/>
            <a:ext cx="1299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b, c, a, 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Line 3"/>
          <p:cNvSpPr/>
          <p:nvPr/>
        </p:nvSpPr>
        <p:spPr>
          <a:xfrm flipV="1">
            <a:off x="5472000" y="886320"/>
            <a:ext cx="360" cy="265680"/>
          </a:xfrm>
          <a:prstGeom prst="line">
            <a:avLst/>
          </a:prstGeom>
          <a:ln>
            <a:solidFill>
              <a:srgbClr val="ff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4"/>
          <p:cNvSpPr/>
          <p:nvPr/>
        </p:nvSpPr>
        <p:spPr>
          <a:xfrm>
            <a:off x="792000" y="1710000"/>
            <a:ext cx="5833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a, b, d, c, a, a, b, c, a, b, c, c, b, b, a, a, b, a, a, b, c, 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5"/>
          <p:cNvSpPr/>
          <p:nvPr/>
        </p:nvSpPr>
        <p:spPr>
          <a:xfrm>
            <a:off x="5324040" y="2160000"/>
            <a:ext cx="1299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b, c, a, 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Line 6"/>
          <p:cNvSpPr/>
          <p:nvPr/>
        </p:nvSpPr>
        <p:spPr>
          <a:xfrm flipV="1">
            <a:off x="6479640" y="2038320"/>
            <a:ext cx="360" cy="265680"/>
          </a:xfrm>
          <a:prstGeom prst="line">
            <a:avLst/>
          </a:prstGeom>
          <a:ln>
            <a:solidFill>
              <a:srgbClr val="53a8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Line 7"/>
          <p:cNvSpPr/>
          <p:nvPr/>
        </p:nvSpPr>
        <p:spPr>
          <a:xfrm flipV="1">
            <a:off x="6263640" y="2016000"/>
            <a:ext cx="360" cy="265680"/>
          </a:xfrm>
          <a:prstGeom prst="line">
            <a:avLst/>
          </a:prstGeom>
          <a:ln>
            <a:solidFill>
              <a:srgbClr val="ff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8"/>
          <p:cNvSpPr/>
          <p:nvPr/>
        </p:nvSpPr>
        <p:spPr>
          <a:xfrm>
            <a:off x="5688000" y="2736000"/>
            <a:ext cx="134640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Não achou.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9"/>
          <p:cNvSpPr/>
          <p:nvPr/>
        </p:nvSpPr>
        <p:spPr>
          <a:xfrm>
            <a:off x="936000" y="3960000"/>
            <a:ext cx="350424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Então mudaremos este padrão...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10"/>
          <p:cNvSpPr/>
          <p:nvPr/>
        </p:nvSpPr>
        <p:spPr>
          <a:xfrm>
            <a:off x="864000" y="4752000"/>
            <a:ext cx="5833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a, b, d, c, a, a, b, c, a, b, c, c, b, b, a, a, b, a, a, b, c, 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11"/>
          <p:cNvSpPr/>
          <p:nvPr/>
        </p:nvSpPr>
        <p:spPr>
          <a:xfrm>
            <a:off x="2390040" y="5251320"/>
            <a:ext cx="1299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b, c, a, 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Line 12"/>
          <p:cNvSpPr/>
          <p:nvPr/>
        </p:nvSpPr>
        <p:spPr>
          <a:xfrm flipV="1">
            <a:off x="3528000" y="5040000"/>
            <a:ext cx="360" cy="265680"/>
          </a:xfrm>
          <a:prstGeom prst="line">
            <a:avLst/>
          </a:prstGeom>
          <a:ln>
            <a:solidFill>
              <a:srgbClr val="ff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13"/>
          <p:cNvSpPr/>
          <p:nvPr/>
        </p:nvSpPr>
        <p:spPr>
          <a:xfrm>
            <a:off x="863280" y="5688000"/>
            <a:ext cx="5831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a, b, d, c, a, a, b, c, a, b, a, c, a, c, a, a, b, a, a, b, c, 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14"/>
          <p:cNvSpPr/>
          <p:nvPr/>
        </p:nvSpPr>
        <p:spPr>
          <a:xfrm>
            <a:off x="3380040" y="6128640"/>
            <a:ext cx="1299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b, c, a, 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Line 15"/>
          <p:cNvSpPr/>
          <p:nvPr/>
        </p:nvSpPr>
        <p:spPr>
          <a:xfrm flipH="1">
            <a:off x="4608000" y="5616000"/>
            <a:ext cx="504000" cy="21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16"/>
          <p:cNvSpPr/>
          <p:nvPr/>
        </p:nvSpPr>
        <p:spPr>
          <a:xfrm>
            <a:off x="5256000" y="5416560"/>
            <a:ext cx="1575000" cy="2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Mudamos de b pra c</a:t>
            </a:r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Line 17"/>
          <p:cNvSpPr/>
          <p:nvPr/>
        </p:nvSpPr>
        <p:spPr>
          <a:xfrm flipV="1">
            <a:off x="3815640" y="5976000"/>
            <a:ext cx="360" cy="265680"/>
          </a:xfrm>
          <a:prstGeom prst="line">
            <a:avLst/>
          </a:prstGeom>
          <a:ln>
            <a:solidFill>
              <a:srgbClr val="ff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08000" y="991440"/>
            <a:ext cx="5831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a, b, d, c, a, a, b, c, a, b, a, c, a, c, a, a, b, a, a, b, c, 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524760" y="1432080"/>
            <a:ext cx="1299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b, c, a, 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Line 3"/>
          <p:cNvSpPr/>
          <p:nvPr/>
        </p:nvSpPr>
        <p:spPr>
          <a:xfrm flipV="1">
            <a:off x="3960360" y="1279440"/>
            <a:ext cx="360" cy="265680"/>
          </a:xfrm>
          <a:prstGeom prst="line">
            <a:avLst/>
          </a:prstGeom>
          <a:ln>
            <a:solidFill>
              <a:srgbClr val="ff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4"/>
          <p:cNvSpPr/>
          <p:nvPr/>
        </p:nvSpPr>
        <p:spPr>
          <a:xfrm>
            <a:off x="720000" y="2304000"/>
            <a:ext cx="7818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 ‘a’ já apareceu antes e agora ele tem um índice maior que j no padrão;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3800880" y="1796760"/>
            <a:ext cx="2307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Line 6"/>
          <p:cNvSpPr/>
          <p:nvPr/>
        </p:nvSpPr>
        <p:spPr>
          <a:xfrm flipV="1">
            <a:off x="3125880" y="2664000"/>
            <a:ext cx="258120" cy="584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7"/>
          <p:cNvSpPr/>
          <p:nvPr/>
        </p:nvSpPr>
        <p:spPr>
          <a:xfrm>
            <a:off x="2608200" y="3325680"/>
            <a:ext cx="9028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Caso 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8"/>
          <p:cNvSpPr/>
          <p:nvPr/>
        </p:nvSpPr>
        <p:spPr>
          <a:xfrm>
            <a:off x="763920" y="4557240"/>
            <a:ext cx="5831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a, b, d, c, a, a, b, c, a, b, a, c, a, c, a, a, b, a, a, b, c, 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9"/>
          <p:cNvSpPr/>
          <p:nvPr/>
        </p:nvSpPr>
        <p:spPr>
          <a:xfrm>
            <a:off x="3573720" y="4989960"/>
            <a:ext cx="1299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b, c, a, 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10"/>
          <p:cNvSpPr/>
          <p:nvPr/>
        </p:nvSpPr>
        <p:spPr>
          <a:xfrm>
            <a:off x="936000" y="5804280"/>
            <a:ext cx="457704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 se move apenas uma casa para a direita;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Line 11"/>
          <p:cNvSpPr/>
          <p:nvPr/>
        </p:nvSpPr>
        <p:spPr>
          <a:xfrm flipV="1">
            <a:off x="3834000" y="5309640"/>
            <a:ext cx="258120" cy="584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12"/>
          <p:cNvSpPr/>
          <p:nvPr/>
        </p:nvSpPr>
        <p:spPr>
          <a:xfrm>
            <a:off x="4610160" y="3757320"/>
            <a:ext cx="1478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 novo = 15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Line 13"/>
          <p:cNvSpPr/>
          <p:nvPr/>
        </p:nvSpPr>
        <p:spPr>
          <a:xfrm flipH="1">
            <a:off x="4721760" y="4168440"/>
            <a:ext cx="195120" cy="4395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4"/>
          <p:cNvSpPr/>
          <p:nvPr/>
        </p:nvSpPr>
        <p:spPr>
          <a:xfrm>
            <a:off x="4590360" y="5305680"/>
            <a:ext cx="2307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15"/>
          <p:cNvSpPr/>
          <p:nvPr/>
        </p:nvSpPr>
        <p:spPr>
          <a:xfrm>
            <a:off x="3826440" y="450360"/>
            <a:ext cx="72900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= 11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Line 16"/>
          <p:cNvSpPr/>
          <p:nvPr/>
        </p:nvSpPr>
        <p:spPr>
          <a:xfrm flipV="1">
            <a:off x="3951000" y="793800"/>
            <a:ext cx="13680" cy="298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1008000" y="991440"/>
            <a:ext cx="5831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a, b, d, c, a, a, b, c, a, b, a, c, a, c, a, a, b, a, a, b, c, 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1008000" y="1440000"/>
            <a:ext cx="1299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b, c, a, 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Line 3"/>
          <p:cNvSpPr/>
          <p:nvPr/>
        </p:nvSpPr>
        <p:spPr>
          <a:xfrm flipV="1">
            <a:off x="2159640" y="1296000"/>
            <a:ext cx="360" cy="265680"/>
          </a:xfrm>
          <a:prstGeom prst="line">
            <a:avLst/>
          </a:prstGeom>
          <a:ln>
            <a:solidFill>
              <a:srgbClr val="7ed22b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4"/>
          <p:cNvSpPr/>
          <p:nvPr/>
        </p:nvSpPr>
        <p:spPr>
          <a:xfrm>
            <a:off x="2016000" y="1944000"/>
            <a:ext cx="2307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5"/>
          <p:cNvSpPr/>
          <p:nvPr/>
        </p:nvSpPr>
        <p:spPr>
          <a:xfrm>
            <a:off x="2088000" y="648360"/>
            <a:ext cx="72900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= 4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6"/>
          <p:cNvSpPr/>
          <p:nvPr/>
        </p:nvSpPr>
        <p:spPr>
          <a:xfrm>
            <a:off x="1008000" y="3291120"/>
            <a:ext cx="5831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a, b, d, c, a, a, b, c, a, b, a, c, a, c, a, a, b, a, a, b, c, 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7"/>
          <p:cNvSpPr/>
          <p:nvPr/>
        </p:nvSpPr>
        <p:spPr>
          <a:xfrm>
            <a:off x="1008000" y="3739680"/>
            <a:ext cx="1299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b, c, a, 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Line 8"/>
          <p:cNvSpPr/>
          <p:nvPr/>
        </p:nvSpPr>
        <p:spPr>
          <a:xfrm flipV="1">
            <a:off x="2159640" y="3595680"/>
            <a:ext cx="360" cy="265680"/>
          </a:xfrm>
          <a:prstGeom prst="line">
            <a:avLst/>
          </a:prstGeom>
          <a:ln>
            <a:solidFill>
              <a:srgbClr val="7ed22b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9"/>
          <p:cNvSpPr/>
          <p:nvPr/>
        </p:nvSpPr>
        <p:spPr>
          <a:xfrm>
            <a:off x="1800000" y="4048920"/>
            <a:ext cx="2307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10"/>
          <p:cNvSpPr/>
          <p:nvPr/>
        </p:nvSpPr>
        <p:spPr>
          <a:xfrm>
            <a:off x="1800000" y="2948040"/>
            <a:ext cx="72900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= 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Line 11"/>
          <p:cNvSpPr/>
          <p:nvPr/>
        </p:nvSpPr>
        <p:spPr>
          <a:xfrm flipV="1">
            <a:off x="1943640" y="3595680"/>
            <a:ext cx="360" cy="265680"/>
          </a:xfrm>
          <a:prstGeom prst="line">
            <a:avLst/>
          </a:prstGeom>
          <a:ln>
            <a:solidFill>
              <a:srgbClr val="ff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TextShape 12"/>
          <p:cNvSpPr txBox="1"/>
          <p:nvPr/>
        </p:nvSpPr>
        <p:spPr>
          <a:xfrm>
            <a:off x="1224000" y="4680000"/>
            <a:ext cx="267696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Caso 1: P não contém x;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Imagem 44" descr=""/>
          <p:cNvPicPr/>
          <p:nvPr/>
        </p:nvPicPr>
        <p:blipFill>
          <a:blip r:embed="rId2"/>
          <a:stretch/>
        </p:blipFill>
        <p:spPr>
          <a:xfrm>
            <a:off x="1237680" y="558720"/>
            <a:ext cx="6667560" cy="5993640"/>
          </a:xfrm>
          <a:prstGeom prst="rect">
            <a:avLst/>
          </a:prstGeom>
          <a:ln>
            <a:noFill/>
          </a:ln>
        </p:spPr>
      </p:pic>
      <p:sp>
        <p:nvSpPr>
          <p:cNvPr id="45" name="CustomShape 2"/>
          <p:cNvSpPr/>
          <p:nvPr/>
        </p:nvSpPr>
        <p:spPr>
          <a:xfrm>
            <a:off x="799200" y="189360"/>
            <a:ext cx="2730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Implementação em Java: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" name="Imagem 46" descr=""/>
          <p:cNvPicPr/>
          <p:nvPr/>
        </p:nvPicPr>
        <p:blipFill>
          <a:blip r:embed="rId2"/>
          <a:stretch/>
        </p:blipFill>
        <p:spPr>
          <a:xfrm>
            <a:off x="1277280" y="279720"/>
            <a:ext cx="6676200" cy="634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m 47" descr=""/>
          <p:cNvPicPr/>
          <p:nvPr/>
        </p:nvPicPr>
        <p:blipFill>
          <a:blip r:embed="rId2"/>
          <a:stretch/>
        </p:blipFill>
        <p:spPr>
          <a:xfrm>
            <a:off x="1324800" y="2608560"/>
            <a:ext cx="6581160" cy="1685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936000" y="864000"/>
            <a:ext cx="285156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Boyer Moore: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1008000" y="1440000"/>
            <a:ext cx="7646040" cy="21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Pré-processamento da palavra: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51" name="Table 3"/>
          <p:cNvGraphicFramePr/>
          <p:nvPr/>
        </p:nvGraphicFramePr>
        <p:xfrm>
          <a:off x="2254320" y="2269800"/>
          <a:ext cx="6095160" cy="773280"/>
        </p:xfrm>
        <a:graphic>
          <a:graphicData uri="http://schemas.openxmlformats.org/drawingml/2006/table">
            <a:tbl>
              <a:tblPr/>
              <a:tblGrid>
                <a:gridCol w="1523880"/>
                <a:gridCol w="1523880"/>
                <a:gridCol w="1523880"/>
                <a:gridCol w="1523880"/>
              </a:tblGrid>
              <a:tr h="3448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b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d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52" name="CustomShape 4"/>
          <p:cNvSpPr/>
          <p:nvPr/>
        </p:nvSpPr>
        <p:spPr>
          <a:xfrm>
            <a:off x="46080" y="2249280"/>
            <a:ext cx="1998000" cy="368640"/>
          </a:xfrm>
          <a:prstGeom prst="rect">
            <a:avLst/>
          </a:prstGeom>
          <a:blipFill>
            <a:blip r:embed="rId2"/>
            <a:stretch>
              <a:fillRect l="-886" t="-9726" r="-886" b="-24495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407160" y="2620080"/>
            <a:ext cx="881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       =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6"/>
          <p:cNvSpPr/>
          <p:nvPr/>
        </p:nvSpPr>
        <p:spPr>
          <a:xfrm>
            <a:off x="504000" y="3960000"/>
            <a:ext cx="8070840" cy="1753560"/>
          </a:xfrm>
          <a:prstGeom prst="rect">
            <a:avLst/>
          </a:prstGeom>
          <a:blipFill>
            <a:blip r:embed="rId3"/>
            <a:stretch>
              <a:fillRect l="-598" t="-1698" r="0" b="-4477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m 7" descr=""/>
          <p:cNvPicPr/>
          <p:nvPr/>
        </p:nvPicPr>
        <p:blipFill>
          <a:blip r:embed="rId2"/>
          <a:stretch/>
        </p:blipFill>
        <p:spPr>
          <a:xfrm>
            <a:off x="1828800" y="571680"/>
            <a:ext cx="4958640" cy="5929920"/>
          </a:xfrm>
          <a:prstGeom prst="rect">
            <a:avLst/>
          </a:prstGeom>
          <a:ln>
            <a:noFill/>
          </a:ln>
        </p:spPr>
      </p:pic>
      <p:sp>
        <p:nvSpPr>
          <p:cNvPr id="56" name="CustomShape 1"/>
          <p:cNvSpPr/>
          <p:nvPr/>
        </p:nvSpPr>
        <p:spPr>
          <a:xfrm>
            <a:off x="1313640" y="1393200"/>
            <a:ext cx="1029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Table 1"/>
          <p:cNvGraphicFramePr/>
          <p:nvPr/>
        </p:nvGraphicFramePr>
        <p:xfrm>
          <a:off x="2254320" y="2269800"/>
          <a:ext cx="6095160" cy="740880"/>
        </p:xfrm>
        <a:graphic>
          <a:graphicData uri="http://schemas.openxmlformats.org/drawingml/2006/table">
            <a:tbl>
              <a:tblPr/>
              <a:tblGrid>
                <a:gridCol w="1523880"/>
                <a:gridCol w="1523880"/>
                <a:gridCol w="1523880"/>
                <a:gridCol w="152388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b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d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-1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-1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-1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-1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58" name="CustomShape 2"/>
          <p:cNvSpPr/>
          <p:nvPr/>
        </p:nvSpPr>
        <p:spPr>
          <a:xfrm>
            <a:off x="46080" y="2249280"/>
            <a:ext cx="1998000" cy="368640"/>
          </a:xfrm>
          <a:prstGeom prst="rect">
            <a:avLst/>
          </a:prstGeom>
          <a:blipFill>
            <a:blip r:embed="rId2"/>
            <a:stretch>
              <a:fillRect l="-886" t="-9726" r="-886" b="-24495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407160" y="2620080"/>
            <a:ext cx="881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       =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4"/>
          <p:cNvSpPr/>
          <p:nvPr/>
        </p:nvSpPr>
        <p:spPr>
          <a:xfrm>
            <a:off x="1224000" y="648000"/>
            <a:ext cx="35391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Depois do primeiro for do código: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936000" y="864000"/>
            <a:ext cx="579780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 o padrão:  a, a, b, a, 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1008000" y="1440000"/>
            <a:ext cx="7646040" cy="21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Pré-processamento da palavra: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3" name="Table 3"/>
          <p:cNvGraphicFramePr/>
          <p:nvPr/>
        </p:nvGraphicFramePr>
        <p:xfrm>
          <a:off x="2254320" y="2269800"/>
          <a:ext cx="6095160" cy="740880"/>
        </p:xfrm>
        <a:graphic>
          <a:graphicData uri="http://schemas.openxmlformats.org/drawingml/2006/table">
            <a:tbl>
              <a:tblPr/>
              <a:tblGrid>
                <a:gridCol w="1523880"/>
                <a:gridCol w="1523880"/>
                <a:gridCol w="1523880"/>
                <a:gridCol w="152388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b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d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-1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64" name="CustomShape 4"/>
          <p:cNvSpPr/>
          <p:nvPr/>
        </p:nvSpPr>
        <p:spPr>
          <a:xfrm>
            <a:off x="46080" y="2249280"/>
            <a:ext cx="1998000" cy="368640"/>
          </a:xfrm>
          <a:prstGeom prst="rect">
            <a:avLst/>
          </a:prstGeom>
          <a:blipFill>
            <a:blip r:embed="rId2"/>
            <a:stretch>
              <a:fillRect l="-886" t="-9726" r="-886" b="-24495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5"/>
          <p:cNvSpPr/>
          <p:nvPr/>
        </p:nvSpPr>
        <p:spPr>
          <a:xfrm>
            <a:off x="407160" y="2620080"/>
            <a:ext cx="881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       =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6"/>
          <p:cNvSpPr/>
          <p:nvPr/>
        </p:nvSpPr>
        <p:spPr>
          <a:xfrm>
            <a:off x="404640" y="3775320"/>
            <a:ext cx="8070840" cy="1753560"/>
          </a:xfrm>
          <a:prstGeom prst="rect">
            <a:avLst/>
          </a:prstGeom>
          <a:blipFill>
            <a:blip r:embed="rId3"/>
            <a:stretch>
              <a:fillRect l="-598" t="-1698" r="0" b="-4477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7"/>
          <p:cNvSpPr/>
          <p:nvPr/>
        </p:nvSpPr>
        <p:spPr>
          <a:xfrm>
            <a:off x="792000" y="360000"/>
            <a:ext cx="148644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for: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1433</TotalTime>
  <Application>LibreOffice/5.3.2.2$Windows_x86 LibreOffice_project/6cd4f1ef626f15116896b1d8e1398b56da0d0ee1</Application>
  <Words>1104</Words>
  <Paragraphs>128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2017-08-29T23:35:24Z</dcterms:created>
  <dc:creator>Usuário do Windows</dc:creator>
  <dc:description/>
  <dc:language>pt-BR</dc:language>
  <cp:lastModifiedBy/>
  <dcterms:modified xsi:type="dcterms:W3CDTF">2017-09-04T18:12:26Z</dcterms:modified>
  <cp:revision>45</cp:revision>
  <dc:subject/>
  <dc:title>Busca Por Padrões: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