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70" r:id="rId7"/>
    <p:sldId id="271" r:id="rId8"/>
    <p:sldId id="269" r:id="rId9"/>
    <p:sldId id="260" r:id="rId10"/>
    <p:sldId id="268" r:id="rId11"/>
    <p:sldId id="261" r:id="rId12"/>
    <p:sldId id="263" r:id="rId13"/>
    <p:sldId id="264" r:id="rId14"/>
    <p:sldId id="265" r:id="rId15"/>
    <p:sldId id="266" r:id="rId16"/>
    <p:sldId id="272" r:id="rId17"/>
    <p:sldId id="273" r:id="rId18"/>
    <p:sldId id="274" r:id="rId1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F72B651-F7D1-4B7A-822E-B08C4E687353}" type="datetime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03/09/2017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56AF16-9A1E-441D-9AD7-9AA274208914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986787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Por Padrões: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1259640" y="4869000"/>
            <a:ext cx="6584400" cy="1439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UFRPE BCC – 20171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Projeto e Análise de Algoritmos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Oficina 2aVA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Alunos: Lucas Wagner e José Bartolomeu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360600" y="3573000"/>
            <a:ext cx="2613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Boyer Moore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5999" y="864000"/>
            <a:ext cx="5798629" cy="355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o padrão: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a, a, b, a, c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008000" y="1440000"/>
            <a:ext cx="7646760" cy="21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Tx/>
              <a:buChar char="-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Pré-processamento da palavra: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FD4F9D7-39E8-4903-BDDC-71867185E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17458"/>
              </p:ext>
            </p:extLst>
          </p:nvPr>
        </p:nvGraphicFramePr>
        <p:xfrm>
          <a:off x="2254420" y="22697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87529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9260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191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45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2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/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( vetor alfabeto)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blipFill>
                <a:blip r:embed="rId3"/>
                <a:stretch>
                  <a:fillRect l="-917" t="-9836" r="-91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BD64892-43A5-4C20-BBA1-6C95103B7AA7}"/>
              </a:ext>
            </a:extLst>
          </p:cNvPr>
          <p:cNvSpPr txBox="1"/>
          <p:nvPr/>
        </p:nvSpPr>
        <p:spPr>
          <a:xfrm>
            <a:off x="404737" y="261994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     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/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: O alfabeto que aparecerá tanto no padrão, como no Texto.</a:t>
                </a:r>
              </a:p>
              <a:p>
                <a:endParaRPr lang="pt-BR" dirty="0"/>
              </a:p>
              <a:p>
                <a:r>
                  <a:rPr lang="pt-BR" dirty="0"/>
                  <a:t>Em L, ficam os números que representam a posição mais à direita no padrão</a:t>
                </a:r>
              </a:p>
              <a:p>
                <a:r>
                  <a:rPr lang="pt-BR" dirty="0"/>
                  <a:t>Em que aparece a letra do alfabeto. Cada letra tem um índice.</a:t>
                </a:r>
              </a:p>
              <a:p>
                <a:endParaRPr lang="pt-BR" dirty="0"/>
              </a:p>
              <a:p>
                <a:r>
                  <a:rPr lang="pt-BR" dirty="0"/>
                  <a:t>A letra que não ocorrer no padrão, receberá um -1.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blipFill>
                <a:blip r:embed="rId4"/>
                <a:stretch>
                  <a:fillRect l="-604" t="-1736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860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36000" y="864000"/>
            <a:ext cx="28130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Boyer Moore (algoritmo):</a:t>
            </a:r>
          </a:p>
        </p:txBody>
      </p:sp>
      <p:sp>
        <p:nvSpPr>
          <p:cNvPr id="52" name="TextShape 2"/>
          <p:cNvSpPr txBox="1"/>
          <p:nvPr/>
        </p:nvSpPr>
        <p:spPr>
          <a:xfrm>
            <a:off x="1007999" y="1440000"/>
            <a:ext cx="7535109" cy="84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Faz a varredura dos caracteres do padrão e do texto da direita para a</a:t>
            </a:r>
          </a:p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esquerda(“trás pra frente”):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317880" y="2173161"/>
            <a:ext cx="6738120" cy="11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Padrao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a, a, b, a, c</a:t>
            </a:r>
          </a:p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= a, a, b, d, c, a, a, c, a, a, b, c, c, b, b, a, a, b, a, a, b, c, c</a:t>
            </a:r>
          </a:p>
        </p:txBody>
      </p:sp>
      <p:sp>
        <p:nvSpPr>
          <p:cNvPr id="56" name="Line 4"/>
          <p:cNvSpPr/>
          <p:nvPr/>
        </p:nvSpPr>
        <p:spPr>
          <a:xfrm flipV="1">
            <a:off x="1745029" y="4193322"/>
            <a:ext cx="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Line 5"/>
          <p:cNvSpPr/>
          <p:nvPr/>
        </p:nvSpPr>
        <p:spPr>
          <a:xfrm flipV="1">
            <a:off x="1457029" y="4193322"/>
            <a:ext cx="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6"/>
          <p:cNvSpPr/>
          <p:nvPr/>
        </p:nvSpPr>
        <p:spPr>
          <a:xfrm flipV="1">
            <a:off x="2672800" y="5292000"/>
            <a:ext cx="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E434F0-9E48-422E-BBA7-EBD7CD14F2FB}"/>
              </a:ext>
            </a:extLst>
          </p:cNvPr>
          <p:cNvSpPr txBox="1"/>
          <p:nvPr/>
        </p:nvSpPr>
        <p:spPr>
          <a:xfrm>
            <a:off x="1505842" y="5526678"/>
            <a:ext cx="13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a, 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985E49-6565-402F-A92D-6F1AEBB42C17}"/>
              </a:ext>
            </a:extLst>
          </p:cNvPr>
          <p:cNvSpPr txBox="1"/>
          <p:nvPr/>
        </p:nvSpPr>
        <p:spPr>
          <a:xfrm>
            <a:off x="521029" y="3867176"/>
            <a:ext cx="586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c, a, a, b, c, c, b, b, a, a, b, a, a, b, c, c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AC2995-688D-49DA-B123-B1C497B13A3F}"/>
              </a:ext>
            </a:extLst>
          </p:cNvPr>
          <p:cNvSpPr txBox="1"/>
          <p:nvPr/>
        </p:nvSpPr>
        <p:spPr>
          <a:xfrm>
            <a:off x="468719" y="4992840"/>
            <a:ext cx="586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c, a, a, b, c, c, b, b, a, a, b, a, a, b, c, c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97964D-B097-42E1-B005-CC1BCCEA2638}"/>
              </a:ext>
            </a:extLst>
          </p:cNvPr>
          <p:cNvSpPr txBox="1"/>
          <p:nvPr/>
        </p:nvSpPr>
        <p:spPr>
          <a:xfrm>
            <a:off x="545541" y="4503091"/>
            <a:ext cx="133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a,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6000"/>
            <a:ext cx="1800823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Caso1: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980793" y="1022811"/>
            <a:ext cx="7588441" cy="13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Tx/>
              <a:buChar char="-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não contém x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algoritmo compara sempre T[ i ] com P[ j ]. Se ele encontra um valor que não existe no padrão, na próxima iteração ele irá “alinhar” P[ 0 ] com T[ i + 1];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AFB2C7-3DB3-4A16-9241-56ECD26E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6" y="2481943"/>
            <a:ext cx="7474766" cy="26405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90359F-9A61-4145-9991-7274A314695E}"/>
              </a:ext>
            </a:extLst>
          </p:cNvPr>
          <p:cNvSpPr txBox="1"/>
          <p:nvPr/>
        </p:nvSpPr>
        <p:spPr>
          <a:xfrm>
            <a:off x="1204686" y="574765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o algoritmo faz isso?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5999"/>
            <a:ext cx="5522287" cy="39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segredo está no trecho de código abaixo: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980793" y="969537"/>
            <a:ext cx="7588441" cy="1491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9BD3E8-A62A-4703-A9EE-D092D962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99" y="1795034"/>
            <a:ext cx="5257800" cy="3305175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33A1ED5-F88C-42C1-9EB3-C928FCF0E582}"/>
              </a:ext>
            </a:extLst>
          </p:cNvPr>
          <p:cNvCxnSpPr>
            <a:cxnSpLocks/>
          </p:cNvCxnSpPr>
          <p:nvPr/>
        </p:nvCxnSpPr>
        <p:spPr>
          <a:xfrm>
            <a:off x="1611825" y="4122057"/>
            <a:ext cx="1726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12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5999"/>
            <a:ext cx="5522287" cy="39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Voltando ao Caso 1...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980793" y="969537"/>
            <a:ext cx="7588441" cy="1491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caso 1, i = -1, pois a letra não existe no padrão, logo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+= m – min(j, l + 1);</a:t>
            </a: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+= m – min(j, -1 + 1);</a:t>
            </a: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+= m – min(j, 0);</a:t>
            </a: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+= m – 0;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seja</a:t>
            </a:r>
          </a:p>
          <a:p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= i + m;</a:t>
            </a:r>
          </a:p>
        </p:txBody>
      </p:sp>
    </p:spTree>
    <p:extLst>
      <p:ext uri="{BB962C8B-B14F-4D97-AF65-F5344CB8AC3E}">
        <p14:creationId xmlns:p14="http://schemas.microsoft.com/office/powerpoint/2010/main" val="346870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5999"/>
            <a:ext cx="5522287" cy="39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1 na prática: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1EB89F89-1708-4C17-83B1-479AC02BC0D3}"/>
              </a:ext>
            </a:extLst>
          </p:cNvPr>
          <p:cNvSpPr txBox="1"/>
          <p:nvPr/>
        </p:nvSpPr>
        <p:spPr>
          <a:xfrm>
            <a:off x="148082" y="1408596"/>
            <a:ext cx="6954120" cy="11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Padrao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a, b, c, a, c</a:t>
            </a:r>
          </a:p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=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b, c, a, b, c, c, b, b, a, a, b, a, a, b, c, c</a:t>
            </a:r>
            <a:endParaRPr lang="pt-BR" dirty="0"/>
          </a:p>
          <a:p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311CDA-074A-4DFA-AF2C-638AF3323BCD}"/>
              </a:ext>
            </a:extLst>
          </p:cNvPr>
          <p:cNvSpPr/>
          <p:nvPr/>
        </p:nvSpPr>
        <p:spPr>
          <a:xfrm flipV="1">
            <a:off x="1449373" y="4395891"/>
            <a:ext cx="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BE5DA38-DF4D-4363-9258-CC2A48795A3C}"/>
              </a:ext>
            </a:extLst>
          </p:cNvPr>
          <p:cNvSpPr/>
          <p:nvPr/>
        </p:nvSpPr>
        <p:spPr>
          <a:xfrm flipV="1">
            <a:off x="1219430" y="4403011"/>
            <a:ext cx="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5AB544-E86A-48F8-9329-B91A569E5C3D}"/>
              </a:ext>
            </a:extLst>
          </p:cNvPr>
          <p:cNvSpPr txBox="1"/>
          <p:nvPr/>
        </p:nvSpPr>
        <p:spPr>
          <a:xfrm>
            <a:off x="1126458" y="3725842"/>
            <a:ext cx="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F3AA72-DC22-4979-AAEC-211426DFBEDC}"/>
              </a:ext>
            </a:extLst>
          </p:cNvPr>
          <p:cNvSpPr txBox="1"/>
          <p:nvPr/>
        </p:nvSpPr>
        <p:spPr>
          <a:xfrm>
            <a:off x="1082687" y="5018685"/>
            <a:ext cx="24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E527BD-03E6-4F22-B5D1-9AE4F587457C}"/>
              </a:ext>
            </a:extLst>
          </p:cNvPr>
          <p:cNvSpPr txBox="1"/>
          <p:nvPr/>
        </p:nvSpPr>
        <p:spPr>
          <a:xfrm>
            <a:off x="270825" y="4060867"/>
            <a:ext cx="586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b, c, a, b, c, c, b, b, a, a, b, a, a, b, c, c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1DF3A7D-E0D0-4F2C-ACDF-FFD203BE9891}"/>
              </a:ext>
            </a:extLst>
          </p:cNvPr>
          <p:cNvSpPr txBox="1"/>
          <p:nvPr/>
        </p:nvSpPr>
        <p:spPr>
          <a:xfrm>
            <a:off x="270825" y="4651902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a, c</a:t>
            </a:r>
          </a:p>
        </p:txBody>
      </p:sp>
    </p:spTree>
    <p:extLst>
      <p:ext uri="{BB962C8B-B14F-4D97-AF65-F5344CB8AC3E}">
        <p14:creationId xmlns:p14="http://schemas.microsoft.com/office/powerpoint/2010/main" val="2197567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5999"/>
            <a:ext cx="5522287" cy="39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1 na prática: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1EB89F89-1708-4C17-83B1-479AC02BC0D3}"/>
              </a:ext>
            </a:extLst>
          </p:cNvPr>
          <p:cNvSpPr txBox="1"/>
          <p:nvPr/>
        </p:nvSpPr>
        <p:spPr>
          <a:xfrm>
            <a:off x="148358" y="1338868"/>
            <a:ext cx="6968291" cy="11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t-B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Padrao</a:t>
            </a: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a, a, b, a, c</a:t>
            </a:r>
          </a:p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= a, a, b, d, c, a, a, c, a, a, b, c, c, b, b, a, a, b, a, a, b, c, c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53F220A-0981-48EF-A39E-BB207638AAB1}"/>
              </a:ext>
            </a:extLst>
          </p:cNvPr>
          <p:cNvCxnSpPr>
            <a:cxnSpLocks/>
          </p:cNvCxnSpPr>
          <p:nvPr/>
        </p:nvCxnSpPr>
        <p:spPr>
          <a:xfrm flipH="1" flipV="1">
            <a:off x="2096456" y="5544603"/>
            <a:ext cx="472572" cy="58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68B75B9-8648-43BE-8F39-9254338DB42D}"/>
              </a:ext>
            </a:extLst>
          </p:cNvPr>
          <p:cNvSpPr txBox="1"/>
          <p:nvPr/>
        </p:nvSpPr>
        <p:spPr>
          <a:xfrm>
            <a:off x="2569028" y="6132681"/>
            <a:ext cx="405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Emparelhamento de P(0) com T(i + 1)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A040FC-EFFC-4F76-AB74-8A22DDC77C3D}"/>
              </a:ext>
            </a:extLst>
          </p:cNvPr>
          <p:cNvSpPr txBox="1"/>
          <p:nvPr/>
        </p:nvSpPr>
        <p:spPr>
          <a:xfrm>
            <a:off x="1541266" y="375950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novo i = 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4B945F-8C20-43A1-97B6-F4468B54A6E4}"/>
              </a:ext>
            </a:extLst>
          </p:cNvPr>
          <p:cNvSpPr txBox="1"/>
          <p:nvPr/>
        </p:nvSpPr>
        <p:spPr>
          <a:xfrm>
            <a:off x="304174" y="4391682"/>
            <a:ext cx="569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c, a, a, b, c, c, b, b, a, a, b, a, a, b, c,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22CB3-ABD5-408C-AF96-D4A71894B822}"/>
              </a:ext>
            </a:extLst>
          </p:cNvPr>
          <p:cNvSpPr txBox="1"/>
          <p:nvPr/>
        </p:nvSpPr>
        <p:spPr>
          <a:xfrm>
            <a:off x="1326485" y="4963557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a, c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E884258-27EA-4E8B-A785-E5B193067676}"/>
              </a:ext>
            </a:extLst>
          </p:cNvPr>
          <p:cNvCxnSpPr>
            <a:cxnSpLocks/>
          </p:cNvCxnSpPr>
          <p:nvPr/>
        </p:nvCxnSpPr>
        <p:spPr>
          <a:xfrm>
            <a:off x="2206171" y="4128840"/>
            <a:ext cx="203200" cy="34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128AA22-3CE3-4E5A-AFCB-9B5DF9B1FE7E}"/>
              </a:ext>
            </a:extLst>
          </p:cNvPr>
          <p:cNvSpPr txBox="1"/>
          <p:nvPr/>
        </p:nvSpPr>
        <p:spPr>
          <a:xfrm>
            <a:off x="2732617" y="4979760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novo j = 4 no final do padrão. Pois o algoritmo compara</a:t>
            </a:r>
          </a:p>
          <a:p>
            <a:pPr algn="r"/>
            <a:r>
              <a:rPr lang="pt-BR" dirty="0"/>
              <a:t>de trás para a frente o texto com o padrão.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59EE54A-AA44-42B7-9617-DC964E28CFA1}"/>
              </a:ext>
            </a:extLst>
          </p:cNvPr>
          <p:cNvCxnSpPr>
            <a:cxnSpLocks/>
          </p:cNvCxnSpPr>
          <p:nvPr/>
        </p:nvCxnSpPr>
        <p:spPr>
          <a:xfrm flipH="1" flipV="1">
            <a:off x="2583540" y="5152572"/>
            <a:ext cx="265191" cy="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60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63999" y="575999"/>
            <a:ext cx="5522287" cy="3935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2: A última ocorrência de x no padrão está em um índice menor que j;</a:t>
            </a: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1EB89F89-1708-4C17-83B1-479AC02BC0D3}"/>
              </a:ext>
            </a:extLst>
          </p:cNvPr>
          <p:cNvSpPr txBox="1"/>
          <p:nvPr/>
        </p:nvSpPr>
        <p:spPr>
          <a:xfrm>
            <a:off x="140996" y="1047912"/>
            <a:ext cx="6968291" cy="110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47ABB7-EC50-47D5-9B9D-91A7713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32" y="2150592"/>
            <a:ext cx="6877050" cy="22193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0ACFFE-07B7-452A-9D44-A71A6F67EC94}"/>
              </a:ext>
            </a:extLst>
          </p:cNvPr>
          <p:cNvSpPr txBox="1"/>
          <p:nvPr/>
        </p:nvSpPr>
        <p:spPr>
          <a:xfrm>
            <a:off x="141098" y="4914196"/>
            <a:ext cx="588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b, c, a, b, c, c, b, b, a, a, b, a, a, b, c, c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946AC9-3B4F-456E-984E-3FDB544A6774}"/>
              </a:ext>
            </a:extLst>
          </p:cNvPr>
          <p:cNvSpPr txBox="1"/>
          <p:nvPr/>
        </p:nvSpPr>
        <p:spPr>
          <a:xfrm>
            <a:off x="1228697" y="5359133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b, c, a, 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4C9A29-E0A5-4695-9B94-0787143D77AA}"/>
              </a:ext>
            </a:extLst>
          </p:cNvPr>
          <p:cNvSpPr txBox="1"/>
          <p:nvPr/>
        </p:nvSpPr>
        <p:spPr>
          <a:xfrm>
            <a:off x="1974029" y="4578819"/>
            <a:ext cx="3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21927D0-151C-4A1C-96DB-5B45D1528AAA}"/>
              </a:ext>
            </a:extLst>
          </p:cNvPr>
          <p:cNvSpPr txBox="1"/>
          <p:nvPr/>
        </p:nvSpPr>
        <p:spPr>
          <a:xfrm>
            <a:off x="2059337" y="5728465"/>
            <a:ext cx="2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8593C1A7-0B7A-409D-8D3D-2067736B47D3}"/>
              </a:ext>
            </a:extLst>
          </p:cNvPr>
          <p:cNvSpPr/>
          <p:nvPr/>
        </p:nvSpPr>
        <p:spPr>
          <a:xfrm flipV="1">
            <a:off x="2380511" y="5211779"/>
            <a:ext cx="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2451C8FF-6BE8-49D2-A648-16834013DFA9}"/>
              </a:ext>
            </a:extLst>
          </p:cNvPr>
          <p:cNvSpPr/>
          <p:nvPr/>
        </p:nvSpPr>
        <p:spPr>
          <a:xfrm flipV="1">
            <a:off x="2131907" y="5187110"/>
            <a:ext cx="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195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99F454-AA97-45A9-9C2B-DD000675A1D7}"/>
              </a:ext>
            </a:extLst>
          </p:cNvPr>
          <p:cNvSpPr txBox="1"/>
          <p:nvPr/>
        </p:nvSpPr>
        <p:spPr>
          <a:xfrm>
            <a:off x="965598" y="2655402"/>
            <a:ext cx="588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b, c, a, b, c, c, b, b, a, a, b, a, a, b, c, c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67571D-A9B9-4B8E-9C8A-0BBBBA2E9D4F}"/>
              </a:ext>
            </a:extLst>
          </p:cNvPr>
          <p:cNvSpPr txBox="1"/>
          <p:nvPr/>
        </p:nvSpPr>
        <p:spPr>
          <a:xfrm>
            <a:off x="2563752" y="3024734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b, c, a, 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6864BB-3438-4B5B-99A1-6A1B579039AD}"/>
              </a:ext>
            </a:extLst>
          </p:cNvPr>
          <p:cNvSpPr txBox="1"/>
          <p:nvPr/>
        </p:nvSpPr>
        <p:spPr>
          <a:xfrm>
            <a:off x="863998" y="678580"/>
            <a:ext cx="588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a, b, d, c, a, a, b, c, a, b, c, c, b, b, a, a, b, a, a, b, c, c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1006FD-86AE-45A3-BFAA-1155069895F5}"/>
              </a:ext>
            </a:extLst>
          </p:cNvPr>
          <p:cNvSpPr txBox="1"/>
          <p:nvPr/>
        </p:nvSpPr>
        <p:spPr>
          <a:xfrm>
            <a:off x="1951597" y="1123517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b, c, a, 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72FE98-B40B-4FD5-8F35-87B28DCB1D78}"/>
              </a:ext>
            </a:extLst>
          </p:cNvPr>
          <p:cNvSpPr txBox="1"/>
          <p:nvPr/>
        </p:nvSpPr>
        <p:spPr>
          <a:xfrm>
            <a:off x="2696929" y="343203"/>
            <a:ext cx="37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BA6123-F184-45D9-9A51-521526B6D359}"/>
              </a:ext>
            </a:extLst>
          </p:cNvPr>
          <p:cNvSpPr txBox="1"/>
          <p:nvPr/>
        </p:nvSpPr>
        <p:spPr>
          <a:xfrm>
            <a:off x="2782237" y="1492849"/>
            <a:ext cx="2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</a:t>
            </a:r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BA3D8915-4E27-4257-9AF0-8E5C83F1F2CB}"/>
              </a:ext>
            </a:extLst>
          </p:cNvPr>
          <p:cNvSpPr/>
          <p:nvPr/>
        </p:nvSpPr>
        <p:spPr>
          <a:xfrm flipV="1">
            <a:off x="3103411" y="976163"/>
            <a:ext cx="0" cy="265680"/>
          </a:xfrm>
          <a:prstGeom prst="line">
            <a:avLst/>
          </a:prstGeom>
          <a:ln>
            <a:solidFill>
              <a:srgbClr val="7FFF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024E9E21-EBB9-4BEB-8FBC-B6223A7B1FA6}"/>
              </a:ext>
            </a:extLst>
          </p:cNvPr>
          <p:cNvSpPr/>
          <p:nvPr/>
        </p:nvSpPr>
        <p:spPr>
          <a:xfrm flipV="1">
            <a:off x="2854807" y="951494"/>
            <a:ext cx="0" cy="2656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898D02D-7716-4887-BAE7-AB0C1D335AC6}"/>
              </a:ext>
            </a:extLst>
          </p:cNvPr>
          <p:cNvCxnSpPr>
            <a:cxnSpLocks/>
          </p:cNvCxnSpPr>
          <p:nvPr/>
        </p:nvCxnSpPr>
        <p:spPr>
          <a:xfrm flipV="1">
            <a:off x="3274961" y="3469359"/>
            <a:ext cx="0" cy="71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5F6A8-4C99-469A-B199-66C0FD9DF947}"/>
              </a:ext>
            </a:extLst>
          </p:cNvPr>
          <p:cNvSpPr txBox="1"/>
          <p:nvPr/>
        </p:nvSpPr>
        <p:spPr>
          <a:xfrm>
            <a:off x="1951597" y="4262580"/>
            <a:ext cx="518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Alinhamento da última ocorrência do x ( ‘b’ ),</a:t>
            </a:r>
          </a:p>
          <a:p>
            <a:r>
              <a:rPr lang="pt-BR" dirty="0"/>
              <a:t>Com T[ 7 ];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433ACE-4FDB-4149-81F7-E40D46676CD4}"/>
              </a:ext>
            </a:extLst>
          </p:cNvPr>
          <p:cNvSpPr txBox="1"/>
          <p:nvPr/>
        </p:nvSpPr>
        <p:spPr>
          <a:xfrm>
            <a:off x="3511247" y="2063758"/>
            <a:ext cx="89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novo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C3B5E-71B2-46F2-8BD9-A0B53B9741D5}"/>
              </a:ext>
            </a:extLst>
          </p:cNvPr>
          <p:cNvCxnSpPr>
            <a:cxnSpLocks/>
          </p:cNvCxnSpPr>
          <p:nvPr/>
        </p:nvCxnSpPr>
        <p:spPr>
          <a:xfrm flipH="1">
            <a:off x="3747533" y="2354643"/>
            <a:ext cx="57847" cy="30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A79FE9-E259-461E-87D5-576363FD80FF}"/>
              </a:ext>
            </a:extLst>
          </p:cNvPr>
          <p:cNvSpPr txBox="1"/>
          <p:nvPr/>
        </p:nvSpPr>
        <p:spPr>
          <a:xfrm>
            <a:off x="4103905" y="3117251"/>
            <a:ext cx="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 novo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AFB26A9-4992-4DA2-93D1-7313EA1A22C8}"/>
              </a:ext>
            </a:extLst>
          </p:cNvPr>
          <p:cNvCxnSpPr>
            <a:cxnSpLocks/>
          </p:cNvCxnSpPr>
          <p:nvPr/>
        </p:nvCxnSpPr>
        <p:spPr>
          <a:xfrm flipH="1" flipV="1">
            <a:off x="3856990" y="3227401"/>
            <a:ext cx="265191" cy="7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71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EA9547-DAC9-4B81-BE5D-D9563ABF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73230"/>
            <a:ext cx="4959350" cy="59307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D107B8-670D-4892-81CF-A595EF0D9657}"/>
              </a:ext>
            </a:extLst>
          </p:cNvPr>
          <p:cNvSpPr txBox="1"/>
          <p:nvPr/>
        </p:nvSpPr>
        <p:spPr>
          <a:xfrm>
            <a:off x="624114" y="18868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algoritmo:</a:t>
            </a:r>
          </a:p>
        </p:txBody>
      </p:sp>
    </p:spTree>
    <p:extLst>
      <p:ext uri="{BB962C8B-B14F-4D97-AF65-F5344CB8AC3E}">
        <p14:creationId xmlns:p14="http://schemas.microsoft.com/office/powerpoint/2010/main" val="3143640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m 44"/>
          <p:cNvPicPr/>
          <p:nvPr/>
        </p:nvPicPr>
        <p:blipFill>
          <a:blip r:embed="rId3"/>
          <a:stretch/>
        </p:blipFill>
        <p:spPr>
          <a:xfrm>
            <a:off x="1237737" y="558800"/>
            <a:ext cx="6668166" cy="599440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7FB7A70-4824-4377-963B-C936D1B11B25}"/>
              </a:ext>
            </a:extLst>
          </p:cNvPr>
          <p:cNvSpPr txBox="1"/>
          <p:nvPr/>
        </p:nvSpPr>
        <p:spPr>
          <a:xfrm>
            <a:off x="783771" y="1894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Implementação em Java: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Imagem 46"/>
          <p:cNvPicPr/>
          <p:nvPr/>
        </p:nvPicPr>
        <p:blipFill>
          <a:blip r:embed="rId3"/>
          <a:stretch/>
        </p:blipFill>
        <p:spPr>
          <a:xfrm>
            <a:off x="1277280" y="279720"/>
            <a:ext cx="6676920" cy="634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/>
          <p:cNvPicPr/>
          <p:nvPr/>
        </p:nvPicPr>
        <p:blipFill>
          <a:blip r:embed="rId3"/>
          <a:stretch/>
        </p:blipFill>
        <p:spPr>
          <a:xfrm>
            <a:off x="1324800" y="2608560"/>
            <a:ext cx="6581880" cy="168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5999" y="864000"/>
            <a:ext cx="2852229" cy="355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Boyer Moore: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008000" y="1440000"/>
            <a:ext cx="7646760" cy="21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Tx/>
              <a:buChar char="-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Pré-processamento da palavra: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FD4F9D7-39E8-4903-BDDC-71867185EDDA}"/>
              </a:ext>
            </a:extLst>
          </p:cNvPr>
          <p:cNvGraphicFramePr>
            <a:graphicFrameLocks noGrp="1"/>
          </p:cNvGraphicFramePr>
          <p:nvPr/>
        </p:nvGraphicFramePr>
        <p:xfrm>
          <a:off x="2254420" y="22697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87529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9260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191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45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2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/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( vetor alfabeto)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blipFill>
                <a:blip r:embed="rId3"/>
                <a:stretch>
                  <a:fillRect l="-917" t="-9836" r="-91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BD64892-43A5-4C20-BBA1-6C95103B7AA7}"/>
              </a:ext>
            </a:extLst>
          </p:cNvPr>
          <p:cNvSpPr txBox="1"/>
          <p:nvPr/>
        </p:nvSpPr>
        <p:spPr>
          <a:xfrm>
            <a:off x="404737" y="261994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     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/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: O alfabeto que aparecerá tanto no padrão, como no Texto.</a:t>
                </a:r>
              </a:p>
              <a:p>
                <a:endParaRPr lang="pt-BR" dirty="0"/>
              </a:p>
              <a:p>
                <a:r>
                  <a:rPr lang="pt-BR" dirty="0"/>
                  <a:t>Em L, ficam os números que representam a posição mais à direita no padrão</a:t>
                </a:r>
              </a:p>
              <a:p>
                <a:r>
                  <a:rPr lang="pt-BR" dirty="0"/>
                  <a:t>Em que aparece a letra do alfabeto. Cada letra tem um índice.</a:t>
                </a:r>
              </a:p>
              <a:p>
                <a:endParaRPr lang="pt-BR" dirty="0"/>
              </a:p>
              <a:p>
                <a:r>
                  <a:rPr lang="pt-BR" dirty="0"/>
                  <a:t>A letra que não ocorrer no padrão, receberá um -1.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blipFill>
                <a:blip r:embed="rId4"/>
                <a:stretch>
                  <a:fillRect l="-604" t="-1736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864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5999" y="864000"/>
            <a:ext cx="2852229" cy="355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Boyer Moore: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1008000" y="1440000"/>
            <a:ext cx="7646760" cy="21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Tx/>
              <a:buChar char="-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Pré-processamento da palavra:</a:t>
            </a: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FD4F9D7-39E8-4903-BDDC-71867185EDDA}"/>
              </a:ext>
            </a:extLst>
          </p:cNvPr>
          <p:cNvGraphicFramePr>
            <a:graphicFrameLocks noGrp="1"/>
          </p:cNvGraphicFramePr>
          <p:nvPr/>
        </p:nvGraphicFramePr>
        <p:xfrm>
          <a:off x="2254420" y="22697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87529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9260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191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45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2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/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( vetor alfabeto)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blipFill>
                <a:blip r:embed="rId3"/>
                <a:stretch>
                  <a:fillRect l="-917" t="-9836" r="-91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BD64892-43A5-4C20-BBA1-6C95103B7AA7}"/>
              </a:ext>
            </a:extLst>
          </p:cNvPr>
          <p:cNvSpPr txBox="1"/>
          <p:nvPr/>
        </p:nvSpPr>
        <p:spPr>
          <a:xfrm>
            <a:off x="404737" y="261994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     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/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: O alfabeto que aparecerá tanto no padrão, como no Texto.</a:t>
                </a:r>
              </a:p>
              <a:p>
                <a:endParaRPr lang="pt-BR" dirty="0"/>
              </a:p>
              <a:p>
                <a:r>
                  <a:rPr lang="pt-BR" dirty="0"/>
                  <a:t>Em L, ficam os números que representam a posição mais à direita no padrão</a:t>
                </a:r>
              </a:p>
              <a:p>
                <a:r>
                  <a:rPr lang="pt-BR" dirty="0"/>
                  <a:t>Em que aparece a letra do alfabeto. Cada letra tem um índice.</a:t>
                </a:r>
              </a:p>
              <a:p>
                <a:endParaRPr lang="pt-BR" dirty="0"/>
              </a:p>
              <a:p>
                <a:r>
                  <a:rPr lang="pt-BR" dirty="0"/>
                  <a:t>A letra que não ocorrer no padrão, receberá um -1.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A9A9C4-DA5D-4515-9DBA-5E9ABA67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37" y="3775166"/>
                <a:ext cx="8071440" cy="1754326"/>
              </a:xfrm>
              <a:prstGeom prst="rect">
                <a:avLst/>
              </a:prstGeom>
              <a:blipFill>
                <a:blip r:embed="rId4"/>
                <a:stretch>
                  <a:fillRect l="-604" t="-1736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409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F85C5E2-3853-4A31-8358-FF38DE1F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571631"/>
            <a:ext cx="4959350" cy="593076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C86DC0E-30CA-4EEA-8164-4482965B5E7A}"/>
              </a:ext>
            </a:extLst>
          </p:cNvPr>
          <p:cNvCxnSpPr>
            <a:cxnSpLocks/>
          </p:cNvCxnSpPr>
          <p:nvPr/>
        </p:nvCxnSpPr>
        <p:spPr>
          <a:xfrm>
            <a:off x="1313542" y="1393372"/>
            <a:ext cx="103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64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FD4F9D7-39E8-4903-BDDC-71867185E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56236"/>
              </p:ext>
            </p:extLst>
          </p:nvPr>
        </p:nvGraphicFramePr>
        <p:xfrm>
          <a:off x="2254420" y="22697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875293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92600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1917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45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2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/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pt-BR" dirty="0"/>
                  <a:t>( vetor alfabeto)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F080448-3806-48B3-9411-2CB46884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" y="2249102"/>
                <a:ext cx="1998823" cy="369332"/>
              </a:xfrm>
              <a:prstGeom prst="rect">
                <a:avLst/>
              </a:prstGeom>
              <a:blipFill>
                <a:blip r:embed="rId3"/>
                <a:stretch>
                  <a:fillRect l="-917" t="-9836" r="-91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BD64892-43A5-4C20-BBA1-6C95103B7AA7}"/>
              </a:ext>
            </a:extLst>
          </p:cNvPr>
          <p:cNvSpPr txBox="1"/>
          <p:nvPr/>
        </p:nvSpPr>
        <p:spPr>
          <a:xfrm>
            <a:off x="404737" y="261994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      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1104</Words>
  <Application>Microsoft Office PowerPoint</Application>
  <PresentationFormat>Apresentação na tela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DejaVu Sans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Por Padrões:</dc:title>
  <dc:subject/>
  <dc:creator>Usuário do Windows</dc:creator>
  <dc:description/>
  <cp:lastModifiedBy>Barto Alheiros</cp:lastModifiedBy>
  <cp:revision>29</cp:revision>
  <dcterms:created xsi:type="dcterms:W3CDTF">2017-08-29T23:35:24Z</dcterms:created>
  <dcterms:modified xsi:type="dcterms:W3CDTF">2017-09-04T02:41:27Z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