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Open Sans" charset="1" panose="020B0606030504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175" y="257175"/>
            <a:ext cx="17773650" cy="9772650"/>
            <a:chOff x="0" y="0"/>
            <a:chExt cx="6386393" cy="35114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86393" cy="3511490"/>
            </a:xfrm>
            <a:custGeom>
              <a:avLst/>
              <a:gdLst/>
              <a:ahLst/>
              <a:cxnLst/>
              <a:rect r="r" b="b" t="t" l="l"/>
              <a:pathLst>
                <a:path h="3511490" w="6386393">
                  <a:moveTo>
                    <a:pt x="27442" y="0"/>
                  </a:moveTo>
                  <a:lnTo>
                    <a:pt x="6358951" y="0"/>
                  </a:lnTo>
                  <a:cubicBezTo>
                    <a:pt x="6366229" y="0"/>
                    <a:pt x="6373209" y="2891"/>
                    <a:pt x="6378356" y="8038"/>
                  </a:cubicBezTo>
                  <a:cubicBezTo>
                    <a:pt x="6383502" y="13184"/>
                    <a:pt x="6386393" y="20164"/>
                    <a:pt x="6386393" y="27442"/>
                  </a:cubicBezTo>
                  <a:lnTo>
                    <a:pt x="6386393" y="3484048"/>
                  </a:lnTo>
                  <a:cubicBezTo>
                    <a:pt x="6386393" y="3491326"/>
                    <a:pt x="6383502" y="3498306"/>
                    <a:pt x="6378356" y="3503452"/>
                  </a:cubicBezTo>
                  <a:cubicBezTo>
                    <a:pt x="6373209" y="3508598"/>
                    <a:pt x="6366229" y="3511490"/>
                    <a:pt x="6358951" y="3511490"/>
                  </a:cubicBezTo>
                  <a:lnTo>
                    <a:pt x="27442" y="3511490"/>
                  </a:lnTo>
                  <a:cubicBezTo>
                    <a:pt x="20164" y="3511490"/>
                    <a:pt x="13184" y="3508598"/>
                    <a:pt x="8038" y="3503452"/>
                  </a:cubicBezTo>
                  <a:cubicBezTo>
                    <a:pt x="2891" y="3498306"/>
                    <a:pt x="0" y="3491326"/>
                    <a:pt x="0" y="3484048"/>
                  </a:cubicBezTo>
                  <a:lnTo>
                    <a:pt x="0" y="27442"/>
                  </a:lnTo>
                  <a:cubicBezTo>
                    <a:pt x="0" y="20164"/>
                    <a:pt x="2891" y="13184"/>
                    <a:pt x="8038" y="8038"/>
                  </a:cubicBezTo>
                  <a:cubicBezTo>
                    <a:pt x="13184" y="2891"/>
                    <a:pt x="20164" y="0"/>
                    <a:pt x="2744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386393" cy="3511490"/>
            </a:xfrm>
            <a:prstGeom prst="rect">
              <a:avLst/>
            </a:prstGeom>
          </p:spPr>
          <p:txBody>
            <a:bodyPr anchor="ctr" rtlCol="false" tIns="50667" lIns="50667" bIns="50667" rIns="50667"/>
            <a:lstStyle/>
            <a:p>
              <a:pPr algn="ctr">
                <a:lnSpc>
                  <a:spcPts val="1388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7271530"/>
            <a:ext cx="1466112" cy="0"/>
          </a:xfrm>
          <a:prstGeom prst="line">
            <a:avLst/>
          </a:prstGeom>
          <a:ln cap="rnd" w="1047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85775" y="542925"/>
            <a:ext cx="4991667" cy="1605926"/>
          </a:xfrm>
          <a:custGeom>
            <a:avLst/>
            <a:gdLst/>
            <a:ahLst/>
            <a:cxnLst/>
            <a:rect r="r" b="b" t="t" l="l"/>
            <a:pathLst>
              <a:path h="1605926" w="4991667">
                <a:moveTo>
                  <a:pt x="0" y="0"/>
                </a:moveTo>
                <a:lnTo>
                  <a:pt x="4991667" y="0"/>
                </a:lnTo>
                <a:lnTo>
                  <a:pt x="4991667" y="1605926"/>
                </a:lnTo>
                <a:lnTo>
                  <a:pt x="0" y="1605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86938" y="1681124"/>
            <a:ext cx="6227512" cy="6146983"/>
          </a:xfrm>
          <a:custGeom>
            <a:avLst/>
            <a:gdLst/>
            <a:ahLst/>
            <a:cxnLst/>
            <a:rect r="r" b="b" t="t" l="l"/>
            <a:pathLst>
              <a:path h="6146983" w="6227512">
                <a:moveTo>
                  <a:pt x="0" y="0"/>
                </a:moveTo>
                <a:lnTo>
                  <a:pt x="6227511" y="0"/>
                </a:lnTo>
                <a:lnTo>
                  <a:pt x="6227511" y="6146983"/>
                </a:lnTo>
                <a:lnTo>
                  <a:pt x="0" y="61469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658455"/>
            <a:ext cx="10747629" cy="1527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881"/>
              </a:lnSpc>
            </a:pPr>
            <a:r>
              <a:rPr lang="en-US" sz="10608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Furgo Truck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242955"/>
            <a:ext cx="7532157" cy="1141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5"/>
              </a:lnSpc>
            </a:pPr>
            <a:r>
              <a:rPr lang="en-US" sz="35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Manuel Morales - Joe Salgado - Gaspar Giron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356109"/>
            <a:ext cx="7532157" cy="464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2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Docente: Arturo Vargas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175" y="257175"/>
            <a:ext cx="17773650" cy="9772650"/>
            <a:chOff x="0" y="0"/>
            <a:chExt cx="6386393" cy="35114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86393" cy="3511490"/>
            </a:xfrm>
            <a:custGeom>
              <a:avLst/>
              <a:gdLst/>
              <a:ahLst/>
              <a:cxnLst/>
              <a:rect r="r" b="b" t="t" l="l"/>
              <a:pathLst>
                <a:path h="3511490" w="6386393">
                  <a:moveTo>
                    <a:pt x="27442" y="0"/>
                  </a:moveTo>
                  <a:lnTo>
                    <a:pt x="6358951" y="0"/>
                  </a:lnTo>
                  <a:cubicBezTo>
                    <a:pt x="6366229" y="0"/>
                    <a:pt x="6373209" y="2891"/>
                    <a:pt x="6378356" y="8038"/>
                  </a:cubicBezTo>
                  <a:cubicBezTo>
                    <a:pt x="6383502" y="13184"/>
                    <a:pt x="6386393" y="20164"/>
                    <a:pt x="6386393" y="27442"/>
                  </a:cubicBezTo>
                  <a:lnTo>
                    <a:pt x="6386393" y="3484048"/>
                  </a:lnTo>
                  <a:cubicBezTo>
                    <a:pt x="6386393" y="3491326"/>
                    <a:pt x="6383502" y="3498306"/>
                    <a:pt x="6378356" y="3503452"/>
                  </a:cubicBezTo>
                  <a:cubicBezTo>
                    <a:pt x="6373209" y="3508598"/>
                    <a:pt x="6366229" y="3511490"/>
                    <a:pt x="6358951" y="3511490"/>
                  </a:cubicBezTo>
                  <a:lnTo>
                    <a:pt x="27442" y="3511490"/>
                  </a:lnTo>
                  <a:cubicBezTo>
                    <a:pt x="20164" y="3511490"/>
                    <a:pt x="13184" y="3508598"/>
                    <a:pt x="8038" y="3503452"/>
                  </a:cubicBezTo>
                  <a:cubicBezTo>
                    <a:pt x="2891" y="3498306"/>
                    <a:pt x="0" y="3491326"/>
                    <a:pt x="0" y="3484048"/>
                  </a:cubicBezTo>
                  <a:lnTo>
                    <a:pt x="0" y="27442"/>
                  </a:lnTo>
                  <a:cubicBezTo>
                    <a:pt x="0" y="20164"/>
                    <a:pt x="2891" y="13184"/>
                    <a:pt x="8038" y="8038"/>
                  </a:cubicBezTo>
                  <a:cubicBezTo>
                    <a:pt x="13184" y="2891"/>
                    <a:pt x="20164" y="0"/>
                    <a:pt x="2744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386393" cy="3511490"/>
            </a:xfrm>
            <a:prstGeom prst="rect">
              <a:avLst/>
            </a:prstGeom>
          </p:spPr>
          <p:txBody>
            <a:bodyPr anchor="ctr" rtlCol="false" tIns="50667" lIns="50667" bIns="50667" rIns="50667"/>
            <a:lstStyle/>
            <a:p>
              <a:pPr algn="ctr">
                <a:lnSpc>
                  <a:spcPts val="1388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117813"/>
            <a:ext cx="7122286" cy="4745223"/>
          </a:xfrm>
          <a:custGeom>
            <a:avLst/>
            <a:gdLst/>
            <a:ahLst/>
            <a:cxnLst/>
            <a:rect r="r" b="b" t="t" l="l"/>
            <a:pathLst>
              <a:path h="4745223" w="7122286">
                <a:moveTo>
                  <a:pt x="0" y="0"/>
                </a:moveTo>
                <a:lnTo>
                  <a:pt x="7122286" y="0"/>
                </a:lnTo>
                <a:lnTo>
                  <a:pt x="7122286" y="4745222"/>
                </a:lnTo>
                <a:lnTo>
                  <a:pt x="0" y="47452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228725"/>
            <a:ext cx="16230600" cy="101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20"/>
              </a:lnSpc>
              <a:spcBef>
                <a:spcPct val="0"/>
              </a:spcBef>
            </a:pPr>
            <a:r>
              <a:rPr lang="en-US" b="true" sz="8000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Contexto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37670" y="3919855"/>
            <a:ext cx="8698351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Chile, hasta 2024 se registraban  24.429 inscritos en el Registro Nacional de Transporte Escolar (RENASTRE) según el Ministerio de educación.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36513" y="8495031"/>
            <a:ext cx="8150986" cy="76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Fuente: Ministerio de Educación, “Normas y Recomendaciones para el Transporte Escolar 2024” (mineduc.cl)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175" y="257175"/>
            <a:ext cx="17773650" cy="9772650"/>
            <a:chOff x="0" y="0"/>
            <a:chExt cx="6386393" cy="35114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86393" cy="3511490"/>
            </a:xfrm>
            <a:custGeom>
              <a:avLst/>
              <a:gdLst/>
              <a:ahLst/>
              <a:cxnLst/>
              <a:rect r="r" b="b" t="t" l="l"/>
              <a:pathLst>
                <a:path h="3511490" w="6386393">
                  <a:moveTo>
                    <a:pt x="27442" y="0"/>
                  </a:moveTo>
                  <a:lnTo>
                    <a:pt x="6358951" y="0"/>
                  </a:lnTo>
                  <a:cubicBezTo>
                    <a:pt x="6366229" y="0"/>
                    <a:pt x="6373209" y="2891"/>
                    <a:pt x="6378356" y="8038"/>
                  </a:cubicBezTo>
                  <a:cubicBezTo>
                    <a:pt x="6383502" y="13184"/>
                    <a:pt x="6386393" y="20164"/>
                    <a:pt x="6386393" y="27442"/>
                  </a:cubicBezTo>
                  <a:lnTo>
                    <a:pt x="6386393" y="3484048"/>
                  </a:lnTo>
                  <a:cubicBezTo>
                    <a:pt x="6386393" y="3491326"/>
                    <a:pt x="6383502" y="3498306"/>
                    <a:pt x="6378356" y="3503452"/>
                  </a:cubicBezTo>
                  <a:cubicBezTo>
                    <a:pt x="6373209" y="3508598"/>
                    <a:pt x="6366229" y="3511490"/>
                    <a:pt x="6358951" y="3511490"/>
                  </a:cubicBezTo>
                  <a:lnTo>
                    <a:pt x="27442" y="3511490"/>
                  </a:lnTo>
                  <a:cubicBezTo>
                    <a:pt x="20164" y="3511490"/>
                    <a:pt x="13184" y="3508598"/>
                    <a:pt x="8038" y="3503452"/>
                  </a:cubicBezTo>
                  <a:cubicBezTo>
                    <a:pt x="2891" y="3498306"/>
                    <a:pt x="0" y="3491326"/>
                    <a:pt x="0" y="3484048"/>
                  </a:cubicBezTo>
                  <a:lnTo>
                    <a:pt x="0" y="27442"/>
                  </a:lnTo>
                  <a:cubicBezTo>
                    <a:pt x="0" y="20164"/>
                    <a:pt x="2891" y="13184"/>
                    <a:pt x="8038" y="8038"/>
                  </a:cubicBezTo>
                  <a:cubicBezTo>
                    <a:pt x="13184" y="2891"/>
                    <a:pt x="20164" y="0"/>
                    <a:pt x="2744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386393" cy="3511490"/>
            </a:xfrm>
            <a:prstGeom prst="rect">
              <a:avLst/>
            </a:prstGeom>
          </p:spPr>
          <p:txBody>
            <a:bodyPr anchor="ctr" rtlCol="false" tIns="50667" lIns="50667" bIns="50667" rIns="50667"/>
            <a:lstStyle/>
            <a:p>
              <a:pPr algn="ctr">
                <a:lnSpc>
                  <a:spcPts val="1388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22090" y="2877878"/>
            <a:ext cx="6207547" cy="5035873"/>
          </a:xfrm>
          <a:custGeom>
            <a:avLst/>
            <a:gdLst/>
            <a:ahLst/>
            <a:cxnLst/>
            <a:rect r="r" b="b" t="t" l="l"/>
            <a:pathLst>
              <a:path h="5035873" w="6207547">
                <a:moveTo>
                  <a:pt x="0" y="0"/>
                </a:moveTo>
                <a:lnTo>
                  <a:pt x="6207548" y="0"/>
                </a:lnTo>
                <a:lnTo>
                  <a:pt x="6207548" y="5035873"/>
                </a:lnTo>
                <a:lnTo>
                  <a:pt x="0" y="5035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228725"/>
            <a:ext cx="16230600" cy="101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20"/>
              </a:lnSpc>
              <a:spcBef>
                <a:spcPct val="0"/>
              </a:spcBef>
            </a:pPr>
            <a:r>
              <a:rPr lang="en-US" b="true" sz="8000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Contexto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36264" y="3078878"/>
            <a:ext cx="8951484" cy="4834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5"/>
              </a:lnSpc>
            </a:pPr>
            <a:r>
              <a:rPr lang="en-US" sz="277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agosto de 2025, una niña de 4 años fue olvidada dentro de un furgón escolar en Talcahuano, Region del Biobío. Logró escapar por una ventana y fue encontrada por vecinos, generando gran preocupación por las fallas en los protocolos de control y seguridad. </a:t>
            </a:r>
          </a:p>
          <a:p>
            <a:pPr algn="ctr" marL="0" indent="0" lvl="0">
              <a:lnSpc>
                <a:spcPts val="3885"/>
              </a:lnSpc>
              <a:spcBef>
                <a:spcPct val="0"/>
              </a:spcBef>
            </a:pPr>
            <a:r>
              <a:rPr lang="en-US" sz="277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Este tipo de hechos muestra la necesidad de sistemas tecnológicos que permitan monitorear recorridos, asistencia y comunicación directa entre apoderados y conductores.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36513" y="8495031"/>
            <a:ext cx="8150986" cy="1153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Fuente: BiobioChile.cl - “Niña de 4 años fue olvidada en furgón y escapó por una ventana en Talcahuano: la encontraron vecinos” (13 de agosto de 2025).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175" y="257175"/>
            <a:ext cx="17773650" cy="9772650"/>
            <a:chOff x="0" y="0"/>
            <a:chExt cx="6386393" cy="35114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86393" cy="3511490"/>
            </a:xfrm>
            <a:custGeom>
              <a:avLst/>
              <a:gdLst/>
              <a:ahLst/>
              <a:cxnLst/>
              <a:rect r="r" b="b" t="t" l="l"/>
              <a:pathLst>
                <a:path h="3511490" w="6386393">
                  <a:moveTo>
                    <a:pt x="27442" y="0"/>
                  </a:moveTo>
                  <a:lnTo>
                    <a:pt x="6358951" y="0"/>
                  </a:lnTo>
                  <a:cubicBezTo>
                    <a:pt x="6366229" y="0"/>
                    <a:pt x="6373209" y="2891"/>
                    <a:pt x="6378356" y="8038"/>
                  </a:cubicBezTo>
                  <a:cubicBezTo>
                    <a:pt x="6383502" y="13184"/>
                    <a:pt x="6386393" y="20164"/>
                    <a:pt x="6386393" y="27442"/>
                  </a:cubicBezTo>
                  <a:lnTo>
                    <a:pt x="6386393" y="3484048"/>
                  </a:lnTo>
                  <a:cubicBezTo>
                    <a:pt x="6386393" y="3491326"/>
                    <a:pt x="6383502" y="3498306"/>
                    <a:pt x="6378356" y="3503452"/>
                  </a:cubicBezTo>
                  <a:cubicBezTo>
                    <a:pt x="6373209" y="3508598"/>
                    <a:pt x="6366229" y="3511490"/>
                    <a:pt x="6358951" y="3511490"/>
                  </a:cubicBezTo>
                  <a:lnTo>
                    <a:pt x="27442" y="3511490"/>
                  </a:lnTo>
                  <a:cubicBezTo>
                    <a:pt x="20164" y="3511490"/>
                    <a:pt x="13184" y="3508598"/>
                    <a:pt x="8038" y="3503452"/>
                  </a:cubicBezTo>
                  <a:cubicBezTo>
                    <a:pt x="2891" y="3498306"/>
                    <a:pt x="0" y="3491326"/>
                    <a:pt x="0" y="3484048"/>
                  </a:cubicBezTo>
                  <a:lnTo>
                    <a:pt x="0" y="27442"/>
                  </a:lnTo>
                  <a:cubicBezTo>
                    <a:pt x="0" y="20164"/>
                    <a:pt x="2891" y="13184"/>
                    <a:pt x="8038" y="8038"/>
                  </a:cubicBezTo>
                  <a:cubicBezTo>
                    <a:pt x="13184" y="2891"/>
                    <a:pt x="20164" y="0"/>
                    <a:pt x="2744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386393" cy="3511490"/>
            </a:xfrm>
            <a:prstGeom prst="rect">
              <a:avLst/>
            </a:prstGeom>
          </p:spPr>
          <p:txBody>
            <a:bodyPr anchor="ctr" rtlCol="false" tIns="50667" lIns="50667" bIns="50667" rIns="50667"/>
            <a:lstStyle/>
            <a:p>
              <a:pPr algn="ctr">
                <a:lnSpc>
                  <a:spcPts val="1388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228725"/>
            <a:ext cx="16230600" cy="101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20"/>
              </a:lnSpc>
              <a:spcBef>
                <a:spcPct val="0"/>
              </a:spcBef>
            </a:pPr>
            <a:r>
              <a:rPr lang="en-US" b="true" sz="8000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Solución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51740" y="2245361"/>
            <a:ext cx="6227512" cy="6146983"/>
          </a:xfrm>
          <a:custGeom>
            <a:avLst/>
            <a:gdLst/>
            <a:ahLst/>
            <a:cxnLst/>
            <a:rect r="r" b="b" t="t" l="l"/>
            <a:pathLst>
              <a:path h="6146983" w="6227512">
                <a:moveTo>
                  <a:pt x="0" y="0"/>
                </a:moveTo>
                <a:lnTo>
                  <a:pt x="6227511" y="0"/>
                </a:lnTo>
                <a:lnTo>
                  <a:pt x="6227511" y="6146983"/>
                </a:lnTo>
                <a:lnTo>
                  <a:pt x="0" y="6146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719098" y="3011354"/>
            <a:ext cx="8737629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36276"/>
                </a:solidFill>
                <a:latin typeface="Open Sans"/>
                <a:ea typeface="Open Sans"/>
                <a:cs typeface="Open Sans"/>
                <a:sym typeface="Open Sans"/>
              </a:rPr>
              <a:t>Comunicación directa entre apoderados y conductores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36276"/>
                </a:solidFill>
                <a:latin typeface="Open Sans"/>
                <a:ea typeface="Open Sans"/>
                <a:cs typeface="Open Sans"/>
                <a:sym typeface="Open Sans"/>
              </a:rPr>
              <a:t>Seguimiento en tiempo real de recorridos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36276"/>
                </a:solidFill>
                <a:latin typeface="Open Sans"/>
                <a:ea typeface="Open Sans"/>
                <a:cs typeface="Open Sans"/>
                <a:sym typeface="Open Sans"/>
              </a:rPr>
              <a:t>Transparencia y confianza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36276"/>
                </a:solidFill>
                <a:latin typeface="Open Sans"/>
                <a:ea typeface="Open Sans"/>
                <a:cs typeface="Open Sans"/>
                <a:sym typeface="Open Sans"/>
              </a:rPr>
              <a:t>Optimiza la gestión de rutas y servicios de transporte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36276"/>
                </a:solidFill>
                <a:latin typeface="Open Sans"/>
                <a:ea typeface="Open Sans"/>
                <a:cs typeface="Open Sans"/>
                <a:sym typeface="Open Sans"/>
              </a:rPr>
              <a:t>Seguridad de los estudiantes durante el traslado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175" y="257175"/>
            <a:ext cx="17773650" cy="9772650"/>
            <a:chOff x="0" y="0"/>
            <a:chExt cx="6386393" cy="35114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86393" cy="3511490"/>
            </a:xfrm>
            <a:custGeom>
              <a:avLst/>
              <a:gdLst/>
              <a:ahLst/>
              <a:cxnLst/>
              <a:rect r="r" b="b" t="t" l="l"/>
              <a:pathLst>
                <a:path h="3511490" w="6386393">
                  <a:moveTo>
                    <a:pt x="27442" y="0"/>
                  </a:moveTo>
                  <a:lnTo>
                    <a:pt x="6358951" y="0"/>
                  </a:lnTo>
                  <a:cubicBezTo>
                    <a:pt x="6366229" y="0"/>
                    <a:pt x="6373209" y="2891"/>
                    <a:pt x="6378356" y="8038"/>
                  </a:cubicBezTo>
                  <a:cubicBezTo>
                    <a:pt x="6383502" y="13184"/>
                    <a:pt x="6386393" y="20164"/>
                    <a:pt x="6386393" y="27442"/>
                  </a:cubicBezTo>
                  <a:lnTo>
                    <a:pt x="6386393" y="3484048"/>
                  </a:lnTo>
                  <a:cubicBezTo>
                    <a:pt x="6386393" y="3491326"/>
                    <a:pt x="6383502" y="3498306"/>
                    <a:pt x="6378356" y="3503452"/>
                  </a:cubicBezTo>
                  <a:cubicBezTo>
                    <a:pt x="6373209" y="3508598"/>
                    <a:pt x="6366229" y="3511490"/>
                    <a:pt x="6358951" y="3511490"/>
                  </a:cubicBezTo>
                  <a:lnTo>
                    <a:pt x="27442" y="3511490"/>
                  </a:lnTo>
                  <a:cubicBezTo>
                    <a:pt x="20164" y="3511490"/>
                    <a:pt x="13184" y="3508598"/>
                    <a:pt x="8038" y="3503452"/>
                  </a:cubicBezTo>
                  <a:cubicBezTo>
                    <a:pt x="2891" y="3498306"/>
                    <a:pt x="0" y="3491326"/>
                    <a:pt x="0" y="3484048"/>
                  </a:cubicBezTo>
                  <a:lnTo>
                    <a:pt x="0" y="27442"/>
                  </a:lnTo>
                  <a:cubicBezTo>
                    <a:pt x="0" y="20164"/>
                    <a:pt x="2891" y="13184"/>
                    <a:pt x="8038" y="8038"/>
                  </a:cubicBezTo>
                  <a:cubicBezTo>
                    <a:pt x="13184" y="2891"/>
                    <a:pt x="20164" y="0"/>
                    <a:pt x="2744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386393" cy="3511490"/>
            </a:xfrm>
            <a:prstGeom prst="rect">
              <a:avLst/>
            </a:prstGeom>
          </p:spPr>
          <p:txBody>
            <a:bodyPr anchor="ctr" rtlCol="false" tIns="50667" lIns="50667" bIns="50667" rIns="50667"/>
            <a:lstStyle/>
            <a:p>
              <a:pPr algn="ctr">
                <a:lnSpc>
                  <a:spcPts val="1388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51860" y="3734979"/>
            <a:ext cx="1742452" cy="1803314"/>
          </a:xfrm>
          <a:custGeom>
            <a:avLst/>
            <a:gdLst/>
            <a:ahLst/>
            <a:cxnLst/>
            <a:rect r="r" b="b" t="t" l="l"/>
            <a:pathLst>
              <a:path h="1803314" w="1742452">
                <a:moveTo>
                  <a:pt x="0" y="0"/>
                </a:moveTo>
                <a:lnTo>
                  <a:pt x="1742452" y="0"/>
                </a:lnTo>
                <a:lnTo>
                  <a:pt x="1742452" y="1803314"/>
                </a:lnTo>
                <a:lnTo>
                  <a:pt x="0" y="180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120648"/>
            <a:ext cx="16230600" cy="101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20"/>
              </a:lnSpc>
              <a:spcBef>
                <a:spcPct val="0"/>
              </a:spcBef>
            </a:pPr>
            <a:r>
              <a:rPr lang="en-US" b="true" sz="8000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Nuestro Equipo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6039" y="6152357"/>
            <a:ext cx="3394080" cy="116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8"/>
              </a:lnSpc>
            </a:pPr>
            <a:r>
              <a:rPr lang="en-US" sz="4042" b="true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Manuel Morales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79670" y="6164563"/>
            <a:ext cx="2640527" cy="1150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5"/>
              </a:lnSpc>
            </a:pPr>
            <a:r>
              <a:rPr lang="en-US" sz="4040" b="true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Joe Salgado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83522" y="6164563"/>
            <a:ext cx="2926502" cy="1150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5"/>
              </a:lnSpc>
            </a:pPr>
            <a:r>
              <a:rPr lang="en-US" sz="4040" b="true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Gaspar Giron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79670" y="7584461"/>
            <a:ext cx="264052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36276"/>
                </a:solidFill>
                <a:latin typeface="Open Sans"/>
                <a:ea typeface="Open Sans"/>
                <a:cs typeface="Open Sans"/>
                <a:sym typeface="Open Sans"/>
              </a:rPr>
              <a:t>Equipo de Desarrollo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0430" y="7584461"/>
            <a:ext cx="43053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36276"/>
                </a:solidFill>
                <a:latin typeface="Open Sans"/>
                <a:ea typeface="Open Sans"/>
                <a:cs typeface="Open Sans"/>
                <a:sym typeface="Open Sans"/>
              </a:rPr>
              <a:t>Scrum Master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74634" y="7627641"/>
            <a:ext cx="30523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36276"/>
                </a:solidFill>
                <a:latin typeface="Open Sans"/>
                <a:ea typeface="Open Sans"/>
                <a:cs typeface="Open Sans"/>
                <a:sym typeface="Open Sans"/>
              </a:rPr>
              <a:t>Product Owner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6428707" y="3734979"/>
            <a:ext cx="1742452" cy="1803314"/>
          </a:xfrm>
          <a:custGeom>
            <a:avLst/>
            <a:gdLst/>
            <a:ahLst/>
            <a:cxnLst/>
            <a:rect r="r" b="b" t="t" l="l"/>
            <a:pathLst>
              <a:path h="1803314" w="1742452">
                <a:moveTo>
                  <a:pt x="0" y="0"/>
                </a:moveTo>
                <a:lnTo>
                  <a:pt x="1742452" y="0"/>
                </a:lnTo>
                <a:lnTo>
                  <a:pt x="1742452" y="1803314"/>
                </a:lnTo>
                <a:lnTo>
                  <a:pt x="0" y="180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954681" y="3729919"/>
            <a:ext cx="1742452" cy="1803314"/>
          </a:xfrm>
          <a:custGeom>
            <a:avLst/>
            <a:gdLst/>
            <a:ahLst/>
            <a:cxnLst/>
            <a:rect r="r" b="b" t="t" l="l"/>
            <a:pathLst>
              <a:path h="1803314" w="1742452">
                <a:moveTo>
                  <a:pt x="0" y="0"/>
                </a:moveTo>
                <a:lnTo>
                  <a:pt x="1742452" y="0"/>
                </a:lnTo>
                <a:lnTo>
                  <a:pt x="1742452" y="1803313"/>
                </a:lnTo>
                <a:lnTo>
                  <a:pt x="0" y="1803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575547" y="3734979"/>
            <a:ext cx="1742452" cy="1803314"/>
          </a:xfrm>
          <a:custGeom>
            <a:avLst/>
            <a:gdLst/>
            <a:ahLst/>
            <a:cxnLst/>
            <a:rect r="r" b="b" t="t" l="l"/>
            <a:pathLst>
              <a:path h="1803314" w="1742452">
                <a:moveTo>
                  <a:pt x="0" y="0"/>
                </a:moveTo>
                <a:lnTo>
                  <a:pt x="1742452" y="0"/>
                </a:lnTo>
                <a:lnTo>
                  <a:pt x="1742452" y="1803314"/>
                </a:lnTo>
                <a:lnTo>
                  <a:pt x="0" y="180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69497" y="7584461"/>
            <a:ext cx="264052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36276"/>
                </a:solidFill>
                <a:latin typeface="Open Sans"/>
                <a:ea typeface="Open Sans"/>
                <a:cs typeface="Open Sans"/>
                <a:sym typeface="Open Sans"/>
              </a:rPr>
              <a:t>Equipo de Desarrollo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37541" y="6164563"/>
            <a:ext cx="2926502" cy="1150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5"/>
              </a:lnSpc>
            </a:pPr>
            <a:r>
              <a:rPr lang="en-US" sz="4040" b="true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Arturo Vargas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175" y="257175"/>
            <a:ext cx="17773650" cy="9772650"/>
            <a:chOff x="0" y="0"/>
            <a:chExt cx="6386393" cy="35114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86393" cy="3511490"/>
            </a:xfrm>
            <a:custGeom>
              <a:avLst/>
              <a:gdLst/>
              <a:ahLst/>
              <a:cxnLst/>
              <a:rect r="r" b="b" t="t" l="l"/>
              <a:pathLst>
                <a:path h="3511490" w="6386393">
                  <a:moveTo>
                    <a:pt x="27442" y="0"/>
                  </a:moveTo>
                  <a:lnTo>
                    <a:pt x="6358951" y="0"/>
                  </a:lnTo>
                  <a:cubicBezTo>
                    <a:pt x="6366229" y="0"/>
                    <a:pt x="6373209" y="2891"/>
                    <a:pt x="6378356" y="8038"/>
                  </a:cubicBezTo>
                  <a:cubicBezTo>
                    <a:pt x="6383502" y="13184"/>
                    <a:pt x="6386393" y="20164"/>
                    <a:pt x="6386393" y="27442"/>
                  </a:cubicBezTo>
                  <a:lnTo>
                    <a:pt x="6386393" y="3484048"/>
                  </a:lnTo>
                  <a:cubicBezTo>
                    <a:pt x="6386393" y="3491326"/>
                    <a:pt x="6383502" y="3498306"/>
                    <a:pt x="6378356" y="3503452"/>
                  </a:cubicBezTo>
                  <a:cubicBezTo>
                    <a:pt x="6373209" y="3508598"/>
                    <a:pt x="6366229" y="3511490"/>
                    <a:pt x="6358951" y="3511490"/>
                  </a:cubicBezTo>
                  <a:lnTo>
                    <a:pt x="27442" y="3511490"/>
                  </a:lnTo>
                  <a:cubicBezTo>
                    <a:pt x="20164" y="3511490"/>
                    <a:pt x="13184" y="3508598"/>
                    <a:pt x="8038" y="3503452"/>
                  </a:cubicBezTo>
                  <a:cubicBezTo>
                    <a:pt x="2891" y="3498306"/>
                    <a:pt x="0" y="3491326"/>
                    <a:pt x="0" y="3484048"/>
                  </a:cubicBezTo>
                  <a:lnTo>
                    <a:pt x="0" y="27442"/>
                  </a:lnTo>
                  <a:cubicBezTo>
                    <a:pt x="0" y="20164"/>
                    <a:pt x="2891" y="13184"/>
                    <a:pt x="8038" y="8038"/>
                  </a:cubicBezTo>
                  <a:cubicBezTo>
                    <a:pt x="13184" y="2891"/>
                    <a:pt x="20164" y="0"/>
                    <a:pt x="2744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386393" cy="3511490"/>
            </a:xfrm>
            <a:prstGeom prst="rect">
              <a:avLst/>
            </a:prstGeom>
          </p:spPr>
          <p:txBody>
            <a:bodyPr anchor="ctr" rtlCol="false" tIns="50667" lIns="50667" bIns="50667" rIns="50667"/>
            <a:lstStyle/>
            <a:p>
              <a:pPr algn="ctr">
                <a:lnSpc>
                  <a:spcPts val="1388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658455"/>
            <a:ext cx="10747629" cy="1527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881"/>
              </a:lnSpc>
            </a:pPr>
            <a:r>
              <a:rPr lang="en-US" sz="10608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MUCHAS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880351"/>
            <a:ext cx="10747629" cy="1517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881"/>
              </a:lnSpc>
            </a:pPr>
            <a:r>
              <a:rPr lang="en-US" b="true" sz="10608">
                <a:solidFill>
                  <a:srgbClr val="62A9C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GRACIAS</a:t>
            </a:r>
          </a:p>
        </p:txBody>
      </p:sp>
      <p:sp>
        <p:nvSpPr>
          <p:cNvPr name="AutoShape 7" id="7"/>
          <p:cNvSpPr/>
          <p:nvPr/>
        </p:nvSpPr>
        <p:spPr>
          <a:xfrm>
            <a:off x="1028700" y="7271530"/>
            <a:ext cx="1466112" cy="0"/>
          </a:xfrm>
          <a:prstGeom prst="line">
            <a:avLst/>
          </a:prstGeom>
          <a:ln cap="rnd" w="1047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2852773"/>
            <a:ext cx="7315200" cy="3883706"/>
          </a:xfrm>
          <a:custGeom>
            <a:avLst/>
            <a:gdLst/>
            <a:ahLst/>
            <a:cxnLst/>
            <a:rect r="r" b="b" t="t" l="l"/>
            <a:pathLst>
              <a:path h="3883706" w="7315200">
                <a:moveTo>
                  <a:pt x="0" y="0"/>
                </a:moveTo>
                <a:lnTo>
                  <a:pt x="7315200" y="0"/>
                </a:lnTo>
                <a:lnTo>
                  <a:pt x="7315200" y="3883706"/>
                </a:lnTo>
                <a:lnTo>
                  <a:pt x="0" y="3883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8116571"/>
            <a:ext cx="7532157" cy="560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5"/>
              </a:lnSpc>
            </a:pPr>
            <a:r>
              <a:rPr lang="en-US" sz="35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Portafolio de Título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485775" y="542925"/>
            <a:ext cx="4991667" cy="1605926"/>
          </a:xfrm>
          <a:custGeom>
            <a:avLst/>
            <a:gdLst/>
            <a:ahLst/>
            <a:cxnLst/>
            <a:rect r="r" b="b" t="t" l="l"/>
            <a:pathLst>
              <a:path h="1605926" w="4991667">
                <a:moveTo>
                  <a:pt x="0" y="0"/>
                </a:moveTo>
                <a:lnTo>
                  <a:pt x="4991667" y="0"/>
                </a:lnTo>
                <a:lnTo>
                  <a:pt x="4991667" y="1605926"/>
                </a:lnTo>
                <a:lnTo>
                  <a:pt x="0" y="16059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DAG2GJeErqc</dc:identifier>
  <dcterms:modified xsi:type="dcterms:W3CDTF">2011-08-01T06:04:30Z</dcterms:modified>
  <cp:revision>1</cp:revision>
  <dc:title>PPT Presentación Proyecto </dc:title>
</cp:coreProperties>
</file>