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72" r:id="rId6"/>
    <p:sldId id="262" r:id="rId7"/>
    <p:sldId id="266" r:id="rId8"/>
    <p:sldId id="270" r:id="rId9"/>
    <p:sldId id="265" r:id="rId10"/>
    <p:sldId id="273" r:id="rId11"/>
    <p:sldId id="269" r:id="rId12"/>
    <p:sldId id="271" r:id="rId13"/>
  </p:sldIdLst>
  <p:sldSz cx="9753600" cy="7315200"/>
  <p:notesSz cx="6858000" cy="9144000"/>
  <p:embeddedFontLst>
    <p:embeddedFont>
      <p:font typeface="Calibri" panose="020F0502020204030204" pitchFamily="34" charset="0"/>
      <p:regular r:id="rId15"/>
      <p:bold r:id="rId16"/>
      <p:italic r:id="rId17"/>
      <p:boldItalic r:id="rId18"/>
    </p:embeddedFont>
    <p:embeddedFont>
      <p:font typeface="League Gothic" panose="020B0604020202020204" charset="-18"/>
      <p:regular r:id="rId19"/>
    </p:embeddedFont>
    <p:embeddedFont>
      <p:font typeface="Montserrat Classic" panose="020B0604020202020204" charset="-18"/>
      <p:regular r:id="rId20"/>
    </p:embeddedFont>
    <p:embeddedFont>
      <p:font typeface="Montserrat Classic Bold" panose="020B0604020202020204" charset="-18"/>
      <p:regular r:id="rId21"/>
    </p:embeddedFont>
    <p:embeddedFont>
      <p:font typeface="Montserrat Light" panose="00000400000000000000" pitchFamily="2" charset="-18"/>
      <p:regular r:id="rId22"/>
      <p:italic r:id="rId23"/>
    </p:embeddedFont>
    <p:embeddedFont>
      <p:font typeface="Montserrat Light Bold" panose="020B0604020202020204" charset="-18"/>
      <p:regular r:id="rId24"/>
    </p:embeddedFont>
    <p:embeddedFont>
      <p:font typeface="Montserrat Light Italics" panose="020B0604020202020204" charset="-18"/>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15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skova, Lucie (Digiteq Automotive)" userId="S::lucie.doskova@digiteqautomotive.com::414880ed-9a16-426a-ad5f-3e1cab33697f" providerId="AD" clId="Web-{18F0CF63-F301-4D1D-99AE-3EE3471E1C7C}"/>
    <pc:docChg chg="mod modMainMaster">
      <pc:chgData name="Doskova, Lucie (Digiteq Automotive)" userId="S::lucie.doskova@digiteqautomotive.com::414880ed-9a16-426a-ad5f-3e1cab33697f" providerId="AD" clId="Web-{18F0CF63-F301-4D1D-99AE-3EE3471E1C7C}" dt="2022-10-24T12:25:50.187" v="1" actId="33475"/>
      <pc:docMkLst>
        <pc:docMk/>
      </pc:docMkLst>
      <pc:sldMasterChg chg="addSp">
        <pc:chgData name="Doskova, Lucie (Digiteq Automotive)" userId="S::lucie.doskova@digiteqautomotive.com::414880ed-9a16-426a-ad5f-3e1cab33697f" providerId="AD" clId="Web-{18F0CF63-F301-4D1D-99AE-3EE3471E1C7C}" dt="2022-10-24T12:25:50.187" v="0" actId="33475"/>
        <pc:sldMasterMkLst>
          <pc:docMk/>
          <pc:sldMasterMk cId="0" sldId="2147483648"/>
        </pc:sldMasterMkLst>
        <pc:spChg chg="add">
          <ac:chgData name="Doskova, Lucie (Digiteq Automotive)" userId="S::lucie.doskova@digiteqautomotive.com::414880ed-9a16-426a-ad5f-3e1cab33697f" providerId="AD" clId="Web-{18F0CF63-F301-4D1D-99AE-3EE3471E1C7C}" dt="2022-10-24T12:25:50.187" v="0" actId="33475"/>
          <ac:spMkLst>
            <pc:docMk/>
            <pc:sldMasterMk cId="0" sldId="2147483648"/>
            <ac:spMk id="8" creationId="{00CED731-2D4C-92E6-C5A5-CDFADC42F185}"/>
          </ac:spMkLst>
        </pc:spChg>
      </pc:sldMasterChg>
    </pc:docChg>
  </pc:docChgLst>
  <pc:docChgLst>
    <pc:chgData name="Lenka Zubcová, Vodafone" userId="fabade6f-48b5-413d-897f-8014b479c08c" providerId="ADAL" clId="{18B8799C-7005-40AC-9938-23713B3288C0}"/>
    <pc:docChg chg="modSld">
      <pc:chgData name="Lenka Zubcová, Vodafone" userId="fabade6f-48b5-413d-897f-8014b479c08c" providerId="ADAL" clId="{18B8799C-7005-40AC-9938-23713B3288C0}" dt="2023-05-02T08:50:14.653" v="0" actId="1076"/>
      <pc:docMkLst>
        <pc:docMk/>
      </pc:docMkLst>
      <pc:sldChg chg="modSp mod">
        <pc:chgData name="Lenka Zubcová, Vodafone" userId="fabade6f-48b5-413d-897f-8014b479c08c" providerId="ADAL" clId="{18B8799C-7005-40AC-9938-23713B3288C0}" dt="2023-05-02T08:50:14.653" v="0" actId="1076"/>
        <pc:sldMkLst>
          <pc:docMk/>
          <pc:sldMk cId="0" sldId="263"/>
        </pc:sldMkLst>
        <pc:picChg chg="mod">
          <ac:chgData name="Lenka Zubcová, Vodafone" userId="fabade6f-48b5-413d-897f-8014b479c08c" providerId="ADAL" clId="{18B8799C-7005-40AC-9938-23713B3288C0}" dt="2023-05-02T08:50:14.653" v="0" actId="1076"/>
          <ac:picMkLst>
            <pc:docMk/>
            <pc:sldMk cId="0" sldId="263"/>
            <ac:picMk id="5" creationId="{00000000-0000-0000-0000-000000000000}"/>
          </ac:picMkLst>
        </pc:picChg>
      </pc:sldChg>
    </pc:docChg>
  </pc:docChgLst>
  <pc:docChgLst>
    <pc:chgData name="Lenka Zubcová" userId="7a5f0ae4-c757-4320-9f33-08e7479894be" providerId="ADAL" clId="{DD21C0A7-5940-4AD1-8DE2-1A6E29A13060}"/>
    <pc:docChg chg="modSld">
      <pc:chgData name="Lenka Zubcová" userId="7a5f0ae4-c757-4320-9f33-08e7479894be" providerId="ADAL" clId="{DD21C0A7-5940-4AD1-8DE2-1A6E29A13060}" dt="2023-05-01T17:19:30.495" v="19" actId="1076"/>
      <pc:docMkLst>
        <pc:docMk/>
      </pc:docMkLst>
      <pc:sldChg chg="modSp mod">
        <pc:chgData name="Lenka Zubcová" userId="7a5f0ae4-c757-4320-9f33-08e7479894be" providerId="ADAL" clId="{DD21C0A7-5940-4AD1-8DE2-1A6E29A13060}" dt="2023-05-01T17:19:30.495" v="19" actId="1076"/>
        <pc:sldMkLst>
          <pc:docMk/>
          <pc:sldMk cId="0" sldId="256"/>
        </pc:sldMkLst>
        <pc:spChg chg="mod">
          <ac:chgData name="Lenka Zubcová" userId="7a5f0ae4-c757-4320-9f33-08e7479894be" providerId="ADAL" clId="{DD21C0A7-5940-4AD1-8DE2-1A6E29A13060}" dt="2023-05-01T17:19:30.495" v="19" actId="1076"/>
          <ac:spMkLst>
            <pc:docMk/>
            <pc:sldMk cId="0" sldId="256"/>
            <ac:spMk id="3" creationId="{00000000-0000-0000-0000-000000000000}"/>
          </ac:spMkLst>
        </pc:spChg>
        <pc:spChg chg="mod">
          <ac:chgData name="Lenka Zubcová" userId="7a5f0ae4-c757-4320-9f33-08e7479894be" providerId="ADAL" clId="{DD21C0A7-5940-4AD1-8DE2-1A6E29A13060}" dt="2023-05-01T17:18:55.711" v="18" actId="20577"/>
          <ac:spMkLst>
            <pc:docMk/>
            <pc:sldMk cId="0" sldId="25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https://www.productboard.com/glossary/agile-principles/</a:t>
            </a:r>
          </a:p>
          <a:p>
            <a:endParaRPr lang="en-US"/>
          </a:p>
          <a:p>
            <a:r>
              <a:rPr lang="en-US"/>
              <a:t>Along with the four values of the Agile Manifesto, there are 12 principles. </a:t>
            </a:r>
          </a:p>
          <a:p>
            <a:endParaRPr lang="en-US"/>
          </a:p>
          <a:p>
            <a:r>
              <a:rPr lang="en-US"/>
              <a:t>These principles go into a little more detail and expand upon the four values.</a:t>
            </a:r>
          </a:p>
          <a:p>
            <a:endParaRPr lang="en-US"/>
          </a:p>
          <a:p>
            <a:r>
              <a:rPr lang="en-US"/>
              <a:t>1</a:t>
            </a:r>
          </a:p>
          <a:p>
            <a:r>
              <a:rPr lang="en-US"/>
              <a:t>This agile principle encourages teams to shorten the gap between initial ideation and releasing a working product. </a:t>
            </a:r>
          </a:p>
          <a:p>
            <a:endParaRPr lang="en-US"/>
          </a:p>
          <a:p>
            <a:r>
              <a:rPr lang="en-US"/>
              <a:t>The sooner customers can use your product, the sooner you can collect feedback and make the appropriate improvements.</a:t>
            </a:r>
          </a:p>
          <a:p>
            <a:endParaRPr lang="en-US"/>
          </a:p>
          <a:p>
            <a:r>
              <a:rPr lang="en-US"/>
              <a:t>5</a:t>
            </a:r>
          </a:p>
          <a:p>
            <a:r>
              <a:rPr lang="en-US"/>
              <a:t>If you have the right team in place, all you need to do is give them the right working environment and any support or resources they need. This removes the need for hand-holding and micromanagement.</a:t>
            </a:r>
          </a:p>
          <a:p>
            <a:endParaRPr lang="en-US"/>
          </a:p>
          <a:p>
            <a:r>
              <a:rPr lang="en-US"/>
              <a:t>10</a:t>
            </a:r>
          </a:p>
          <a:p>
            <a:r>
              <a:rPr lang="en-US"/>
              <a:t>Don’t juggle development time across a wide range of irrelevant activities. The Agile Manifesto suggests that teams should spend the majority of their time on the few most important things.</a:t>
            </a:r>
          </a:p>
          <a:p>
            <a:endParaRPr lang="en-US"/>
          </a:p>
          <a:p>
            <a:r>
              <a:rPr lang="en-US"/>
              <a:t>To do this, teams need to think strategically and ruthlessly prioritize the features they work on.</a:t>
            </a:r>
          </a:p>
          <a:p>
            <a:endParaRPr lang="en-US"/>
          </a:p>
          <a:p>
            <a:r>
              <a:rPr lang="en-US"/>
              <a:t>11</a:t>
            </a:r>
          </a:p>
          <a:p>
            <a:r>
              <a:rPr lang="en-US"/>
              <a:t>In traditional hierarchical teams, there will generally be somebody at the top of the chain making the final decisions. </a:t>
            </a:r>
          </a:p>
          <a:p>
            <a:endParaRPr lang="en-US"/>
          </a:p>
          <a:p>
            <a:r>
              <a:rPr lang="en-US"/>
              <a:t>A flatter hierarchy, where everyone gets an equal say, can lead to more effective software development.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https://www.productboard.com/glossary/agile-values/</a:t>
            </a:r>
          </a:p>
          <a:p>
            <a:endParaRPr lang="en-US"/>
          </a:p>
          <a:p>
            <a:r>
              <a:rPr lang="en-US"/>
              <a:t>Value 1: Individuals and interactions</a:t>
            </a:r>
          </a:p>
          <a:p>
            <a:r>
              <a:rPr lang="en-US"/>
              <a:t>In the past, a lot of software teams would concentrate on having the best possible tools or processes with which to build their software. The Agile Manifesto suggests that while those things are important, the people behind the processes are even more so.</a:t>
            </a:r>
          </a:p>
          <a:p>
            <a:endParaRPr lang="en-US"/>
          </a:p>
          <a:p>
            <a:r>
              <a:rPr lang="en-US"/>
              <a:t>Having the right group of individuals on your software team is vital to success. The best possible tools in the wrong hands are worthless. Perhaps even more important is how these individuals communicate with each other. The interactions between team members are what helps them to collaborate and solve any problems that arise.</a:t>
            </a:r>
          </a:p>
          <a:p>
            <a:endParaRPr lang="en-US"/>
          </a:p>
          <a:p>
            <a:r>
              <a:rPr lang="en-US"/>
              <a:t>Value 2: Working software</a:t>
            </a:r>
          </a:p>
          <a:p>
            <a:r>
              <a:rPr lang="en-US"/>
              <a:t>Previously, software developers would spend ages creating detailed documentation. That was before they even started writing a single line of code. And while documentation isn’t a bad thing, there comes a point when you should focus on providing your customers with working software.</a:t>
            </a:r>
          </a:p>
          <a:p>
            <a:endParaRPr lang="en-US"/>
          </a:p>
          <a:p>
            <a:r>
              <a:rPr lang="en-US"/>
              <a:t>The Agile Manifesto places shipping software to your customers as one of the highest priorities. You can then gather feedback to help you improve future releases.</a:t>
            </a:r>
          </a:p>
          <a:p>
            <a:endParaRPr lang="en-US"/>
          </a:p>
          <a:p>
            <a:r>
              <a:rPr lang="en-US"/>
              <a:t>Value 3: Customer collaboration</a:t>
            </a:r>
          </a:p>
          <a:p>
            <a:r>
              <a:rPr lang="en-US"/>
              <a:t>Once upon a time, contracts were king. You would draw up contracts with your customers who would then detail the finished product. As a result, there was often a contrast between what the contract said, what the product did, and what the customer actually required.</a:t>
            </a:r>
          </a:p>
          <a:p>
            <a:endParaRPr lang="en-US"/>
          </a:p>
          <a:p>
            <a:r>
              <a:rPr lang="en-US"/>
              <a:t>According to the Agile Manifesto, the focus should be on continuous development. You need to build a feedback loop with your customers so that you can constantly ensure that your product works for them.</a:t>
            </a:r>
          </a:p>
          <a:p>
            <a:endParaRPr lang="en-US"/>
          </a:p>
          <a:p>
            <a:r>
              <a:rPr lang="en-US"/>
              <a:t>Value 4: Responding to change</a:t>
            </a:r>
          </a:p>
          <a:p>
            <a:r>
              <a:rPr lang="en-US"/>
              <a:t>Can you imagine a time where you would draw up a roadmap and it would never change? Well, in the past that’s exactly what happened.</a:t>
            </a:r>
          </a:p>
          <a:p>
            <a:endParaRPr lang="en-US"/>
          </a:p>
          <a:p>
            <a:r>
              <a:rPr lang="en-US"/>
              <a:t>The trouble with static roadmaps is that we don’t live in a static world. Needs and requirements are always shifting, and priorities are always changing. That static roadmap will soo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https://www.productboard.com/glossary/agile-principles/</a:t>
            </a:r>
          </a:p>
          <a:p>
            <a:endParaRPr lang="en-US"/>
          </a:p>
          <a:p>
            <a:r>
              <a:rPr lang="en-US"/>
              <a:t>Along with the four values of the Agile Manifesto, there are 12 principles. </a:t>
            </a:r>
          </a:p>
          <a:p>
            <a:endParaRPr lang="en-US"/>
          </a:p>
          <a:p>
            <a:r>
              <a:rPr lang="en-US"/>
              <a:t>These principles go into a little more detail and expand upon the four values.</a:t>
            </a:r>
          </a:p>
          <a:p>
            <a:endParaRPr lang="en-US"/>
          </a:p>
          <a:p>
            <a:r>
              <a:rPr lang="en-US"/>
              <a:t>1</a:t>
            </a:r>
          </a:p>
          <a:p>
            <a:r>
              <a:rPr lang="en-US"/>
              <a:t>This agile principle encourages teams to shorten the gap between initial ideation and releasing a working product. </a:t>
            </a:r>
          </a:p>
          <a:p>
            <a:endParaRPr lang="en-US"/>
          </a:p>
          <a:p>
            <a:r>
              <a:rPr lang="en-US"/>
              <a:t>The sooner customers can use your product, the sooner you can collect feedback and make the appropriate improvements.</a:t>
            </a:r>
          </a:p>
          <a:p>
            <a:endParaRPr lang="en-US"/>
          </a:p>
          <a:p>
            <a:r>
              <a:rPr lang="en-US"/>
              <a:t>5</a:t>
            </a:r>
          </a:p>
          <a:p>
            <a:r>
              <a:rPr lang="en-US"/>
              <a:t>If you have the right team in place, all you need to do is give them the right working environment and any support or resources they need. This removes the need for hand-holding and micromanagement.</a:t>
            </a:r>
          </a:p>
          <a:p>
            <a:endParaRPr lang="en-US"/>
          </a:p>
          <a:p>
            <a:r>
              <a:rPr lang="en-US"/>
              <a:t>10</a:t>
            </a:r>
          </a:p>
          <a:p>
            <a:r>
              <a:rPr lang="en-US"/>
              <a:t>Don’t juggle development time across a wide range of irrelevant activities. The Agile Manifesto suggests that teams should spend the majority of their time on the few most important things.</a:t>
            </a:r>
          </a:p>
          <a:p>
            <a:endParaRPr lang="en-US"/>
          </a:p>
          <a:p>
            <a:r>
              <a:rPr lang="en-US"/>
              <a:t>To do this, teams need to think strategically and ruthlessly prioritize the features they work on.</a:t>
            </a:r>
          </a:p>
          <a:p>
            <a:endParaRPr lang="en-US"/>
          </a:p>
          <a:p>
            <a:r>
              <a:rPr lang="en-US"/>
              <a:t>11</a:t>
            </a:r>
          </a:p>
          <a:p>
            <a:r>
              <a:rPr lang="en-US"/>
              <a:t>In traditional hierarchical teams, there will generally be somebody at the top of the chain making the final decisions. </a:t>
            </a:r>
          </a:p>
          <a:p>
            <a:endParaRPr lang="en-US"/>
          </a:p>
          <a:p>
            <a:r>
              <a:rPr lang="en-US"/>
              <a:t>A flatter hierarchy, where everyone gets an equal say, can lead to more effective software development.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6162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https://www.productboard.com/glossary/agile-values/</a:t>
            </a:r>
          </a:p>
          <a:p>
            <a:endParaRPr lang="en-US"/>
          </a:p>
          <a:p>
            <a:r>
              <a:rPr lang="en-US"/>
              <a:t>Value 1: Individuals and interactions</a:t>
            </a:r>
          </a:p>
          <a:p>
            <a:r>
              <a:rPr lang="en-US"/>
              <a:t>In the past, a lot of software teams would concentrate on having the best possible tools or processes with which to build their software. The Agile Manifesto suggests that while those things are important, the people behind the processes are even more so.</a:t>
            </a:r>
          </a:p>
          <a:p>
            <a:endParaRPr lang="en-US"/>
          </a:p>
          <a:p>
            <a:r>
              <a:rPr lang="en-US"/>
              <a:t>Having the right group of individuals on your software team is vital to success. The best possible tools in the wrong hands are worthless. Perhaps even more important is how these individuals communicate with each other. The interactions between team members are what helps them to collaborate and solve any problems that arise.</a:t>
            </a:r>
          </a:p>
          <a:p>
            <a:endParaRPr lang="en-US"/>
          </a:p>
          <a:p>
            <a:r>
              <a:rPr lang="en-US"/>
              <a:t>Value 2: Working software</a:t>
            </a:r>
          </a:p>
          <a:p>
            <a:r>
              <a:rPr lang="en-US"/>
              <a:t>Previously, software developers would spend ages creating detailed documentation. That was before they even started writing a single line of code. And while documentation isn’t a bad thing, there comes a point when you should focus on providing your customers with working software.</a:t>
            </a:r>
          </a:p>
          <a:p>
            <a:endParaRPr lang="en-US"/>
          </a:p>
          <a:p>
            <a:r>
              <a:rPr lang="en-US"/>
              <a:t>The Agile Manifesto places shipping software to your customers as one of the highest priorities. You can then gather feedback to help you improve future releases.</a:t>
            </a:r>
          </a:p>
          <a:p>
            <a:endParaRPr lang="en-US"/>
          </a:p>
          <a:p>
            <a:r>
              <a:rPr lang="en-US"/>
              <a:t>Value 3: Customer collaboration</a:t>
            </a:r>
          </a:p>
          <a:p>
            <a:r>
              <a:rPr lang="en-US"/>
              <a:t>Once upon a time, contracts were king. You would draw up contracts with your customers who would then detail the finished product. As a result, there was often a contrast between what the contract said, what the product did, and what the customer actually required.</a:t>
            </a:r>
          </a:p>
          <a:p>
            <a:endParaRPr lang="en-US"/>
          </a:p>
          <a:p>
            <a:r>
              <a:rPr lang="en-US"/>
              <a:t>According to the Agile Manifesto, the focus should be on continuous development. You need to build a feedback loop with your customers so that you can constantly ensure that your product works for them.</a:t>
            </a:r>
          </a:p>
          <a:p>
            <a:endParaRPr lang="en-US"/>
          </a:p>
          <a:p>
            <a:r>
              <a:rPr lang="en-US"/>
              <a:t>Value 4: Responding to change</a:t>
            </a:r>
          </a:p>
          <a:p>
            <a:r>
              <a:rPr lang="en-US"/>
              <a:t>Can you imagine a time where you would draw up a roadmap and it would never change? Well, in the past that’s exactly what happened.</a:t>
            </a:r>
          </a:p>
          <a:p>
            <a:endParaRPr lang="en-US"/>
          </a:p>
          <a:p>
            <a:r>
              <a:rPr lang="en-US"/>
              <a:t>The trouble with static roadmaps is that we don’t live in a static world. Needs and requirements are always shifting, and priorities are always changing. That static roadmap will soo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ContentMarking" descr="{&quot;HashCode&quot;:-1699574231,&quot;Placement&quot;:&quot;Footer&quot;,&quot;Top&quot;:559.380066,&quot;Left&quot;:0.0,&quot;SlideWidth&quot;:768,&quot;SlideHeight&quot;:576}">
            <a:extLst>
              <a:ext uri="{FF2B5EF4-FFF2-40B4-BE49-F238E27FC236}">
                <a16:creationId xmlns:a16="http://schemas.microsoft.com/office/drawing/2014/main" id="{32BD6B86-F2FC-7E67-D2CA-573916C4E93F}"/>
              </a:ext>
            </a:extLst>
          </p:cNvPr>
          <p:cNvSpPr txBox="1"/>
          <p:nvPr userDrawn="1"/>
        </p:nvSpPr>
        <p:spPr>
          <a:xfrm>
            <a:off x="0" y="71041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cs-CZ" sz="700">
                <a:solidFill>
                  <a:srgbClr val="000000"/>
                </a:solidFill>
                <a:latin typeface="Calibri" panose="020F0502020204030204" pitchFamily="34" charset="0"/>
              </a:rPr>
              <a:t>C2 General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3686969" y="1273716"/>
            <a:ext cx="803922" cy="2585713"/>
          </a:xfrm>
          <a:prstGeom prst="rect">
            <a:avLst/>
          </a:prstGeom>
        </p:spPr>
      </p:pic>
      <p:sp>
        <p:nvSpPr>
          <p:cNvPr id="3" name="AutoShape 3"/>
          <p:cNvSpPr/>
          <p:nvPr/>
        </p:nvSpPr>
        <p:spPr>
          <a:xfrm rot="2208186">
            <a:off x="-72076" y="-1917699"/>
            <a:ext cx="13401013" cy="5998471"/>
          </a:xfrm>
          <a:prstGeom prst="rect">
            <a:avLst/>
          </a:prstGeom>
          <a:solidFill>
            <a:srgbClr val="000000"/>
          </a:solidFill>
        </p:spPr>
      </p:sp>
      <p:pic>
        <p:nvPicPr>
          <p:cNvPr id="4" name="Picture 4"/>
          <p:cNvPicPr>
            <a:picLocks noChangeAspect="1"/>
          </p:cNvPicPr>
          <p:nvPr/>
        </p:nvPicPr>
        <p:blipFill>
          <a:blip r:embed="rId4"/>
          <a:srcRect l="881" t="1017" r="10836" b="285"/>
          <a:stretch>
            <a:fillRect/>
          </a:stretch>
        </p:blipFill>
        <p:spPr>
          <a:xfrm>
            <a:off x="1148581" y="841233"/>
            <a:ext cx="7556466" cy="5638993"/>
          </a:xfrm>
          <a:prstGeom prst="rect">
            <a:avLst/>
          </a:prstGeom>
        </p:spPr>
      </p:pic>
      <p:sp>
        <p:nvSpPr>
          <p:cNvPr id="5" name="TextBox 5"/>
          <p:cNvSpPr txBox="1"/>
          <p:nvPr/>
        </p:nvSpPr>
        <p:spPr>
          <a:xfrm>
            <a:off x="1713558" y="1242008"/>
            <a:ext cx="4580585" cy="922603"/>
          </a:xfrm>
          <a:prstGeom prst="rect">
            <a:avLst/>
          </a:prstGeom>
        </p:spPr>
        <p:txBody>
          <a:bodyPr lIns="0" tIns="0" rIns="0" bIns="0" rtlCol="0" anchor="t">
            <a:spAutoFit/>
          </a:bodyPr>
          <a:lstStyle/>
          <a:p>
            <a:pPr algn="ctr">
              <a:lnSpc>
                <a:spcPts val="6645"/>
              </a:lnSpc>
            </a:pPr>
            <a:r>
              <a:rPr lang="en-US" sz="7466" spc="709">
                <a:solidFill>
                  <a:srgbClr val="FFFFFF"/>
                </a:solidFill>
                <a:latin typeface="League Gothic"/>
              </a:rPr>
              <a:t>INTRO TO</a:t>
            </a:r>
          </a:p>
        </p:txBody>
      </p:sp>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4677788" y="5557258"/>
            <a:ext cx="803922" cy="2585713"/>
          </a:xfrm>
          <a:prstGeom prst="rect">
            <a:avLst/>
          </a:prstGeom>
        </p:spPr>
      </p:pic>
      <p:sp>
        <p:nvSpPr>
          <p:cNvPr id="7" name="TextBox 7"/>
          <p:cNvSpPr txBox="1"/>
          <p:nvPr/>
        </p:nvSpPr>
        <p:spPr>
          <a:xfrm>
            <a:off x="2796074" y="6625860"/>
            <a:ext cx="4567350" cy="615425"/>
          </a:xfrm>
          <a:prstGeom prst="rect">
            <a:avLst/>
          </a:prstGeom>
        </p:spPr>
        <p:txBody>
          <a:bodyPr lIns="0" tIns="0" rIns="0" bIns="0" rtlCol="0" anchor="t">
            <a:spAutoFit/>
          </a:bodyPr>
          <a:lstStyle/>
          <a:p>
            <a:pPr algn="ctr">
              <a:lnSpc>
                <a:spcPts val="2549"/>
              </a:lnSpc>
            </a:pPr>
            <a:r>
              <a:rPr lang="en-US" sz="2160" spc="172" dirty="0">
                <a:solidFill>
                  <a:srgbClr val="FFFFFF"/>
                </a:solidFill>
                <a:latin typeface="League Gothic"/>
              </a:rPr>
              <a:t>LENKA ZUBCOV</a:t>
            </a:r>
            <a:r>
              <a:rPr lang="cs-CZ" sz="2160" spc="172" dirty="0">
                <a:solidFill>
                  <a:srgbClr val="FFFFFF"/>
                </a:solidFill>
                <a:latin typeface="League Gothic"/>
              </a:rPr>
              <a:t>A</a:t>
            </a:r>
          </a:p>
          <a:p>
            <a:pPr algn="ctr">
              <a:lnSpc>
                <a:spcPts val="2549"/>
              </a:lnSpc>
            </a:pPr>
            <a:r>
              <a:rPr lang="cs-CZ" sz="1600" spc="172" dirty="0" err="1">
                <a:solidFill>
                  <a:srgbClr val="FFFFFF"/>
                </a:solidFill>
                <a:latin typeface="League Gothic"/>
              </a:rPr>
              <a:t>Scrum</a:t>
            </a:r>
            <a:r>
              <a:rPr lang="cs-CZ" sz="1600" spc="172" dirty="0">
                <a:solidFill>
                  <a:srgbClr val="FFFFFF"/>
                </a:solidFill>
                <a:latin typeface="League Gothic"/>
              </a:rPr>
              <a:t> Master </a:t>
            </a:r>
            <a:r>
              <a:rPr lang="cs-CZ" sz="1600" spc="172" dirty="0" err="1">
                <a:solidFill>
                  <a:srgbClr val="FFFFFF"/>
                </a:solidFill>
                <a:latin typeface="League Gothic"/>
              </a:rPr>
              <a:t>Chapter</a:t>
            </a:r>
            <a:r>
              <a:rPr lang="cs-CZ" sz="1600" spc="172" dirty="0">
                <a:solidFill>
                  <a:srgbClr val="FFFFFF"/>
                </a:solidFill>
                <a:latin typeface="League Gothic"/>
              </a:rPr>
              <a:t> Lead, VODAFONE CZ</a:t>
            </a:r>
            <a:endParaRPr lang="en-US" sz="1600" spc="172" dirty="0">
              <a:solidFill>
                <a:srgbClr val="FFFFFF"/>
              </a:solidFill>
              <a:latin typeface="League Gothic"/>
            </a:endParaRPr>
          </a:p>
        </p:txBody>
      </p:sp>
      <p:sp>
        <p:nvSpPr>
          <p:cNvPr id="8" name="TextBox 8"/>
          <p:cNvSpPr txBox="1"/>
          <p:nvPr/>
        </p:nvSpPr>
        <p:spPr>
          <a:xfrm>
            <a:off x="2472132" y="3033744"/>
            <a:ext cx="3063436" cy="922603"/>
          </a:xfrm>
          <a:prstGeom prst="rect">
            <a:avLst/>
          </a:prstGeom>
        </p:spPr>
        <p:txBody>
          <a:bodyPr lIns="0" tIns="0" rIns="0" bIns="0" rtlCol="0" anchor="t">
            <a:spAutoFit/>
          </a:bodyPr>
          <a:lstStyle/>
          <a:p>
            <a:pPr algn="ctr">
              <a:lnSpc>
                <a:spcPts val="6645"/>
              </a:lnSpc>
            </a:pPr>
            <a:r>
              <a:rPr lang="en-US" sz="7466" spc="709" dirty="0">
                <a:solidFill>
                  <a:srgbClr val="FFFFFF"/>
                </a:solidFill>
                <a:latin typeface="League Gothic"/>
              </a:rPr>
              <a:t>&amp; SCRUM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3943539" y="6839503"/>
            <a:ext cx="8656320" cy="30897"/>
          </a:xfrm>
          <a:prstGeom prst="rect">
            <a:avLst/>
          </a:prstGeom>
          <a:solidFill>
            <a:srgbClr val="000000"/>
          </a:solidFill>
        </p:spPr>
      </p:sp>
      <p:sp>
        <p:nvSpPr>
          <p:cNvPr id="3" name="AutoShape 3"/>
          <p:cNvSpPr/>
          <p:nvPr/>
        </p:nvSpPr>
        <p:spPr>
          <a:xfrm>
            <a:off x="4938619" y="435610"/>
            <a:ext cx="8656320" cy="30897"/>
          </a:xfrm>
          <a:prstGeom prst="rect">
            <a:avLst/>
          </a:prstGeom>
          <a:solidFill>
            <a:srgbClr val="000000"/>
          </a:solidFill>
        </p:spPr>
      </p:sp>
      <p:sp>
        <p:nvSpPr>
          <p:cNvPr id="6" name="AutoShape 6"/>
          <p:cNvSpPr/>
          <p:nvPr/>
        </p:nvSpPr>
        <p:spPr>
          <a:xfrm>
            <a:off x="-5759902" y="6846116"/>
            <a:ext cx="8656320" cy="30897"/>
          </a:xfrm>
          <a:prstGeom prst="rect">
            <a:avLst/>
          </a:prstGeom>
          <a:solidFill>
            <a:srgbClr val="FFFFFF"/>
          </a:solidFill>
        </p:spPr>
      </p:sp>
      <p:sp>
        <p:nvSpPr>
          <p:cNvPr id="7" name="AutoShape 7"/>
          <p:cNvSpPr/>
          <p:nvPr/>
        </p:nvSpPr>
        <p:spPr>
          <a:xfrm>
            <a:off x="6942589" y="435610"/>
            <a:ext cx="7139171" cy="44808"/>
          </a:xfrm>
          <a:prstGeom prst="rect">
            <a:avLst/>
          </a:prstGeom>
          <a:solidFill>
            <a:srgbClr val="FFFFFF"/>
          </a:solidFill>
        </p:spPr>
      </p:sp>
      <p:pic>
        <p:nvPicPr>
          <p:cNvPr id="22" name="Picture 21">
            <a:extLst>
              <a:ext uri="{FF2B5EF4-FFF2-40B4-BE49-F238E27FC236}">
                <a16:creationId xmlns:a16="http://schemas.microsoft.com/office/drawing/2014/main" id="{525C864E-979C-D6BD-9837-909321CDFFD7}"/>
              </a:ext>
            </a:extLst>
          </p:cNvPr>
          <p:cNvPicPr>
            <a:picLocks noChangeAspect="1"/>
          </p:cNvPicPr>
          <p:nvPr/>
        </p:nvPicPr>
        <p:blipFill>
          <a:blip r:embed="rId3"/>
          <a:stretch>
            <a:fillRect/>
          </a:stretch>
        </p:blipFill>
        <p:spPr>
          <a:xfrm>
            <a:off x="477683" y="1871662"/>
            <a:ext cx="8872804" cy="4332424"/>
          </a:xfrm>
          <a:prstGeom prst="rect">
            <a:avLst/>
          </a:prstGeom>
        </p:spPr>
      </p:pic>
      <p:pic>
        <p:nvPicPr>
          <p:cNvPr id="23" name="Picture 10">
            <a:extLst>
              <a:ext uri="{FF2B5EF4-FFF2-40B4-BE49-F238E27FC236}">
                <a16:creationId xmlns:a16="http://schemas.microsoft.com/office/drawing/2014/main" id="{C1560081-B64B-DB81-4085-F002A70DEB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200000">
            <a:off x="2327542" y="-1359422"/>
            <a:ext cx="803922" cy="4620869"/>
          </a:xfrm>
          <a:prstGeom prst="rect">
            <a:avLst/>
          </a:prstGeom>
        </p:spPr>
      </p:pic>
      <p:sp>
        <p:nvSpPr>
          <p:cNvPr id="24" name="TextBox 7">
            <a:extLst>
              <a:ext uri="{FF2B5EF4-FFF2-40B4-BE49-F238E27FC236}">
                <a16:creationId xmlns:a16="http://schemas.microsoft.com/office/drawing/2014/main" id="{C837B56A-EAA5-9F19-F951-74AB9D94F639}"/>
              </a:ext>
            </a:extLst>
          </p:cNvPr>
          <p:cNvSpPr txBox="1"/>
          <p:nvPr/>
        </p:nvSpPr>
        <p:spPr>
          <a:xfrm>
            <a:off x="477683" y="735425"/>
            <a:ext cx="4070310" cy="679673"/>
          </a:xfrm>
          <a:prstGeom prst="rect">
            <a:avLst/>
          </a:prstGeom>
        </p:spPr>
        <p:txBody>
          <a:bodyPr wrap="square" lIns="0" tIns="0" rIns="0" bIns="0" rtlCol="0" anchor="t">
            <a:spAutoFit/>
          </a:bodyPr>
          <a:lstStyle/>
          <a:p>
            <a:pPr algn="ctr">
              <a:lnSpc>
                <a:spcPts val="5250"/>
              </a:lnSpc>
            </a:pPr>
            <a:r>
              <a:rPr lang="cs-CZ" sz="5000" spc="150" dirty="0">
                <a:solidFill>
                  <a:srgbClr val="FFFFFF"/>
                </a:solidFill>
                <a:latin typeface="League Gothic"/>
              </a:rPr>
              <a:t>CO JE </a:t>
            </a:r>
            <a:r>
              <a:rPr lang="en-US" sz="5000" spc="150" dirty="0">
                <a:solidFill>
                  <a:srgbClr val="FFFFFF"/>
                </a:solidFill>
                <a:latin typeface="League Gothic"/>
              </a:rPr>
              <a:t>SCRUM</a:t>
            </a:r>
          </a:p>
        </p:txBody>
      </p:sp>
      <p:pic>
        <p:nvPicPr>
          <p:cNvPr id="26" name="Picture 10">
            <a:extLst>
              <a:ext uri="{FF2B5EF4-FFF2-40B4-BE49-F238E27FC236}">
                <a16:creationId xmlns:a16="http://schemas.microsoft.com/office/drawing/2014/main" id="{C8F5EF57-B0D0-D4BE-A8F5-018ECD5869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200000">
            <a:off x="5964238" y="5034220"/>
            <a:ext cx="803922" cy="2585713"/>
          </a:xfrm>
          <a:prstGeom prst="rect">
            <a:avLst/>
          </a:prstGeom>
        </p:spPr>
      </p:pic>
    </p:spTree>
    <p:extLst>
      <p:ext uri="{BB962C8B-B14F-4D97-AF65-F5344CB8AC3E}">
        <p14:creationId xmlns:p14="http://schemas.microsoft.com/office/powerpoint/2010/main" val="243604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AutoShape 3"/>
          <p:cNvSpPr/>
          <p:nvPr/>
        </p:nvSpPr>
        <p:spPr>
          <a:xfrm>
            <a:off x="7721505" y="494414"/>
            <a:ext cx="8656320" cy="30897"/>
          </a:xfrm>
          <a:prstGeom prst="rect">
            <a:avLst/>
          </a:prstGeom>
          <a:solidFill>
            <a:srgbClr val="000000"/>
          </a:solidFill>
        </p:spPr>
      </p:sp>
      <p:sp>
        <p:nvSpPr>
          <p:cNvPr id="4" name="AutoShape 4"/>
          <p:cNvSpPr/>
          <p:nvPr/>
        </p:nvSpPr>
        <p:spPr>
          <a:xfrm>
            <a:off x="-5759902" y="6846116"/>
            <a:ext cx="8656320" cy="30897"/>
          </a:xfrm>
          <a:prstGeom prst="rect">
            <a:avLst/>
          </a:prstGeom>
          <a:solidFill>
            <a:srgbClr val="FFFFFF"/>
          </a:solidFill>
        </p:spPr>
      </p:sp>
      <p:pic>
        <p:nvPicPr>
          <p:cNvPr id="5" name="Picture 5"/>
          <p:cNvPicPr>
            <a:picLocks noChangeAspect="1"/>
          </p:cNvPicPr>
          <p:nvPr/>
        </p:nvPicPr>
        <p:blipFill>
          <a:blip r:embed="rId2"/>
          <a:srcRect t="2420" b="2420"/>
          <a:stretch>
            <a:fillRect/>
          </a:stretch>
        </p:blipFill>
        <p:spPr>
          <a:xfrm>
            <a:off x="1296086" y="2057639"/>
            <a:ext cx="7161427" cy="4554774"/>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881496" y="764783"/>
            <a:ext cx="803922" cy="2585713"/>
          </a:xfrm>
          <a:prstGeom prst="rect">
            <a:avLst/>
          </a:prstGeom>
        </p:spPr>
      </p:pic>
      <p:sp>
        <p:nvSpPr>
          <p:cNvPr id="9" name="TextBox 9"/>
          <p:cNvSpPr txBox="1"/>
          <p:nvPr/>
        </p:nvSpPr>
        <p:spPr>
          <a:xfrm>
            <a:off x="697807" y="828357"/>
            <a:ext cx="4101070" cy="351891"/>
          </a:xfrm>
          <a:prstGeom prst="rect">
            <a:avLst/>
          </a:prstGeom>
        </p:spPr>
        <p:txBody>
          <a:bodyPr lIns="0" tIns="0" rIns="0" bIns="0" rtlCol="0" anchor="t">
            <a:spAutoFit/>
          </a:bodyPr>
          <a:lstStyle/>
          <a:p>
            <a:pPr>
              <a:lnSpc>
                <a:spcPts val="3000"/>
              </a:lnSpc>
            </a:pPr>
            <a:r>
              <a:rPr lang="cs-CZ" sz="2000" spc="20" dirty="0">
                <a:solidFill>
                  <a:srgbClr val="FFFFFF"/>
                </a:solidFill>
                <a:latin typeface="Montserrat Light"/>
              </a:rPr>
              <a:t>Bez</a:t>
            </a:r>
            <a:r>
              <a:rPr lang="en-US" sz="2000" spc="20" dirty="0">
                <a:solidFill>
                  <a:srgbClr val="FFFFFF"/>
                </a:solidFill>
                <a:latin typeface="Montserrat Light"/>
              </a:rPr>
              <a:t> </a:t>
            </a:r>
            <a:r>
              <a:rPr lang="cs-CZ" sz="2000" spc="20" dirty="0">
                <a:solidFill>
                  <a:srgbClr val="00FFFF"/>
                </a:solidFill>
                <a:latin typeface="Montserrat Light Bold"/>
              </a:rPr>
              <a:t>cíle</a:t>
            </a:r>
            <a:r>
              <a:rPr lang="en-US" sz="2000" spc="20" dirty="0">
                <a:solidFill>
                  <a:srgbClr val="FFFFFF"/>
                </a:solidFill>
                <a:latin typeface="Montserrat Light"/>
              </a:rPr>
              <a:t> </a:t>
            </a:r>
            <a:r>
              <a:rPr lang="cs-CZ" sz="2000" spc="20" dirty="0">
                <a:solidFill>
                  <a:srgbClr val="FFFFFF"/>
                </a:solidFill>
                <a:latin typeface="Montserrat Light"/>
              </a:rPr>
              <a:t>nemůžete</a:t>
            </a:r>
            <a:r>
              <a:rPr lang="en-US" sz="2000" spc="20" dirty="0">
                <a:solidFill>
                  <a:srgbClr val="FFFFFF"/>
                </a:solidFill>
                <a:latin typeface="Montserrat Light"/>
              </a:rPr>
              <a:t> </a:t>
            </a:r>
            <a:r>
              <a:rPr lang="en-US" sz="2000" spc="20" dirty="0">
                <a:solidFill>
                  <a:srgbClr val="00FFFF"/>
                </a:solidFill>
                <a:latin typeface="Montserrat Light Bold"/>
              </a:rPr>
              <a:t>s</a:t>
            </a:r>
            <a:r>
              <a:rPr lang="cs-CZ" sz="2000" spc="20" dirty="0" err="1">
                <a:solidFill>
                  <a:srgbClr val="00FFFF"/>
                </a:solidFill>
                <a:latin typeface="Montserrat Light Bold"/>
              </a:rPr>
              <a:t>kórovat</a:t>
            </a:r>
            <a:r>
              <a:rPr lang="en-US" sz="2000" spc="20" dirty="0">
                <a:solidFill>
                  <a:srgbClr val="42FEFC"/>
                </a:solidFill>
                <a:latin typeface="Montserrat Light"/>
              </a:rPr>
              <a:t>.</a:t>
            </a:r>
            <a:endParaRPr lang="cs-CZ" sz="2000" spc="20" dirty="0">
              <a:solidFill>
                <a:srgbClr val="42FEFC"/>
              </a:solidFill>
              <a:latin typeface="Montserrat Light"/>
            </a:endParaRPr>
          </a:p>
        </p:txBody>
      </p:sp>
      <p:sp>
        <p:nvSpPr>
          <p:cNvPr id="11" name="AutoShape 11"/>
          <p:cNvSpPr/>
          <p:nvPr/>
        </p:nvSpPr>
        <p:spPr>
          <a:xfrm>
            <a:off x="6942589" y="435610"/>
            <a:ext cx="7139171" cy="44808"/>
          </a:xfrm>
          <a:prstGeom prst="rect">
            <a:avLst/>
          </a:prstGeom>
          <a:solidFill>
            <a:srgbClr val="FFFFFF"/>
          </a:solid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7933200" y="423849"/>
            <a:ext cx="8656320" cy="30897"/>
          </a:xfrm>
          <a:prstGeom prst="rect">
            <a:avLst/>
          </a:prstGeom>
          <a:solidFill>
            <a:srgbClr val="000000"/>
          </a:solidFill>
        </p:spPr>
      </p:sp>
      <p:sp>
        <p:nvSpPr>
          <p:cNvPr id="3" name="AutoShape 3"/>
          <p:cNvSpPr/>
          <p:nvPr/>
        </p:nvSpPr>
        <p:spPr>
          <a:xfrm>
            <a:off x="-5759902" y="6846116"/>
            <a:ext cx="8656320" cy="30897"/>
          </a:xfrm>
          <a:prstGeom prst="rect">
            <a:avLst/>
          </a:prstGeom>
          <a:solidFill>
            <a:srgbClr val="FFFFFF"/>
          </a:solidFill>
        </p:spPr>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45342" y="1068414"/>
            <a:ext cx="5303733" cy="5178372"/>
          </a:xfrm>
          <a:prstGeom prst="rect">
            <a:avLst/>
          </a:prstGeom>
        </p:spPr>
      </p:pic>
      <p:sp>
        <p:nvSpPr>
          <p:cNvPr id="5" name="TextBox 5"/>
          <p:cNvSpPr txBox="1"/>
          <p:nvPr/>
        </p:nvSpPr>
        <p:spPr>
          <a:xfrm>
            <a:off x="3168490" y="2482497"/>
            <a:ext cx="4580585" cy="922603"/>
          </a:xfrm>
          <a:prstGeom prst="rect">
            <a:avLst/>
          </a:prstGeom>
        </p:spPr>
        <p:txBody>
          <a:bodyPr lIns="0" tIns="0" rIns="0" bIns="0" rtlCol="0" anchor="t">
            <a:spAutoFit/>
          </a:bodyPr>
          <a:lstStyle/>
          <a:p>
            <a:pPr algn="ctr">
              <a:lnSpc>
                <a:spcPts val="6645"/>
              </a:lnSpc>
            </a:pPr>
            <a:r>
              <a:rPr lang="cs-CZ" sz="7466" spc="709" dirty="0">
                <a:solidFill>
                  <a:srgbClr val="FFFFFF"/>
                </a:solidFill>
                <a:latin typeface="League Gothic"/>
              </a:rPr>
              <a:t>DĚKUJI</a:t>
            </a:r>
            <a:r>
              <a:rPr lang="en-US" sz="7466" spc="709" dirty="0">
                <a:solidFill>
                  <a:srgbClr val="FFFFFF"/>
                </a:solidFill>
                <a:latin typeface="League Gothic"/>
              </a:rPr>
              <a:t>!</a:t>
            </a:r>
          </a:p>
        </p:txBody>
      </p:sp>
      <p:sp>
        <p:nvSpPr>
          <p:cNvPr id="6" name="AutoShape 6"/>
          <p:cNvSpPr/>
          <p:nvPr/>
        </p:nvSpPr>
        <p:spPr>
          <a:xfrm>
            <a:off x="6942589" y="435610"/>
            <a:ext cx="7139171" cy="44808"/>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AutoShape 2"/>
          <p:cNvSpPr/>
          <p:nvPr/>
        </p:nvSpPr>
        <p:spPr>
          <a:xfrm>
            <a:off x="-3779520" y="6848693"/>
            <a:ext cx="8656320" cy="30897"/>
          </a:xfrm>
          <a:prstGeom prst="rect">
            <a:avLst/>
          </a:prstGeom>
          <a:solidFill>
            <a:srgbClr val="000000"/>
          </a:solidFill>
        </p:spPr>
      </p:sp>
      <p:sp>
        <p:nvSpPr>
          <p:cNvPr id="3" name="AutoShape 3"/>
          <p:cNvSpPr/>
          <p:nvPr/>
        </p:nvSpPr>
        <p:spPr>
          <a:xfrm>
            <a:off x="5068916" y="430829"/>
            <a:ext cx="8656320" cy="30897"/>
          </a:xfrm>
          <a:prstGeom prst="rect">
            <a:avLst/>
          </a:prstGeom>
          <a:solidFill>
            <a:srgbClr val="000000"/>
          </a:solidFill>
        </p:spPr>
      </p:sp>
      <p:sp>
        <p:nvSpPr>
          <p:cNvPr id="4" name="AutoShape 4"/>
          <p:cNvSpPr/>
          <p:nvPr/>
        </p:nvSpPr>
        <p:spPr>
          <a:xfrm>
            <a:off x="23522" y="42840"/>
            <a:ext cx="893316" cy="7387481"/>
          </a:xfrm>
          <a:prstGeom prst="rect">
            <a:avLst/>
          </a:prstGeom>
          <a:solidFill>
            <a:srgbClr val="000000"/>
          </a:solidFill>
        </p:spPr>
      </p:sp>
      <p:sp>
        <p:nvSpPr>
          <p:cNvPr id="7" name="TextBox 7"/>
          <p:cNvSpPr txBox="1"/>
          <p:nvPr/>
        </p:nvSpPr>
        <p:spPr>
          <a:xfrm>
            <a:off x="788512" y="2757633"/>
            <a:ext cx="4534761" cy="1121332"/>
          </a:xfrm>
          <a:prstGeom prst="rect">
            <a:avLst/>
          </a:prstGeom>
        </p:spPr>
        <p:txBody>
          <a:bodyPr lIns="0" tIns="0" rIns="0" bIns="0" rtlCol="0" anchor="t">
            <a:spAutoFit/>
          </a:bodyPr>
          <a:lstStyle/>
          <a:p>
            <a:pPr marL="431797" lvl="1" indent="-215899">
              <a:lnSpc>
                <a:spcPts val="2999"/>
              </a:lnSpc>
              <a:buFont typeface="Arial"/>
              <a:buChar char="•"/>
            </a:pPr>
            <a:r>
              <a:rPr lang="cs-CZ" sz="1999" spc="19" dirty="0" err="1">
                <a:solidFill>
                  <a:srgbClr val="FFFFFF"/>
                </a:solidFill>
                <a:latin typeface="Montserrat Light"/>
              </a:rPr>
              <a:t>Agile</a:t>
            </a:r>
            <a:r>
              <a:rPr lang="cs-CZ" sz="1999" spc="19" dirty="0">
                <a:solidFill>
                  <a:srgbClr val="FFFFFF"/>
                </a:solidFill>
                <a:latin typeface="Montserrat Light"/>
              </a:rPr>
              <a:t>! Co</a:t>
            </a:r>
            <a:r>
              <a:rPr lang="en-US" sz="1999" spc="19" dirty="0">
                <a:solidFill>
                  <a:srgbClr val="FFFFFF"/>
                </a:solidFill>
                <a:latin typeface="Montserrat Light"/>
              </a:rPr>
              <a:t>?</a:t>
            </a:r>
            <a:endParaRPr lang="cs-CZ" sz="1999" spc="19" dirty="0">
              <a:solidFill>
                <a:srgbClr val="FFFFFF"/>
              </a:solidFill>
              <a:latin typeface="Montserrat Light"/>
            </a:endParaRPr>
          </a:p>
          <a:p>
            <a:pPr marL="431797" lvl="1" indent="-215899">
              <a:lnSpc>
                <a:spcPts val="2999"/>
              </a:lnSpc>
              <a:buFont typeface="Arial"/>
              <a:buChar char="•"/>
            </a:pPr>
            <a:r>
              <a:rPr lang="cs-CZ" sz="1999" spc="19" dirty="0">
                <a:solidFill>
                  <a:srgbClr val="FFFFFF"/>
                </a:solidFill>
                <a:latin typeface="Montserrat Light"/>
              </a:rPr>
              <a:t>Klíčové principy</a:t>
            </a:r>
          </a:p>
          <a:p>
            <a:pPr marL="431797" lvl="1" indent="-215899">
              <a:lnSpc>
                <a:spcPts val="2999"/>
              </a:lnSpc>
              <a:buFont typeface="Arial"/>
              <a:buChar char="•"/>
            </a:pPr>
            <a:r>
              <a:rPr lang="cs-CZ" sz="1999" spc="19" dirty="0" err="1">
                <a:solidFill>
                  <a:srgbClr val="FFFFFF"/>
                </a:solidFill>
                <a:latin typeface="Montserrat Light"/>
              </a:rPr>
              <a:t>Scrum</a:t>
            </a:r>
            <a:endParaRPr lang="en-US" sz="1999" spc="19" dirty="0">
              <a:solidFill>
                <a:srgbClr val="FFFFFF"/>
              </a:solidFill>
              <a:latin typeface="Montserrat Light"/>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61075" y="66665"/>
            <a:ext cx="803922" cy="2585713"/>
          </a:xfrm>
          <a:prstGeom prst="rect">
            <a:avLst/>
          </a:prstGeom>
        </p:spPr>
      </p:pic>
      <p:sp>
        <p:nvSpPr>
          <p:cNvPr id="9" name="TextBox 9"/>
          <p:cNvSpPr txBox="1"/>
          <p:nvPr/>
        </p:nvSpPr>
        <p:spPr>
          <a:xfrm>
            <a:off x="813846" y="1116634"/>
            <a:ext cx="2069079" cy="542925"/>
          </a:xfrm>
          <a:prstGeom prst="rect">
            <a:avLst/>
          </a:prstGeom>
        </p:spPr>
        <p:txBody>
          <a:bodyPr lIns="0" tIns="0" rIns="0" bIns="0" rtlCol="0" anchor="t">
            <a:spAutoFit/>
          </a:bodyPr>
          <a:lstStyle/>
          <a:p>
            <a:pPr>
              <a:lnSpc>
                <a:spcPts val="4199"/>
              </a:lnSpc>
            </a:pPr>
            <a:r>
              <a:rPr lang="en-US" sz="3999" spc="119">
                <a:solidFill>
                  <a:srgbClr val="FFFFFF"/>
                </a:solidFill>
                <a:latin typeface="League Gothic"/>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6105337" y="0"/>
            <a:ext cx="6398959" cy="7507060"/>
          </a:xfrm>
          <a:prstGeom prst="rect">
            <a:avLst/>
          </a:prstGeom>
          <a:solidFill>
            <a:srgbClr val="FFFFFF"/>
          </a:solidFill>
        </p:spPr>
      </p:sp>
      <p:sp>
        <p:nvSpPr>
          <p:cNvPr id="3" name="AutoShape 3"/>
          <p:cNvSpPr/>
          <p:nvPr/>
        </p:nvSpPr>
        <p:spPr>
          <a:xfrm>
            <a:off x="6862963" y="435610"/>
            <a:ext cx="8656320" cy="30897"/>
          </a:xfrm>
          <a:prstGeom prst="rect">
            <a:avLst/>
          </a:prstGeom>
          <a:solidFill>
            <a:srgbClr val="000000"/>
          </a:solidFill>
        </p:spPr>
      </p:sp>
      <p:sp>
        <p:nvSpPr>
          <p:cNvPr id="4" name="AutoShape 4"/>
          <p:cNvSpPr/>
          <p:nvPr/>
        </p:nvSpPr>
        <p:spPr>
          <a:xfrm>
            <a:off x="-5759902" y="6846116"/>
            <a:ext cx="8656320" cy="30897"/>
          </a:xfrm>
          <a:prstGeom prst="rect">
            <a:avLst/>
          </a:prstGeom>
          <a:solidFill>
            <a:srgbClr val="FFFFFF"/>
          </a:solidFill>
        </p:spPr>
      </p:sp>
      <p:pic>
        <p:nvPicPr>
          <p:cNvPr id="5" name="Picture 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l="70" r="70"/>
          <a:stretch>
            <a:fillRect/>
          </a:stretch>
        </p:blipFill>
        <p:spPr>
          <a:xfrm>
            <a:off x="5576661" y="2088137"/>
            <a:ext cx="4357515" cy="3224561"/>
          </a:xfrm>
          <a:prstGeom prst="rect">
            <a:avLst/>
          </a:prstGeom>
        </p:spPr>
      </p:pic>
      <p:sp>
        <p:nvSpPr>
          <p:cNvPr id="7" name="TextBox 7"/>
          <p:cNvSpPr txBox="1"/>
          <p:nvPr/>
        </p:nvSpPr>
        <p:spPr>
          <a:xfrm>
            <a:off x="211902" y="1744489"/>
            <a:ext cx="5179501" cy="961032"/>
          </a:xfrm>
          <a:prstGeom prst="rect">
            <a:avLst/>
          </a:prstGeom>
        </p:spPr>
        <p:txBody>
          <a:bodyPr lIns="0" tIns="0" rIns="0" bIns="0" rtlCol="0" anchor="t">
            <a:spAutoFit/>
          </a:bodyPr>
          <a:lstStyle/>
          <a:p>
            <a:pPr marL="431799" lvl="1" indent="-215899">
              <a:lnSpc>
                <a:spcPts val="3999"/>
              </a:lnSpc>
              <a:buFont typeface="Arial"/>
              <a:buChar char="•"/>
            </a:pPr>
            <a:r>
              <a:rPr lang="en-US" sz="1999" spc="19" dirty="0">
                <a:solidFill>
                  <a:srgbClr val="FFFFFF"/>
                </a:solidFill>
                <a:latin typeface="Montserrat Light"/>
              </a:rPr>
              <a:t> </a:t>
            </a:r>
            <a:r>
              <a:rPr lang="cs-CZ" sz="1999" spc="19" dirty="0">
                <a:solidFill>
                  <a:srgbClr val="FFFFFF"/>
                </a:solidFill>
                <a:latin typeface="Montserrat Light"/>
              </a:rPr>
              <a:t>Schopnost „fungovat“</a:t>
            </a:r>
            <a:r>
              <a:rPr lang="cs-CZ" sz="1999" spc="19" dirty="0">
                <a:solidFill>
                  <a:srgbClr val="5CE1E6"/>
                </a:solidFill>
                <a:latin typeface="Montserrat Light Bold"/>
              </a:rPr>
              <a:t> rychle </a:t>
            </a:r>
            <a:r>
              <a:rPr lang="en-US" sz="1999" spc="19" dirty="0">
                <a:solidFill>
                  <a:srgbClr val="FFFFFF"/>
                </a:solidFill>
                <a:latin typeface="Montserrat Light"/>
              </a:rPr>
              <a:t>a</a:t>
            </a:r>
            <a:r>
              <a:rPr lang="cs-CZ" sz="1999" spc="19" dirty="0">
                <a:solidFill>
                  <a:srgbClr val="FFFFFF"/>
                </a:solidFill>
                <a:latin typeface="Montserrat Light"/>
              </a:rPr>
              <a:t> </a:t>
            </a:r>
            <a:r>
              <a:rPr lang="cs-CZ" sz="1999" spc="19" dirty="0">
                <a:solidFill>
                  <a:srgbClr val="5CE1E6"/>
                </a:solidFill>
                <a:latin typeface="Montserrat Light Bold"/>
              </a:rPr>
              <a:t>snadno</a:t>
            </a:r>
            <a:r>
              <a:rPr lang="en-US" sz="1999" spc="19" dirty="0">
                <a:solidFill>
                  <a:srgbClr val="FFFFFF"/>
                </a:solidFill>
                <a:latin typeface="Montserrat Light"/>
              </a:rPr>
              <a:t> </a:t>
            </a:r>
          </a:p>
        </p:txBody>
      </p:sp>
      <p:sp>
        <p:nvSpPr>
          <p:cNvPr id="8" name="TextBox 8"/>
          <p:cNvSpPr txBox="1"/>
          <p:nvPr/>
        </p:nvSpPr>
        <p:spPr>
          <a:xfrm>
            <a:off x="435372" y="546236"/>
            <a:ext cx="2095781" cy="771525"/>
          </a:xfrm>
          <a:prstGeom prst="rect">
            <a:avLst/>
          </a:prstGeom>
        </p:spPr>
        <p:txBody>
          <a:bodyPr lIns="0" tIns="0" rIns="0" bIns="0" rtlCol="0" anchor="t">
            <a:spAutoFit/>
          </a:bodyPr>
          <a:lstStyle/>
          <a:p>
            <a:pPr>
              <a:lnSpc>
                <a:spcPts val="6149"/>
              </a:lnSpc>
            </a:pPr>
            <a:r>
              <a:rPr lang="en-US" sz="4999" spc="549">
                <a:solidFill>
                  <a:srgbClr val="FFFFFF"/>
                </a:solidFill>
                <a:latin typeface="League Gothic Bold"/>
              </a:rPr>
              <a:t>AGILE</a:t>
            </a:r>
          </a:p>
        </p:txBody>
      </p:sp>
      <p:sp>
        <p:nvSpPr>
          <p:cNvPr id="9" name="TextBox 9"/>
          <p:cNvSpPr txBox="1"/>
          <p:nvPr/>
        </p:nvSpPr>
        <p:spPr>
          <a:xfrm>
            <a:off x="435372" y="2696391"/>
            <a:ext cx="4772820" cy="3012876"/>
          </a:xfrm>
          <a:prstGeom prst="rect">
            <a:avLst/>
          </a:prstGeom>
        </p:spPr>
        <p:txBody>
          <a:bodyPr wrap="square" lIns="0" tIns="0" rIns="0" bIns="0" rtlCol="0" anchor="t">
            <a:spAutoFit/>
          </a:bodyPr>
          <a:lstStyle/>
          <a:p>
            <a:pPr marL="342900" indent="-342900">
              <a:lnSpc>
                <a:spcPts val="3999"/>
              </a:lnSpc>
              <a:buFont typeface="Arial" panose="020B0604020202020204" pitchFamily="34" charset="0"/>
              <a:buChar char="•"/>
            </a:pPr>
            <a:r>
              <a:rPr lang="en-US" sz="1999" spc="19" dirty="0" err="1">
                <a:solidFill>
                  <a:srgbClr val="FFFFFF"/>
                </a:solidFill>
                <a:latin typeface="Montserrat Light"/>
              </a:rPr>
              <a:t>Metoda</a:t>
            </a:r>
            <a:r>
              <a:rPr lang="en-US" sz="1999" spc="19" dirty="0">
                <a:solidFill>
                  <a:srgbClr val="FFFFFF"/>
                </a:solidFill>
                <a:latin typeface="Montserrat Light"/>
              </a:rPr>
              <a:t> </a:t>
            </a:r>
            <a:r>
              <a:rPr lang="en-US" sz="1999" spc="19" dirty="0" err="1">
                <a:solidFill>
                  <a:srgbClr val="FFFFFF"/>
                </a:solidFill>
                <a:latin typeface="Montserrat Light"/>
              </a:rPr>
              <a:t>řízení</a:t>
            </a:r>
            <a:r>
              <a:rPr lang="en-US" sz="1999" spc="19" dirty="0">
                <a:solidFill>
                  <a:srgbClr val="FFFFFF"/>
                </a:solidFill>
                <a:latin typeface="Montserrat Light"/>
              </a:rPr>
              <a:t> </a:t>
            </a:r>
            <a:r>
              <a:rPr lang="en-US" sz="1999" spc="19" dirty="0" err="1">
                <a:solidFill>
                  <a:srgbClr val="FFFFFF"/>
                </a:solidFill>
                <a:latin typeface="Montserrat Light"/>
              </a:rPr>
              <a:t>projektů</a:t>
            </a:r>
            <a:r>
              <a:rPr lang="en-US" sz="1999" spc="19" dirty="0">
                <a:solidFill>
                  <a:srgbClr val="FFFFFF"/>
                </a:solidFill>
                <a:latin typeface="Montserrat Light"/>
              </a:rPr>
              <a:t>, </a:t>
            </a:r>
            <a:r>
              <a:rPr lang="en-US" sz="1999" spc="19" dirty="0" err="1">
                <a:solidFill>
                  <a:srgbClr val="FFFFFF"/>
                </a:solidFill>
                <a:latin typeface="Montserrat Light"/>
              </a:rPr>
              <a:t>používaná</a:t>
            </a:r>
            <a:endParaRPr lang="cs-CZ" sz="1999" spc="19" dirty="0">
              <a:solidFill>
                <a:srgbClr val="FFFFFF"/>
              </a:solidFill>
              <a:latin typeface="Montserrat Light"/>
            </a:endParaRPr>
          </a:p>
          <a:p>
            <a:pPr>
              <a:lnSpc>
                <a:spcPts val="3999"/>
              </a:lnSpc>
            </a:pPr>
            <a:r>
              <a:rPr lang="en-US" sz="1999" spc="19" dirty="0">
                <a:solidFill>
                  <a:srgbClr val="FFFFFF"/>
                </a:solidFill>
                <a:latin typeface="Montserrat Light"/>
              </a:rPr>
              <a:t> </a:t>
            </a:r>
            <a:r>
              <a:rPr lang="en-US" sz="1999" spc="19" dirty="0" err="1">
                <a:solidFill>
                  <a:srgbClr val="FFFFFF"/>
                </a:solidFill>
                <a:latin typeface="Montserrat Light"/>
              </a:rPr>
              <a:t>zejména</a:t>
            </a:r>
            <a:r>
              <a:rPr lang="en-US" sz="1999" spc="19" dirty="0">
                <a:solidFill>
                  <a:srgbClr val="FFFFFF"/>
                </a:solidFill>
                <a:latin typeface="Montserrat Light"/>
              </a:rPr>
              <a:t> </a:t>
            </a:r>
            <a:r>
              <a:rPr lang="en-US" sz="1999" spc="19" dirty="0" err="1">
                <a:solidFill>
                  <a:srgbClr val="FFFFFF"/>
                </a:solidFill>
                <a:latin typeface="Montserrat Light"/>
              </a:rPr>
              <a:t>při</a:t>
            </a:r>
            <a:r>
              <a:rPr lang="en-US" sz="1999" spc="19" dirty="0">
                <a:solidFill>
                  <a:srgbClr val="FFFFFF"/>
                </a:solidFill>
                <a:latin typeface="Montserrat Light"/>
              </a:rPr>
              <a:t> </a:t>
            </a:r>
            <a:r>
              <a:rPr lang="en-US" sz="1999" spc="19" dirty="0" err="1">
                <a:solidFill>
                  <a:srgbClr val="FFFFFF"/>
                </a:solidFill>
                <a:latin typeface="Montserrat Light"/>
              </a:rPr>
              <a:t>vývoji</a:t>
            </a:r>
            <a:r>
              <a:rPr lang="en-US" sz="1999" spc="19" dirty="0">
                <a:solidFill>
                  <a:srgbClr val="FFFFFF"/>
                </a:solidFill>
                <a:latin typeface="Montserrat Light"/>
              </a:rPr>
              <a:t> </a:t>
            </a:r>
            <a:r>
              <a:rPr lang="en-US" sz="1999" spc="19" dirty="0" err="1">
                <a:solidFill>
                  <a:srgbClr val="FFFFFF"/>
                </a:solidFill>
                <a:latin typeface="Montserrat Light"/>
              </a:rPr>
              <a:t>softwaru</a:t>
            </a:r>
            <a:r>
              <a:rPr lang="en-US" sz="1999" spc="19" dirty="0">
                <a:solidFill>
                  <a:srgbClr val="FFFFFF"/>
                </a:solidFill>
                <a:latin typeface="Montserrat Light"/>
              </a:rPr>
              <a:t>, </a:t>
            </a:r>
            <a:r>
              <a:rPr lang="en-US" sz="1999" spc="19" dirty="0" err="1">
                <a:solidFill>
                  <a:srgbClr val="FFFFFF"/>
                </a:solidFill>
                <a:latin typeface="Montserrat Light"/>
              </a:rPr>
              <a:t>která</a:t>
            </a:r>
            <a:r>
              <a:rPr lang="en-US" sz="1999" spc="19" dirty="0">
                <a:solidFill>
                  <a:srgbClr val="FFFFFF"/>
                </a:solidFill>
                <a:latin typeface="Montserrat Light"/>
              </a:rPr>
              <a:t> se </a:t>
            </a:r>
            <a:r>
              <a:rPr lang="en-US" sz="1999" spc="19" dirty="0" err="1">
                <a:solidFill>
                  <a:srgbClr val="FFFFFF"/>
                </a:solidFill>
                <a:latin typeface="Montserrat Light"/>
              </a:rPr>
              <a:t>vyznačuje</a:t>
            </a:r>
            <a:r>
              <a:rPr lang="en-US" sz="1999" spc="19" dirty="0">
                <a:solidFill>
                  <a:srgbClr val="FFFFFF"/>
                </a:solidFill>
                <a:latin typeface="Montserrat Light"/>
              </a:rPr>
              <a:t> </a:t>
            </a:r>
            <a:r>
              <a:rPr lang="en-US" sz="1999" spc="19" dirty="0" err="1">
                <a:solidFill>
                  <a:srgbClr val="FFFFFF"/>
                </a:solidFill>
                <a:latin typeface="Montserrat Light"/>
              </a:rPr>
              <a:t>rozdělením</a:t>
            </a:r>
            <a:r>
              <a:rPr lang="en-US" sz="1999" spc="19" dirty="0">
                <a:solidFill>
                  <a:srgbClr val="FFFFFF"/>
                </a:solidFill>
                <a:latin typeface="Montserrat Light"/>
              </a:rPr>
              <a:t> </a:t>
            </a:r>
            <a:r>
              <a:rPr lang="en-US" sz="1999" spc="19" dirty="0" err="1">
                <a:solidFill>
                  <a:srgbClr val="FFFFFF"/>
                </a:solidFill>
                <a:latin typeface="Montserrat Light"/>
              </a:rPr>
              <a:t>úkolů</a:t>
            </a:r>
            <a:r>
              <a:rPr lang="en-US" sz="1999" spc="19" dirty="0">
                <a:solidFill>
                  <a:srgbClr val="FFFFFF"/>
                </a:solidFill>
                <a:latin typeface="Montserrat Light"/>
              </a:rPr>
              <a:t> do </a:t>
            </a:r>
            <a:r>
              <a:rPr lang="en-US" sz="1999" spc="19" dirty="0" err="1">
                <a:solidFill>
                  <a:srgbClr val="5CE1E6"/>
                </a:solidFill>
                <a:latin typeface="Montserrat Light Bold"/>
              </a:rPr>
              <a:t>krátkých</a:t>
            </a:r>
            <a:r>
              <a:rPr lang="en-US" sz="1999" spc="19" dirty="0">
                <a:solidFill>
                  <a:srgbClr val="5CE1E6"/>
                </a:solidFill>
                <a:latin typeface="Montserrat Light Bold"/>
              </a:rPr>
              <a:t> </a:t>
            </a:r>
            <a:r>
              <a:rPr lang="en-US" sz="1999" spc="19" dirty="0" err="1">
                <a:solidFill>
                  <a:srgbClr val="5CE1E6"/>
                </a:solidFill>
                <a:latin typeface="Montserrat Light Bold"/>
              </a:rPr>
              <a:t>pracovních</a:t>
            </a:r>
            <a:r>
              <a:rPr lang="en-US" sz="1999" spc="19" dirty="0">
                <a:solidFill>
                  <a:srgbClr val="5CE1E6"/>
                </a:solidFill>
                <a:latin typeface="Montserrat Light Bold"/>
              </a:rPr>
              <a:t> </a:t>
            </a:r>
            <a:r>
              <a:rPr lang="en-US" sz="1999" spc="19" dirty="0" err="1">
                <a:solidFill>
                  <a:srgbClr val="5CE1E6"/>
                </a:solidFill>
                <a:latin typeface="Montserrat Light Bold"/>
              </a:rPr>
              <a:t>fází</a:t>
            </a:r>
            <a:r>
              <a:rPr lang="en-US" sz="1999" spc="19" dirty="0">
                <a:solidFill>
                  <a:srgbClr val="5CE1E6"/>
                </a:solidFill>
                <a:latin typeface="Montserrat Light Bold"/>
              </a:rPr>
              <a:t> </a:t>
            </a:r>
            <a:r>
              <a:rPr lang="en-US" sz="1999" spc="19" dirty="0">
                <a:solidFill>
                  <a:srgbClr val="FFFFFF"/>
                </a:solidFill>
                <a:latin typeface="Montserrat Light"/>
              </a:rPr>
              <a:t>a </a:t>
            </a:r>
            <a:r>
              <a:rPr lang="en-US" sz="1999" spc="19" dirty="0" err="1">
                <a:solidFill>
                  <a:srgbClr val="5CE1E6"/>
                </a:solidFill>
                <a:latin typeface="Montserrat Light Bold"/>
              </a:rPr>
              <a:t>častým</a:t>
            </a:r>
            <a:r>
              <a:rPr lang="en-US" sz="1999" spc="19" dirty="0">
                <a:solidFill>
                  <a:srgbClr val="5CE1E6"/>
                </a:solidFill>
                <a:latin typeface="Montserrat Light Bold"/>
              </a:rPr>
              <a:t> </a:t>
            </a:r>
            <a:r>
              <a:rPr lang="en-US" sz="1999" spc="19" dirty="0" err="1">
                <a:solidFill>
                  <a:srgbClr val="5CE1E6"/>
                </a:solidFill>
                <a:latin typeface="Montserrat Light Bold"/>
              </a:rPr>
              <a:t>přehodnocováním</a:t>
            </a:r>
            <a:r>
              <a:rPr lang="en-US" sz="1999" spc="19" dirty="0">
                <a:solidFill>
                  <a:srgbClr val="FFFFFF"/>
                </a:solidFill>
                <a:latin typeface="Montserrat Light"/>
              </a:rPr>
              <a:t> a </a:t>
            </a:r>
            <a:r>
              <a:rPr lang="en-US" sz="1999" spc="19" dirty="0" err="1">
                <a:solidFill>
                  <a:srgbClr val="5CE1E6"/>
                </a:solidFill>
                <a:latin typeface="Montserrat Light Bold"/>
              </a:rPr>
              <a:t>přizpůsobováním</a:t>
            </a:r>
            <a:r>
              <a:rPr lang="en-US" sz="1999" spc="19" dirty="0">
                <a:solidFill>
                  <a:srgbClr val="5CE1E6"/>
                </a:solidFill>
                <a:latin typeface="Montserrat Light Bold"/>
              </a:rPr>
              <a:t> </a:t>
            </a:r>
            <a:r>
              <a:rPr lang="en-US" sz="1999" spc="19" dirty="0" err="1">
                <a:solidFill>
                  <a:srgbClr val="5CE1E6"/>
                </a:solidFill>
                <a:latin typeface="Montserrat Light Bold"/>
              </a:rPr>
              <a:t>plánů</a:t>
            </a:r>
            <a:r>
              <a:rPr lang="en-US" sz="1999" spc="19" dirty="0">
                <a:solidFill>
                  <a:srgbClr val="FFFFFF"/>
                </a:solidFill>
                <a:latin typeface="Montserrat Light"/>
              </a:rPr>
              <a:t>.</a:t>
            </a:r>
          </a:p>
        </p:txBody>
      </p:sp>
      <p:sp>
        <p:nvSpPr>
          <p:cNvPr id="10" name="TextBox 10"/>
          <p:cNvSpPr txBox="1"/>
          <p:nvPr/>
        </p:nvSpPr>
        <p:spPr>
          <a:xfrm>
            <a:off x="1676400" y="6331766"/>
            <a:ext cx="4018559" cy="281487"/>
          </a:xfrm>
          <a:prstGeom prst="rect">
            <a:avLst/>
          </a:prstGeom>
        </p:spPr>
        <p:txBody>
          <a:bodyPr wrap="square" lIns="0" tIns="0" rIns="0" bIns="0" rtlCol="0" anchor="t">
            <a:spAutoFit/>
          </a:bodyPr>
          <a:lstStyle/>
          <a:p>
            <a:pPr>
              <a:lnSpc>
                <a:spcPts val="2400"/>
              </a:lnSpc>
            </a:pPr>
            <a:r>
              <a:rPr lang="cs-CZ" sz="1600" spc="16" dirty="0">
                <a:solidFill>
                  <a:srgbClr val="FFFFFF"/>
                </a:solidFill>
                <a:latin typeface="Montserrat Light Italics"/>
              </a:rPr>
              <a:t>volně přeloženo z </a:t>
            </a:r>
            <a:r>
              <a:rPr lang="en-US" sz="1600" spc="16" dirty="0">
                <a:solidFill>
                  <a:srgbClr val="FFFFFF"/>
                </a:solidFill>
                <a:latin typeface="Montserrat Light Italics"/>
              </a:rPr>
              <a:t>Oxford Languages</a:t>
            </a:r>
          </a:p>
        </p:txBody>
      </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8649737" y="4115156"/>
            <a:ext cx="803922" cy="2585713"/>
          </a:xfrm>
          <a:prstGeom prst="rect">
            <a:avLst/>
          </a:prstGeom>
        </p:spPr>
      </p:pic>
      <p:pic>
        <p:nvPicPr>
          <p:cNvPr id="12" name="Picture 11">
            <a:extLst>
              <a:ext uri="{FF2B5EF4-FFF2-40B4-BE49-F238E27FC236}">
                <a16:creationId xmlns:a16="http://schemas.microsoft.com/office/drawing/2014/main" id="{6BA909B4-7844-A5CE-F7D8-7EBC270C83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6200000">
            <a:off x="6461002" y="733369"/>
            <a:ext cx="803922" cy="2585713"/>
          </a:xfrm>
          <a:prstGeom prst="rect">
            <a:avLst/>
          </a:prstGeom>
        </p:spPr>
      </p:pic>
    </p:spTree>
  </p:cSld>
  <p:clrMapOvr>
    <a:masterClrMapping/>
  </p:clrMapOvr>
  <p:timing>
    <p:tnLst>
      <p:par>
        <p:cTn id="1" dur="indefinite" restart="never" nodeType="tmRoot">
          <p:childTnLst>
            <p:video>
              <p:cMediaNode vol="0">
                <p:cTn id="2"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6942589" y="435610"/>
            <a:ext cx="7139171" cy="44808"/>
          </a:xfrm>
          <a:prstGeom prst="rect">
            <a:avLst/>
          </a:prstGeom>
          <a:solidFill>
            <a:srgbClr val="FFFFFF"/>
          </a:solidFill>
        </p:spPr>
      </p:sp>
      <p:sp>
        <p:nvSpPr>
          <p:cNvPr id="4" name="AutoShape 4"/>
          <p:cNvSpPr/>
          <p:nvPr/>
        </p:nvSpPr>
        <p:spPr>
          <a:xfrm>
            <a:off x="-4101336" y="6772971"/>
            <a:ext cx="7139171" cy="44808"/>
          </a:xfrm>
          <a:prstGeom prst="rect">
            <a:avLst/>
          </a:prstGeom>
          <a:solidFill>
            <a:srgbClr val="FFFFFF"/>
          </a:solidFill>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448025" y="-1099979"/>
            <a:ext cx="933750" cy="4495799"/>
          </a:xfrm>
          <a:prstGeom prst="rect">
            <a:avLst/>
          </a:prstGeom>
        </p:spPr>
      </p:pic>
      <p:sp>
        <p:nvSpPr>
          <p:cNvPr id="6" name="TextBox 6"/>
          <p:cNvSpPr txBox="1"/>
          <p:nvPr/>
        </p:nvSpPr>
        <p:spPr>
          <a:xfrm>
            <a:off x="3112745" y="762159"/>
            <a:ext cx="3824625" cy="771525"/>
          </a:xfrm>
          <a:prstGeom prst="rect">
            <a:avLst/>
          </a:prstGeom>
        </p:spPr>
        <p:txBody>
          <a:bodyPr lIns="0" tIns="0" rIns="0" bIns="0" rtlCol="0" anchor="t">
            <a:spAutoFit/>
          </a:bodyPr>
          <a:lstStyle/>
          <a:p>
            <a:pPr>
              <a:lnSpc>
                <a:spcPts val="6149"/>
              </a:lnSpc>
            </a:pPr>
            <a:r>
              <a:rPr lang="en-US" sz="4999" spc="549" dirty="0">
                <a:solidFill>
                  <a:srgbClr val="FFFFFF"/>
                </a:solidFill>
                <a:latin typeface="League Gothic Bold"/>
              </a:rPr>
              <a:t>AGILE</a:t>
            </a:r>
            <a:r>
              <a:rPr lang="cs-CZ" sz="4999" spc="549" dirty="0">
                <a:solidFill>
                  <a:srgbClr val="FFFFFF"/>
                </a:solidFill>
                <a:latin typeface="League Gothic Bold"/>
              </a:rPr>
              <a:t>!  CO?</a:t>
            </a:r>
            <a:endParaRPr lang="en-US" sz="4999" spc="549" dirty="0">
              <a:solidFill>
                <a:srgbClr val="FFFFFF"/>
              </a:solidFill>
              <a:latin typeface="League Gothic Bold"/>
            </a:endParaRPr>
          </a:p>
        </p:txBody>
      </p:sp>
      <p:pic>
        <p:nvPicPr>
          <p:cNvPr id="11" name="Picture 10">
            <a:extLst>
              <a:ext uri="{FF2B5EF4-FFF2-40B4-BE49-F238E27FC236}">
                <a16:creationId xmlns:a16="http://schemas.microsoft.com/office/drawing/2014/main" id="{EEAEC1B9-65AD-A152-A628-4E147C6D1D52}"/>
              </a:ext>
            </a:extLst>
          </p:cNvPr>
          <p:cNvPicPr>
            <a:picLocks noChangeAspect="1"/>
          </p:cNvPicPr>
          <p:nvPr/>
        </p:nvPicPr>
        <p:blipFill>
          <a:blip r:embed="rId4"/>
          <a:stretch>
            <a:fillRect/>
          </a:stretch>
        </p:blipFill>
        <p:spPr>
          <a:xfrm>
            <a:off x="1091357" y="1815424"/>
            <a:ext cx="7570886" cy="48453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6942589" y="435610"/>
            <a:ext cx="7139171" cy="44808"/>
          </a:xfrm>
          <a:prstGeom prst="rect">
            <a:avLst/>
          </a:prstGeom>
          <a:solidFill>
            <a:srgbClr val="FFFFFF"/>
          </a:solidFill>
        </p:spPr>
      </p:sp>
      <p:pic>
        <p:nvPicPr>
          <p:cNvPr id="3" name="Picture 3"/>
          <p:cNvPicPr>
            <a:picLocks noChangeAspect="1"/>
          </p:cNvPicPr>
          <p:nvPr/>
        </p:nvPicPr>
        <p:blipFill>
          <a:blip r:embed="rId2"/>
          <a:srcRect l="4793"/>
          <a:stretch>
            <a:fillRect/>
          </a:stretch>
        </p:blipFill>
        <p:spPr>
          <a:xfrm>
            <a:off x="241088" y="2295001"/>
            <a:ext cx="9271424" cy="3699827"/>
          </a:xfrm>
          <a:prstGeom prst="rect">
            <a:avLst/>
          </a:prstGeom>
        </p:spPr>
      </p:pic>
      <p:sp>
        <p:nvSpPr>
          <p:cNvPr id="4" name="AutoShape 4"/>
          <p:cNvSpPr/>
          <p:nvPr/>
        </p:nvSpPr>
        <p:spPr>
          <a:xfrm>
            <a:off x="-4101336" y="6772971"/>
            <a:ext cx="7139171" cy="44808"/>
          </a:xfrm>
          <a:prstGeom prst="rect">
            <a:avLst/>
          </a:prstGeom>
          <a:solidFill>
            <a:srgbClr val="FFFFFF"/>
          </a:solidFill>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483273" y="-17649"/>
            <a:ext cx="933750" cy="3003289"/>
          </a:xfrm>
          <a:prstGeom prst="rect">
            <a:avLst/>
          </a:prstGeom>
        </p:spPr>
      </p:pic>
      <p:sp>
        <p:nvSpPr>
          <p:cNvPr id="6" name="TextBox 6"/>
          <p:cNvSpPr txBox="1"/>
          <p:nvPr/>
        </p:nvSpPr>
        <p:spPr>
          <a:xfrm>
            <a:off x="3448503" y="1017120"/>
            <a:ext cx="3824625" cy="771525"/>
          </a:xfrm>
          <a:prstGeom prst="rect">
            <a:avLst/>
          </a:prstGeom>
        </p:spPr>
        <p:txBody>
          <a:bodyPr lIns="0" tIns="0" rIns="0" bIns="0" rtlCol="0" anchor="t">
            <a:spAutoFit/>
          </a:bodyPr>
          <a:lstStyle/>
          <a:p>
            <a:pPr>
              <a:lnSpc>
                <a:spcPts val="6149"/>
              </a:lnSpc>
            </a:pPr>
            <a:r>
              <a:rPr lang="cs-CZ" sz="4999" spc="549" dirty="0">
                <a:solidFill>
                  <a:srgbClr val="FFFFFF"/>
                </a:solidFill>
                <a:latin typeface="League Gothic Bold"/>
              </a:rPr>
              <a:t>CO JE </a:t>
            </a:r>
            <a:r>
              <a:rPr lang="en-US" sz="4999" spc="549" dirty="0">
                <a:solidFill>
                  <a:srgbClr val="FFFFFF"/>
                </a:solidFill>
                <a:latin typeface="League Gothic Bold"/>
              </a:rPr>
              <a:t>AGILE?</a:t>
            </a:r>
          </a:p>
        </p:txBody>
      </p:sp>
    </p:spTree>
    <p:extLst>
      <p:ext uri="{BB962C8B-B14F-4D97-AF65-F5344CB8AC3E}">
        <p14:creationId xmlns:p14="http://schemas.microsoft.com/office/powerpoint/2010/main" val="40407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3779520" y="6847722"/>
            <a:ext cx="8656320" cy="30897"/>
          </a:xfrm>
          <a:prstGeom prst="rect">
            <a:avLst/>
          </a:prstGeom>
          <a:solidFill>
            <a:srgbClr val="000000"/>
          </a:solidFill>
        </p:spPr>
      </p:sp>
      <p:sp>
        <p:nvSpPr>
          <p:cNvPr id="3" name="AutoShape 3"/>
          <p:cNvSpPr/>
          <p:nvPr/>
        </p:nvSpPr>
        <p:spPr>
          <a:xfrm>
            <a:off x="4876800" y="435610"/>
            <a:ext cx="8656320" cy="30897"/>
          </a:xfrm>
          <a:prstGeom prst="rect">
            <a:avLst/>
          </a:prstGeom>
          <a:solidFill>
            <a:srgbClr val="000000"/>
          </a:solidFill>
        </p:spPr>
      </p:sp>
      <p:pic>
        <p:nvPicPr>
          <p:cNvPr id="4" name="Picture 4"/>
          <p:cNvPicPr>
            <a:picLocks noChangeAspect="1"/>
          </p:cNvPicPr>
          <p:nvPr/>
        </p:nvPicPr>
        <p:blipFill>
          <a:blip r:embed="rId2"/>
          <a:srcRect/>
          <a:stretch>
            <a:fillRect/>
          </a:stretch>
        </p:blipFill>
        <p:spPr>
          <a:xfrm>
            <a:off x="731520" y="1066556"/>
            <a:ext cx="7901481" cy="3526036"/>
          </a:xfrm>
          <a:prstGeom prst="rect">
            <a:avLst/>
          </a:prstGeom>
        </p:spPr>
      </p:pic>
      <p:sp>
        <p:nvSpPr>
          <p:cNvPr id="5" name="TextBox 5"/>
          <p:cNvSpPr txBox="1"/>
          <p:nvPr/>
        </p:nvSpPr>
        <p:spPr>
          <a:xfrm>
            <a:off x="1495324" y="5536960"/>
            <a:ext cx="7010399" cy="321050"/>
          </a:xfrm>
          <a:prstGeom prst="rect">
            <a:avLst/>
          </a:prstGeom>
        </p:spPr>
        <p:txBody>
          <a:bodyPr wrap="square" lIns="0" tIns="0" rIns="0" bIns="0" rtlCol="0" anchor="t">
            <a:spAutoFit/>
          </a:bodyPr>
          <a:lstStyle/>
          <a:p>
            <a:pPr algn="ctr">
              <a:lnSpc>
                <a:spcPts val="2711"/>
              </a:lnSpc>
            </a:pPr>
            <a:r>
              <a:rPr lang="cs-CZ" sz="1936" spc="290" dirty="0">
                <a:solidFill>
                  <a:srgbClr val="FFFFFF"/>
                </a:solidFill>
                <a:latin typeface="Montserrat Light"/>
              </a:rPr>
              <a:t>KONTINUÁLNÍ</a:t>
            </a:r>
            <a:r>
              <a:rPr lang="en-US" sz="1936" spc="290" dirty="0">
                <a:solidFill>
                  <a:srgbClr val="FFFFFF"/>
                </a:solidFill>
                <a:latin typeface="Montserrat Light"/>
              </a:rPr>
              <a:t> </a:t>
            </a:r>
            <a:r>
              <a:rPr lang="cs-CZ" sz="1936" spc="290" dirty="0">
                <a:solidFill>
                  <a:srgbClr val="FF0000"/>
                </a:solidFill>
                <a:latin typeface="Montserrat Light Bold"/>
              </a:rPr>
              <a:t>ZPĚTNÁ VAZBA (FEEDBACK)</a:t>
            </a:r>
            <a:endParaRPr lang="en-US" sz="1936" spc="290" dirty="0">
              <a:solidFill>
                <a:srgbClr val="FF0000"/>
              </a:solidFill>
              <a:latin typeface="Montserrat Light Bold"/>
            </a:endParaRPr>
          </a:p>
        </p:txBody>
      </p:sp>
      <p:sp>
        <p:nvSpPr>
          <p:cNvPr id="6" name="TextBox 6"/>
          <p:cNvSpPr txBox="1"/>
          <p:nvPr/>
        </p:nvSpPr>
        <p:spPr>
          <a:xfrm>
            <a:off x="2681629" y="5040998"/>
            <a:ext cx="4588020" cy="321050"/>
          </a:xfrm>
          <a:prstGeom prst="rect">
            <a:avLst/>
          </a:prstGeom>
        </p:spPr>
        <p:txBody>
          <a:bodyPr lIns="0" tIns="0" rIns="0" bIns="0" rtlCol="0" anchor="t">
            <a:spAutoFit/>
          </a:bodyPr>
          <a:lstStyle/>
          <a:p>
            <a:pPr algn="ctr">
              <a:lnSpc>
                <a:spcPts val="2711"/>
              </a:lnSpc>
            </a:pPr>
            <a:r>
              <a:rPr lang="en-US" sz="1936" spc="290" dirty="0">
                <a:solidFill>
                  <a:srgbClr val="FFFFFF"/>
                </a:solidFill>
                <a:latin typeface="Montserrat Light"/>
              </a:rPr>
              <a:t>E</a:t>
            </a:r>
            <a:r>
              <a:rPr lang="cs-CZ" sz="1936" spc="290" dirty="0">
                <a:solidFill>
                  <a:srgbClr val="FFFFFF"/>
                </a:solidFill>
                <a:latin typeface="Montserrat Light"/>
              </a:rPr>
              <a:t>FEKTIVNÍ</a:t>
            </a:r>
            <a:r>
              <a:rPr lang="en-US" sz="1936" spc="290" dirty="0">
                <a:solidFill>
                  <a:srgbClr val="FFFFFF"/>
                </a:solidFill>
                <a:latin typeface="Montserrat Light"/>
              </a:rPr>
              <a:t> </a:t>
            </a:r>
            <a:r>
              <a:rPr lang="cs-CZ" sz="1936" spc="290" dirty="0">
                <a:solidFill>
                  <a:srgbClr val="FF0000"/>
                </a:solidFill>
                <a:latin typeface="Montserrat Light Bold"/>
              </a:rPr>
              <a:t>KOMUNIKACE</a:t>
            </a:r>
            <a:endParaRPr lang="en-US" sz="1936" spc="290" dirty="0">
              <a:solidFill>
                <a:srgbClr val="FF0000"/>
              </a:solidFill>
              <a:latin typeface="Montserrat Light Bold"/>
            </a:endParaRPr>
          </a:p>
        </p:txBody>
      </p:sp>
      <p:grpSp>
        <p:nvGrpSpPr>
          <p:cNvPr id="7" name="Group 7"/>
          <p:cNvGrpSpPr/>
          <p:nvPr/>
        </p:nvGrpSpPr>
        <p:grpSpPr>
          <a:xfrm>
            <a:off x="2224098" y="6065808"/>
            <a:ext cx="5503083" cy="646460"/>
            <a:chOff x="0" y="-47625"/>
            <a:chExt cx="7337444" cy="861946"/>
          </a:xfrm>
        </p:grpSpPr>
        <p:sp>
          <p:nvSpPr>
            <p:cNvPr id="8" name="TextBox 8"/>
            <p:cNvSpPr txBox="1"/>
            <p:nvPr/>
          </p:nvSpPr>
          <p:spPr>
            <a:xfrm>
              <a:off x="0" y="-47625"/>
              <a:ext cx="7337444" cy="428066"/>
            </a:xfrm>
            <a:prstGeom prst="rect">
              <a:avLst/>
            </a:prstGeom>
          </p:spPr>
          <p:txBody>
            <a:bodyPr lIns="0" tIns="0" rIns="0" bIns="0" rtlCol="0" anchor="t">
              <a:spAutoFit/>
            </a:bodyPr>
            <a:lstStyle/>
            <a:p>
              <a:pPr algn="ctr">
                <a:lnSpc>
                  <a:spcPts val="2711"/>
                </a:lnSpc>
              </a:pPr>
              <a:r>
                <a:rPr lang="en-US" sz="1936" spc="290" dirty="0">
                  <a:solidFill>
                    <a:srgbClr val="FFFFFF"/>
                  </a:solidFill>
                  <a:latin typeface="Montserrat Light"/>
                </a:rPr>
                <a:t>B</a:t>
              </a:r>
              <a:r>
                <a:rPr lang="cs-CZ" sz="1936" spc="290" dirty="0">
                  <a:solidFill>
                    <a:srgbClr val="FFFFFF"/>
                  </a:solidFill>
                  <a:latin typeface="Montserrat Light"/>
                </a:rPr>
                <a:t>ÝT</a:t>
              </a:r>
              <a:r>
                <a:rPr lang="en-US" sz="1936" spc="290" dirty="0">
                  <a:solidFill>
                    <a:srgbClr val="FFFFFF"/>
                  </a:solidFill>
                  <a:latin typeface="Montserrat Light"/>
                </a:rPr>
                <a:t> </a:t>
              </a:r>
              <a:r>
                <a:rPr lang="en-US" sz="1936" spc="290" dirty="0">
                  <a:solidFill>
                    <a:srgbClr val="FF0000"/>
                  </a:solidFill>
                  <a:latin typeface="Montserrat Light Bold"/>
                </a:rPr>
                <a:t>FLEXIB</a:t>
              </a:r>
              <a:r>
                <a:rPr lang="cs-CZ" sz="1936" spc="290" dirty="0">
                  <a:solidFill>
                    <a:srgbClr val="FF0000"/>
                  </a:solidFill>
                  <a:latin typeface="Montserrat Light Bold"/>
                </a:rPr>
                <a:t>ILNÍ</a:t>
              </a:r>
              <a:endParaRPr lang="en-US" sz="1936" spc="290" dirty="0">
                <a:solidFill>
                  <a:srgbClr val="FF0000"/>
                </a:solidFill>
                <a:latin typeface="Montserrat Light Bold"/>
              </a:endParaRPr>
            </a:p>
          </p:txBody>
        </p:sp>
        <p:sp>
          <p:nvSpPr>
            <p:cNvPr id="9" name="TextBox 9"/>
            <p:cNvSpPr txBox="1"/>
            <p:nvPr/>
          </p:nvSpPr>
          <p:spPr>
            <a:xfrm>
              <a:off x="0" y="482216"/>
              <a:ext cx="7337444" cy="332105"/>
            </a:xfrm>
            <a:prstGeom prst="rect">
              <a:avLst/>
            </a:prstGeom>
          </p:spPr>
          <p:txBody>
            <a:bodyPr lIns="0" tIns="0" rIns="0" bIns="0" rtlCol="0" anchor="t">
              <a:spAutoFit/>
            </a:bodyPr>
            <a:lstStyle/>
            <a:p>
              <a:pPr algn="ctr">
                <a:lnSpc>
                  <a:spcPts val="2100"/>
                </a:lnSpc>
              </a:pPr>
              <a:r>
                <a:rPr lang="cs-CZ" sz="1400" spc="14" dirty="0">
                  <a:solidFill>
                    <a:srgbClr val="FFFFFF"/>
                  </a:solidFill>
                  <a:latin typeface="Montserrat Light"/>
                </a:rPr>
                <a:t>Změna směru je rychlá</a:t>
              </a:r>
              <a:r>
                <a:rPr lang="en-US" sz="1400" spc="14" dirty="0">
                  <a:solidFill>
                    <a:srgbClr val="FFFFFF"/>
                  </a:solidFill>
                  <a:latin typeface="Montserrat Light"/>
                </a:rPr>
                <a:t> &amp; </a:t>
              </a:r>
              <a:r>
                <a:rPr lang="cs-CZ" sz="1400" spc="14" dirty="0">
                  <a:solidFill>
                    <a:srgbClr val="FFFFFF"/>
                  </a:solidFill>
                  <a:latin typeface="Montserrat Light"/>
                </a:rPr>
                <a:t>plynulá</a:t>
              </a:r>
              <a:r>
                <a:rPr lang="en-US" sz="1400" spc="14" dirty="0">
                  <a:solidFill>
                    <a:srgbClr val="FFFFFF"/>
                  </a:solidFill>
                  <a:latin typeface="Montserrat Light"/>
                </a:rPr>
                <a:t>.</a:t>
              </a:r>
            </a:p>
          </p:txBody>
        </p:sp>
      </p:gr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208141" y="-1640455"/>
            <a:ext cx="803922" cy="4343401"/>
          </a:xfrm>
          <a:prstGeom prst="rect">
            <a:avLst/>
          </a:prstGeom>
        </p:spPr>
      </p:pic>
      <p:sp>
        <p:nvSpPr>
          <p:cNvPr id="11" name="TextBox 11"/>
          <p:cNvSpPr txBox="1"/>
          <p:nvPr/>
        </p:nvSpPr>
        <p:spPr>
          <a:xfrm>
            <a:off x="499835" y="212539"/>
            <a:ext cx="8005888" cy="695325"/>
          </a:xfrm>
          <a:prstGeom prst="rect">
            <a:avLst/>
          </a:prstGeom>
        </p:spPr>
        <p:txBody>
          <a:bodyPr lIns="0" tIns="0" rIns="0" bIns="0" rtlCol="0" anchor="t">
            <a:spAutoFit/>
          </a:bodyPr>
          <a:lstStyle/>
          <a:p>
            <a:pPr algn="ctr">
              <a:lnSpc>
                <a:spcPts val="5250"/>
              </a:lnSpc>
            </a:pPr>
            <a:r>
              <a:rPr lang="cs-CZ" sz="5000" spc="150" dirty="0">
                <a:solidFill>
                  <a:srgbClr val="FFFFFF"/>
                </a:solidFill>
                <a:latin typeface="League Gothic"/>
              </a:rPr>
              <a:t>KLÍČOVÝ PRINCIP</a:t>
            </a:r>
            <a:endParaRPr lang="en-US" sz="5000" spc="150" dirty="0">
              <a:solidFill>
                <a:srgbClr val="FFFFFF"/>
              </a:solidFill>
              <a:latin typeface="League Gothic"/>
            </a:endParaRPr>
          </a:p>
        </p:txBody>
      </p:sp>
      <p:sp>
        <p:nvSpPr>
          <p:cNvPr id="13" name="AutoShape 13"/>
          <p:cNvSpPr/>
          <p:nvPr/>
        </p:nvSpPr>
        <p:spPr>
          <a:xfrm>
            <a:off x="-6432222" y="6847722"/>
            <a:ext cx="8656320" cy="30897"/>
          </a:xfrm>
          <a:prstGeom prst="rect">
            <a:avLst/>
          </a:prstGeom>
          <a:solidFill>
            <a:srgbClr val="FFFFFF"/>
          </a:solidFill>
        </p:spPr>
      </p:sp>
      <p:sp>
        <p:nvSpPr>
          <p:cNvPr id="14" name="AutoShape 14"/>
          <p:cNvSpPr/>
          <p:nvPr/>
        </p:nvSpPr>
        <p:spPr>
          <a:xfrm>
            <a:off x="7579949" y="590934"/>
            <a:ext cx="8656320" cy="22978"/>
          </a:xfrm>
          <a:prstGeom prst="rect">
            <a:avLst/>
          </a:prstGeom>
          <a:solidFill>
            <a:srgbClr val="FFFFFF"/>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3943539" y="6839503"/>
            <a:ext cx="8656320" cy="30897"/>
          </a:xfrm>
          <a:prstGeom prst="rect">
            <a:avLst/>
          </a:prstGeom>
          <a:solidFill>
            <a:srgbClr val="000000"/>
          </a:solidFill>
        </p:spPr>
      </p:sp>
      <p:sp>
        <p:nvSpPr>
          <p:cNvPr id="3" name="AutoShape 3"/>
          <p:cNvSpPr/>
          <p:nvPr/>
        </p:nvSpPr>
        <p:spPr>
          <a:xfrm>
            <a:off x="4938619" y="435610"/>
            <a:ext cx="8656320" cy="30897"/>
          </a:xfrm>
          <a:prstGeom prst="rect">
            <a:avLst/>
          </a:prstGeom>
          <a:solidFill>
            <a:srgbClr val="000000"/>
          </a:solidFill>
        </p:spPr>
      </p:sp>
      <p:sp>
        <p:nvSpPr>
          <p:cNvPr id="4" name="AutoShape 4"/>
          <p:cNvSpPr/>
          <p:nvPr/>
        </p:nvSpPr>
        <p:spPr>
          <a:xfrm rot="-5400000">
            <a:off x="6355984" y="3623775"/>
            <a:ext cx="639225" cy="5441385"/>
          </a:xfrm>
          <a:prstGeom prst="rect">
            <a:avLst/>
          </a:prstGeom>
          <a:solidFill>
            <a:srgbClr val="EAEAEA">
              <a:alpha val="19608"/>
            </a:srgbClr>
          </a:solidFill>
        </p:spPr>
      </p:sp>
      <p:sp>
        <p:nvSpPr>
          <p:cNvPr id="5" name="AutoShape 5"/>
          <p:cNvSpPr/>
          <p:nvPr/>
        </p:nvSpPr>
        <p:spPr>
          <a:xfrm rot="-5400000">
            <a:off x="2785426" y="-1548223"/>
            <a:ext cx="576719" cy="5136205"/>
          </a:xfrm>
          <a:prstGeom prst="rect">
            <a:avLst/>
          </a:prstGeom>
          <a:solidFill>
            <a:srgbClr val="F2F2F2"/>
          </a:solidFill>
        </p:spPr>
      </p:sp>
      <p:sp>
        <p:nvSpPr>
          <p:cNvPr id="6" name="AutoShape 6"/>
          <p:cNvSpPr/>
          <p:nvPr/>
        </p:nvSpPr>
        <p:spPr>
          <a:xfrm>
            <a:off x="-5759902" y="6846116"/>
            <a:ext cx="8656320" cy="30897"/>
          </a:xfrm>
          <a:prstGeom prst="rect">
            <a:avLst/>
          </a:prstGeom>
          <a:solidFill>
            <a:srgbClr val="FFFFFF"/>
          </a:solidFill>
        </p:spPr>
      </p:sp>
      <p:sp>
        <p:nvSpPr>
          <p:cNvPr id="7" name="AutoShape 7"/>
          <p:cNvSpPr/>
          <p:nvPr/>
        </p:nvSpPr>
        <p:spPr>
          <a:xfrm>
            <a:off x="6942589" y="435610"/>
            <a:ext cx="7139171" cy="44808"/>
          </a:xfrm>
          <a:prstGeom prst="rect">
            <a:avLst/>
          </a:prstGeom>
          <a:solidFill>
            <a:srgbClr val="FFFFFF"/>
          </a:solidFill>
        </p:spPr>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382636">
            <a:off x="3410774" y="2209482"/>
            <a:ext cx="2932052" cy="3239836"/>
          </a:xfrm>
          <a:prstGeom prst="rect">
            <a:avLst/>
          </a:prstGeom>
        </p:spPr>
      </p:pic>
      <p:pic>
        <p:nvPicPr>
          <p:cNvPr id="9" name="Picture 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187865" y="2070735"/>
            <a:ext cx="3377870" cy="2926080"/>
          </a:xfrm>
          <a:prstGeom prst="rect">
            <a:avLst/>
          </a:prstGeom>
        </p:spPr>
      </p:pic>
      <p:sp>
        <p:nvSpPr>
          <p:cNvPr id="10" name="TextBox 10"/>
          <p:cNvSpPr txBox="1"/>
          <p:nvPr/>
        </p:nvSpPr>
        <p:spPr>
          <a:xfrm>
            <a:off x="568838" y="853553"/>
            <a:ext cx="4804428" cy="528478"/>
          </a:xfrm>
          <a:prstGeom prst="rect">
            <a:avLst/>
          </a:prstGeom>
        </p:spPr>
        <p:txBody>
          <a:bodyPr lIns="0" tIns="0" rIns="0" bIns="0" rtlCol="0" anchor="t">
            <a:spAutoFit/>
          </a:bodyPr>
          <a:lstStyle/>
          <a:p>
            <a:pPr algn="ctr">
              <a:lnSpc>
                <a:spcPts val="4144"/>
              </a:lnSpc>
            </a:pPr>
            <a:r>
              <a:rPr lang="cs-CZ" sz="3947" spc="118" dirty="0">
                <a:solidFill>
                  <a:srgbClr val="000000"/>
                </a:solidFill>
                <a:latin typeface="League Gothic"/>
              </a:rPr>
              <a:t>MŮŽEME DĚLAT COKOLI</a:t>
            </a:r>
            <a:endParaRPr lang="en-US" sz="3947" spc="118" dirty="0">
              <a:solidFill>
                <a:srgbClr val="000000"/>
              </a:solidFill>
              <a:latin typeface="League Gothic"/>
            </a:endParaRPr>
          </a:p>
        </p:txBody>
      </p:sp>
      <p:sp>
        <p:nvSpPr>
          <p:cNvPr id="11" name="TextBox 11"/>
          <p:cNvSpPr txBox="1"/>
          <p:nvPr/>
        </p:nvSpPr>
        <p:spPr>
          <a:xfrm>
            <a:off x="4273383" y="6092558"/>
            <a:ext cx="4804428" cy="528478"/>
          </a:xfrm>
          <a:prstGeom prst="rect">
            <a:avLst/>
          </a:prstGeom>
        </p:spPr>
        <p:txBody>
          <a:bodyPr lIns="0" tIns="0" rIns="0" bIns="0" rtlCol="0" anchor="t">
            <a:spAutoFit/>
          </a:bodyPr>
          <a:lstStyle/>
          <a:p>
            <a:pPr algn="ctr">
              <a:lnSpc>
                <a:spcPts val="4144"/>
              </a:lnSpc>
            </a:pPr>
            <a:r>
              <a:rPr lang="cs-CZ" sz="3947" spc="118" dirty="0">
                <a:solidFill>
                  <a:srgbClr val="FFFFFF"/>
                </a:solidFill>
                <a:latin typeface="League Gothic"/>
              </a:rPr>
              <a:t>ALE NE VŠECHNO</a:t>
            </a:r>
            <a:endParaRPr lang="en-US" sz="3947" spc="118" dirty="0">
              <a:solidFill>
                <a:srgbClr val="FFFFFF"/>
              </a:solidFill>
              <a:latin typeface="League Gothic"/>
            </a:endParaRPr>
          </a:p>
        </p:txBody>
      </p:sp>
      <p:sp>
        <p:nvSpPr>
          <p:cNvPr id="12" name="TextBox 12"/>
          <p:cNvSpPr txBox="1"/>
          <p:nvPr/>
        </p:nvSpPr>
        <p:spPr>
          <a:xfrm>
            <a:off x="3737151" y="3987234"/>
            <a:ext cx="2279298" cy="430502"/>
          </a:xfrm>
          <a:prstGeom prst="rect">
            <a:avLst/>
          </a:prstGeom>
        </p:spPr>
        <p:txBody>
          <a:bodyPr lIns="0" tIns="0" rIns="0" bIns="0" rtlCol="0" anchor="t">
            <a:spAutoFit/>
          </a:bodyPr>
          <a:lstStyle/>
          <a:p>
            <a:pPr algn="ctr">
              <a:lnSpc>
                <a:spcPts val="3689"/>
              </a:lnSpc>
            </a:pPr>
            <a:r>
              <a:rPr lang="cs-CZ" sz="2999" spc="329" dirty="0">
                <a:solidFill>
                  <a:srgbClr val="FFFFFF"/>
                </a:solidFill>
                <a:latin typeface="Montserrat Classic Bold"/>
              </a:rPr>
              <a:t>KVALITA</a:t>
            </a:r>
            <a:endParaRPr lang="en-US" sz="2999" spc="329" dirty="0">
              <a:solidFill>
                <a:srgbClr val="FFFFFF"/>
              </a:solidFill>
              <a:latin typeface="Montserrat Classic Bold"/>
            </a:endParaRPr>
          </a:p>
        </p:txBody>
      </p:sp>
      <p:sp>
        <p:nvSpPr>
          <p:cNvPr id="13" name="TextBox 13"/>
          <p:cNvSpPr txBox="1"/>
          <p:nvPr/>
        </p:nvSpPr>
        <p:spPr>
          <a:xfrm>
            <a:off x="1831403" y="5240855"/>
            <a:ext cx="2279298" cy="782778"/>
          </a:xfrm>
          <a:prstGeom prst="rect">
            <a:avLst/>
          </a:prstGeom>
        </p:spPr>
        <p:txBody>
          <a:bodyPr lIns="0" tIns="0" rIns="0" bIns="0" rtlCol="0" anchor="t">
            <a:spAutoFit/>
          </a:bodyPr>
          <a:lstStyle/>
          <a:p>
            <a:pPr algn="ctr">
              <a:lnSpc>
                <a:spcPts val="3197"/>
              </a:lnSpc>
            </a:pPr>
            <a:r>
              <a:rPr lang="cs-CZ" sz="2599" spc="285" dirty="0">
                <a:solidFill>
                  <a:srgbClr val="FFFFFF"/>
                </a:solidFill>
                <a:latin typeface="Montserrat Classic"/>
              </a:rPr>
              <a:t>NÁKLADY/ZDROJE</a:t>
            </a:r>
            <a:endParaRPr lang="en-US" sz="2599" spc="285" dirty="0">
              <a:solidFill>
                <a:srgbClr val="FFFFFF"/>
              </a:solidFill>
              <a:latin typeface="Montserrat Classic"/>
            </a:endParaRPr>
          </a:p>
        </p:txBody>
      </p:sp>
      <p:sp>
        <p:nvSpPr>
          <p:cNvPr id="14" name="TextBox 14"/>
          <p:cNvSpPr txBox="1"/>
          <p:nvPr/>
        </p:nvSpPr>
        <p:spPr>
          <a:xfrm>
            <a:off x="3737151" y="1680591"/>
            <a:ext cx="2279298" cy="372410"/>
          </a:xfrm>
          <a:prstGeom prst="rect">
            <a:avLst/>
          </a:prstGeom>
        </p:spPr>
        <p:txBody>
          <a:bodyPr lIns="0" tIns="0" rIns="0" bIns="0" rtlCol="0" anchor="t">
            <a:spAutoFit/>
          </a:bodyPr>
          <a:lstStyle/>
          <a:p>
            <a:pPr algn="ctr">
              <a:lnSpc>
                <a:spcPts val="3197"/>
              </a:lnSpc>
            </a:pPr>
            <a:r>
              <a:rPr lang="cs-CZ" sz="2599" spc="285" dirty="0">
                <a:solidFill>
                  <a:srgbClr val="FFFFFF"/>
                </a:solidFill>
                <a:latin typeface="Montserrat Classic"/>
              </a:rPr>
              <a:t>ROZSAH</a:t>
            </a:r>
            <a:endParaRPr lang="en-US" sz="2599" spc="285" dirty="0">
              <a:solidFill>
                <a:srgbClr val="FFFFFF"/>
              </a:solidFill>
              <a:latin typeface="Montserrat Classic"/>
            </a:endParaRPr>
          </a:p>
        </p:txBody>
      </p:sp>
      <p:sp>
        <p:nvSpPr>
          <p:cNvPr id="15" name="TextBox 15"/>
          <p:cNvSpPr txBox="1"/>
          <p:nvPr/>
        </p:nvSpPr>
        <p:spPr>
          <a:xfrm>
            <a:off x="5535948" y="5240855"/>
            <a:ext cx="2279298" cy="372410"/>
          </a:xfrm>
          <a:prstGeom prst="rect">
            <a:avLst/>
          </a:prstGeom>
        </p:spPr>
        <p:txBody>
          <a:bodyPr lIns="0" tIns="0" rIns="0" bIns="0" rtlCol="0" anchor="t">
            <a:spAutoFit/>
          </a:bodyPr>
          <a:lstStyle/>
          <a:p>
            <a:pPr algn="ctr">
              <a:lnSpc>
                <a:spcPts val="3197"/>
              </a:lnSpc>
            </a:pPr>
            <a:r>
              <a:rPr lang="cs-CZ" sz="2599" spc="285" dirty="0">
                <a:solidFill>
                  <a:srgbClr val="FFFFFF"/>
                </a:solidFill>
                <a:latin typeface="Montserrat Classic"/>
              </a:rPr>
              <a:t>ČAS</a:t>
            </a:r>
            <a:endParaRPr lang="en-US" sz="2599" spc="285" dirty="0">
              <a:solidFill>
                <a:srgbClr val="FFFFFF"/>
              </a:solidFill>
              <a:latin typeface="Montserrat Class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215523">
            <a:off x="-507711" y="-2287244"/>
            <a:ext cx="13663276" cy="6276377"/>
          </a:xfrm>
          <a:prstGeom prst="rect">
            <a:avLst/>
          </a:prstGeom>
          <a:solidFill>
            <a:srgbClr val="000000">
              <a:alpha val="4706"/>
            </a:srgbClr>
          </a:solidFill>
        </p:spPr>
      </p:sp>
      <p:sp>
        <p:nvSpPr>
          <p:cNvPr id="3" name="AutoShape 3"/>
          <p:cNvSpPr/>
          <p:nvPr/>
        </p:nvSpPr>
        <p:spPr>
          <a:xfrm>
            <a:off x="-4026824" y="6848693"/>
            <a:ext cx="8656320" cy="30897"/>
          </a:xfrm>
          <a:prstGeom prst="rect">
            <a:avLst/>
          </a:prstGeom>
          <a:solidFill>
            <a:srgbClr val="000000"/>
          </a:solidFill>
        </p:spPr>
      </p:sp>
      <p:sp>
        <p:nvSpPr>
          <p:cNvPr id="4" name="AutoShape 4"/>
          <p:cNvSpPr/>
          <p:nvPr/>
        </p:nvSpPr>
        <p:spPr>
          <a:xfrm>
            <a:off x="4876800" y="435610"/>
            <a:ext cx="8656320" cy="30897"/>
          </a:xfrm>
          <a:prstGeom prst="rect">
            <a:avLst/>
          </a:prstGeom>
          <a:solidFill>
            <a:srgbClr val="000000"/>
          </a:solidFill>
        </p:spPr>
      </p:sp>
      <p:sp>
        <p:nvSpPr>
          <p:cNvPr id="5" name="TextBox 5"/>
          <p:cNvSpPr txBox="1"/>
          <p:nvPr/>
        </p:nvSpPr>
        <p:spPr>
          <a:xfrm>
            <a:off x="569235" y="2635728"/>
            <a:ext cx="8635725" cy="1821942"/>
          </a:xfrm>
          <a:prstGeom prst="rect">
            <a:avLst/>
          </a:prstGeom>
        </p:spPr>
        <p:txBody>
          <a:bodyPr lIns="0" tIns="0" rIns="0" bIns="0" rtlCol="0" anchor="t">
            <a:spAutoFit/>
          </a:bodyPr>
          <a:lstStyle/>
          <a:p>
            <a:pPr algn="ctr">
              <a:lnSpc>
                <a:spcPts val="4824"/>
              </a:lnSpc>
            </a:pPr>
            <a:r>
              <a:rPr lang="en-US" sz="3600" spc="72">
                <a:solidFill>
                  <a:srgbClr val="000000"/>
                </a:solidFill>
                <a:latin typeface="Montserrat Classic Bold"/>
              </a:rPr>
              <a:t>The most important thing </a:t>
            </a:r>
          </a:p>
          <a:p>
            <a:pPr algn="ctr">
              <a:lnSpc>
                <a:spcPts val="4824"/>
              </a:lnSpc>
            </a:pPr>
            <a:r>
              <a:rPr lang="en-US" sz="3600" spc="72">
                <a:solidFill>
                  <a:srgbClr val="000000"/>
                </a:solidFill>
                <a:latin typeface="Montserrat Classic Bold"/>
              </a:rPr>
              <a:t>is to keep the most important thing the most important thing.</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30634" y="850944"/>
            <a:ext cx="601773" cy="457347"/>
          </a:xfrm>
          <a:prstGeom prst="rect">
            <a:avLst/>
          </a:prstGeom>
        </p:spPr>
      </p:pic>
      <p:sp>
        <p:nvSpPr>
          <p:cNvPr id="7" name="TextBox 7"/>
          <p:cNvSpPr txBox="1"/>
          <p:nvPr/>
        </p:nvSpPr>
        <p:spPr>
          <a:xfrm>
            <a:off x="6788143" y="4680292"/>
            <a:ext cx="2088978" cy="291465"/>
          </a:xfrm>
          <a:prstGeom prst="rect">
            <a:avLst/>
          </a:prstGeom>
        </p:spPr>
        <p:txBody>
          <a:bodyPr lIns="0" tIns="0" rIns="0" bIns="0" rtlCol="0" anchor="t">
            <a:spAutoFit/>
          </a:bodyPr>
          <a:lstStyle/>
          <a:p>
            <a:pPr>
              <a:lnSpc>
                <a:spcPts val="2400"/>
              </a:lnSpc>
            </a:pPr>
            <a:r>
              <a:rPr lang="en-US" sz="1600" spc="16" dirty="0">
                <a:solidFill>
                  <a:srgbClr val="000000"/>
                </a:solidFill>
                <a:latin typeface="Montserrat Light Italics"/>
              </a:rPr>
              <a:t>Jim Kwik, </a:t>
            </a:r>
            <a:r>
              <a:rPr lang="en-US" sz="1600" spc="16" dirty="0" err="1">
                <a:solidFill>
                  <a:srgbClr val="000000"/>
                </a:solidFill>
                <a:latin typeface="Montserrat Light Italics"/>
              </a:rPr>
              <a:t>Limittless</a:t>
            </a:r>
            <a:endParaRPr lang="en-US" sz="1600" spc="16" dirty="0">
              <a:solidFill>
                <a:srgbClr val="000000"/>
              </a:solidFill>
              <a:latin typeface="Montserrat Light Itali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7605316" y="0"/>
            <a:ext cx="4500362" cy="7507060"/>
          </a:xfrm>
          <a:prstGeom prst="rect">
            <a:avLst/>
          </a:prstGeom>
          <a:solidFill>
            <a:srgbClr val="FFFFFF"/>
          </a:solidFill>
        </p:spPr>
      </p:sp>
      <p:sp>
        <p:nvSpPr>
          <p:cNvPr id="3" name="AutoShape 3"/>
          <p:cNvSpPr/>
          <p:nvPr/>
        </p:nvSpPr>
        <p:spPr>
          <a:xfrm>
            <a:off x="7933200" y="423849"/>
            <a:ext cx="8656320" cy="30897"/>
          </a:xfrm>
          <a:prstGeom prst="rect">
            <a:avLst/>
          </a:prstGeom>
          <a:solidFill>
            <a:srgbClr val="000000"/>
          </a:solidFill>
        </p:spPr>
      </p:sp>
      <p:sp>
        <p:nvSpPr>
          <p:cNvPr id="4" name="AutoShape 4"/>
          <p:cNvSpPr/>
          <p:nvPr/>
        </p:nvSpPr>
        <p:spPr>
          <a:xfrm>
            <a:off x="-5759902" y="6846116"/>
            <a:ext cx="8656320" cy="30897"/>
          </a:xfrm>
          <a:prstGeom prst="rect">
            <a:avLst/>
          </a:prstGeom>
          <a:solidFill>
            <a:srgbClr val="FFFFFF"/>
          </a:solidFill>
        </p:spPr>
      </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72944" y="5129435"/>
            <a:ext cx="345623" cy="262673"/>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452546" y="423849"/>
            <a:ext cx="2749999" cy="3038673"/>
          </a:xfrm>
          <a:prstGeom prst="rect">
            <a:avLst/>
          </a:prstGeom>
        </p:spPr>
      </p:pic>
      <p:sp>
        <p:nvSpPr>
          <p:cNvPr id="8" name="TextBox 8"/>
          <p:cNvSpPr txBox="1"/>
          <p:nvPr/>
        </p:nvSpPr>
        <p:spPr>
          <a:xfrm>
            <a:off x="297068" y="1656389"/>
            <a:ext cx="7005417" cy="351891"/>
          </a:xfrm>
          <a:prstGeom prst="rect">
            <a:avLst/>
          </a:prstGeom>
        </p:spPr>
        <p:txBody>
          <a:bodyPr lIns="0" tIns="0" rIns="0" bIns="0" rtlCol="0" anchor="t">
            <a:spAutoFit/>
          </a:bodyPr>
          <a:lstStyle/>
          <a:p>
            <a:pPr marL="431801" lvl="1" indent="-215900">
              <a:lnSpc>
                <a:spcPts val="3000"/>
              </a:lnSpc>
              <a:buFont typeface="Arial"/>
              <a:buChar char="•"/>
            </a:pPr>
            <a:r>
              <a:rPr lang="cs-CZ" sz="2000" spc="20" dirty="0">
                <a:solidFill>
                  <a:srgbClr val="FFFFFF"/>
                </a:solidFill>
                <a:latin typeface="Montserrat Light"/>
              </a:rPr>
              <a:t>Rámec pro vývoj </a:t>
            </a:r>
            <a:r>
              <a:rPr lang="cs-CZ" sz="2000" spc="20" dirty="0">
                <a:solidFill>
                  <a:srgbClr val="FF0000"/>
                </a:solidFill>
                <a:latin typeface="Montserrat Light Bold"/>
              </a:rPr>
              <a:t>k</a:t>
            </a:r>
            <a:r>
              <a:rPr lang="en-US" sz="2000" spc="20" dirty="0" err="1">
                <a:solidFill>
                  <a:srgbClr val="FF0000"/>
                </a:solidFill>
                <a:latin typeface="Montserrat Light Bold"/>
              </a:rPr>
              <a:t>omplex</a:t>
            </a:r>
            <a:r>
              <a:rPr lang="cs-CZ" sz="2000" spc="20" dirty="0" err="1">
                <a:solidFill>
                  <a:srgbClr val="FF0000"/>
                </a:solidFill>
                <a:latin typeface="Montserrat Light Bold"/>
              </a:rPr>
              <a:t>ních</a:t>
            </a:r>
            <a:r>
              <a:rPr lang="en-US" sz="2000" spc="20" dirty="0">
                <a:solidFill>
                  <a:srgbClr val="42FEFC"/>
                </a:solidFill>
                <a:latin typeface="Montserrat Light Bold"/>
              </a:rPr>
              <a:t> </a:t>
            </a:r>
            <a:r>
              <a:rPr lang="en-US" sz="2000" spc="20" dirty="0" err="1">
                <a:solidFill>
                  <a:srgbClr val="FF0000"/>
                </a:solidFill>
                <a:latin typeface="Montserrat Light Bold"/>
              </a:rPr>
              <a:t>produ</a:t>
            </a:r>
            <a:r>
              <a:rPr lang="cs-CZ" sz="2000" spc="20" dirty="0">
                <a:solidFill>
                  <a:srgbClr val="FF0000"/>
                </a:solidFill>
                <a:latin typeface="Montserrat Light Bold"/>
              </a:rPr>
              <a:t>k</a:t>
            </a:r>
            <a:r>
              <a:rPr lang="en-US" sz="2000" spc="20" dirty="0">
                <a:solidFill>
                  <a:srgbClr val="FF0000"/>
                </a:solidFill>
                <a:latin typeface="Montserrat Light Bold"/>
              </a:rPr>
              <a:t>t</a:t>
            </a:r>
            <a:r>
              <a:rPr lang="cs-CZ" sz="2000" spc="20" dirty="0">
                <a:solidFill>
                  <a:srgbClr val="FF0000"/>
                </a:solidFill>
                <a:latin typeface="Montserrat Light Bold"/>
              </a:rPr>
              <a:t>ů</a:t>
            </a:r>
            <a:r>
              <a:rPr lang="en-US" sz="2000" spc="20" dirty="0">
                <a:solidFill>
                  <a:srgbClr val="FF0000"/>
                </a:solidFill>
                <a:latin typeface="Montserrat Light Bold"/>
              </a:rPr>
              <a:t>.</a:t>
            </a:r>
          </a:p>
        </p:txBody>
      </p:sp>
      <p:sp>
        <p:nvSpPr>
          <p:cNvPr id="9" name="TextBox 9"/>
          <p:cNvSpPr txBox="1"/>
          <p:nvPr/>
        </p:nvSpPr>
        <p:spPr>
          <a:xfrm>
            <a:off x="2896418" y="5211133"/>
            <a:ext cx="6590802" cy="555627"/>
          </a:xfrm>
          <a:prstGeom prst="rect">
            <a:avLst/>
          </a:prstGeom>
        </p:spPr>
        <p:txBody>
          <a:bodyPr lIns="0" tIns="0" rIns="0" bIns="0" rtlCol="0" anchor="t">
            <a:spAutoFit/>
          </a:bodyPr>
          <a:lstStyle/>
          <a:p>
            <a:pPr>
              <a:lnSpc>
                <a:spcPts val="4999"/>
              </a:lnSpc>
            </a:pPr>
            <a:r>
              <a:rPr lang="en-US" sz="2499" spc="24" dirty="0">
                <a:solidFill>
                  <a:srgbClr val="FFFFFF"/>
                </a:solidFill>
                <a:latin typeface="Montserrat Light"/>
              </a:rPr>
              <a:t>People don't know what they</a:t>
            </a:r>
            <a:r>
              <a:rPr lang="en-US" sz="2499" spc="24" dirty="0">
                <a:solidFill>
                  <a:srgbClr val="000000"/>
                </a:solidFill>
                <a:latin typeface="Montserrat Light"/>
              </a:rPr>
              <a:t> want</a:t>
            </a:r>
          </a:p>
        </p:txBody>
      </p:sp>
      <p:sp>
        <p:nvSpPr>
          <p:cNvPr id="10" name="TextBox 10"/>
          <p:cNvSpPr txBox="1"/>
          <p:nvPr/>
        </p:nvSpPr>
        <p:spPr>
          <a:xfrm>
            <a:off x="3719186" y="5658317"/>
            <a:ext cx="6590802" cy="555627"/>
          </a:xfrm>
          <a:prstGeom prst="rect">
            <a:avLst/>
          </a:prstGeom>
        </p:spPr>
        <p:txBody>
          <a:bodyPr lIns="0" tIns="0" rIns="0" bIns="0" rtlCol="0" anchor="t">
            <a:spAutoFit/>
          </a:bodyPr>
          <a:lstStyle/>
          <a:p>
            <a:pPr>
              <a:lnSpc>
                <a:spcPts val="4999"/>
              </a:lnSpc>
            </a:pPr>
            <a:r>
              <a:rPr lang="en-US" sz="2499" spc="24" dirty="0">
                <a:solidFill>
                  <a:srgbClr val="FFFFFF"/>
                </a:solidFill>
                <a:latin typeface="Montserrat Light"/>
              </a:rPr>
              <a:t>until they see what they </a:t>
            </a:r>
            <a:r>
              <a:rPr lang="en-US" sz="2499" spc="24" dirty="0">
                <a:solidFill>
                  <a:srgbClr val="000000"/>
                </a:solidFill>
                <a:latin typeface="Montserrat Light"/>
              </a:rPr>
              <a:t>don't want.</a:t>
            </a:r>
          </a:p>
        </p:txBody>
      </p:sp>
      <p:sp>
        <p:nvSpPr>
          <p:cNvPr id="11" name="TextBox 11"/>
          <p:cNvSpPr txBox="1"/>
          <p:nvPr/>
        </p:nvSpPr>
        <p:spPr>
          <a:xfrm>
            <a:off x="2896418" y="5100643"/>
            <a:ext cx="2088978" cy="291465"/>
          </a:xfrm>
          <a:prstGeom prst="rect">
            <a:avLst/>
          </a:prstGeom>
        </p:spPr>
        <p:txBody>
          <a:bodyPr lIns="0" tIns="0" rIns="0" bIns="0" rtlCol="0" anchor="t">
            <a:spAutoFit/>
          </a:bodyPr>
          <a:lstStyle/>
          <a:p>
            <a:pPr>
              <a:lnSpc>
                <a:spcPts val="2400"/>
              </a:lnSpc>
            </a:pPr>
            <a:r>
              <a:rPr lang="en-US" sz="1600" spc="16">
                <a:solidFill>
                  <a:srgbClr val="FFFFFF"/>
                </a:solidFill>
                <a:latin typeface="Montserrat Light Italics"/>
              </a:rPr>
              <a:t>Humphrey's law:</a:t>
            </a:r>
          </a:p>
        </p:txBody>
      </p:sp>
      <p:sp>
        <p:nvSpPr>
          <p:cNvPr id="13" name="TextBox 13"/>
          <p:cNvSpPr txBox="1"/>
          <p:nvPr/>
        </p:nvSpPr>
        <p:spPr>
          <a:xfrm>
            <a:off x="297068" y="2721895"/>
            <a:ext cx="7005417" cy="1121333"/>
          </a:xfrm>
          <a:prstGeom prst="rect">
            <a:avLst/>
          </a:prstGeom>
        </p:spPr>
        <p:txBody>
          <a:bodyPr lIns="0" tIns="0" rIns="0" bIns="0" rtlCol="0" anchor="t">
            <a:spAutoFit/>
          </a:bodyPr>
          <a:lstStyle/>
          <a:p>
            <a:pPr marL="431801" lvl="1" indent="-215900">
              <a:lnSpc>
                <a:spcPts val="3000"/>
              </a:lnSpc>
              <a:buFont typeface="Arial"/>
              <a:buChar char="•"/>
            </a:pPr>
            <a:r>
              <a:rPr lang="cs-CZ" sz="2000" spc="20" dirty="0">
                <a:solidFill>
                  <a:srgbClr val="FF0000"/>
                </a:solidFill>
                <a:latin typeface="Montserrat Light Bold"/>
              </a:rPr>
              <a:t>C</a:t>
            </a:r>
            <a:r>
              <a:rPr lang="en-US" sz="2000" spc="20" dirty="0" err="1">
                <a:solidFill>
                  <a:srgbClr val="FF0000"/>
                </a:solidFill>
                <a:latin typeface="Montserrat Light Bold"/>
              </a:rPr>
              <a:t>ommit</a:t>
            </a:r>
            <a:r>
              <a:rPr lang="cs-CZ" sz="2000" spc="20" dirty="0" err="1">
                <a:solidFill>
                  <a:srgbClr val="FF0000"/>
                </a:solidFill>
                <a:latin typeface="Montserrat Light Bold"/>
              </a:rPr>
              <a:t>ment</a:t>
            </a:r>
            <a:r>
              <a:rPr lang="cs-CZ" sz="2000" spc="20" dirty="0">
                <a:solidFill>
                  <a:srgbClr val="FF0000"/>
                </a:solidFill>
                <a:latin typeface="Montserrat Light Bold"/>
              </a:rPr>
              <a:t> (závazek)</a:t>
            </a:r>
            <a:r>
              <a:rPr lang="en-US" sz="2000" spc="20" dirty="0">
                <a:solidFill>
                  <a:srgbClr val="42FEFC"/>
                </a:solidFill>
                <a:latin typeface="Montserrat Light Bold"/>
              </a:rPr>
              <a:t> </a:t>
            </a:r>
            <a:r>
              <a:rPr lang="cs-CZ" sz="2000" spc="20" dirty="0">
                <a:solidFill>
                  <a:srgbClr val="FFFFFF"/>
                </a:solidFill>
                <a:latin typeface="Montserrat Light"/>
              </a:rPr>
              <a:t>k</a:t>
            </a:r>
            <a:r>
              <a:rPr lang="cs-CZ" sz="2000" spc="20" dirty="0">
                <a:solidFill>
                  <a:srgbClr val="42FEFC"/>
                </a:solidFill>
                <a:latin typeface="Montserrat Light Bold"/>
              </a:rPr>
              <a:t> </a:t>
            </a:r>
            <a:r>
              <a:rPr lang="cs-CZ" sz="2000" spc="20" dirty="0">
                <a:solidFill>
                  <a:srgbClr val="FFFFFF"/>
                </a:solidFill>
                <a:latin typeface="Montserrat Light"/>
              </a:rPr>
              <a:t>dokončení  konkrétního </a:t>
            </a:r>
            <a:r>
              <a:rPr lang="en-US" sz="2000" spc="20" dirty="0">
                <a:solidFill>
                  <a:srgbClr val="FFFFFF"/>
                </a:solidFill>
                <a:latin typeface="Montserrat Light"/>
              </a:rPr>
              <a:t> </a:t>
            </a:r>
            <a:r>
              <a:rPr lang="en-US" sz="2000" spc="20" dirty="0">
                <a:solidFill>
                  <a:srgbClr val="FF0000"/>
                </a:solidFill>
                <a:latin typeface="Montserrat Light Bold"/>
              </a:rPr>
              <a:t>increment</a:t>
            </a:r>
            <a:r>
              <a:rPr lang="cs-CZ" sz="2000" spc="20" dirty="0">
                <a:solidFill>
                  <a:srgbClr val="FF0000"/>
                </a:solidFill>
                <a:latin typeface="Montserrat Light Bold"/>
              </a:rPr>
              <a:t>u (pracovního přírůstku) </a:t>
            </a:r>
            <a:r>
              <a:rPr lang="cs-CZ" sz="2000" spc="20" dirty="0">
                <a:solidFill>
                  <a:srgbClr val="FFFFFF"/>
                </a:solidFill>
                <a:latin typeface="Montserrat Light"/>
              </a:rPr>
              <a:t>v definovaném pracovním úseku (sprintu).</a:t>
            </a:r>
            <a:endParaRPr lang="en-US" sz="2000" spc="20" dirty="0">
              <a:solidFill>
                <a:srgbClr val="FFFFFF"/>
              </a:solidFill>
              <a:latin typeface="Montserrat Light"/>
            </a:endParaRPr>
          </a:p>
        </p:txBody>
      </p:sp>
      <p:pic>
        <p:nvPicPr>
          <p:cNvPr id="14" name="Picture 10">
            <a:extLst>
              <a:ext uri="{FF2B5EF4-FFF2-40B4-BE49-F238E27FC236}">
                <a16:creationId xmlns:a16="http://schemas.microsoft.com/office/drawing/2014/main" id="{B42356D0-037B-2BB4-2ECE-E96964A20D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6200000">
            <a:off x="1383292" y="-367323"/>
            <a:ext cx="803922" cy="2585713"/>
          </a:xfrm>
          <a:prstGeom prst="rect">
            <a:avLst/>
          </a:prstGeom>
          <a:effectLst>
            <a:outerShdw blurRad="50800" dist="50800" dir="5400000" algn="ctr" rotWithShape="0">
              <a:srgbClr val="000000"/>
            </a:outerShdw>
          </a:effectLst>
        </p:spPr>
      </p:pic>
      <p:sp>
        <p:nvSpPr>
          <p:cNvPr id="16" name="TextBox 11">
            <a:extLst>
              <a:ext uri="{FF2B5EF4-FFF2-40B4-BE49-F238E27FC236}">
                <a16:creationId xmlns:a16="http://schemas.microsoft.com/office/drawing/2014/main" id="{6543DD6E-BEC7-E590-3230-C80456DB1C8E}"/>
              </a:ext>
            </a:extLst>
          </p:cNvPr>
          <p:cNvSpPr txBox="1"/>
          <p:nvPr/>
        </p:nvSpPr>
        <p:spPr>
          <a:xfrm>
            <a:off x="0" y="612601"/>
            <a:ext cx="3230880" cy="695325"/>
          </a:xfrm>
          <a:prstGeom prst="rect">
            <a:avLst/>
          </a:prstGeom>
        </p:spPr>
        <p:txBody>
          <a:bodyPr wrap="square" lIns="0" tIns="0" rIns="0" bIns="0" rtlCol="0" anchor="t">
            <a:spAutoFit/>
          </a:bodyPr>
          <a:lstStyle/>
          <a:p>
            <a:pPr algn="ctr">
              <a:lnSpc>
                <a:spcPts val="5250"/>
              </a:lnSpc>
            </a:pPr>
            <a:r>
              <a:rPr lang="en-US" sz="5000" spc="150" dirty="0">
                <a:solidFill>
                  <a:srgbClr val="FFFFFF"/>
                </a:solidFill>
                <a:latin typeface="League Gothic"/>
              </a:rPr>
              <a:t>S</a:t>
            </a:r>
            <a:r>
              <a:rPr lang="cs-CZ" sz="5000" spc="150" dirty="0">
                <a:solidFill>
                  <a:srgbClr val="FFFFFF"/>
                </a:solidFill>
                <a:latin typeface="League Gothic"/>
              </a:rPr>
              <a:t>CRUM</a:t>
            </a:r>
            <a:endParaRPr lang="en-US" sz="5000" spc="150" dirty="0">
              <a:solidFill>
                <a:srgbClr val="FFFFFF"/>
              </a:solidFill>
              <a:latin typeface="League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Custom</PresentationFormat>
  <Paragraphs>134</Paragraphs>
  <Slides>12</Slides>
  <Notes>4</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Montserrat Light</vt:lpstr>
      <vt:lpstr>Arial</vt:lpstr>
      <vt:lpstr>Montserrat Classic</vt:lpstr>
      <vt:lpstr>Montserrat Light Italics</vt:lpstr>
      <vt:lpstr>Montserrat Classic Bold</vt:lpstr>
      <vt:lpstr>League Gothic Bold</vt:lpstr>
      <vt:lpstr>League Gothic</vt:lpstr>
      <vt:lpstr>Calibri</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Agile and Scrum</dc:title>
  <cp:lastModifiedBy>Lenka Zubcová, Vodafone</cp:lastModifiedBy>
  <cp:revision>4</cp:revision>
  <dcterms:created xsi:type="dcterms:W3CDTF">2006-08-16T00:00:00Z</dcterms:created>
  <dcterms:modified xsi:type="dcterms:W3CDTF">2023-07-19T09:52:29Z</dcterms:modified>
  <dc:identifier>DAFP3a1gRP0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c9b508-7c6e-42bd-bedf-808292653d6c_Enabled">
    <vt:lpwstr>true</vt:lpwstr>
  </property>
  <property fmtid="{D5CDD505-2E9C-101B-9397-08002B2CF9AE}" pid="3" name="MSIP_Label_b1c9b508-7c6e-42bd-bedf-808292653d6c_SetDate">
    <vt:lpwstr>2022-10-24T12:25:50Z</vt:lpwstr>
  </property>
  <property fmtid="{D5CDD505-2E9C-101B-9397-08002B2CF9AE}" pid="4" name="MSIP_Label_b1c9b508-7c6e-42bd-bedf-808292653d6c_Method">
    <vt:lpwstr>Standard</vt:lpwstr>
  </property>
  <property fmtid="{D5CDD505-2E9C-101B-9397-08002B2CF9AE}" pid="5" name="MSIP_Label_b1c9b508-7c6e-42bd-bedf-808292653d6c_Name">
    <vt:lpwstr>b1c9b508-7c6e-42bd-bedf-808292653d6c</vt:lpwstr>
  </property>
  <property fmtid="{D5CDD505-2E9C-101B-9397-08002B2CF9AE}" pid="6" name="MSIP_Label_b1c9b508-7c6e-42bd-bedf-808292653d6c_SiteId">
    <vt:lpwstr>2882be50-2012-4d88-ac86-544124e120c8</vt:lpwstr>
  </property>
  <property fmtid="{D5CDD505-2E9C-101B-9397-08002B2CF9AE}" pid="7" name="MSIP_Label_b1c9b508-7c6e-42bd-bedf-808292653d6c_ActionId">
    <vt:lpwstr>7d5e67bf-e5b5-4511-9c34-d0ca93aa5e98</vt:lpwstr>
  </property>
  <property fmtid="{D5CDD505-2E9C-101B-9397-08002B2CF9AE}" pid="8" name="MSIP_Label_b1c9b508-7c6e-42bd-bedf-808292653d6c_ContentBits">
    <vt:lpwstr>3</vt:lpwstr>
  </property>
  <property fmtid="{D5CDD505-2E9C-101B-9397-08002B2CF9AE}" pid="9" name="MSIP_Label_0359f705-2ba0-454b-9cfc-6ce5bcaac040_Enabled">
    <vt:lpwstr>true</vt:lpwstr>
  </property>
  <property fmtid="{D5CDD505-2E9C-101B-9397-08002B2CF9AE}" pid="10" name="MSIP_Label_0359f705-2ba0-454b-9cfc-6ce5bcaac040_SetDate">
    <vt:lpwstr>2023-07-19T09:52:21Z</vt:lpwstr>
  </property>
  <property fmtid="{D5CDD505-2E9C-101B-9397-08002B2CF9AE}" pid="11" name="MSIP_Label_0359f705-2ba0-454b-9cfc-6ce5bcaac040_Method">
    <vt:lpwstr>Standard</vt:lpwstr>
  </property>
  <property fmtid="{D5CDD505-2E9C-101B-9397-08002B2CF9AE}" pid="12" name="MSIP_Label_0359f705-2ba0-454b-9cfc-6ce5bcaac040_Name">
    <vt:lpwstr>0359f705-2ba0-454b-9cfc-6ce5bcaac040</vt:lpwstr>
  </property>
  <property fmtid="{D5CDD505-2E9C-101B-9397-08002B2CF9AE}" pid="13" name="MSIP_Label_0359f705-2ba0-454b-9cfc-6ce5bcaac040_SiteId">
    <vt:lpwstr>68283f3b-8487-4c86-adb3-a5228f18b893</vt:lpwstr>
  </property>
  <property fmtid="{D5CDD505-2E9C-101B-9397-08002B2CF9AE}" pid="14" name="MSIP_Label_0359f705-2ba0-454b-9cfc-6ce5bcaac040_ActionId">
    <vt:lpwstr>979162d8-42bc-4b40-a376-ef6ef44b6856</vt:lpwstr>
  </property>
  <property fmtid="{D5CDD505-2E9C-101B-9397-08002B2CF9AE}" pid="15" name="MSIP_Label_0359f705-2ba0-454b-9cfc-6ce5bcaac040_ContentBits">
    <vt:lpwstr>2</vt:lpwstr>
  </property>
</Properties>
</file>