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1" r:id="rId4"/>
    <p:sldId id="266" r:id="rId5"/>
    <p:sldId id="262" r:id="rId6"/>
    <p:sldId id="263" r:id="rId7"/>
    <p:sldId id="267" r:id="rId8"/>
    <p:sldId id="264" r:id="rId9"/>
    <p:sldId id="269" r:id="rId10"/>
    <p:sldId id="270" r:id="rId11"/>
    <p:sldId id="271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65" r:id="rId20"/>
    <p:sldId id="260" r:id="rId21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268" autoAdjust="0"/>
  </p:normalViewPr>
  <p:slideViewPr>
    <p:cSldViewPr snapToObjects="1">
      <p:cViewPr varScale="1">
        <p:scale>
          <a:sx n="109" d="100"/>
          <a:sy n="109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6" d="100"/>
          <a:sy n="106" d="100"/>
        </p:scale>
        <p:origin x="-3516" y="-96"/>
      </p:cViewPr>
      <p:guideLst>
        <p:guide orient="horz" pos="2736"/>
        <p:guide pos="20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A44A4-21FB-4420-B922-62B232BD2878}" type="datetimeFigureOut">
              <a:rPr lang="pl-PL" smtClean="0"/>
              <a:t>28.10.2019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8176-2097-4028-882F-F8D3C097CD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287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7B8F-B13D-42AB-896D-D4142CBE7CC7}" type="datetimeFigureOut">
              <a:rPr lang="pl-PL" smtClean="0"/>
              <a:t>28.10.2019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3000-1E3B-452F-A06E-988171F920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7644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139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4" name="Tytuł 1"/>
          <p:cNvSpPr txBox="1">
            <a:spLocks/>
          </p:cNvSpPr>
          <p:nvPr userDrawn="1"/>
        </p:nvSpPr>
        <p:spPr bwMode="auto">
          <a:xfrm>
            <a:off x="289890" y="2420888"/>
            <a:ext cx="86409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kern="0" dirty="0">
              <a:latin typeface="Calibri" panose="020F0502020204030204" pitchFamily="34" charset="0"/>
            </a:endParaRP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4235853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2355778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6632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365466186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</a:t>
            </a:r>
            <a:r>
              <a:rPr lang="pl-PL" dirty="0" err="1"/>
              <a:t>abyować</a:t>
            </a:r>
            <a:r>
              <a:rPr lang="pl-PL" dirty="0"/>
              <a:t>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15846725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44624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366895918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 hasCustomPrompt="1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347963931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7211431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6389785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8684964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280920" cy="15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1772816"/>
            <a:ext cx="8280920" cy="49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style wzorca tekstu</a:t>
            </a:r>
          </a:p>
          <a:p>
            <a:pPr lvl="1"/>
            <a:r>
              <a:rPr lang="pl-PL" altLang="pl-PL" dirty="0"/>
              <a:t>Drugi poziom</a:t>
            </a:r>
          </a:p>
          <a:p>
            <a:pPr lvl="2"/>
            <a:r>
              <a:rPr lang="pl-PL" altLang="pl-PL" dirty="0"/>
              <a:t>Trzeci poziom</a:t>
            </a:r>
          </a:p>
          <a:p>
            <a:pPr lvl="3"/>
            <a:r>
              <a:rPr lang="pl-PL" altLang="pl-PL" dirty="0"/>
              <a:t>Czwarty poziom</a:t>
            </a:r>
          </a:p>
          <a:p>
            <a:pPr lvl="4"/>
            <a:r>
              <a:rPr lang="pl-PL" altLang="pl-PL" dirty="0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73" r:id="rId9"/>
    <p:sldLayoutId id="214748367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protobuf-for-lazy-java-coders" TargetMode="External"/><Relationship Id="rId2" Type="http://schemas.openxmlformats.org/officeDocument/2006/relationships/hyperlink" Target="https://www.baeldung.com/google-protocol-buff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ppbrain.com/stats/libraries/details/protobuf/google-protocol-buffers" TargetMode="External"/><Relationship Id="rId4" Type="http://schemas.openxmlformats.org/officeDocument/2006/relationships/hyperlink" Target="https://developers.google.com/protocol-buffers/docs/java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idx="11"/>
          </p:nvPr>
        </p:nvSpPr>
        <p:spPr>
          <a:xfrm>
            <a:off x="1403648" y="2564904"/>
            <a:ext cx="7614402" cy="17281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b="0" dirty="0"/>
              <a:t>Google Protocol Buffers</a:t>
            </a:r>
          </a:p>
          <a:p>
            <a:pPr algn="ctr"/>
            <a:r>
              <a:rPr lang="en-GB" b="0" dirty="0"/>
              <a:t>(</a:t>
            </a:r>
            <a:r>
              <a:rPr lang="pl-PL" b="0" dirty="0"/>
              <a:t> </a:t>
            </a:r>
            <a:r>
              <a:rPr lang="en-GB" b="0" dirty="0" err="1"/>
              <a:t>Protobuf</a:t>
            </a:r>
            <a:r>
              <a:rPr lang="pl-PL" b="0" dirty="0"/>
              <a:t> </a:t>
            </a:r>
            <a:r>
              <a:rPr lang="en-GB" b="0" dirty="0"/>
              <a:t>)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ECF0EBF-8150-47E1-A160-7D8E0F4F5782}"/>
              </a:ext>
            </a:extLst>
          </p:cNvPr>
          <p:cNvSpPr/>
          <p:nvPr/>
        </p:nvSpPr>
        <p:spPr>
          <a:xfrm>
            <a:off x="5508104" y="5746715"/>
            <a:ext cx="3290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Bartosz Gardziejewski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226128</a:t>
            </a:r>
            <a:endParaRPr lang="pl-PL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Paweł Zaborowski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251679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Znalezione obrazy dla zapytania protobuf">
            <a:extLst>
              <a:ext uri="{FF2B5EF4-FFF2-40B4-BE49-F238E27FC236}">
                <a16:creationId xmlns:a16="http://schemas.microsoft.com/office/drawing/2014/main" id="{77D84BC2-FD3F-4A4D-BB29-16F43E72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86" y="42177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603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Compilation</a:t>
            </a:r>
            <a:r>
              <a:rPr lang="pl-PL" dirty="0"/>
              <a:t>: </a:t>
            </a:r>
            <a:r>
              <a:rPr lang="en-GB" dirty="0"/>
              <a:t>Python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err="1"/>
              <a:t>Protoc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E25A2F6-9E93-4CE1-ACC5-FE88A5A8B74E}"/>
              </a:ext>
            </a:extLst>
          </p:cNvPr>
          <p:cNvSpPr/>
          <p:nvPr/>
        </p:nvSpPr>
        <p:spPr>
          <a:xfrm>
            <a:off x="1430428" y="2348880"/>
            <a:ext cx="6912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protoc</a:t>
            </a:r>
            <a:r>
              <a:rPr lang="en-US" altLang="en-US" sz="1400" dirty="0">
                <a:solidFill>
                  <a:srgbClr val="37474F"/>
                </a:solidFill>
                <a:latin typeface="Consolas" panose="020B0609020204030204" pitchFamily="49" charset="0"/>
              </a:rPr>
              <a:t> -I=$SRC_DIR --</a:t>
            </a:r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python_out</a:t>
            </a:r>
            <a:r>
              <a:rPr lang="en-US" altLang="en-US" sz="1400" dirty="0">
                <a:solidFill>
                  <a:srgbClr val="37474F"/>
                </a:solidFill>
                <a:latin typeface="Consolas" panose="020B0609020204030204" pitchFamily="49" charset="0"/>
              </a:rPr>
              <a:t>=$DST_DIR $SRC_DIR/</a:t>
            </a:r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addressbook.proto</a:t>
            </a:r>
            <a:r>
              <a:rPr lang="en-US" altLang="en-US" sz="1400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3461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Compilation</a:t>
            </a:r>
          </a:p>
        </p:txBody>
      </p:sp>
      <p:sp>
        <p:nvSpPr>
          <p:cNvPr id="8" name="Symbol zastępczy zawartości 4">
            <a:extLst>
              <a:ext uri="{FF2B5EF4-FFF2-40B4-BE49-F238E27FC236}">
                <a16:creationId xmlns:a16="http://schemas.microsoft.com/office/drawing/2014/main" id="{2F0388CC-E785-4A59-B2A0-5BCC967017ED}"/>
              </a:ext>
            </a:extLst>
          </p:cNvPr>
          <p:cNvSpPr txBox="1">
            <a:spLocks/>
          </p:cNvSpPr>
          <p:nvPr/>
        </p:nvSpPr>
        <p:spPr bwMode="auto">
          <a:xfrm>
            <a:off x="1081512" y="2294874"/>
            <a:ext cx="237626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sz="2400" kern="0" dirty="0" err="1"/>
              <a:t>Person.prot</a:t>
            </a:r>
            <a:endParaRPr lang="en-GB" sz="2400" kern="0" dirty="0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40BDBC4C-A4F7-4BE4-9CE6-AB2A071CD90D}"/>
              </a:ext>
            </a:extLst>
          </p:cNvPr>
          <p:cNvSpPr/>
          <p:nvPr/>
        </p:nvSpPr>
        <p:spPr>
          <a:xfrm>
            <a:off x="3203848" y="2420888"/>
            <a:ext cx="2880320" cy="2520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F59673FE-6A15-489B-B5AD-1627C272B4F8}"/>
              </a:ext>
            </a:extLst>
          </p:cNvPr>
          <p:cNvSpPr txBox="1">
            <a:spLocks/>
          </p:cNvSpPr>
          <p:nvPr/>
        </p:nvSpPr>
        <p:spPr bwMode="auto">
          <a:xfrm>
            <a:off x="6167674" y="2309628"/>
            <a:ext cx="28803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sz="2400" kern="0" dirty="0"/>
              <a:t>PeopleMessage.java</a:t>
            </a:r>
            <a:endParaRPr lang="en-GB" sz="2400" kern="0" dirty="0"/>
          </a:p>
        </p:txBody>
      </p:sp>
      <p:sp>
        <p:nvSpPr>
          <p:cNvPr id="13" name="Symbol zastępczy zawartości 4">
            <a:extLst>
              <a:ext uri="{FF2B5EF4-FFF2-40B4-BE49-F238E27FC236}">
                <a16:creationId xmlns:a16="http://schemas.microsoft.com/office/drawing/2014/main" id="{AF93B162-D8D8-483F-B8B8-1459EA23B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Java</a:t>
            </a:r>
            <a:endParaRPr lang="en-GB" dirty="0"/>
          </a:p>
        </p:txBody>
      </p:sp>
      <p:sp>
        <p:nvSpPr>
          <p:cNvPr id="14" name="Symbol zastępczy zawartości 4">
            <a:extLst>
              <a:ext uri="{FF2B5EF4-FFF2-40B4-BE49-F238E27FC236}">
                <a16:creationId xmlns:a16="http://schemas.microsoft.com/office/drawing/2014/main" id="{DF692DF6-7525-4B1C-AAF0-197F194E607E}"/>
              </a:ext>
            </a:extLst>
          </p:cNvPr>
          <p:cNvSpPr txBox="1">
            <a:spLocks/>
          </p:cNvSpPr>
          <p:nvPr/>
        </p:nvSpPr>
        <p:spPr bwMode="auto">
          <a:xfrm>
            <a:off x="1081512" y="5014218"/>
            <a:ext cx="237626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sz="2400" kern="0" dirty="0" err="1"/>
              <a:t>Person.prot</a:t>
            </a:r>
            <a:endParaRPr lang="en-GB" sz="2400" kern="0" dirty="0"/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17D8ADEC-D0DC-4654-8B1F-FB7686225036}"/>
              </a:ext>
            </a:extLst>
          </p:cNvPr>
          <p:cNvSpPr/>
          <p:nvPr/>
        </p:nvSpPr>
        <p:spPr>
          <a:xfrm>
            <a:off x="3203848" y="5140232"/>
            <a:ext cx="2880320" cy="2520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ymbol zastępczy zawartości 4">
            <a:extLst>
              <a:ext uri="{FF2B5EF4-FFF2-40B4-BE49-F238E27FC236}">
                <a16:creationId xmlns:a16="http://schemas.microsoft.com/office/drawing/2014/main" id="{FFDDB702-8062-4B43-A1AA-143ACDEE0341}"/>
              </a:ext>
            </a:extLst>
          </p:cNvPr>
          <p:cNvSpPr txBox="1">
            <a:spLocks/>
          </p:cNvSpPr>
          <p:nvPr/>
        </p:nvSpPr>
        <p:spPr bwMode="auto">
          <a:xfrm>
            <a:off x="6167674" y="5028972"/>
            <a:ext cx="28803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sz="2400" kern="0" dirty="0"/>
              <a:t>Person_pb2.py</a:t>
            </a:r>
            <a:endParaRPr lang="en-GB" sz="2400" kern="0" dirty="0"/>
          </a:p>
        </p:txBody>
      </p:sp>
      <p:sp>
        <p:nvSpPr>
          <p:cNvPr id="17" name="Symbol zastępczy zawartości 4">
            <a:extLst>
              <a:ext uri="{FF2B5EF4-FFF2-40B4-BE49-F238E27FC236}">
                <a16:creationId xmlns:a16="http://schemas.microsoft.com/office/drawing/2014/main" id="{252F9F27-A5B4-43B5-A02F-6BEDD3762C33}"/>
              </a:ext>
            </a:extLst>
          </p:cNvPr>
          <p:cNvSpPr txBox="1">
            <a:spLocks/>
          </p:cNvSpPr>
          <p:nvPr/>
        </p:nvSpPr>
        <p:spPr bwMode="auto">
          <a:xfrm>
            <a:off x="755575" y="4276136"/>
            <a:ext cx="82624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kern="0" dirty="0" err="1"/>
              <a:t>Python</a:t>
            </a:r>
            <a:endParaRPr lang="en-GB" kern="0" dirty="0"/>
          </a:p>
        </p:txBody>
      </p:sp>
      <p:sp>
        <p:nvSpPr>
          <p:cNvPr id="18" name="Symbol zastępczy zawartości 4">
            <a:extLst>
              <a:ext uri="{FF2B5EF4-FFF2-40B4-BE49-F238E27FC236}">
                <a16:creationId xmlns:a16="http://schemas.microsoft.com/office/drawing/2014/main" id="{615DDF91-84B4-4EBF-871D-E3EB017AADA7}"/>
              </a:ext>
            </a:extLst>
          </p:cNvPr>
          <p:cNvSpPr txBox="1">
            <a:spLocks/>
          </p:cNvSpPr>
          <p:nvPr/>
        </p:nvSpPr>
        <p:spPr bwMode="auto">
          <a:xfrm>
            <a:off x="1513664" y="2881058"/>
            <a:ext cx="6746298" cy="89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400" kern="0" dirty="0"/>
              <a:t>From </a:t>
            </a:r>
            <a:r>
              <a:rPr lang="en-GB" sz="2400" kern="0" dirty="0" err="1"/>
              <a:t>Person.proto</a:t>
            </a:r>
            <a:r>
              <a:rPr lang="en-GB" sz="2400" kern="0" dirty="0"/>
              <a:t> file containing 15 lines of code, we obtain java classes containing about 1700 lines</a:t>
            </a:r>
          </a:p>
        </p:txBody>
      </p:sp>
      <p:sp>
        <p:nvSpPr>
          <p:cNvPr id="23" name="Symbol zastępczy zawartości 4">
            <a:extLst>
              <a:ext uri="{FF2B5EF4-FFF2-40B4-BE49-F238E27FC236}">
                <a16:creationId xmlns:a16="http://schemas.microsoft.com/office/drawing/2014/main" id="{3AEDC657-61B5-46DB-8AF5-13D865EC9EE1}"/>
              </a:ext>
            </a:extLst>
          </p:cNvPr>
          <p:cNvSpPr txBox="1">
            <a:spLocks/>
          </p:cNvSpPr>
          <p:nvPr/>
        </p:nvSpPr>
        <p:spPr bwMode="auto">
          <a:xfrm>
            <a:off x="1503202" y="5644288"/>
            <a:ext cx="6746298" cy="89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400" kern="0" dirty="0"/>
              <a:t>From </a:t>
            </a:r>
            <a:r>
              <a:rPr lang="pl-PL" sz="2400" kern="0" dirty="0"/>
              <a:t>same </a:t>
            </a:r>
            <a:r>
              <a:rPr lang="en-GB" sz="2400" kern="0" dirty="0" err="1"/>
              <a:t>Person.proto</a:t>
            </a:r>
            <a:r>
              <a:rPr lang="en-GB" sz="2400" kern="0" dirty="0"/>
              <a:t> file, we obtain python</a:t>
            </a:r>
            <a:r>
              <a:rPr lang="pl-PL" sz="2400" kern="0" dirty="0"/>
              <a:t> file </a:t>
            </a:r>
            <a:r>
              <a:rPr lang="en-GB" sz="2400" kern="0" dirty="0"/>
              <a:t>containing about </a:t>
            </a:r>
            <a:r>
              <a:rPr lang="pl-PL" sz="2400" kern="0" dirty="0"/>
              <a:t>130</a:t>
            </a:r>
            <a:r>
              <a:rPr lang="en-GB" sz="2400" kern="0" dirty="0"/>
              <a:t> lines</a:t>
            </a:r>
            <a:r>
              <a:rPr lang="pl-PL" sz="2400" kern="0" dirty="0"/>
              <a:t> </a:t>
            </a:r>
            <a:r>
              <a:rPr lang="en-GB" sz="2400" kern="0" dirty="0"/>
              <a:t>of code</a:t>
            </a:r>
          </a:p>
        </p:txBody>
      </p:sp>
    </p:spTree>
    <p:extLst>
      <p:ext uri="{BB962C8B-B14F-4D97-AF65-F5344CB8AC3E}">
        <p14:creationId xmlns:p14="http://schemas.microsoft.com/office/powerpoint/2010/main" val="1903096742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Java</a:t>
            </a:r>
            <a:endParaRPr lang="en-GB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4" y="2413337"/>
            <a:ext cx="70712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PeopleMessage.Person</a:t>
            </a:r>
            <a:r>
              <a:rPr lang="en-GB" dirty="0">
                <a:latin typeface="Consolas" panose="020B0609020204030204" pitchFamily="49" charset="0"/>
              </a:rPr>
              <a:t> person =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latin typeface="Consolas" panose="020B0609020204030204" pitchFamily="49" charset="0"/>
              </a:rPr>
              <a:t>PeopleMessage.Person.newBuilder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setFName</a:t>
            </a:r>
            <a:r>
              <a:rPr lang="en-GB" dirty="0">
                <a:latin typeface="Consolas" panose="020B0609020204030204" pitchFamily="49" charset="0"/>
              </a:rPr>
              <a:t>("Bill")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setLName</a:t>
            </a:r>
            <a:r>
              <a:rPr lang="en-GB" dirty="0">
                <a:latin typeface="Consolas" panose="020B0609020204030204" pitchFamily="49" charset="0"/>
              </a:rPr>
              <a:t>("Gates")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setAge</a:t>
            </a:r>
            <a:r>
              <a:rPr lang="en-GB" dirty="0">
                <a:latin typeface="Consolas" panose="020B0609020204030204" pitchFamily="49" charset="0"/>
              </a:rPr>
              <a:t>(64)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setIsFamous</a:t>
            </a:r>
            <a:r>
              <a:rPr lang="en-GB" dirty="0">
                <a:latin typeface="Consolas" panose="020B0609020204030204" pitchFamily="49" charset="0"/>
              </a:rPr>
              <a:t>(true)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.build();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Creating </a:t>
            </a:r>
            <a:r>
              <a:rPr lang="pl-PL" dirty="0"/>
              <a:t>Person </a:t>
            </a:r>
            <a:r>
              <a:rPr lang="en-US" dirty="0"/>
              <a:t>instance with builder</a:t>
            </a:r>
          </a:p>
        </p:txBody>
      </p:sp>
    </p:spTree>
    <p:extLst>
      <p:ext uri="{BB962C8B-B14F-4D97-AF65-F5344CB8AC3E}">
        <p14:creationId xmlns:p14="http://schemas.microsoft.com/office/powerpoint/2010/main" val="5145763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Java</a:t>
            </a:r>
            <a:endParaRPr lang="en-GB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4" y="2413337"/>
            <a:ext cx="70712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PeopleMessage.People</a:t>
            </a:r>
            <a:r>
              <a:rPr lang="en-GB" dirty="0">
                <a:latin typeface="Consolas" panose="020B0609020204030204" pitchFamily="49" charset="0"/>
              </a:rPr>
              <a:t> people =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latin typeface="Consolas" panose="020B0609020204030204" pitchFamily="49" charset="0"/>
              </a:rPr>
              <a:t>PeopleMessage.People.newBuilder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addPerson</a:t>
            </a:r>
            <a:r>
              <a:rPr lang="en-GB" dirty="0">
                <a:latin typeface="Consolas" panose="020B0609020204030204" pitchFamily="49" charset="0"/>
              </a:rPr>
              <a:t>(person</a:t>
            </a:r>
            <a:r>
              <a:rPr lang="pl-PL" dirty="0">
                <a:latin typeface="Consolas" panose="020B0609020204030204" pitchFamily="49" charset="0"/>
              </a:rPr>
              <a:t>01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addPerson</a:t>
            </a:r>
            <a:r>
              <a:rPr lang="en-GB" dirty="0">
                <a:latin typeface="Consolas" panose="020B0609020204030204" pitchFamily="49" charset="0"/>
              </a:rPr>
              <a:t>(person</a:t>
            </a:r>
            <a:r>
              <a:rPr lang="pl-PL" dirty="0">
                <a:latin typeface="Consolas" panose="020B0609020204030204" pitchFamily="49" charset="0"/>
              </a:rPr>
              <a:t>02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</a:t>
            </a:r>
            <a:r>
              <a:rPr lang="en-GB" dirty="0" err="1">
                <a:latin typeface="Consolas" panose="020B0609020204030204" pitchFamily="49" charset="0"/>
              </a:rPr>
              <a:t>addPerson</a:t>
            </a:r>
            <a:r>
              <a:rPr lang="en-GB" dirty="0">
                <a:latin typeface="Consolas" panose="020B0609020204030204" pitchFamily="49" charset="0"/>
              </a:rPr>
              <a:t>(person</a:t>
            </a:r>
            <a:r>
              <a:rPr lang="pl-PL" dirty="0">
                <a:latin typeface="Consolas" panose="020B0609020204030204" pitchFamily="49" charset="0"/>
              </a:rPr>
              <a:t>03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.build();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Creating </a:t>
            </a:r>
            <a:r>
              <a:rPr lang="pl-PL" dirty="0"/>
              <a:t>People </a:t>
            </a:r>
            <a:r>
              <a:rPr lang="en-US" dirty="0"/>
              <a:t>instance with builder</a:t>
            </a:r>
          </a:p>
        </p:txBody>
      </p:sp>
    </p:spTree>
    <p:extLst>
      <p:ext uri="{BB962C8B-B14F-4D97-AF65-F5344CB8AC3E}">
        <p14:creationId xmlns:p14="http://schemas.microsoft.com/office/powerpoint/2010/main" val="3117714069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Java</a:t>
            </a:r>
            <a:endParaRPr lang="en-GB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5" y="2420888"/>
            <a:ext cx="719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FileOutputStream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fos</a:t>
            </a:r>
            <a:r>
              <a:rPr lang="en-GB" dirty="0">
                <a:latin typeface="Consolas" panose="020B0609020204030204" pitchFamily="49" charset="0"/>
              </a:rPr>
              <a:t> = new </a:t>
            </a:r>
            <a:r>
              <a:rPr lang="en-GB" dirty="0" err="1">
                <a:latin typeface="Consolas" panose="020B0609020204030204" pitchFamily="49" charset="0"/>
              </a:rPr>
              <a:t>FileOutputStream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filePath</a:t>
            </a:r>
            <a:r>
              <a:rPr lang="en-GB" dirty="0"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people.writeTo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fos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3072174274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Java</a:t>
            </a:r>
            <a:endParaRPr lang="en-GB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4" y="2420888"/>
            <a:ext cx="7488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FileInputStream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fis</a:t>
            </a:r>
            <a:r>
              <a:rPr lang="en-GB" dirty="0">
                <a:latin typeface="Consolas" panose="020B0609020204030204" pitchFamily="49" charset="0"/>
              </a:rPr>
              <a:t> = new </a:t>
            </a:r>
            <a:r>
              <a:rPr lang="en-GB" dirty="0" err="1">
                <a:latin typeface="Consolas" panose="020B0609020204030204" pitchFamily="49" charset="0"/>
              </a:rPr>
              <a:t>FileInputStream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filePath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PeopleMessage.People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people</a:t>
            </a:r>
            <a:r>
              <a:rPr lang="pl-PL" dirty="0">
                <a:latin typeface="Consolas" panose="020B0609020204030204" pitchFamily="49" charset="0"/>
              </a:rPr>
              <a:t> =</a:t>
            </a:r>
          </a:p>
          <a:p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PeopleMessage.People.newBuilder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mergeFrom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fis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GB" dirty="0">
                <a:latin typeface="Consolas" panose="020B0609020204030204" pitchFamily="49" charset="0"/>
              </a:rPr>
              <a:t>.build();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</a:t>
            </a:r>
            <a:r>
              <a:rPr lang="en-US" dirty="0"/>
              <a:t>e</a:t>
            </a:r>
            <a:r>
              <a:rPr lang="en-GB" dirty="0" err="1"/>
              <a:t>srializing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5271144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</a:t>
            </a:r>
            <a:r>
              <a:rPr lang="en-GB" dirty="0"/>
              <a:t>Python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4" y="2413337"/>
            <a:ext cx="70712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person = Person_pb2.Person()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person.fName</a:t>
            </a:r>
            <a:r>
              <a:rPr lang="en-GB" dirty="0">
                <a:latin typeface="Consolas" panose="020B0609020204030204" pitchFamily="49" charset="0"/>
              </a:rPr>
              <a:t> = "Bill"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person.lName</a:t>
            </a:r>
            <a:r>
              <a:rPr lang="en-GB" dirty="0">
                <a:latin typeface="Consolas" panose="020B0609020204030204" pitchFamily="49" charset="0"/>
              </a:rPr>
              <a:t> = "Gates"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person.age</a:t>
            </a:r>
            <a:r>
              <a:rPr lang="en-GB" dirty="0">
                <a:latin typeface="Consolas" panose="020B0609020204030204" pitchFamily="49" charset="0"/>
              </a:rPr>
              <a:t> = 64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person.isFamous</a:t>
            </a:r>
            <a:r>
              <a:rPr lang="en-GB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Creating </a:t>
            </a:r>
            <a:r>
              <a:rPr lang="pl-PL" dirty="0"/>
              <a:t>Person </a:t>
            </a:r>
            <a:r>
              <a:rPr lang="en-US" dirty="0"/>
              <a:t>instance with builder</a:t>
            </a:r>
          </a:p>
        </p:txBody>
      </p:sp>
    </p:spTree>
    <p:extLst>
      <p:ext uri="{BB962C8B-B14F-4D97-AF65-F5344CB8AC3E}">
        <p14:creationId xmlns:p14="http://schemas.microsoft.com/office/powerpoint/2010/main" val="320392570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</a:t>
            </a:r>
            <a:r>
              <a:rPr lang="en-GB" dirty="0"/>
              <a:t>Python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5" y="2420888"/>
            <a:ext cx="7191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 = open(</a:t>
            </a:r>
            <a:r>
              <a:rPr lang="en-GB" dirty="0" err="1">
                <a:latin typeface="Consolas" panose="020B0609020204030204" pitchFamily="49" charset="0"/>
              </a:rPr>
              <a:t>filePath</a:t>
            </a:r>
            <a:r>
              <a:rPr lang="en-GB" dirty="0">
                <a:latin typeface="Consolas" panose="020B0609020204030204" pitchFamily="49" charset="0"/>
              </a:rPr>
              <a:t>, "</a:t>
            </a:r>
            <a:r>
              <a:rPr lang="en-GB" dirty="0" err="1">
                <a:latin typeface="Consolas" panose="020B0609020204030204" pitchFamily="49" charset="0"/>
              </a:rPr>
              <a:t>wb</a:t>
            </a:r>
            <a:r>
              <a:rPr lang="en-GB" dirty="0">
                <a:latin typeface="Consolas" panose="020B0609020204030204" pitchFamily="49" charset="0"/>
              </a:rPr>
              <a:t>")</a:t>
            </a:r>
          </a:p>
          <a:p>
            <a:r>
              <a:rPr lang="en-GB" dirty="0" err="1">
                <a:latin typeface="Consolas" panose="020B0609020204030204" pitchFamily="49" charset="0"/>
              </a:rPr>
              <a:t>f.write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people.SerializeToString</a:t>
            </a:r>
            <a:r>
              <a:rPr lang="en-GB" dirty="0">
                <a:latin typeface="Consolas" panose="020B0609020204030204" pitchFamily="49" charset="0"/>
              </a:rPr>
              <a:t>())</a:t>
            </a:r>
          </a:p>
          <a:p>
            <a:r>
              <a:rPr lang="en-GB" dirty="0" err="1">
                <a:latin typeface="Consolas" panose="020B0609020204030204" pitchFamily="49" charset="0"/>
              </a:rPr>
              <a:t>f.close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1645741439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Example</a:t>
            </a:r>
            <a:r>
              <a:rPr lang="pl-PL" dirty="0"/>
              <a:t>: </a:t>
            </a:r>
            <a:r>
              <a:rPr lang="en-GB" dirty="0"/>
              <a:t>Python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B4106AB-0A21-4A64-8767-E542AE1071A7}"/>
              </a:ext>
            </a:extLst>
          </p:cNvPr>
          <p:cNvSpPr/>
          <p:nvPr/>
        </p:nvSpPr>
        <p:spPr>
          <a:xfrm>
            <a:off x="1187624" y="2420888"/>
            <a:ext cx="7488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people = Person_pb2.People()</a:t>
            </a:r>
          </a:p>
          <a:p>
            <a:r>
              <a:rPr lang="en-GB" dirty="0">
                <a:latin typeface="Consolas" panose="020B0609020204030204" pitchFamily="49" charset="0"/>
              </a:rPr>
              <a:t>f = open(</a:t>
            </a:r>
            <a:r>
              <a:rPr lang="en-GB" dirty="0" err="1">
                <a:latin typeface="Consolas" panose="020B0609020204030204" pitchFamily="49" charset="0"/>
              </a:rPr>
              <a:t>filePath</a:t>
            </a:r>
            <a:r>
              <a:rPr lang="en-GB" dirty="0">
                <a:latin typeface="Consolas" panose="020B0609020204030204" pitchFamily="49" charset="0"/>
              </a:rPr>
              <a:t>, "</a:t>
            </a:r>
            <a:r>
              <a:rPr lang="en-GB" dirty="0" err="1">
                <a:latin typeface="Consolas" panose="020B0609020204030204" pitchFamily="49" charset="0"/>
              </a:rPr>
              <a:t>rb</a:t>
            </a:r>
            <a:r>
              <a:rPr lang="en-GB" dirty="0">
                <a:latin typeface="Consolas" panose="020B0609020204030204" pitchFamily="49" charset="0"/>
              </a:rPr>
              <a:t>")</a:t>
            </a:r>
          </a:p>
          <a:p>
            <a:r>
              <a:rPr lang="en-GB" dirty="0" err="1">
                <a:latin typeface="Consolas" panose="020B0609020204030204" pitchFamily="49" charset="0"/>
              </a:rPr>
              <a:t>people.ParseFromString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f.read</a:t>
            </a:r>
            <a:r>
              <a:rPr lang="en-GB" dirty="0">
                <a:latin typeface="Consolas" panose="020B0609020204030204" pitchFamily="49" charset="0"/>
              </a:rPr>
              <a:t>())</a:t>
            </a:r>
          </a:p>
          <a:p>
            <a:r>
              <a:rPr lang="en-GB" dirty="0" err="1">
                <a:latin typeface="Consolas" panose="020B0609020204030204" pitchFamily="49" charset="0"/>
              </a:rPr>
              <a:t>f.close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8F6EC57-51F6-43E4-A67F-F1145524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</a:t>
            </a:r>
            <a:r>
              <a:rPr lang="en-US" dirty="0"/>
              <a:t>e</a:t>
            </a:r>
            <a:r>
              <a:rPr lang="en-GB" dirty="0" err="1"/>
              <a:t>srializing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27629396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4896544"/>
          </a:xfrm>
        </p:spPr>
        <p:txBody>
          <a:bodyPr/>
          <a:lstStyle/>
          <a:p>
            <a:r>
              <a:rPr lang="en-GB" dirty="0"/>
              <a:t>Protocol Buffer is fast and easy to use serialization/deserialization tool</a:t>
            </a:r>
          </a:p>
          <a:p>
            <a:r>
              <a:rPr lang="en-GB" dirty="0"/>
              <a:t>Dependent on used language, files generated by </a:t>
            </a:r>
            <a:r>
              <a:rPr lang="en-GB" dirty="0" err="1"/>
              <a:t>protoc</a:t>
            </a:r>
            <a:r>
              <a:rPr lang="en-GB" dirty="0"/>
              <a:t> my be very big</a:t>
            </a:r>
          </a:p>
          <a:p>
            <a:r>
              <a:rPr lang="en-GB" dirty="0"/>
              <a:t>Using </a:t>
            </a:r>
            <a:r>
              <a:rPr lang="en-GB" dirty="0" err="1"/>
              <a:t>protobuf</a:t>
            </a:r>
            <a:r>
              <a:rPr lang="en-GB" dirty="0"/>
              <a:t> requires having .proto file and </a:t>
            </a:r>
            <a:r>
              <a:rPr lang="en-GB" dirty="0" err="1"/>
              <a:t>protoc</a:t>
            </a:r>
            <a:r>
              <a:rPr lang="en-GB" dirty="0"/>
              <a:t> (compiler) for given language</a:t>
            </a:r>
          </a:p>
          <a:p>
            <a:r>
              <a:rPr lang="en-GB" dirty="0"/>
              <a:t>After serialization files are very small but unreadable due to binary format</a:t>
            </a:r>
          </a:p>
        </p:txBody>
      </p:sp>
    </p:spTree>
    <p:extLst>
      <p:ext uri="{BB962C8B-B14F-4D97-AF65-F5344CB8AC3E}">
        <p14:creationId xmlns:p14="http://schemas.microsoft.com/office/powerpoint/2010/main" val="3046966073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en-GB" dirty="0"/>
              <a:t>Why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pl-PL" dirty="0"/>
              <a:t>How </a:t>
            </a:r>
            <a:r>
              <a:rPr lang="en-GB" dirty="0" err="1"/>
              <a:t>protobuf</a:t>
            </a:r>
            <a:r>
              <a:rPr lang="pl-PL" dirty="0"/>
              <a:t> </a:t>
            </a:r>
            <a:r>
              <a:rPr lang="en-GB" dirty="0"/>
              <a:t>works</a:t>
            </a:r>
            <a:endParaRPr lang="pl-PL" dirty="0"/>
          </a:p>
          <a:p>
            <a:r>
              <a:rPr lang="en-GB" dirty="0"/>
              <a:t>Compilation</a:t>
            </a:r>
          </a:p>
          <a:p>
            <a:r>
              <a:rPr lang="pl-PL" dirty="0"/>
              <a:t>E</a:t>
            </a:r>
            <a:r>
              <a:rPr lang="en-GB" dirty="0" err="1"/>
              <a:t>xample</a:t>
            </a:r>
            <a:endParaRPr lang="en-GB" dirty="0"/>
          </a:p>
          <a:p>
            <a:r>
              <a:rPr lang="en-GB" dirty="0"/>
              <a:t>Conclusion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09997895"/>
      </p:ext>
    </p:extLst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https://www.baeldung.com/google-protocol-buffer</a:t>
            </a:r>
            <a:endParaRPr lang="pl-PL" dirty="0"/>
          </a:p>
          <a:p>
            <a:r>
              <a:rPr lang="en-GB" dirty="0">
                <a:hlinkClick r:id="rId3"/>
              </a:rPr>
              <a:t>https://dzone.com/articles/protobuf-for-lazy-java-coders</a:t>
            </a:r>
            <a:endParaRPr lang="pl-PL" dirty="0"/>
          </a:p>
          <a:p>
            <a:r>
              <a:rPr lang="en-GB" dirty="0">
                <a:hlinkClick r:id="rId4"/>
              </a:rPr>
              <a:t>https://developers.google.com/protocol-buffers/docs/javatutorial</a:t>
            </a:r>
            <a:endParaRPr lang="pl-PL" dirty="0"/>
          </a:p>
          <a:p>
            <a:r>
              <a:rPr lang="en-GB" dirty="0">
                <a:hlinkClick r:id="rId5"/>
              </a:rPr>
              <a:t>https://www.appbrain.com/stats/libraries/details/protobuf/google-protocol-buffers</a:t>
            </a:r>
            <a:endParaRPr lang="en-GB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260924228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560" y="2672916"/>
            <a:ext cx="8532440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/>
              <a:t> </a:t>
            </a:r>
            <a:r>
              <a:rPr lang="pl-PL" sz="3200" dirty="0"/>
              <a:t>” </a:t>
            </a:r>
            <a:r>
              <a:rPr lang="en-GB" sz="3200" dirty="0"/>
              <a:t>Google's language-neutral, platform-neutral, extensible mechanism for serializing structured data – think XML, but smaller, faster, and simpler</a:t>
            </a:r>
            <a:r>
              <a:rPr lang="pl-PL" sz="3200" dirty="0"/>
              <a:t> „</a:t>
            </a:r>
            <a:endParaRPr lang="en-GB" sz="3200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5FB7F65-0529-42B1-B778-90B76D8B7B9C}"/>
              </a:ext>
            </a:extLst>
          </p:cNvPr>
          <p:cNvSpPr/>
          <p:nvPr/>
        </p:nvSpPr>
        <p:spPr>
          <a:xfrm>
            <a:off x="2972673" y="4216150"/>
            <a:ext cx="3850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https://developers.google.com/protocol-buffers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127035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66699" y="2672916"/>
            <a:ext cx="8262476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Data serialization mechanism</a:t>
            </a:r>
            <a:r>
              <a:rPr lang="pl-PL" sz="3200" dirty="0"/>
              <a:t> </a:t>
            </a:r>
            <a:r>
              <a:rPr lang="en-US" sz="3200" dirty="0"/>
              <a:t>to binary form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dirty="0" err="1"/>
              <a:t>protobuf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8274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Why </a:t>
            </a:r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88840"/>
            <a:ext cx="8227890" cy="4248472"/>
          </a:xfrm>
        </p:spPr>
        <p:txBody>
          <a:bodyPr/>
          <a:lstStyle/>
          <a:p>
            <a:r>
              <a:rPr lang="en-US" dirty="0"/>
              <a:t>Fast serialization and deserialization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Cross-platform, cross-language</a:t>
            </a:r>
            <a:endParaRPr lang="pl-PL" dirty="0"/>
          </a:p>
          <a:p>
            <a:r>
              <a:rPr lang="en-GB" dirty="0"/>
              <a:t>Serialized data are small ( binary format 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46161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How </a:t>
            </a:r>
            <a:r>
              <a:rPr lang="en-GB" dirty="0" err="1"/>
              <a:t>protobuf</a:t>
            </a:r>
            <a:r>
              <a:rPr lang="en-GB" dirty="0"/>
              <a:t> works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01EE5BE-D277-4E17-9294-C5EF84BE31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26" y="1697043"/>
            <a:ext cx="5733421" cy="3842941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90BE6B8-FC6A-4262-82CF-63069104797F}"/>
              </a:ext>
            </a:extLst>
          </p:cNvPr>
          <p:cNvSpPr txBox="1"/>
          <p:nvPr/>
        </p:nvSpPr>
        <p:spPr>
          <a:xfrm>
            <a:off x="2955145" y="5715180"/>
            <a:ext cx="38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Exemplary .proto file</a:t>
            </a:r>
          </a:p>
        </p:txBody>
      </p:sp>
    </p:spTree>
    <p:extLst>
      <p:ext uri="{BB962C8B-B14F-4D97-AF65-F5344CB8AC3E}">
        <p14:creationId xmlns:p14="http://schemas.microsoft.com/office/powerpoint/2010/main" val="266078129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How </a:t>
            </a:r>
            <a:r>
              <a:rPr lang="en-GB" dirty="0" err="1"/>
              <a:t>protobuf</a:t>
            </a:r>
            <a:r>
              <a:rPr lang="en-GB" dirty="0"/>
              <a:t> works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88840"/>
            <a:ext cx="8227890" cy="4248472"/>
          </a:xfrm>
        </p:spPr>
        <p:txBody>
          <a:bodyPr/>
          <a:lstStyle/>
          <a:p>
            <a:r>
              <a:rPr lang="en-GB" dirty="0"/>
              <a:t>Options</a:t>
            </a:r>
          </a:p>
          <a:p>
            <a:r>
              <a:rPr lang="en-GB" dirty="0"/>
              <a:t>Messages</a:t>
            </a:r>
          </a:p>
          <a:p>
            <a:r>
              <a:rPr lang="en-GB" dirty="0"/>
              <a:t>Filed rules:</a:t>
            </a:r>
          </a:p>
          <a:p>
            <a:pPr lvl="1"/>
            <a:r>
              <a:rPr lang="en-GB" dirty="0"/>
              <a:t>Required</a:t>
            </a:r>
          </a:p>
          <a:p>
            <a:pPr lvl="1"/>
            <a:r>
              <a:rPr lang="en-GB" dirty="0"/>
              <a:t>Optional ( defaults )</a:t>
            </a:r>
          </a:p>
          <a:p>
            <a:pPr lvl="1"/>
            <a:r>
              <a:rPr lang="en-GB" dirty="0"/>
              <a:t>Repeated</a:t>
            </a:r>
            <a:endParaRPr lang="pl-PL" dirty="0"/>
          </a:p>
          <a:p>
            <a:r>
              <a:rPr lang="en-GB" dirty="0"/>
              <a:t>Enumerations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30016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Compilation</a:t>
            </a:r>
            <a:r>
              <a:rPr lang="pl-PL" dirty="0"/>
              <a:t>: </a:t>
            </a:r>
            <a:r>
              <a:rPr lang="en-GB" dirty="0" err="1"/>
              <a:t>Jav</a:t>
            </a:r>
            <a:r>
              <a:rPr lang="pl-PL" dirty="0"/>
              <a:t>a</a:t>
            </a:r>
            <a:endParaRPr lang="en-GB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err="1"/>
              <a:t>Protoc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E25A2F6-9E93-4CE1-ACC5-FE88A5A8B74E}"/>
              </a:ext>
            </a:extLst>
          </p:cNvPr>
          <p:cNvSpPr/>
          <p:nvPr/>
        </p:nvSpPr>
        <p:spPr>
          <a:xfrm>
            <a:off x="1475656" y="2348880"/>
            <a:ext cx="66247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protoc</a:t>
            </a:r>
            <a:r>
              <a:rPr lang="en-US" altLang="en-US" sz="1400" dirty="0">
                <a:solidFill>
                  <a:srgbClr val="37474F"/>
                </a:solidFill>
                <a:latin typeface="Consolas" panose="020B0609020204030204" pitchFamily="49" charset="0"/>
              </a:rPr>
              <a:t> -I=$SRC_DIR --</a:t>
            </a:r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java_out</a:t>
            </a:r>
            <a:r>
              <a:rPr lang="en-US" altLang="en-US" sz="1400" dirty="0">
                <a:solidFill>
                  <a:srgbClr val="37474F"/>
                </a:solidFill>
                <a:latin typeface="Consolas" panose="020B0609020204030204" pitchFamily="49" charset="0"/>
              </a:rPr>
              <a:t>=$DST_DIR $SRC_DIR/</a:t>
            </a:r>
            <a:r>
              <a:rPr lang="en-US" altLang="en-US" sz="1400" dirty="0" err="1">
                <a:solidFill>
                  <a:srgbClr val="37474F"/>
                </a:solidFill>
                <a:latin typeface="Consolas" panose="020B0609020204030204" pitchFamily="49" charset="0"/>
              </a:rPr>
              <a:t>addressbook.proto</a:t>
            </a:r>
            <a:r>
              <a:rPr lang="en-US" altLang="en-US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61741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65C45AE-4F0B-4814-ADFC-BBF76DB0C70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GB" dirty="0"/>
              <a:t>Compilation</a:t>
            </a:r>
            <a:r>
              <a:rPr lang="pl-PL" dirty="0"/>
              <a:t>: </a:t>
            </a:r>
            <a:r>
              <a:rPr lang="en-GB" dirty="0" err="1"/>
              <a:t>Jav</a:t>
            </a:r>
            <a:r>
              <a:rPr lang="pl-PL" dirty="0"/>
              <a:t>a</a:t>
            </a:r>
            <a:endParaRPr lang="en-GB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E58D955-AA5E-4F59-80A1-85721F0C9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err="1"/>
              <a:t>Maven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C825E0B-594C-4704-BEDE-65BB5CC2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79824"/>
            <a:ext cx="6048672" cy="44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464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539</Words>
  <Application>Microsoft Office PowerPoint</Application>
  <PresentationFormat>Pokaz na ekranie (4:3)</PresentationFormat>
  <Paragraphs>104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Aleksander Łukowicz</dc:creator>
  <cp:lastModifiedBy>Turroko@gmail.com</cp:lastModifiedBy>
  <cp:revision>155</cp:revision>
  <dcterms:created xsi:type="dcterms:W3CDTF">2015-03-09T09:58:09Z</dcterms:created>
  <dcterms:modified xsi:type="dcterms:W3CDTF">2019-10-28T17:58:21Z</dcterms:modified>
</cp:coreProperties>
</file>