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58" r:id="rId11"/>
    <p:sldId id="271" r:id="rId12"/>
    <p:sldId id="275" r:id="rId13"/>
    <p:sldId id="274" r:id="rId14"/>
    <p:sldId id="277" r:id="rId15"/>
    <p:sldId id="276" r:id="rId16"/>
    <p:sldId id="272" r:id="rId17"/>
    <p:sldId id="262" r:id="rId18"/>
    <p:sldId id="278" r:id="rId19"/>
    <p:sldId id="279" r:id="rId20"/>
    <p:sldId id="273" r:id="rId21"/>
    <p:sldId id="259" r:id="rId22"/>
    <p:sldId id="280" r:id="rId23"/>
    <p:sldId id="281" r:id="rId24"/>
    <p:sldId id="282" r:id="rId25"/>
    <p:sldId id="260" r:id="rId26"/>
    <p:sldId id="283" r:id="rId27"/>
    <p:sldId id="284" r:id="rId28"/>
    <p:sldId id="261" r:id="rId29"/>
    <p:sldId id="285" r:id="rId30"/>
    <p:sldId id="288" r:id="rId31"/>
    <p:sldId id="286" r:id="rId32"/>
    <p:sldId id="289" r:id="rId33"/>
    <p:sldId id="287" r:id="rId34"/>
    <p:sldId id="263" r:id="rId3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14FD835A-D37C-456A-9980-71625C4BF470}">
          <p14:sldIdLst>
            <p14:sldId id="256"/>
            <p14:sldId id="257"/>
            <p14:sldId id="264"/>
            <p14:sldId id="265"/>
            <p14:sldId id="266"/>
            <p14:sldId id="267"/>
            <p14:sldId id="268"/>
            <p14:sldId id="269"/>
            <p14:sldId id="270"/>
            <p14:sldId id="258"/>
            <p14:sldId id="271"/>
            <p14:sldId id="275"/>
            <p14:sldId id="274"/>
            <p14:sldId id="277"/>
            <p14:sldId id="276"/>
            <p14:sldId id="272"/>
            <p14:sldId id="262"/>
            <p14:sldId id="278"/>
            <p14:sldId id="279"/>
            <p14:sldId id="273"/>
            <p14:sldId id="259"/>
            <p14:sldId id="280"/>
            <p14:sldId id="281"/>
            <p14:sldId id="282"/>
            <p14:sldId id="260"/>
            <p14:sldId id="283"/>
            <p14:sldId id="284"/>
            <p14:sldId id="261"/>
            <p14:sldId id="285"/>
            <p14:sldId id="288"/>
            <p14:sldId id="286"/>
            <p14:sldId id="289"/>
            <p14:sldId id="287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81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F3A455-ED39-D5A6-ACA5-18480E503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41FAD30-F7B4-80CE-4C0E-7BDC57835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3D8F498-C524-729E-8421-53D34235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535C-4C51-48CB-9C74-403858D80B6B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DC17B43-946B-D263-0B95-E3DD4D36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F339561-D0CE-C9FF-AD9C-011198D7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11D4-1DA9-4967-BABD-0DA19EA67C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531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B90D42-68C2-5E55-2F20-D9513E8B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DC1F422-F3BF-3591-6717-7362BA0BD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9B0C607-5315-EBA8-0DEC-5302B302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535C-4C51-48CB-9C74-403858D80B6B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B8C8AB-0820-48C8-DE46-08B5D737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FA1DCE-256A-EFFB-793F-7EA54C4C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11D4-1DA9-4967-BABD-0DA19EA67C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332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216740C-0370-7AB9-071D-C7F3CD5A1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AB45E35-E100-ABA6-437C-C2F9BD694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22169A1-5168-F5E5-6AA8-C227BCDF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535C-4C51-48CB-9C74-403858D80B6B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42DAE9-E0E7-4373-0098-BFF851F9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E4F598-D614-02B9-EFA8-C5597354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11D4-1DA9-4967-BABD-0DA19EA67C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383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CC6AB8-21C8-7CE2-F587-E164DB1B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594391-21E0-1942-9A4C-9C5E5E30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6A04A6-4798-15EA-F554-D90D2754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535C-4C51-48CB-9C74-403858D80B6B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1F9E63-AE10-19C1-29CD-565146AE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B3C427-05B9-3888-1ABF-7B09AF37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11D4-1DA9-4967-BABD-0DA19EA67C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16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63BC9E-487F-3CEE-0E42-C59E0EFE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8DF8A6D-B25A-641E-3DA9-CFF0A340A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2AD29D-A4D3-71AC-0C08-C1E54FDB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535C-4C51-48CB-9C74-403858D80B6B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51602D-36E6-6E1A-7AD4-BC97B0F7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DA2A237-7AD9-2083-A75E-5DC3A390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11D4-1DA9-4967-BABD-0DA19EA67C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9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64151A-EE35-FEB3-EF92-07DE30EC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1B7E38-FA73-B4F3-11BC-C14C8BAEA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71EE34B-3367-2787-2799-637266F38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9C2D904-695C-BB80-C2FD-F19ECC70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535C-4C51-48CB-9C74-403858D80B6B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2A63B4C-E6C9-E58D-92D2-0AC9A385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269ACB-8835-35D8-73A9-35EA1253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11D4-1DA9-4967-BABD-0DA19EA67C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437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A14190-4A8E-3508-B26B-B104C6AE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6766D34-4BA9-242F-DF76-9D19E3F59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51F2F94-226C-CCA0-D09E-6CC7C799D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DAC7D7E-3EDD-A1C5-842D-6ABC79AD6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9D49423-9909-C6EC-D08E-7704A0EB9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4E663FF-78BC-8CA4-1CEA-1FB0A35D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535C-4C51-48CB-9C74-403858D80B6B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37E8B65-6DB9-A444-E7A6-67BA091C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98A81F2-85BE-BA96-A260-DE03B889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11D4-1DA9-4967-BABD-0DA19EA67C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500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0440BD-D422-0F73-C65C-35DCF9BC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9ECE42F-1E19-3EB6-0520-8BE10DC9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535C-4C51-48CB-9C74-403858D80B6B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0F60D69-0686-8B69-9564-6BF7DFFD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E4D954E-B4D8-28FA-14BE-8FED682C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11D4-1DA9-4967-BABD-0DA19EA67C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457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63EABEE-D298-2B73-82CB-7BD11A41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535C-4C51-48CB-9C74-403858D80B6B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84B854D-179C-66DC-F2A7-213E2E22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8E04872-422A-B369-50B5-152F8204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11D4-1DA9-4967-BABD-0DA19EA67C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161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697C80-B06D-99EE-79C0-2DE0EAE1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3936C3-2B3C-9727-1D14-ADE19FA2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5AA50A2-912B-221C-ED68-822DBAE09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110696C-80A6-099B-15FB-55AA2C7F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535C-4C51-48CB-9C74-403858D80B6B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B591E87-9951-59BE-983F-137571A2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1595292-7AA2-9241-1D65-D9008DCE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11D4-1DA9-4967-BABD-0DA19EA67C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686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874A98-DF7D-A7BB-E99C-FED57D81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4D09CD6-12D1-CBD0-242F-8BB7DA76B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DFF7E8-49FA-9329-1846-1241D36ED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514FDB2-EC5F-5120-519E-E7E660FB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535C-4C51-48CB-9C74-403858D80B6B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2FC9E1F-F022-D09D-73FB-5F59724D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7D9B821-A6A3-EFD4-00FC-47A35A36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C11D4-1DA9-4967-BABD-0DA19EA67C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925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1B2EC8A-7D93-0CC8-EB78-BCD71B3F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8DB066A-7E7D-F521-B9F5-F47E18ACF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AAC4075-6DE5-0927-234B-F7EA2CB58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D535C-4C51-48CB-9C74-403858D80B6B}" type="datetimeFigureOut">
              <a:rPr lang="pl-PL" smtClean="0"/>
              <a:t>04.03.2023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F7AF96-6B8C-E7EE-B6EF-6EFE972A0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06555F2-B6FC-7740-4C2C-FAF6B74FC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C11D4-1DA9-4967-BABD-0DA19EA67C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60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FCF454-83DF-64CF-72DA-B8CF14299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Typy Firm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3DB2E28-2757-4200-EEB8-B5EC860FE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Wykonali: Bartosz Kruszewski i Franciszek Przeliorz</a:t>
            </a:r>
          </a:p>
        </p:txBody>
      </p:sp>
    </p:spTree>
    <p:extLst>
      <p:ext uri="{BB962C8B-B14F-4D97-AF65-F5344CB8AC3E}">
        <p14:creationId xmlns:p14="http://schemas.microsoft.com/office/powerpoint/2010/main" val="2415220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483FD9-188A-CB96-08F2-5D6A7661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Start-</a:t>
            </a:r>
            <a:r>
              <a:rPr lang="pl-PL" dirty="0" err="1"/>
              <a:t>up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948DCB-5708-C82F-0233-EF21FB61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Start-</a:t>
            </a:r>
            <a:r>
              <a:rPr lang="pl-PL" dirty="0" err="1"/>
              <a:t>up</a:t>
            </a:r>
            <a:r>
              <a:rPr lang="pl-PL" dirty="0"/>
              <a:t> jest to firma, która chce wejść na rynek, bazując na innowacyjnym modelu biznesowym w porównaniu do modeli stosowanych przez inne przedmioty w branży. </a:t>
            </a:r>
          </a:p>
        </p:txBody>
      </p:sp>
    </p:spTree>
    <p:extLst>
      <p:ext uri="{BB962C8B-B14F-4D97-AF65-F5344CB8AC3E}">
        <p14:creationId xmlns:p14="http://schemas.microsoft.com/office/powerpoint/2010/main" val="373955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87D6EC-0EA3-8E00-9C7F-EF0129F3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Cechy Start-</a:t>
            </a:r>
            <a:r>
              <a:rPr lang="pl-PL" dirty="0" err="1"/>
              <a:t>upu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8DA0AA-D465-B90D-BA25-7946CD5EE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Innowacyjność</a:t>
            </a:r>
          </a:p>
          <a:p>
            <a:r>
              <a:rPr lang="pl-PL" dirty="0"/>
              <a:t>Elastyczność do potrzeb rynku</a:t>
            </a:r>
          </a:p>
          <a:p>
            <a:r>
              <a:rPr lang="pl-PL" dirty="0"/>
              <a:t>Wysokie ryzyko</a:t>
            </a:r>
          </a:p>
          <a:p>
            <a:r>
              <a:rPr lang="pl-PL" dirty="0"/>
              <a:t>Początkowe zewnętrzne finansowanie (często spore)</a:t>
            </a:r>
          </a:p>
          <a:p>
            <a:r>
              <a:rPr lang="pl-PL" dirty="0"/>
              <a:t>Skalowalność</a:t>
            </a:r>
          </a:p>
        </p:txBody>
      </p:sp>
    </p:spTree>
    <p:extLst>
      <p:ext uri="{BB962C8B-B14F-4D97-AF65-F5344CB8AC3E}">
        <p14:creationId xmlns:p14="http://schemas.microsoft.com/office/powerpoint/2010/main" val="339881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D9E2B9-DF34-3E5F-9D26-82141C14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Zakładanie Start-</a:t>
            </a:r>
            <a:r>
              <a:rPr lang="pl-PL" dirty="0" err="1"/>
              <a:t>upu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310EBA-1D48-E1CB-6B37-A31E92034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Innowacyjny pomysł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Badania rynku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Plan Biznesowy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Pozyskiwanie funduszy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Tworzenie zespołu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Rejestracja firmy</a:t>
            </a:r>
          </a:p>
        </p:txBody>
      </p:sp>
    </p:spTree>
    <p:extLst>
      <p:ext uri="{BB962C8B-B14F-4D97-AF65-F5344CB8AC3E}">
        <p14:creationId xmlns:p14="http://schemas.microsoft.com/office/powerpoint/2010/main" val="381751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428BC9-97DF-1234-F01D-61216C01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działalności Start-</a:t>
            </a:r>
            <a:r>
              <a:rPr lang="pl-PL" dirty="0" err="1"/>
              <a:t>upów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A54FCD-3B83-6B98-30C2-8339FD88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Przez swoje cechy start-</a:t>
            </a:r>
            <a:r>
              <a:rPr lang="pl-PL" dirty="0" err="1"/>
              <a:t>upy</a:t>
            </a:r>
            <a:r>
              <a:rPr lang="pl-PL" dirty="0"/>
              <a:t> najczęściej są powiązane z technologią. </a:t>
            </a:r>
          </a:p>
          <a:p>
            <a:r>
              <a:rPr lang="pl-PL" dirty="0"/>
              <a:t>Start-</a:t>
            </a:r>
            <a:r>
              <a:rPr lang="pl-PL" dirty="0" err="1"/>
              <a:t>upy</a:t>
            </a:r>
            <a:r>
              <a:rPr lang="pl-PL" dirty="0"/>
              <a:t> często opierają swoją działalność na medycynie, handlu, finansach, czy edukacji, ale łączą ją z innowacyjnymi rozwiązaniami technologicznymi</a:t>
            </a:r>
          </a:p>
          <a:p>
            <a:r>
              <a:rPr lang="pl-PL" dirty="0"/>
              <a:t>Możemy spotkać </a:t>
            </a:r>
            <a:r>
              <a:rPr lang="pl-PL" dirty="0" err="1"/>
              <a:t>stat-upy</a:t>
            </a:r>
            <a:r>
              <a:rPr lang="pl-PL" dirty="0"/>
              <a:t> „ideowe”, np. ekologiczne lub społeczne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403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AEDDBC-60CC-B52A-AF0E-BD40E0A4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Badania rynku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00FB21-4BB5-D2CD-AC23-0E2DB8EB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Cele badania (np. preferencje klientów, trendy, konkurencja)</a:t>
            </a:r>
          </a:p>
          <a:p>
            <a:r>
              <a:rPr lang="pl-PL" dirty="0"/>
              <a:t>Wybór metody badawczej (np. ankiety, wywiady)</a:t>
            </a:r>
          </a:p>
          <a:p>
            <a:r>
              <a:rPr lang="pl-PL" dirty="0"/>
              <a:t>Określenie grupy docelowej</a:t>
            </a:r>
          </a:p>
          <a:p>
            <a:r>
              <a:rPr lang="pl-PL" dirty="0"/>
              <a:t>Przeprowadzenie badania (często używa się narzędzi online)</a:t>
            </a:r>
          </a:p>
          <a:p>
            <a:r>
              <a:rPr lang="pl-PL" dirty="0"/>
              <a:t>Analiza wyników</a:t>
            </a:r>
          </a:p>
          <a:p>
            <a:r>
              <a:rPr lang="pl-PL" dirty="0"/>
              <a:t>Wnioski i dostosowanie produktu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562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583E7D-3619-97EB-513A-A0FBE98C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Przykładowe modele biznesowe dla Start-</a:t>
            </a:r>
            <a:r>
              <a:rPr lang="pl-PL" dirty="0" err="1"/>
              <a:t>upu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55A0EB-416D-AEDB-4D7D-195E3AD55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Freemium</a:t>
            </a:r>
            <a:r>
              <a:rPr lang="pl-PL" dirty="0"/>
              <a:t> (darmowa usługa, której „Premium” jest płatne)</a:t>
            </a:r>
          </a:p>
          <a:p>
            <a:r>
              <a:rPr lang="pl-PL" dirty="0" err="1"/>
              <a:t>Subskrybcyjny</a:t>
            </a:r>
            <a:r>
              <a:rPr lang="pl-PL" dirty="0"/>
              <a:t> </a:t>
            </a:r>
          </a:p>
          <a:p>
            <a:r>
              <a:rPr lang="pl-PL" dirty="0"/>
              <a:t>Dystrybucyjny (oferowanie swoich produktów u innych dystrybutorów)</a:t>
            </a:r>
          </a:p>
          <a:p>
            <a:r>
              <a:rPr lang="pl-PL" dirty="0"/>
              <a:t>Handlowy (bezpośrednia sprzedaż)</a:t>
            </a:r>
          </a:p>
          <a:p>
            <a:r>
              <a:rPr lang="pl-PL" dirty="0"/>
              <a:t>Reklamowy</a:t>
            </a:r>
          </a:p>
          <a:p>
            <a:r>
              <a:rPr lang="pl-PL" dirty="0"/>
              <a:t>Platformowy (tworzenie platformy dla innych usług)</a:t>
            </a:r>
          </a:p>
        </p:txBody>
      </p:sp>
    </p:spTree>
    <p:extLst>
      <p:ext uri="{BB962C8B-B14F-4D97-AF65-F5344CB8AC3E}">
        <p14:creationId xmlns:p14="http://schemas.microsoft.com/office/powerpoint/2010/main" val="376546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600805-BBE8-6DBB-25ED-9F89B713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Finansowanie Start-</a:t>
            </a:r>
            <a:r>
              <a:rPr lang="pl-PL" dirty="0" err="1"/>
              <a:t>upu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40F2F7-B89A-3776-EBB4-A5D179C0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Zbiórka funduszy</a:t>
            </a:r>
          </a:p>
          <a:p>
            <a:r>
              <a:rPr lang="pl-PL" dirty="0"/>
              <a:t>Inkubatory (firmy pomagające w zakładaniu start-</a:t>
            </a:r>
            <a:r>
              <a:rPr lang="pl-PL" dirty="0" err="1"/>
              <a:t>upów</a:t>
            </a:r>
            <a:r>
              <a:rPr lang="pl-PL" dirty="0"/>
              <a:t>)</a:t>
            </a:r>
          </a:p>
          <a:p>
            <a:r>
              <a:rPr lang="pl-PL" dirty="0"/>
              <a:t>„Anioły biznesu” (bogaci doświadczeni inwestorzy)</a:t>
            </a:r>
          </a:p>
          <a:p>
            <a:r>
              <a:rPr lang="pl-PL" dirty="0"/>
              <a:t>Crowdfunding (dołączanie nowych osób z własnym kapitałem w czasie trwania projektu)</a:t>
            </a:r>
          </a:p>
          <a:p>
            <a:r>
              <a:rPr lang="pl-PL" dirty="0"/>
              <a:t>Wkład własny</a:t>
            </a:r>
          </a:p>
        </p:txBody>
      </p:sp>
    </p:spTree>
    <p:extLst>
      <p:ext uri="{BB962C8B-B14F-4D97-AF65-F5344CB8AC3E}">
        <p14:creationId xmlns:p14="http://schemas.microsoft.com/office/powerpoint/2010/main" val="298075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A68A4B-7424-A7EE-A245-A0A94308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Fazy rozwoju Start-</a:t>
            </a:r>
            <a:r>
              <a:rPr lang="pl-PL" dirty="0" err="1"/>
              <a:t>upu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86C42A-B531-2F75-82A3-88C40D904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Pomysł</a:t>
            </a:r>
          </a:p>
          <a:p>
            <a:r>
              <a:rPr lang="pl-PL" dirty="0"/>
              <a:t>Założenie</a:t>
            </a:r>
          </a:p>
          <a:p>
            <a:r>
              <a:rPr lang="pl-PL" dirty="0"/>
              <a:t>Rozwój</a:t>
            </a:r>
          </a:p>
          <a:p>
            <a:r>
              <a:rPr lang="pl-PL" dirty="0"/>
              <a:t>Wzrost</a:t>
            </a:r>
          </a:p>
          <a:p>
            <a:r>
              <a:rPr lang="pl-PL" dirty="0"/>
              <a:t>Dojrzałość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6002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1B7126-6D3B-4DED-9EC9-A4D96F85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Rozwój start-</a:t>
            </a:r>
            <a:r>
              <a:rPr lang="pl-PL" dirty="0" err="1"/>
              <a:t>upu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34344D-8CD0-55D9-8B0C-0409B27A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Testowanie produktu</a:t>
            </a:r>
          </a:p>
          <a:p>
            <a:r>
              <a:rPr lang="pl-PL" dirty="0"/>
              <a:t>Szukanie nowych inwestorów</a:t>
            </a:r>
          </a:p>
          <a:p>
            <a:r>
              <a:rPr lang="pl-PL" dirty="0"/>
              <a:t>Wzmocnienie zespołu</a:t>
            </a:r>
          </a:p>
          <a:p>
            <a:r>
              <a:rPr lang="pl-PL" dirty="0"/>
              <a:t>Dostosowywanie pierwotnych założeń firmy</a:t>
            </a:r>
          </a:p>
        </p:txBody>
      </p:sp>
    </p:spTree>
    <p:extLst>
      <p:ext uri="{BB962C8B-B14F-4D97-AF65-F5344CB8AC3E}">
        <p14:creationId xmlns:p14="http://schemas.microsoft.com/office/powerpoint/2010/main" val="327682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3961F3-07CB-305F-EA82-EE7D8E03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Wzrost Start-</a:t>
            </a:r>
            <a:r>
              <a:rPr lang="pl-PL" dirty="0" err="1"/>
              <a:t>upu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3F27D4-C5A1-41FA-2289-97B4E67B0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Stabilność</a:t>
            </a:r>
          </a:p>
          <a:p>
            <a:r>
              <a:rPr lang="pl-PL" dirty="0"/>
              <a:t>Zwiększanie przychodów i zasięgu działalności</a:t>
            </a:r>
          </a:p>
          <a:p>
            <a:r>
              <a:rPr lang="pl-PL" dirty="0"/>
              <a:t>Wdrażanie innowacji</a:t>
            </a:r>
          </a:p>
          <a:p>
            <a:r>
              <a:rPr lang="pl-PL" dirty="0"/>
              <a:t>Zwiększenie zatrudnienia</a:t>
            </a:r>
          </a:p>
          <a:p>
            <a:r>
              <a:rPr lang="pl-PL" dirty="0"/>
              <a:t>Ekspansja na nowe rynki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643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18F285-971C-A6BF-0F72-BC328867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Spin-off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CB8D37-378C-2336-AC7B-39286E12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Spin off</a:t>
            </a:r>
            <a:r>
              <a:rPr lang="pl-PL" dirty="0"/>
              <a:t> jest to firma wydzielona z przedsiębiorstwa macierzystego, związana z jego pracami rozwojowo-badawczymi. </a:t>
            </a:r>
          </a:p>
        </p:txBody>
      </p:sp>
    </p:spTree>
    <p:extLst>
      <p:ext uri="{BB962C8B-B14F-4D97-AF65-F5344CB8AC3E}">
        <p14:creationId xmlns:p14="http://schemas.microsoft.com/office/powerpoint/2010/main" val="309651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FDF7A5-340C-DDBD-A14A-A88A81C3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Start-</a:t>
            </a:r>
            <a:r>
              <a:rPr lang="pl-PL" dirty="0" err="1"/>
              <a:t>upów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13E487-AD6D-C1BC-242C-7A792952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Facebook</a:t>
            </a:r>
          </a:p>
          <a:p>
            <a:r>
              <a:rPr lang="pl-PL" dirty="0"/>
              <a:t>Uber</a:t>
            </a:r>
          </a:p>
          <a:p>
            <a:r>
              <a:rPr lang="pl-PL" dirty="0"/>
              <a:t>Airbnb</a:t>
            </a:r>
          </a:p>
          <a:p>
            <a:r>
              <a:rPr lang="pl-PL" dirty="0" err="1"/>
              <a:t>Spotify</a:t>
            </a:r>
            <a:endParaRPr lang="pl-PL" dirty="0"/>
          </a:p>
          <a:p>
            <a:r>
              <a:rPr lang="pl-PL" dirty="0"/>
              <a:t>Amazon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9727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EF14C2-5505-9217-0CA9-EE5045BF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Firma usługowa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431706-90E3-68D5-E0CA-F29DFC236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Firma usługowa świadczy usługi (w ramach dowolnej branży), ale w odróżnieniu do innych firm nie produkuje fizycznych produktów.</a:t>
            </a:r>
          </a:p>
        </p:txBody>
      </p:sp>
    </p:spTree>
    <p:extLst>
      <p:ext uri="{BB962C8B-B14F-4D97-AF65-F5344CB8AC3E}">
        <p14:creationId xmlns:p14="http://schemas.microsoft.com/office/powerpoint/2010/main" val="2994642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EED1F5-93C4-B3E3-1A21-CADE9B31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typów firm usługowych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C59708-EB80-AF99-EC82-E54270D0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Konsultingowa (doradztwo)</a:t>
            </a:r>
          </a:p>
          <a:p>
            <a:r>
              <a:rPr lang="pl-PL" dirty="0"/>
              <a:t>Informatyczna</a:t>
            </a:r>
          </a:p>
          <a:p>
            <a:r>
              <a:rPr lang="pl-PL" dirty="0"/>
              <a:t>Marketingowa</a:t>
            </a:r>
          </a:p>
          <a:p>
            <a:r>
              <a:rPr lang="pl-PL" dirty="0"/>
              <a:t>Cateringowa</a:t>
            </a:r>
          </a:p>
          <a:p>
            <a:r>
              <a:rPr lang="pl-PL" dirty="0"/>
              <a:t>Transportowa </a:t>
            </a:r>
          </a:p>
          <a:p>
            <a:r>
              <a:rPr lang="pl-PL" dirty="0"/>
              <a:t>Opiekuńcza</a:t>
            </a:r>
          </a:p>
          <a:p>
            <a:r>
              <a:rPr lang="pl-PL" dirty="0"/>
              <a:t>Szkoleniowa</a:t>
            </a:r>
          </a:p>
        </p:txBody>
      </p:sp>
    </p:spTree>
    <p:extLst>
      <p:ext uri="{BB962C8B-B14F-4D97-AF65-F5344CB8AC3E}">
        <p14:creationId xmlns:p14="http://schemas.microsoft.com/office/powerpoint/2010/main" val="1222218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7E39E5-239F-C037-B4FE-77C0A507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Istotne kwestie w przypadku firm usługowych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2924CF-DB9E-121B-3EC8-E0D7A75E0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Analiza rynku (na jakie usługi jest zapotrzebowanie)</a:t>
            </a:r>
          </a:p>
          <a:p>
            <a:r>
              <a:rPr lang="pl-PL" dirty="0"/>
              <a:t>Wybór rodzaju usług</a:t>
            </a:r>
          </a:p>
          <a:p>
            <a:r>
              <a:rPr lang="pl-PL" dirty="0"/>
              <a:t>Plan biznesowy</a:t>
            </a:r>
          </a:p>
          <a:p>
            <a:r>
              <a:rPr lang="pl-PL" dirty="0"/>
              <a:t>Pozyskiwanie klientów</a:t>
            </a:r>
          </a:p>
          <a:p>
            <a:r>
              <a:rPr lang="pl-PL" dirty="0"/>
              <a:t>Obsługa klienta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3263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E1FBB7-863D-F032-0F43-711F76E5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Pozyskiwanie klientów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BA443C-AF76-FBA2-B22A-25C991A31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Znalezienie dokładnej grupy docelowej</a:t>
            </a:r>
          </a:p>
          <a:p>
            <a:r>
              <a:rPr lang="pl-PL" dirty="0"/>
              <a:t>Wykorzystanie nowoczesnych narzędzi marketingowych</a:t>
            </a:r>
          </a:p>
          <a:p>
            <a:r>
              <a:rPr lang="pl-PL" dirty="0"/>
              <a:t>Zaoferowanie czegoś unikalnego</a:t>
            </a:r>
          </a:p>
        </p:txBody>
      </p:sp>
    </p:spTree>
    <p:extLst>
      <p:ext uri="{BB962C8B-B14F-4D97-AF65-F5344CB8AC3E}">
        <p14:creationId xmlns:p14="http://schemas.microsoft.com/office/powerpoint/2010/main" val="965321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5E39A8-2C1B-124A-E9C6-9FB649AC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Usługi proste czy zaawansowane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8FF74F-1AFC-29DD-1843-AAA794BA7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Usługi proste są stosunkowo łatwe do wykonania i nie wymagają specjalistycznej wiedzy, np. sprzątanie, opieka nad dziećmi czy gastronomia.</a:t>
            </a:r>
          </a:p>
          <a:p>
            <a:r>
              <a:rPr lang="pl-PL" dirty="0"/>
              <a:t>Usługi zaawansowane wymagają do wykonania specjalistycznej wiedzy i są obarczone większym ryzykiem. Przykładami mogą być projektowanie stron internetowych czy doradztwo finansowe.</a:t>
            </a:r>
          </a:p>
        </p:txBody>
      </p:sp>
    </p:spTree>
    <p:extLst>
      <p:ext uri="{BB962C8B-B14F-4D97-AF65-F5344CB8AC3E}">
        <p14:creationId xmlns:p14="http://schemas.microsoft.com/office/powerpoint/2010/main" val="3248712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A6B0D8-803E-4B2B-4122-DBF8256F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Usługi proste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E38A5F-AB5E-F475-D57A-B3A00CF4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Łatwiejsze do realizacji i nie wymagają specjalistycznej wiedzy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Zazwyczaj tańsze w produkcji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Łatwiejsze do zrozumienia i komunikowania dla klientów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Łatwiejsze w obsłudze i wdrożeniu</a:t>
            </a:r>
          </a:p>
          <a:p>
            <a:pPr marL="0" indent="0">
              <a:buNone/>
            </a:pPr>
            <a:r>
              <a:rPr lang="pl-PL" dirty="0"/>
              <a:t>Wady: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Nie oferują dużego stopnia spersonalizowania.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Mogą być mniej opłacalne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Mogą być bardziej narażone na konkurencję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658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DF8D42-4DEF-BC51-AEA3-85BBEE06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Usługi zaawansowane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35813C-1AB2-EDC8-199A-B3FA0E6D1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Mogą być bardziej opłacalne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Mogą być bardziej konkurencyjne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Mogą oferować większy stopień spersonalizowania.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Mogą generować większy poziom lojalności klientów.</a:t>
            </a:r>
          </a:p>
          <a:p>
            <a:pPr marL="0" indent="0">
              <a:buNone/>
            </a:pPr>
            <a:r>
              <a:rPr lang="pl-PL" dirty="0"/>
              <a:t>Wady: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Trudniejsze w produkcji i wymagać większych nakładów finansowych.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Wymagają specjalistycznej wiedzy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Bardziej złożone w obsłudze dla klientów.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2310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C1C65A-A9FA-C2A0-0D52-B537E234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Firma informatyczna czy z informatycznym wsparciem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CF09C9-6867-24AD-C60E-A40BD6022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Firma informatyczna to firma, która specjalizuje się w projektowaniu, tworzeniu i utrzymywaniu oprogramowania oraz w dostarczaniu usług IT dla klientów. </a:t>
            </a:r>
          </a:p>
          <a:p>
            <a:r>
              <a:rPr lang="pl-PL" dirty="0"/>
              <a:t>Firma z informatycznym wsparciem to firma, która zatrudnia specjalistów IT lub wynajmuje zewnętrzne firmy IT w celu zapewnienia wsparcia w zakresie technologii informatycznych. </a:t>
            </a:r>
          </a:p>
        </p:txBody>
      </p:sp>
    </p:spTree>
    <p:extLst>
      <p:ext uri="{BB962C8B-B14F-4D97-AF65-F5344CB8AC3E}">
        <p14:creationId xmlns:p14="http://schemas.microsoft.com/office/powerpoint/2010/main" val="374073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1B4776-AB86-0682-0880-5EFD838A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Firma informatyczna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9A23AF-4274-7A02-9DA7-D24C2365C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Specjalizuje się w projektowaniu, tworzeniu i utrzymywaniu oprogramowania oraz dostarczaniu usług IT dla klientów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Zazwyczaj zatrudnia programistów, testerów, projektantów UX/UI, analityków biznesowych i innych specjalistów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Oferuje swoje usługi klientom na zasadzie outsourcingu lub tworzy oprogramowanie na własny użytek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Posiada wiedzę i doświadczenie w zakresie tworzenia oprogramowania, ale może mieć mniejsze umiejętności w zakresie dostarczania wsparcia technicznego.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039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01F4DC-0A6C-4007-C378-236A6476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Spin-off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E41B8E-FFA6-C231-6863-021935BA4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Korporacyjny – sektor prywatny</a:t>
            </a:r>
          </a:p>
          <a:p>
            <a:r>
              <a:rPr lang="pl-PL" dirty="0"/>
              <a:t>Instytucjonalne (np. Akademicki) – sektor publiczny</a:t>
            </a:r>
          </a:p>
          <a:p>
            <a:r>
              <a:rPr lang="pl-PL" dirty="0"/>
              <a:t>Przedsiębiorczy – kierowane przez osoby z doświadczeniem nabytym w spółce macierzystej</a:t>
            </a:r>
          </a:p>
        </p:txBody>
      </p:sp>
    </p:spTree>
    <p:extLst>
      <p:ext uri="{BB962C8B-B14F-4D97-AF65-F5344CB8AC3E}">
        <p14:creationId xmlns:p14="http://schemas.microsoft.com/office/powerpoint/2010/main" val="3308511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6AC59F-D67F-0933-74EF-7D60A0B0D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913"/>
            <a:ext cx="10515600" cy="5183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r>
              <a:rPr lang="pl-PL" dirty="0"/>
              <a:t>Wysoka specjalizacja i zaawansowana wiedza w dziedzinie IT.</a:t>
            </a:r>
          </a:p>
          <a:p>
            <a:r>
              <a:rPr lang="pl-PL" dirty="0"/>
              <a:t>Dostęp do najnowszych technologii i narzędzi informatycznych.</a:t>
            </a:r>
          </a:p>
          <a:p>
            <a:r>
              <a:rPr lang="pl-PL" dirty="0"/>
              <a:t>Możliwość szybkiej i skutecznej reakcji na problemy informatyczne.</a:t>
            </a:r>
          </a:p>
          <a:p>
            <a:r>
              <a:rPr lang="pl-PL" dirty="0"/>
              <a:t>Elastyczność i dostosowanie do potrzeb klientów.</a:t>
            </a:r>
          </a:p>
          <a:p>
            <a:pPr marL="0" indent="0">
              <a:buNone/>
            </a:pPr>
            <a:r>
              <a:rPr lang="pl-PL" dirty="0"/>
              <a:t>Wady:</a:t>
            </a:r>
          </a:p>
          <a:p>
            <a:r>
              <a:rPr lang="pl-PL" dirty="0"/>
              <a:t>Wyższe koszty związane z zatrudnieniem wysoko wykwalifikowanych pracowników i zakupem specjalistycznego sprzętu i oprogramowania.</a:t>
            </a:r>
          </a:p>
          <a:p>
            <a:r>
              <a:rPr lang="pl-PL" dirty="0"/>
              <a:t>Konieczność stałego monitorowania rynku i dostosowywania oferty do zmieniających się trendów i wymagań klientów.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699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C63DA3-A268-1A5E-9103-D5F41D2F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Firma z informatycznym wsparciem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EB24D6-E450-EE96-2CC5-A9F97B83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zatrudnia specjalistów IT lub korzysta z usług zewnętrznych firm IT, aby zapewnić wsparcie techniczne klientom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zapewnia klientom stałe wsparcie techniczne w zakresie funkcjonowania ich systemów informatycznych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może mieć mniejsze umiejętności w zakresie tworzenia oprogramowania i projektowania, ale posiada wiedzę i doświadczenie w zakresie dostarczania wsparcia technicznego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oferuje swoje usługi klientom na zasadzie outsourcingu lub pracy na miejscu klienta, w zależności od potrzeb klienta.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9961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9815B0-09AD-9908-355F-07905376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174"/>
            <a:ext cx="10515600" cy="51167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r>
              <a:rPr lang="pl-PL" dirty="0"/>
              <a:t>Brak konieczności zatrudniania specjalistów w dziedzinie IT.</a:t>
            </a:r>
          </a:p>
          <a:p>
            <a:r>
              <a:rPr lang="pl-PL" dirty="0"/>
              <a:t>Możliwość skorzystania z usług IT na zasadzie "</a:t>
            </a:r>
            <a:r>
              <a:rPr lang="pl-PL" dirty="0" err="1"/>
              <a:t>pay</a:t>
            </a:r>
            <a:r>
              <a:rPr lang="pl-PL" dirty="0"/>
              <a:t>-as-</a:t>
            </a:r>
            <a:r>
              <a:rPr lang="pl-PL" dirty="0" err="1"/>
              <a:t>you</a:t>
            </a:r>
            <a:r>
              <a:rPr lang="pl-PL" dirty="0"/>
              <a:t>-go", czyli płacenia tylko za zużyte zasoby.</a:t>
            </a:r>
          </a:p>
          <a:p>
            <a:r>
              <a:rPr lang="pl-PL" dirty="0"/>
              <a:t>Dostępność narzędzi i oprogramowania informatycznego bez konieczności zakupu i instalacji na własnym sprzęcie.</a:t>
            </a:r>
          </a:p>
          <a:p>
            <a:r>
              <a:rPr lang="pl-PL" dirty="0"/>
              <a:t>Korzystanie z zaawansowanych technologii i usług, których firma sama nie byłaby w stanie zrealizować.</a:t>
            </a:r>
          </a:p>
          <a:p>
            <a:pPr marL="0" indent="0">
              <a:buNone/>
            </a:pPr>
            <a:r>
              <a:rPr lang="pl-PL" dirty="0"/>
              <a:t>Wady:</a:t>
            </a:r>
          </a:p>
          <a:p>
            <a:r>
              <a:rPr lang="pl-PL" dirty="0"/>
              <a:t>Brak pełnej kontroli nad usługami informatycznymi.</a:t>
            </a:r>
          </a:p>
          <a:p>
            <a:r>
              <a:rPr lang="pl-PL" dirty="0"/>
              <a:t>Konieczność przekazywania poufnych danych i informacji firmie zewnętrznej.</a:t>
            </a:r>
          </a:p>
          <a:p>
            <a:r>
              <a:rPr lang="pl-PL" dirty="0"/>
              <a:t>Możliwe problemy z integracją usług z istniejącymi rozwiązaniami informatycznymi firmy.</a:t>
            </a:r>
          </a:p>
          <a:p>
            <a:r>
              <a:rPr lang="pl-PL" dirty="0"/>
              <a:t>Ryzyko uzależnienia się od jednego dostawcy usług IT.</a:t>
            </a:r>
          </a:p>
          <a:p>
            <a:r>
              <a:rPr lang="pl-PL" dirty="0"/>
              <a:t>Konieczność stałego monitorowania jakości świadczonych usług przez firmę zewnętrzną.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5975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0FB1C5-7193-FD43-5C49-DE08EBDF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Outsourcing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AAC981-3164-DA46-ADCB-1DB1BADB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Outsourcing to proces polegający na zleceniu przez firmę wykonania części lub całości określonych zadań lub usług na zewnątrz</a:t>
            </a:r>
          </a:p>
        </p:txBody>
      </p:sp>
    </p:spTree>
    <p:extLst>
      <p:ext uri="{BB962C8B-B14F-4D97-AF65-F5344CB8AC3E}">
        <p14:creationId xmlns:p14="http://schemas.microsoft.com/office/powerpoint/2010/main" val="3352277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0664DE-A0D9-E9A9-6CBB-390EF664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AE87EF-7654-9835-FA33-5A842203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Portal Businessinsider.pl</a:t>
            </a:r>
          </a:p>
          <a:p>
            <a:pPr marL="0" indent="0">
              <a:buNone/>
            </a:pPr>
            <a:r>
              <a:rPr lang="pl-PL" dirty="0"/>
              <a:t>Wikipedia</a:t>
            </a:r>
          </a:p>
          <a:p>
            <a:pPr marL="0" indent="0">
              <a:buNone/>
            </a:pPr>
            <a:r>
              <a:rPr lang="pl-PL" dirty="0"/>
              <a:t>ovhcloud.com</a:t>
            </a:r>
          </a:p>
          <a:p>
            <a:pPr marL="0" indent="0">
              <a:buNone/>
            </a:pPr>
            <a:r>
              <a:rPr lang="pl-PL" dirty="0" err="1"/>
              <a:t>ChatGPT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446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243F08-A3E2-9132-C797-2157B1BF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Split </a:t>
            </a:r>
            <a:r>
              <a:rPr lang="pl-PL" dirty="0" err="1"/>
              <a:t>up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64BB13-8B58-8F73-98C8-5743893E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Split </a:t>
            </a:r>
            <a:r>
              <a:rPr lang="pl-PL" dirty="0" err="1"/>
              <a:t>up</a:t>
            </a:r>
            <a:r>
              <a:rPr lang="pl-PL" dirty="0"/>
              <a:t> zachodzi kiedy przedsiębiorstwo macierzyste traci osobowość prawną, a w jej miejsce powstają nowe organizacje.</a:t>
            </a:r>
          </a:p>
          <a:p>
            <a:r>
              <a:rPr lang="pl-PL" dirty="0"/>
              <a:t>Często mówimy o </a:t>
            </a:r>
            <a:r>
              <a:rPr lang="pl-PL" dirty="0" err="1"/>
              <a:t>spin</a:t>
            </a:r>
            <a:r>
              <a:rPr lang="pl-PL" dirty="0"/>
              <a:t> </a:t>
            </a:r>
            <a:r>
              <a:rPr lang="pl-PL" dirty="0" err="1"/>
              <a:t>offach</a:t>
            </a:r>
            <a:r>
              <a:rPr lang="pl-PL" dirty="0"/>
              <a:t> kapitałowych i zbywalnych, za pomocą których odbywa się restrukturyzacja firmy.</a:t>
            </a:r>
          </a:p>
        </p:txBody>
      </p:sp>
    </p:spTree>
    <p:extLst>
      <p:ext uri="{BB962C8B-B14F-4D97-AF65-F5344CB8AC3E}">
        <p14:creationId xmlns:p14="http://schemas.microsoft.com/office/powerpoint/2010/main" val="217418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23C751-A7FE-BB5A-3095-4C0F8D2D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Akademicki Spin off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93E395-57CB-D401-291F-EDF267706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Akademicki </a:t>
            </a:r>
            <a:r>
              <a:rPr lang="pl-PL" dirty="0" err="1"/>
              <a:t>spin</a:t>
            </a:r>
            <a:r>
              <a:rPr lang="pl-PL" dirty="0"/>
              <a:t> off powstaje w wyniku działalności badawczej pracowników naukowych zatrudnionych na uczelniach.</a:t>
            </a:r>
          </a:p>
          <a:p>
            <a:r>
              <a:rPr lang="pl-PL" dirty="0"/>
              <a:t>Problemami takiego </a:t>
            </a:r>
            <a:r>
              <a:rPr lang="pl-PL" dirty="0" err="1"/>
              <a:t>spin</a:t>
            </a:r>
            <a:r>
              <a:rPr lang="pl-PL" dirty="0"/>
              <a:t> </a:t>
            </a:r>
            <a:r>
              <a:rPr lang="pl-PL" dirty="0" err="1"/>
              <a:t>offu</a:t>
            </a:r>
            <a:r>
              <a:rPr lang="pl-PL" dirty="0"/>
              <a:t> mogą być: źródło finansowania, transfer technologii z uczelni do firmy, dostęp do nowoczesnych technologii, prawo własności intelektualnej, a także relacje z uczelnią.</a:t>
            </a:r>
          </a:p>
        </p:txBody>
      </p:sp>
    </p:spTree>
    <p:extLst>
      <p:ext uri="{BB962C8B-B14F-4D97-AF65-F5344CB8AC3E}">
        <p14:creationId xmlns:p14="http://schemas.microsoft.com/office/powerpoint/2010/main" val="108723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8AA70C-0B2B-E326-24E5-5CC62E46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powstaje </a:t>
            </a:r>
            <a:r>
              <a:rPr lang="pl-PL" dirty="0" err="1"/>
              <a:t>spin</a:t>
            </a:r>
            <a:r>
              <a:rPr lang="pl-PL" dirty="0"/>
              <a:t> off?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A493D1-EAE5-746A-973A-4BF8775D2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Spin off wymaga zaangażowania przedsiębiorstwa macierzystego. Określane są cele firmy i biznes plan przedsiębiorstwa odpryskowego. Ostatni etap stanowi transfer zasobów, czyli wiedzy, technologii, pracowników oraz metod działań. </a:t>
            </a:r>
          </a:p>
          <a:p>
            <a:r>
              <a:rPr lang="pl-PL" dirty="0"/>
              <a:t>Najczęściej </a:t>
            </a:r>
            <a:r>
              <a:rPr lang="pl-PL" dirty="0" err="1"/>
              <a:t>spin</a:t>
            </a:r>
            <a:r>
              <a:rPr lang="pl-PL" dirty="0"/>
              <a:t> off to spółka kapitałowa lub z o.o.</a:t>
            </a:r>
          </a:p>
        </p:txBody>
      </p:sp>
    </p:spTree>
    <p:extLst>
      <p:ext uri="{BB962C8B-B14F-4D97-AF65-F5344CB8AC3E}">
        <p14:creationId xmlns:p14="http://schemas.microsoft.com/office/powerpoint/2010/main" val="26411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0AE096-82ED-5B12-FF2E-7B3953A6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Korzyści z założenia </a:t>
            </a:r>
            <a:r>
              <a:rPr lang="pl-PL" dirty="0" err="1"/>
              <a:t>spin</a:t>
            </a:r>
            <a:r>
              <a:rPr lang="pl-PL" dirty="0"/>
              <a:t> </a:t>
            </a:r>
            <a:r>
              <a:rPr lang="pl-PL" dirty="0" err="1"/>
              <a:t>offu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528B71-0462-7BFF-3D8F-E0A5CE54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Koncentracja na wyspecjalizowanym obszarze działalności</a:t>
            </a:r>
          </a:p>
          <a:p>
            <a:r>
              <a:rPr lang="pl-PL" dirty="0"/>
              <a:t>Oszczędność uzyskiwana przez współdzielenie zasobów</a:t>
            </a:r>
          </a:p>
          <a:p>
            <a:r>
              <a:rPr lang="pl-PL" dirty="0"/>
              <a:t>Samodzielność w relacjach z konkurentami</a:t>
            </a:r>
          </a:p>
          <a:p>
            <a:r>
              <a:rPr lang="pl-PL" dirty="0"/>
              <a:t>Otwarcie się na nowych inwestorów</a:t>
            </a:r>
          </a:p>
          <a:p>
            <a:r>
              <a:rPr lang="pl-PL" dirty="0"/>
              <a:t>Możliwość podejmowania większego ryzyka</a:t>
            </a:r>
          </a:p>
        </p:txBody>
      </p:sp>
    </p:spTree>
    <p:extLst>
      <p:ext uri="{BB962C8B-B14F-4D97-AF65-F5344CB8AC3E}">
        <p14:creationId xmlns:p14="http://schemas.microsoft.com/office/powerpoint/2010/main" val="25298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40A464-3676-CD18-F4EE-9FD58257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Spin off - </a:t>
            </a:r>
            <a:r>
              <a:rPr lang="pl-PL" dirty="0" err="1"/>
              <a:t>eBay</a:t>
            </a:r>
            <a:r>
              <a:rPr lang="pl-PL" dirty="0"/>
              <a:t> oraz </a:t>
            </a:r>
            <a:r>
              <a:rPr lang="pl-PL" dirty="0" err="1"/>
              <a:t>PayPal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5C2910-4DB3-D7E6-2120-239D42FB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Wcześniej </a:t>
            </a:r>
            <a:r>
              <a:rPr lang="pl-PL" dirty="0" err="1"/>
              <a:t>PayPal</a:t>
            </a:r>
            <a:r>
              <a:rPr lang="pl-PL" dirty="0"/>
              <a:t> został przejęty przez </a:t>
            </a:r>
            <a:r>
              <a:rPr lang="pl-PL" dirty="0" err="1"/>
              <a:t>eBay</a:t>
            </a:r>
            <a:r>
              <a:rPr lang="pl-PL" dirty="0"/>
              <a:t>. W 2015 z powodu odmienności działalności obu firm postanowiono je rozdzielić. Ogłoszono, że akcjonariusze otrzymają po jednej akcji </a:t>
            </a:r>
            <a:r>
              <a:rPr lang="pl-PL" dirty="0" err="1"/>
              <a:t>PayPala</a:t>
            </a:r>
            <a:r>
              <a:rPr lang="pl-PL" dirty="0"/>
              <a:t> za każdą akcję </a:t>
            </a:r>
            <a:r>
              <a:rPr lang="pl-PL" dirty="0" err="1"/>
              <a:t>eBay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16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40A464-3676-CD18-F4EE-9FD58257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Spin off - Google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5C2910-4DB3-D7E6-2120-239D42FB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Google został założony w 1998 przez dwóch doktorantów Uniwersytetu Stanforda, Larry’ego </a:t>
            </a:r>
            <a:r>
              <a:rPr lang="pl-PL" dirty="0" err="1"/>
              <a:t>Page’a</a:t>
            </a:r>
            <a:r>
              <a:rPr lang="pl-PL" dirty="0"/>
              <a:t> i Siergieja </a:t>
            </a:r>
            <a:r>
              <a:rPr lang="pl-PL" dirty="0" err="1"/>
              <a:t>Brina</a:t>
            </a:r>
            <a:r>
              <a:rPr lang="pl-PL" dirty="0"/>
              <a:t>. Opracowali oni nowatorską metodę analizy powiązań hipertekstowych, którą wykorzystali w swoim prototypie wyszukiwarki internetowej.</a:t>
            </a:r>
          </a:p>
        </p:txBody>
      </p:sp>
    </p:spTree>
    <p:extLst>
      <p:ext uri="{BB962C8B-B14F-4D97-AF65-F5344CB8AC3E}">
        <p14:creationId xmlns:p14="http://schemas.microsoft.com/office/powerpoint/2010/main" val="244699845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1172</Words>
  <Application>Microsoft Office PowerPoint</Application>
  <PresentationFormat>Panoramiczny</PresentationFormat>
  <Paragraphs>171</Paragraphs>
  <Slides>34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Motyw pakietu Office</vt:lpstr>
      <vt:lpstr>Typy Firm</vt:lpstr>
      <vt:lpstr>Spin-off</vt:lpstr>
      <vt:lpstr>Rodzaje Spin-off</vt:lpstr>
      <vt:lpstr>Split up</vt:lpstr>
      <vt:lpstr>Akademicki Spin off</vt:lpstr>
      <vt:lpstr>Jak powstaje spin off?</vt:lpstr>
      <vt:lpstr>Korzyści z założenia spin offu</vt:lpstr>
      <vt:lpstr>Przykład Spin off - eBay oraz PayPal</vt:lpstr>
      <vt:lpstr>Przykład Spin off - Google</vt:lpstr>
      <vt:lpstr>Start-up</vt:lpstr>
      <vt:lpstr>Cechy Start-upu</vt:lpstr>
      <vt:lpstr>Zakładanie Start-upu</vt:lpstr>
      <vt:lpstr>Zakres działalności Start-upów</vt:lpstr>
      <vt:lpstr>Badania rynku</vt:lpstr>
      <vt:lpstr>Przykładowe modele biznesowe dla Start-upu</vt:lpstr>
      <vt:lpstr>Finansowanie Start-upu</vt:lpstr>
      <vt:lpstr>Fazy rozwoju Start-upu</vt:lpstr>
      <vt:lpstr>Rozwój start-upu</vt:lpstr>
      <vt:lpstr>Wzrost Start-upu</vt:lpstr>
      <vt:lpstr>Przykłady Start-upów</vt:lpstr>
      <vt:lpstr>Firma usługowa</vt:lpstr>
      <vt:lpstr>Przykłady typów firm usługowych</vt:lpstr>
      <vt:lpstr>Istotne kwestie w przypadku firm usługowych</vt:lpstr>
      <vt:lpstr>Pozyskiwanie klientów</vt:lpstr>
      <vt:lpstr>Usługi proste czy zaawansowane</vt:lpstr>
      <vt:lpstr>Usługi proste</vt:lpstr>
      <vt:lpstr>Usługi zaawansowane</vt:lpstr>
      <vt:lpstr>Firma informatyczna czy z informatycznym wsparciem</vt:lpstr>
      <vt:lpstr>Firma informatyczna</vt:lpstr>
      <vt:lpstr>Prezentacja programu PowerPoint</vt:lpstr>
      <vt:lpstr>Firma z informatycznym wsparciem</vt:lpstr>
      <vt:lpstr>Prezentacja programu PowerPoint</vt:lpstr>
      <vt:lpstr>Outsourcing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Typy Firm</dc:title>
  <dc:creator>Bartosz Kruszewski</dc:creator>
  <cp:lastModifiedBy>Bartosz Kruszewski</cp:lastModifiedBy>
  <cp:revision>2</cp:revision>
  <dcterms:created xsi:type="dcterms:W3CDTF">2023-03-04T08:47:45Z</dcterms:created>
  <dcterms:modified xsi:type="dcterms:W3CDTF">2023-03-04T11:36:33Z</dcterms:modified>
</cp:coreProperties>
</file>