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83" r:id="rId4"/>
    <p:sldId id="257" r:id="rId5"/>
    <p:sldId id="258" r:id="rId6"/>
    <p:sldId id="273" r:id="rId7"/>
    <p:sldId id="274" r:id="rId8"/>
    <p:sldId id="275" r:id="rId9"/>
    <p:sldId id="262" r:id="rId10"/>
    <p:sldId id="276" r:id="rId11"/>
    <p:sldId id="284" r:id="rId12"/>
    <p:sldId id="264" r:id="rId13"/>
    <p:sldId id="260" r:id="rId14"/>
    <p:sldId id="265" r:id="rId15"/>
    <p:sldId id="281" r:id="rId16"/>
    <p:sldId id="267" r:id="rId17"/>
    <p:sldId id="269" r:id="rId18"/>
    <p:sldId id="282" r:id="rId19"/>
    <p:sldId id="266" r:id="rId20"/>
    <p:sldId id="268" r:id="rId21"/>
    <p:sldId id="277" r:id="rId22"/>
    <p:sldId id="278" r:id="rId23"/>
    <p:sldId id="270" r:id="rId24"/>
    <p:sldId id="279" r:id="rId25"/>
    <p:sldId id="271" r:id="rId26"/>
    <p:sldId id="280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7A6FD2-B419-AA2E-4877-C804B726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FDA8FD-9B3A-7EB6-B3B8-194DDA07B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0C5197-771D-6DCF-4AE6-517BCB1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2737C7-545C-EF7A-6F42-260BF731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006EDE-E0B6-0D54-B017-D509DA9D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0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9CB6FE-6A77-C654-4981-A2B5328D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92799E-FB74-FE64-13C5-1A1C04AF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F13F29-D87E-B176-DEFC-06935E93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96D8C8-F14E-10D0-232E-B46D9DC8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00C97F-ECBC-0AA1-526C-AB55636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09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9A6EF31-71A8-6219-3E95-C6CAF471D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C8D90D-4815-4E4C-10E4-F7E3E9C4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F8EA8E-C6AE-E11D-45D4-A709FD89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6691E7-31C0-9E66-CD72-D440D754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B3814E-55DC-1E3E-2B31-EBE01EC5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2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292F7-A939-6DE2-975F-D4C6CC9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849BB1-9DF1-6BDD-308B-3F98549D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5FB21F-5570-F042-E13B-E9E3EA35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E2F078-CFB0-852D-90CC-237D7E55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62A74A-35EB-5E65-CB3E-C002C767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2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171E04-9360-558D-CAD5-25AA45A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A4C994-9774-AB62-00D5-9F11E56A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704F75-F18A-EFC0-E59A-CD2398F1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4FB834-1E5A-B701-7D5C-09E1DA91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8D5F09-2A8B-2BE0-880C-AC95BA2C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5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75CB2-134C-D8F5-BDD2-686A06B0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C2693-BF3E-885E-137E-7D3CC4605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3C0CA3-86BD-FD28-907B-53F5AF67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3D54D1-41C0-CF1B-8539-75DB35EB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26977B-80C9-E804-D61E-8FD412F5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960AD2-80FD-29D2-E1E1-D6B7169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0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FB1BE-44D4-9D3B-C4E8-AC4A3582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319B2E-1F10-5294-A07A-5806A3A5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7C4D6F-7281-535C-0B20-5A01BEB10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CEC2E49-D222-A35F-D2D9-428F490A5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F01121B-C4CC-3231-C0AC-BBDE4F367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75475A5-C1CA-3304-7253-3DB83EE6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F92D751-024C-A669-EB53-6776CB4E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000CDA9-A8E8-9920-AAEC-DD7F1501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59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D6326-637D-A6F2-79A1-96E583A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21B4FC-9D50-8A05-8307-9B78C9EE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494D3B9-4AC7-5195-3AB7-AFC195DA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0A1652E-8B49-229A-A427-C52FB66F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01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2CB806C-376A-2769-72A2-8464F5B4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BD88D84-5357-261A-2046-233212A2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FECC68B-9478-09F5-F2B4-41F7F4FE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0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25EE7-1CE1-55CF-990C-36FA8900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D471AB-977F-50DD-7F48-E9706AB0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015D69-8BC2-E64D-A509-2791E97DF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803A74-43E7-723A-7945-2E59ABAF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47129F-9608-2B8C-F588-6DB91757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52BA28-4460-D414-B241-F0F4679A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29288-11AB-A6BF-2592-280BC095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BE4CFAA-1650-01CE-B04E-AD4DA9D0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985153-DAC8-CC70-E823-29D2CDA0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BE1BC3-BC45-01C4-AA0D-F3A0FE2F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4CC035-AB2C-FE5A-F153-A7206F3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842543-896A-0B32-44A1-CE537930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1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4F3A60F-85F1-3579-1B13-0FB2103A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965B02-318A-5C79-C587-EBCEBC2D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E6EC98-39EF-4775-8330-8A72F4D87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3E87-3479-6747-9143-D78A13C15FA2}" type="datetimeFigureOut">
              <a:rPr lang="pl-PL" smtClean="0"/>
              <a:t>4.03.2024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348378-46C0-E31D-165D-51287D43A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A57399-2402-D585-AC5B-54EAB860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F95B-C950-B24E-9022-F14FCC2F7E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5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38398A-5EEB-A3E4-8063-CC43D3B65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801"/>
            <a:ext cx="9144000" cy="2387600"/>
          </a:xfrm>
        </p:spPr>
        <p:txBody>
          <a:bodyPr>
            <a:normAutofit/>
          </a:bodyPr>
          <a:lstStyle/>
          <a:p>
            <a:r>
              <a:rPr lang="pl-PL" dirty="0"/>
              <a:t>Ray casting i grafika „2.5D”</a:t>
            </a:r>
            <a:br>
              <a:rPr lang="pl-PL" dirty="0"/>
            </a:br>
            <a:r>
              <a:rPr lang="pl-PL" sz="3200" i="1" dirty="0"/>
              <a:t>Seminarium – Algorytmy numeryczne i graficzne</a:t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0AB3CF-62E0-98C4-E0C7-C3E0A8E0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928"/>
            <a:ext cx="9144000" cy="1655762"/>
          </a:xfrm>
        </p:spPr>
        <p:txBody>
          <a:bodyPr/>
          <a:lstStyle/>
          <a:p>
            <a:r>
              <a:rPr lang="pl-PL" dirty="0"/>
              <a:t>Przygotował Bartosz Kruszewski</a:t>
            </a:r>
          </a:p>
        </p:txBody>
      </p:sp>
    </p:spTree>
    <p:extLst>
      <p:ext uri="{BB962C8B-B14F-4D97-AF65-F5344CB8AC3E}">
        <p14:creationId xmlns:p14="http://schemas.microsoft.com/office/powerpoint/2010/main" val="175785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ED3CEE9-3CDF-2710-9A9A-A731ADEB6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823912"/>
          </a:xfrm>
        </p:spPr>
        <p:txBody>
          <a:bodyPr anchor="ctr"/>
          <a:lstStyle/>
          <a:p>
            <a:pPr algn="ctr"/>
            <a:r>
              <a:rPr lang="pl-PL"/>
              <a:t>Catacomb 3D (1991r.)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62D6D8A3-B859-0CAD-5573-E1ED6CCF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69207"/>
            <a:ext cx="5183188" cy="823912"/>
          </a:xfrm>
        </p:spPr>
        <p:txBody>
          <a:bodyPr anchor="ctr"/>
          <a:lstStyle/>
          <a:p>
            <a:pPr algn="ctr"/>
            <a:r>
              <a:rPr lang="pl-PL"/>
              <a:t>Wolfenstein 3D (1992r.)</a:t>
            </a:r>
          </a:p>
        </p:txBody>
      </p:sp>
      <p:pic>
        <p:nvPicPr>
          <p:cNvPr id="4098" name="Picture 2" descr="Catacomb 3D (1992) Final Boss &amp; Ending - YouTube">
            <a:extLst>
              <a:ext uri="{FF2B5EF4-FFF2-40B4-BE49-F238E27FC236}">
                <a16:creationId xmlns:a16="http://schemas.microsoft.com/office/drawing/2014/main" id="{28BFCC7A-3D34-3747-9ECE-DB30331E8E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" b="9089"/>
          <a:stretch/>
        </p:blipFill>
        <p:spPr bwMode="auto">
          <a:xfrm>
            <a:off x="1033812" y="2093119"/>
            <a:ext cx="4763385" cy="29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olfenstein 3D na GOG.COM">
            <a:extLst>
              <a:ext uri="{FF2B5EF4-FFF2-40B4-BE49-F238E27FC236}">
                <a16:creationId xmlns:a16="http://schemas.microsoft.com/office/drawing/2014/main" id="{DE2B9B2F-AE5E-4DC2-9A98-6DD8DD6B44F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2093118"/>
            <a:ext cx="5183188" cy="29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8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101A94-6B70-1C82-D249-DD7C4688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Ojciec gier FPS – John Carmack</a:t>
            </a:r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2D7B8B11-B4A1-8FEE-CA68-1BAF72FB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737" y="1690688"/>
            <a:ext cx="5776599" cy="44989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l-PL" dirty="0"/>
              <a:t>John Carmack to legendarny programista, pionier gier FPS. Jego prace nad silnikami gier zrewolucjonizowały przemysł rozrywkowy. </a:t>
            </a:r>
          </a:p>
          <a:p>
            <a:pPr marL="0" indent="0" algn="just">
              <a:buNone/>
            </a:pPr>
            <a:r>
              <a:rPr lang="pl-PL" dirty="0"/>
              <a:t>Jest współzałożycielem firmy ID Software oraz głównym współautorem DOOM i Quake. Po odejściu z firmy dołączył do </a:t>
            </a:r>
            <a:r>
              <a:rPr lang="pl-PL" dirty="0" err="1"/>
              <a:t>Oculus</a:t>
            </a:r>
            <a:r>
              <a:rPr lang="pl-PL" dirty="0"/>
              <a:t> VR (obecnie przejęty przez Facebooka). </a:t>
            </a:r>
          </a:p>
          <a:p>
            <a:pPr marL="0" indent="0" algn="just">
              <a:buNone/>
            </a:pPr>
            <a:r>
              <a:rPr lang="pl-PL" dirty="0"/>
              <a:t>W 2022 jego startup </a:t>
            </a:r>
            <a:r>
              <a:rPr lang="pl-PL" dirty="0" err="1"/>
              <a:t>Keen</a:t>
            </a:r>
            <a:r>
              <a:rPr lang="pl-PL" dirty="0"/>
              <a:t> Technologies zajmujący się sztuczną inteligencją dostał dofinansowanie 20 mln dolarów.</a:t>
            </a:r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D651ECAD-A333-1623-422A-80890A4F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4294" y="1690688"/>
            <a:ext cx="5183188" cy="823912"/>
          </a:xfrm>
        </p:spPr>
        <p:txBody>
          <a:bodyPr anchor="ctr">
            <a:normAutofit/>
          </a:bodyPr>
          <a:lstStyle/>
          <a:p>
            <a:pPr algn="ctr"/>
            <a:r>
              <a:rPr lang="pl-PL" sz="1800" b="0" dirty="0"/>
              <a:t>Zdjęcie z 2013 roku, 43 letni John Carmack w goglach VR firmy </a:t>
            </a:r>
            <a:r>
              <a:rPr lang="pl-PL" sz="1800" b="0" dirty="0" err="1"/>
              <a:t>Oculus</a:t>
            </a:r>
            <a:r>
              <a:rPr lang="pl-PL" sz="1800" b="0" dirty="0"/>
              <a:t>, do której dołączył jako CTO</a:t>
            </a:r>
          </a:p>
        </p:txBody>
      </p:sp>
      <p:pic>
        <p:nvPicPr>
          <p:cNvPr id="1026" name="Picture 2" descr="John Carmack opuszcza id Software | Eurogamer.pl">
            <a:extLst>
              <a:ext uri="{FF2B5EF4-FFF2-40B4-BE49-F238E27FC236}">
                <a16:creationId xmlns:a16="http://schemas.microsoft.com/office/drawing/2014/main" id="{02D44CF7-F31B-6B5C-11D8-67C2E0D2435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65" y="2514600"/>
            <a:ext cx="4359589" cy="34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7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F29AE-B58B-D9B5-A840-869ECA1D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Projekcja „2.5D”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B35306-5A53-496D-8069-9D725A9F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Problem wyświetlania grafiki z pierwszoosobowej, można rozwiązać </a:t>
            </a:r>
            <a:br>
              <a:rPr lang="pl-PL"/>
            </a:br>
            <a:r>
              <a:rPr lang="pl-PL"/>
              <a:t>za pomocą obliczania głębi. </a:t>
            </a:r>
          </a:p>
          <a:p>
            <a:pPr marL="0" indent="0" algn="just">
              <a:buNone/>
            </a:pPr>
            <a:r>
              <a:rPr lang="pl-PL"/>
              <a:t>Rozwiązanie polega na rysowaniu obok siebie prostokątów odpowiedniej wielkości, proporcjonalnej do odległości obserwatora </a:t>
            </a:r>
            <a:br>
              <a:rPr lang="pl-PL"/>
            </a:br>
            <a:r>
              <a:rPr lang="pl-PL"/>
              <a:t>od obserwowanego obiektu. Ta odległość to właśnie głębia.</a:t>
            </a:r>
          </a:p>
          <a:p>
            <a:pPr marL="0" indent="0" algn="just">
              <a:buNone/>
            </a:pPr>
            <a:r>
              <a:rPr lang="pl-PL"/>
              <a:t>Stosując odpowiednio duże próbkowanie jesteśmy w stanie uzyskać iluzję obrazu 3D, czyli właśnie wcześniej omawiamy obraz 2.5D.</a:t>
            </a:r>
          </a:p>
        </p:txBody>
      </p:sp>
    </p:spTree>
    <p:extLst>
      <p:ext uri="{BB962C8B-B14F-4D97-AF65-F5344CB8AC3E}">
        <p14:creationId xmlns:p14="http://schemas.microsoft.com/office/powerpoint/2010/main" val="47487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6ED6D-F44E-1761-74E5-09D4458B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Projekcja na podstawie obliczonych głębi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1AE843-921D-94B9-CD35-F9753CD1B5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1563"/>
            <a:ext cx="10346018" cy="372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3FAFE61-41D4-06DC-A9FC-DB32A8560341}"/>
              </a:ext>
            </a:extLst>
          </p:cNvPr>
          <p:cNvSpPr txBox="1"/>
          <p:nvPr/>
        </p:nvSpPr>
        <p:spPr>
          <a:xfrm>
            <a:off x="3979402" y="5929361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pl.wikipedia.org</a:t>
            </a:r>
            <a:r>
              <a:rPr lang="pl-PL" dirty="0"/>
              <a:t>/</a:t>
            </a:r>
            <a:r>
              <a:rPr lang="pl-PL" dirty="0" err="1"/>
              <a:t>wiki</a:t>
            </a:r>
            <a:r>
              <a:rPr lang="pl-PL" dirty="0"/>
              <a:t>/</a:t>
            </a:r>
            <a:r>
              <a:rPr lang="pl-PL" dirty="0" err="1"/>
              <a:t>Ray_casting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987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00C6E-AE71-865C-C736-4110A8DA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Uproszczony Ray casting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68C7A6-FED6-EAA4-8209-24D0668E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Algorytm, wyznaczający głębie, czyli odległości kamery od najbliższych obiektów w jej polu widzenia (FOV).</a:t>
            </a:r>
          </a:p>
          <a:p>
            <a:pPr marL="0" indent="0" algn="just">
              <a:buNone/>
            </a:pPr>
            <a:r>
              <a:rPr lang="pl-PL"/>
              <a:t>FOV jest dzielone ustaloną ilością promieni.</a:t>
            </a:r>
          </a:p>
          <a:p>
            <a:pPr marL="0" indent="0" algn="just">
              <a:buNone/>
            </a:pPr>
            <a:r>
              <a:rPr lang="pl-PL"/>
              <a:t>Optymalna wersja algorytmu zakłada obliczanie głębi </a:t>
            </a:r>
            <a:br>
              <a:rPr lang="pl-PL"/>
            </a:br>
            <a:r>
              <a:rPr lang="pl-PL"/>
              <a:t>posługując się „siatką” mapy 2D osobno licząc odległości dla każdego promienia.</a:t>
            </a:r>
          </a:p>
          <a:p>
            <a:pPr marL="0" indent="0" algn="just">
              <a:buNone/>
            </a:pPr>
            <a:r>
              <a:rPr lang="pl-PL"/>
              <a:t>Algorytm wykorzystuje proste zależności trygonometryczne oraz iteracyjne sprawdzanie kolizji </a:t>
            </a:r>
            <a:r>
              <a:rPr lang="pl-PL" b="1"/>
              <a:t>„rzucanego” </a:t>
            </a:r>
            <a:r>
              <a:rPr lang="pl-PL" i="1"/>
              <a:t>(stąd nazwa) </a:t>
            </a:r>
            <a:r>
              <a:rPr lang="pl-PL"/>
              <a:t>promienia </a:t>
            </a:r>
            <a:br>
              <a:rPr lang="pl-PL"/>
            </a:br>
            <a:r>
              <a:rPr lang="pl-PL"/>
              <a:t>z obiektami. </a:t>
            </a:r>
          </a:p>
        </p:txBody>
      </p:sp>
    </p:spTree>
    <p:extLst>
      <p:ext uri="{BB962C8B-B14F-4D97-AF65-F5344CB8AC3E}">
        <p14:creationId xmlns:p14="http://schemas.microsoft.com/office/powerpoint/2010/main" val="151895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2DD0E7-0E36-1E94-83F6-991A2040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Zaawansowany Ray casting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727D05-9BB9-5C10-EA42-B30D6535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Stosowanie bardziej skomplikowanych obiektów niż kwadraty na siatce, np. wieloboki</a:t>
            </a:r>
          </a:p>
          <a:p>
            <a:r>
              <a:rPr lang="pl-PL"/>
              <a:t>Można rozszerzyć dla 3 wymiarów</a:t>
            </a:r>
          </a:p>
          <a:p>
            <a:r>
              <a:rPr lang="pl-PL"/>
              <a:t>Złożoność rośnie wraz ze zwiększaniem skomplikowania opisu matematycznego obiektów na scenie</a:t>
            </a:r>
          </a:p>
          <a:p>
            <a:r>
              <a:rPr lang="pl-PL"/>
              <a:t>Stosowany do obliczania oświetlenia oraz do optymalizacji obliczeń (pozwala ustalić, które obiekty są w zasięgu widzenia, poprzez np. ograniczanie maksymalnej głębi)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71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94B479-5D75-ECDF-FFCA-AF474D62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Złożoność Ray castingu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61ED13-9D24-2F46-683B-8C4AAA10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N – liczba promieni</a:t>
            </a:r>
          </a:p>
          <a:p>
            <a:pPr marL="0" indent="0" algn="just">
              <a:buNone/>
            </a:pPr>
            <a:r>
              <a:rPr lang="pl-PL"/>
              <a:t>M – maksymalna głębia</a:t>
            </a:r>
          </a:p>
          <a:p>
            <a:pPr marL="0" indent="0" algn="just">
              <a:buNone/>
            </a:pPr>
            <a:r>
              <a:rPr lang="pl-PL"/>
              <a:t>R – złożoność funkcji rysującej prostokąt </a:t>
            </a:r>
          </a:p>
          <a:p>
            <a:pPr marL="0" indent="0" algn="just">
              <a:buNone/>
            </a:pPr>
            <a:endParaRPr lang="pl-PL"/>
          </a:p>
          <a:p>
            <a:pPr marL="0" indent="0" algn="just">
              <a:buNone/>
            </a:pPr>
            <a:r>
              <a:rPr lang="pl-PL"/>
              <a:t>Złożoność asymptotyczna Ray castingu, uwzględniając również rysowanie wyniku jego działania na ekranie to O(N * (M + R)).</a:t>
            </a:r>
          </a:p>
          <a:p>
            <a:pPr marL="0" indent="0" algn="just">
              <a:buNone/>
            </a:pPr>
            <a:r>
              <a:rPr lang="pl-PL"/>
              <a:t>Wielkości N i R są z reguły proporcjonalne do rozdzielczości obrazu.</a:t>
            </a:r>
          </a:p>
        </p:txBody>
      </p:sp>
    </p:spTree>
    <p:extLst>
      <p:ext uri="{BB962C8B-B14F-4D97-AF65-F5344CB8AC3E}">
        <p14:creationId xmlns:p14="http://schemas.microsoft.com/office/powerpoint/2010/main" val="2665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34B80-FF2C-1F73-8F67-B7B61633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Dokładność Ray castingu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A3B891-D0E7-357B-9B34-DA62C983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Wyliczana wartość głębi jest wystarczająco dokładna dla „ostro” wyglądającej projekcji „2.5D”.</a:t>
            </a:r>
          </a:p>
          <a:p>
            <a:pPr marL="0" indent="0" algn="just">
              <a:buNone/>
            </a:pPr>
            <a:r>
              <a:rPr lang="pl-PL" b="1"/>
              <a:t>Algorytm w formie w jakiej jest prezentowanej podczas referatu, </a:t>
            </a:r>
            <a:br>
              <a:rPr lang="pl-PL" b="1"/>
            </a:br>
            <a:r>
              <a:rPr lang="pl-PL" b="1"/>
              <a:t>nie jest pozbawiony problemów numerycznych!</a:t>
            </a:r>
          </a:p>
          <a:p>
            <a:pPr marL="0" indent="0" algn="just">
              <a:buNone/>
            </a:pPr>
            <a:r>
              <a:rPr lang="pl-PL"/>
              <a:t>Występuje zjawisko utraty cyfr znaczących, problemy z przybliżeniami wartości sin i cos oraz błędy związane z operacjami wykonywanymi </a:t>
            </a:r>
            <a:br>
              <a:rPr lang="pl-PL"/>
            </a:br>
            <a:r>
              <a:rPr lang="pl-PL"/>
              <a:t>na liczbach zmiennopozycyjnych (luźno licząc to około 60 operacji zmiennopozycyjnych na każdy promień).</a:t>
            </a:r>
          </a:p>
        </p:txBody>
      </p:sp>
    </p:spTree>
    <p:extLst>
      <p:ext uri="{BB962C8B-B14F-4D97-AF65-F5344CB8AC3E}">
        <p14:creationId xmlns:p14="http://schemas.microsoft.com/office/powerpoint/2010/main" val="298412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19C7AC-DFA6-A7A3-1118-CB06E740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Efekt rybiego oka</a:t>
            </a:r>
          </a:p>
        </p:txBody>
      </p:sp>
      <p:pic>
        <p:nvPicPr>
          <p:cNvPr id="1026" name="Picture 2" descr="Raycaster distance">
            <a:extLst>
              <a:ext uri="{FF2B5EF4-FFF2-40B4-BE49-F238E27FC236}">
                <a16:creationId xmlns:a16="http://schemas.microsoft.com/office/drawing/2014/main" id="{95774FDF-D154-4784-00DD-B1FDC3C6D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143" y="1690688"/>
            <a:ext cx="9613714" cy="252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062D3B6-54FB-BC4D-4043-1EC12709CAC2}"/>
              </a:ext>
            </a:extLst>
          </p:cNvPr>
          <p:cNvSpPr txBox="1"/>
          <p:nvPr/>
        </p:nvSpPr>
        <p:spPr>
          <a:xfrm>
            <a:off x="646814" y="4939686"/>
            <a:ext cx="1089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Podczas projekcji „2.5D”, występuje problem wyliczania głębi licząc od punktu obserwatora, zamiast od „linii obserwatora”. Zasięg widzenia jest wtedy okręgiem, natomiast „horyzont” jest linią prostą. W rezultacie możemy zaobserwować efekt rybiego oka, czyli wybrzuszenie obrazu na środku ekranu. Można w prosty sposób </a:t>
            </a:r>
            <a:br>
              <a:rPr lang="pl-PL" dirty="0"/>
            </a:br>
            <a:r>
              <a:rPr lang="pl-PL" dirty="0"/>
              <a:t>pozbyć się tego efektu, mnożąc obliczoną odległość przez cosinus kąta padania promienia.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96DDC44-BFAA-78D4-7DA5-4E93D7BB708E}"/>
              </a:ext>
            </a:extLst>
          </p:cNvPr>
          <p:cNvSpPr txBox="1"/>
          <p:nvPr/>
        </p:nvSpPr>
        <p:spPr>
          <a:xfrm>
            <a:off x="2934586" y="4361498"/>
            <a:ext cx="590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http://</a:t>
            </a:r>
            <a:r>
              <a:rPr lang="pl-PL" dirty="0" err="1"/>
              <a:t>www.playfuljs.com</a:t>
            </a:r>
            <a:r>
              <a:rPr lang="pl-PL" dirty="0"/>
              <a:t>/a-first-person-engine-in-265-lines/</a:t>
            </a:r>
          </a:p>
        </p:txBody>
      </p:sp>
    </p:spTree>
    <p:extLst>
      <p:ext uri="{BB962C8B-B14F-4D97-AF65-F5344CB8AC3E}">
        <p14:creationId xmlns:p14="http://schemas.microsoft.com/office/powerpoint/2010/main" val="236538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74B3AC-713E-DDAC-DA14-8E9D3842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Implementacja w Pygame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040126-090A-E7AC-A607-B66AE8DC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Podstawowa aplikacja Pygame (puste okno)</a:t>
            </a:r>
          </a:p>
          <a:p>
            <a:r>
              <a:rPr lang="pl-PL" dirty="0"/>
              <a:t>Reprezentacja mapy „gry”</a:t>
            </a:r>
          </a:p>
          <a:p>
            <a:r>
              <a:rPr lang="pl-PL" dirty="0"/>
              <a:t>Obiekt gracza (kamery) i jego poruszanie</a:t>
            </a:r>
          </a:p>
          <a:p>
            <a:r>
              <a:rPr lang="pl-PL" dirty="0"/>
              <a:t>Implementacja Ray castingu (bez projekcji „2.5D” – widok „z góry”)</a:t>
            </a:r>
          </a:p>
          <a:p>
            <a:r>
              <a:rPr lang="pl-PL" dirty="0"/>
              <a:t>Implementacja projekcji „2.5D” </a:t>
            </a:r>
          </a:p>
          <a:p>
            <a:r>
              <a:rPr lang="pl-PL" dirty="0"/>
              <a:t>Podstawowe ulepszenia „silnika”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Gotowy projekt można pobrać z mojego GitHuba:</a:t>
            </a:r>
            <a:br>
              <a:rPr lang="pl-PL" dirty="0"/>
            </a:b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github.com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BartoszKruszewski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pygame-raycaster</a:t>
            </a:r>
            <a:endParaRPr lang="pl-PL" sz="18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EB6B91-09EF-73F0-1351-78D847A4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87395A-2BCA-A013-230F-D962FD5F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Główne na których bazuje referat:</a:t>
            </a:r>
          </a:p>
          <a:p>
            <a:r>
              <a:rPr lang="pl-PL" dirty="0"/>
              <a:t>Filmik na YouTube użytkownika </a:t>
            </a:r>
            <a:r>
              <a:rPr lang="pl-PL" dirty="0" err="1"/>
              <a:t>Coder</a:t>
            </a:r>
            <a:r>
              <a:rPr lang="pl-PL" dirty="0"/>
              <a:t> Space 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www.youtube.com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watch?v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=ECqUrT7IdqQ (do 16min)</a:t>
            </a:r>
            <a:endParaRPr lang="pl-PL" sz="2400" dirty="0"/>
          </a:p>
          <a:p>
            <a:r>
              <a:rPr lang="pl-PL" dirty="0"/>
              <a:t>Angielska Wikipedia </a:t>
            </a:r>
            <a:br>
              <a:rPr lang="pl-PL" dirty="0"/>
            </a:b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Ray_casting</a:t>
            </a:r>
            <a:endParaRPr lang="pl-PL" sz="18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l-PL" dirty="0"/>
              <a:t>Literatura uzupełniająca:</a:t>
            </a:r>
          </a:p>
          <a:p>
            <a:r>
              <a:rPr lang="pl-PL" dirty="0"/>
              <a:t>"</a:t>
            </a:r>
            <a:r>
              <a:rPr lang="pl-PL" dirty="0" err="1"/>
              <a:t>Computer</a:t>
            </a:r>
            <a:r>
              <a:rPr lang="pl-PL" dirty="0"/>
              <a:t> Graphics: </a:t>
            </a:r>
            <a:r>
              <a:rPr lang="pl-PL" dirty="0" err="1"/>
              <a:t>Principles</a:t>
            </a:r>
            <a:r>
              <a:rPr lang="pl-PL" dirty="0"/>
              <a:t> and </a:t>
            </a:r>
            <a:r>
              <a:rPr lang="pl-PL" dirty="0" err="1"/>
              <a:t>Practice</a:t>
            </a:r>
            <a:r>
              <a:rPr lang="pl-PL" dirty="0"/>
              <a:t>" autorstwa James D. </a:t>
            </a:r>
            <a:r>
              <a:rPr lang="pl-PL" dirty="0" err="1"/>
              <a:t>Foley</a:t>
            </a:r>
            <a:r>
              <a:rPr lang="pl-PL" dirty="0"/>
              <a:t>, </a:t>
            </a:r>
            <a:r>
              <a:rPr lang="pl-PL" dirty="0" err="1"/>
              <a:t>Andries</a:t>
            </a:r>
            <a:r>
              <a:rPr lang="pl-PL" dirty="0"/>
              <a:t> van Dam, Steven K. Feiner, oraz John F. Hughes 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students.aiu.edu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submissions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profiles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50000"/>
                  </a:schemeClr>
                </a:solidFill>
              </a:rPr>
              <a:t>onlineBook</a:t>
            </a:r>
            <a:r>
              <a:rPr lang="pl-PL" sz="1800" i="1" dirty="0">
                <a:solidFill>
                  <a:schemeClr val="bg1">
                    <a:lumMod val="50000"/>
                  </a:schemeClr>
                </a:solidFill>
              </a:rPr>
              <a:t>/a6A8H5_computer%20graphics.pdf</a:t>
            </a:r>
          </a:p>
          <a:p>
            <a:r>
              <a:rPr lang="pl-PL" dirty="0"/>
              <a:t>Życiorys Johna </a:t>
            </a:r>
            <a:r>
              <a:rPr lang="pl-PL" dirty="0" err="1"/>
              <a:t>Carmacka</a:t>
            </a:r>
            <a:br>
              <a:rPr lang="pl-PL" dirty="0"/>
            </a:b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en.wikipedia.org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wiki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John_Carmack</a:t>
            </a:r>
            <a:endParaRPr lang="pl-PL" sz="1800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pl-PL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4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C4AF54-B293-EE44-1515-444981BC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Rozbudowana wersja silnika – gra DOOM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F68441-98B1-9E3A-D21C-680560E0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Ściany pod różnymi kątami</a:t>
            </a:r>
          </a:p>
          <a:p>
            <a:r>
              <a:rPr lang="pl-PL"/>
              <a:t>Różne wysokości pomieszczeń</a:t>
            </a:r>
          </a:p>
          <a:p>
            <a:r>
              <a:rPr lang="pl-PL"/>
              <a:t>Brak ścian zewnętrznych i „niebo”</a:t>
            </a:r>
          </a:p>
          <a:p>
            <a:r>
              <a:rPr lang="pl-PL"/>
              <a:t>Dziury w podłodze i w ścianach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32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9164B54-7CEE-AC18-F4C0-610F7791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032577"/>
            <a:ext cx="5157787" cy="823912"/>
          </a:xfrm>
        </p:spPr>
        <p:txBody>
          <a:bodyPr anchor="ctr"/>
          <a:lstStyle/>
          <a:p>
            <a:pPr algn="ctr"/>
            <a:r>
              <a:rPr lang="pl-PL"/>
              <a:t>Ściany pod kątem </a:t>
            </a: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CB46968C-4EC7-8FD9-1035-74E2950D6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2577"/>
            <a:ext cx="5183188" cy="823912"/>
          </a:xfrm>
        </p:spPr>
        <p:txBody>
          <a:bodyPr anchor="ctr"/>
          <a:lstStyle/>
          <a:p>
            <a:pPr algn="ctr"/>
            <a:r>
              <a:rPr lang="pl-PL"/>
              <a:t>Schody</a:t>
            </a:r>
          </a:p>
        </p:txBody>
      </p:sp>
      <p:pic>
        <p:nvPicPr>
          <p:cNvPr id="5122" name="Picture 2" descr="DOOM Classic Complete Collection Steam CD Key | Buy cheap on Kinguin.net">
            <a:extLst>
              <a:ext uri="{FF2B5EF4-FFF2-40B4-BE49-F238E27FC236}">
                <a16:creationId xmlns:a16="http://schemas.microsoft.com/office/drawing/2014/main" id="{47E90EDB-9D08-E972-945D-7956CACB56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" r="8614"/>
          <a:stretch/>
        </p:blipFill>
        <p:spPr bwMode="auto">
          <a:xfrm>
            <a:off x="836610" y="1939577"/>
            <a:ext cx="5157787" cy="35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OM Classic Bundle Steam CD Key | Buy cheap on Kinguin.net">
            <a:extLst>
              <a:ext uri="{FF2B5EF4-FFF2-40B4-BE49-F238E27FC236}">
                <a16:creationId xmlns:a16="http://schemas.microsoft.com/office/drawing/2014/main" id="{B55AF31A-B6B5-147B-EA0D-D23D8D19A1C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5" r="8489"/>
          <a:stretch/>
        </p:blipFill>
        <p:spPr bwMode="auto">
          <a:xfrm>
            <a:off x="6232088" y="1939577"/>
            <a:ext cx="5123300" cy="35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1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4BEA01-4BC2-BE05-749C-E7721D1A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0" y="1032577"/>
            <a:ext cx="5157787" cy="823912"/>
          </a:xfrm>
        </p:spPr>
        <p:txBody>
          <a:bodyPr anchor="ctr"/>
          <a:lstStyle/>
          <a:p>
            <a:pPr algn="ctr"/>
            <a:r>
              <a:rPr lang="pl-PL"/>
              <a:t>Brak ścian zewnętrznych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BD6804F-B8A7-0899-67D5-4F1F3E204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032577"/>
            <a:ext cx="5183188" cy="823912"/>
          </a:xfrm>
        </p:spPr>
        <p:txBody>
          <a:bodyPr anchor="ctr"/>
          <a:lstStyle/>
          <a:p>
            <a:pPr algn="ctr"/>
            <a:r>
              <a:rPr lang="pl-PL"/>
              <a:t>Dziury w podłodze</a:t>
            </a:r>
          </a:p>
        </p:txBody>
      </p:sp>
      <p:pic>
        <p:nvPicPr>
          <p:cNvPr id="7170" name="Picture 2" descr="Doom Classic' Gameplay Video and Early Impressions – TouchArcade">
            <a:extLst>
              <a:ext uri="{FF2B5EF4-FFF2-40B4-BE49-F238E27FC236}">
                <a16:creationId xmlns:a16="http://schemas.microsoft.com/office/drawing/2014/main" id="{02D8CD99-F299-69B6-0AD5-B20EA9CE3A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9" y="2045272"/>
            <a:ext cx="515778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uy Doom Classic Complete Steam Key | Instant Delivery | Steam CD Key">
            <a:extLst>
              <a:ext uri="{FF2B5EF4-FFF2-40B4-BE49-F238E27FC236}">
                <a16:creationId xmlns:a16="http://schemas.microsoft.com/office/drawing/2014/main" id="{499EDDC6-F489-EAE5-3EC0-C4AE10B8B02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6" y="2045272"/>
            <a:ext cx="5332409" cy="36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57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76B975-3180-147C-82ED-1E4EC9E2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Ray casting a Ray tracing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50EC78-B94E-2233-7D86-6961EF61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/>
              <a:t>Ray tracing, obecnie bardzo popularne rozwiązanie w grafice komputerowej, jest to „ulepszony” Ray casting. </a:t>
            </a:r>
          </a:p>
          <a:p>
            <a:pPr marL="0" indent="0" algn="just">
              <a:buNone/>
            </a:pPr>
            <a:r>
              <a:rPr lang="pl-PL"/>
              <a:t>Ray tracing z reguły obliczany jest już dla pełnych 3 wymiarów oraz rekurencyjnie oblicza odbicia promieni od obiektów. Ma to symulować rzeczywiste zachowywanie się światła.</a:t>
            </a:r>
          </a:p>
          <a:p>
            <a:pPr marL="0" indent="0" algn="just">
              <a:buNone/>
            </a:pPr>
            <a:r>
              <a:rPr lang="pl-PL"/>
              <a:t>Za hiperrealistyczny  wygląd scen generowanych przy użyciu Ray tracingu odpowiada bardzo zaawansowana fizyka i matematyka związana z modelami oświetlenia.</a:t>
            </a:r>
          </a:p>
          <a:p>
            <a:pPr marL="0" indent="0" algn="just">
              <a:buNone/>
            </a:pPr>
            <a:r>
              <a:rPr lang="pl-PL"/>
              <a:t>Ray tracing ma gigantyczną złożoność, dlatego jego popularność </a:t>
            </a:r>
            <a:br>
              <a:rPr lang="pl-PL"/>
            </a:br>
            <a:r>
              <a:rPr lang="pl-PL"/>
              <a:t>w programach użytkowych wzrosła dopiero z pojawieniem się kart graficznych z układami specjalnie przystosowanymi dla takich obliczeń.</a:t>
            </a:r>
          </a:p>
        </p:txBody>
      </p:sp>
    </p:spTree>
    <p:extLst>
      <p:ext uri="{BB962C8B-B14F-4D97-AF65-F5344CB8AC3E}">
        <p14:creationId xmlns:p14="http://schemas.microsoft.com/office/powerpoint/2010/main" val="92456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77F186B-FD16-E293-446D-B2C76B1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Sceny z Ray tracingiem oraz bez 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5A0A381-F70B-AB70-C2E4-ECFC6BD95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l-PL"/>
              <a:t>Odbicia</a:t>
            </a:r>
          </a:p>
        </p:txBody>
      </p:sp>
      <p:pic>
        <p:nvPicPr>
          <p:cNvPr id="8194" name="Picture 2" descr="S.T.A.L.K.E.R 2 Will Support Ray-Tracing On Xbox Series X, ray tracing xbox  series s - thirstymag.com">
            <a:extLst>
              <a:ext uri="{FF2B5EF4-FFF2-40B4-BE49-F238E27FC236}">
                <a16:creationId xmlns:a16="http://schemas.microsoft.com/office/drawing/2014/main" id="{0437BB09-81FD-7CC1-0596-3A57E32181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896741"/>
            <a:ext cx="5157787" cy="29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AD8A7A30-E7BF-A0F8-1335-B301536B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pl-PL"/>
              <a:t>Światło wpadające przez okno</a:t>
            </a:r>
          </a:p>
        </p:txBody>
      </p:sp>
      <p:pic>
        <p:nvPicPr>
          <p:cNvPr id="8196" name="Picture 4" descr="Control - RTX ON vs RTX OFF Comparison - Real Time Ray Tracing - Max  Settings - 4k - YouTube">
            <a:extLst>
              <a:ext uri="{FF2B5EF4-FFF2-40B4-BE49-F238E27FC236}">
                <a16:creationId xmlns:a16="http://schemas.microsoft.com/office/drawing/2014/main" id="{98912E5F-AE4C-5D64-2372-45169575D73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889597"/>
            <a:ext cx="5183188" cy="29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9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C73D26-3B68-8CFB-5E20-E20F1B9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B5CB13-366D-B22D-4BEC-4C877EA7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/>
              <a:t>Grafika „2.5D” to grafika 2D mająca naśladować grafikę 3D</a:t>
            </a:r>
          </a:p>
          <a:p>
            <a:pPr algn="just"/>
            <a:r>
              <a:rPr lang="pl-PL"/>
              <a:t>Pierwsze gry pierwszoosobowe, np. Wolfenstein 3D wykorzystywały grafikę „2.5D” oraz Ray casting do jej obliczania</a:t>
            </a:r>
          </a:p>
          <a:p>
            <a:pPr algn="just"/>
            <a:r>
              <a:rPr lang="pl-PL"/>
              <a:t>Ray casting to algorytm służący do obliczania głębi, czyli odległości pomiędzy obserwatorem a obserwowanym obiektem, za pomocą rzutowania promieni</a:t>
            </a:r>
          </a:p>
          <a:p>
            <a:pPr algn="just"/>
            <a:r>
              <a:rPr lang="pl-PL"/>
              <a:t>Implementacja silnika graficznego bazującego na Ray castingu </a:t>
            </a:r>
            <a:br>
              <a:rPr lang="pl-PL"/>
            </a:br>
            <a:r>
              <a:rPr lang="pl-PL"/>
              <a:t>jest dość prosta, natomiast może być znacząco rozbudowana</a:t>
            </a:r>
          </a:p>
          <a:p>
            <a:pPr algn="just"/>
            <a:r>
              <a:rPr lang="pl-PL"/>
              <a:t>Ray tracing to „ulepszony” Ray casting, współcześnie wykorzystywany do generowania hiperrealistycznego oświetlenia</a:t>
            </a:r>
          </a:p>
          <a:p>
            <a:pPr algn="just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813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CDBA88-4644-83D6-B635-10C6A91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Bonus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909119-D252-9656-C000-B0A92D87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kanale „</a:t>
            </a:r>
            <a:r>
              <a:rPr lang="pl-PL" dirty="0" err="1"/>
              <a:t>griffpatch</a:t>
            </a:r>
            <a:r>
              <a:rPr lang="pl-PL" dirty="0"/>
              <a:t>” na YouTube znajduje się seria filmów, gdzie prowadzący kanał tworzy prostą grę wykorzystującą Ray casting. Najciekawsze jest to, że całość jest napisana w Scratchu!</a:t>
            </a:r>
          </a:p>
          <a:p>
            <a:pPr marL="0" indent="0">
              <a:buNone/>
            </a:pP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www.youtube.com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l-PL" sz="1800" i="1" dirty="0" err="1">
                <a:solidFill>
                  <a:schemeClr val="bg1">
                    <a:lumMod val="65000"/>
                  </a:schemeClr>
                </a:solidFill>
              </a:rPr>
              <a:t>watch?v</a:t>
            </a:r>
            <a:r>
              <a:rPr lang="pl-PL" sz="1800" i="1" dirty="0">
                <a:solidFill>
                  <a:schemeClr val="bg1">
                    <a:lumMod val="65000"/>
                  </a:schemeClr>
                </a:solidFill>
              </a:rPr>
              <a:t>=88yXUZ5BO1M&amp;list=PLy4zsTUHwGJKolO9Ko_j6IStFIJnTYBul&amp;index=12</a:t>
            </a:r>
          </a:p>
        </p:txBody>
      </p:sp>
    </p:spTree>
    <p:extLst>
      <p:ext uri="{BB962C8B-B14F-4D97-AF65-F5344CB8AC3E}">
        <p14:creationId xmlns:p14="http://schemas.microsoft.com/office/powerpoint/2010/main" val="37962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A57E5-B246-2BE5-2D08-D79EDFB3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Różne podejścia do Ray castingu</a:t>
            </a:r>
          </a:p>
        </p:txBody>
      </p:sp>
      <p:pic>
        <p:nvPicPr>
          <p:cNvPr id="5" name="Symbol zastępczy zawartości 4" descr="Obraz zawierający tekst, paragon, Czcionka, biały&#10;&#10;Opis wygenerowany automatycznie">
            <a:extLst>
              <a:ext uri="{FF2B5EF4-FFF2-40B4-BE49-F238E27FC236}">
                <a16:creationId xmlns:a16="http://schemas.microsoft.com/office/drawing/2014/main" id="{2A7DA4D8-407E-DC68-3ABC-4F6E3868D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15"/>
          <a:stretch/>
        </p:blipFill>
        <p:spPr>
          <a:xfrm>
            <a:off x="2095500" y="1954380"/>
            <a:ext cx="8001000" cy="2171054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D9DBFC0-E86D-5BA6-D02E-27925A14A42C}"/>
              </a:ext>
            </a:extLst>
          </p:cNvPr>
          <p:cNvSpPr txBox="1"/>
          <p:nvPr/>
        </p:nvSpPr>
        <p:spPr>
          <a:xfrm>
            <a:off x="1905495" y="4522013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Przykładowy algorytm, realizujący inne zadanie niż to omawiane podczas referatu,</a:t>
            </a:r>
            <a:br>
              <a:rPr lang="pl-PL" dirty="0"/>
            </a:br>
            <a:r>
              <a:rPr lang="pl-PL" dirty="0"/>
              <a:t>również wpisujący się w idee Ray castingu. Algorytm pochodzi z książki </a:t>
            </a:r>
            <a:br>
              <a:rPr lang="pl-PL" dirty="0"/>
            </a:br>
            <a:r>
              <a:rPr lang="pl-PL" dirty="0"/>
              <a:t>„</a:t>
            </a:r>
            <a:r>
              <a:rPr lang="pl-PL" dirty="0" err="1"/>
              <a:t>Computer</a:t>
            </a:r>
            <a:r>
              <a:rPr lang="pl-PL" dirty="0"/>
              <a:t> Graphics </a:t>
            </a:r>
            <a:r>
              <a:rPr lang="pl-PL" dirty="0" err="1"/>
              <a:t>Principles</a:t>
            </a:r>
            <a:r>
              <a:rPr lang="pl-PL" dirty="0"/>
              <a:t> and </a:t>
            </a:r>
            <a:r>
              <a:rPr lang="pl-PL" dirty="0" err="1"/>
              <a:t>Practice</a:t>
            </a:r>
            <a:r>
              <a:rPr lang="pl-PL" dirty="0"/>
              <a:t>” (rozdział 15).</a:t>
            </a:r>
          </a:p>
        </p:txBody>
      </p:sp>
    </p:spTree>
    <p:extLst>
      <p:ext uri="{BB962C8B-B14F-4D97-AF65-F5344CB8AC3E}">
        <p14:creationId xmlns:p14="http://schemas.microsoft.com/office/powerpoint/2010/main" val="276736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3AD92D-2029-33E2-4F1C-70F2C79F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Plan referatu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BC4CA9-D543-5791-A95E-A31FDEC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Podstawowe pojęcia</a:t>
            </a:r>
          </a:p>
          <a:p>
            <a:r>
              <a:rPr lang="pl-PL"/>
              <a:t>Trochę historii</a:t>
            </a:r>
          </a:p>
          <a:p>
            <a:r>
              <a:rPr lang="pl-PL"/>
              <a:t>Projekcja „2.5D”</a:t>
            </a:r>
          </a:p>
          <a:p>
            <a:r>
              <a:rPr lang="pl-PL"/>
              <a:t>Dokładniejsze omówienie Ray castingu</a:t>
            </a:r>
          </a:p>
          <a:p>
            <a:r>
              <a:rPr lang="pl-PL"/>
              <a:t>Implementacja BARDZO prostego silnika „2.5D”</a:t>
            </a:r>
          </a:p>
          <a:p>
            <a:r>
              <a:rPr lang="pl-PL"/>
              <a:t>Bardziej rozbudowany silnik „2.5D”</a:t>
            </a:r>
          </a:p>
          <a:p>
            <a:r>
              <a:rPr lang="pl-PL"/>
              <a:t>Inne zastosowanie Ray castingu</a:t>
            </a:r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9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D6F205-CE75-6004-2575-50F3A1CA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Co oznacza grafika„2.5D”?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97645B-0F91-F0B6-DF2D-320B5603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just">
              <a:buNone/>
            </a:pPr>
            <a:r>
              <a:rPr lang="pl-PL"/>
              <a:t>Pierwotnie (tego znaczenia będziemy używać podczas referatu) </a:t>
            </a:r>
            <a:br>
              <a:rPr lang="pl-PL"/>
            </a:br>
            <a:r>
              <a:rPr lang="pl-PL"/>
              <a:t>to grafika 2D mająca wywoływać złudzenie grafiki 3D.</a:t>
            </a:r>
          </a:p>
          <a:p>
            <a:pPr marL="0" indent="0" algn="just">
              <a:buNone/>
            </a:pPr>
            <a:r>
              <a:rPr lang="pl-PL"/>
              <a:t>Obecnie to model graficzny wykorzystujący połączenie elementów 2D oraz 3D.</a:t>
            </a:r>
          </a:p>
          <a:p>
            <a:pPr marL="0" indent="0" algn="just">
              <a:buNone/>
            </a:pPr>
            <a:r>
              <a:rPr lang="pl-PL"/>
              <a:t>Definicje te są nieformalne i bardzo luźne, natomiast pierwsza </a:t>
            </a:r>
            <a:br>
              <a:rPr lang="pl-PL"/>
            </a:br>
            <a:r>
              <a:rPr lang="pl-PL"/>
              <a:t>z nich dobrze opisuje technikę omawianą podczas referatu.</a:t>
            </a:r>
          </a:p>
        </p:txBody>
      </p:sp>
    </p:spTree>
    <p:extLst>
      <p:ext uri="{BB962C8B-B14F-4D97-AF65-F5344CB8AC3E}">
        <p14:creationId xmlns:p14="http://schemas.microsoft.com/office/powerpoint/2010/main" val="317536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AC3BE08-723A-90AF-0F7C-CC6FA8A3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Różnica w wyglądzie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8616845-4B57-7AC2-1C0C-5F3D9341F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l-PL"/>
              <a:t>Wolfenstein 3D (1992 r.)</a:t>
            </a:r>
          </a:p>
          <a:p>
            <a:pPr algn="ctr"/>
            <a:r>
              <a:rPr lang="pl-PL" b="0" i="1"/>
              <a:t>grafika „2.5D”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6461B11-455E-221F-4208-689929D6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l-PL"/>
              <a:t>Quake (1996 r.)</a:t>
            </a:r>
          </a:p>
          <a:p>
            <a:pPr algn="ctr"/>
            <a:r>
              <a:rPr lang="pl-PL" b="0" i="1"/>
              <a:t>prawdziwe 3D</a:t>
            </a:r>
          </a:p>
        </p:txBody>
      </p:sp>
      <p:pic>
        <p:nvPicPr>
          <p:cNvPr id="1026" name="Picture 2" descr="Wolfenstein 3D | Eurogamer.pl">
            <a:extLst>
              <a:ext uri="{FF2B5EF4-FFF2-40B4-BE49-F238E27FC236}">
                <a16:creationId xmlns:a16="http://schemas.microsoft.com/office/drawing/2014/main" id="{A1554047-F306-6660-727D-E30F0D42E9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735561"/>
            <a:ext cx="5157787" cy="32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ke - QWiki">
            <a:extLst>
              <a:ext uri="{FF2B5EF4-FFF2-40B4-BE49-F238E27FC236}">
                <a16:creationId xmlns:a16="http://schemas.microsoft.com/office/drawing/2014/main" id="{D0793A56-7377-1643-DBFD-47180F1F17B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51" y="2734613"/>
            <a:ext cx="4306185" cy="322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31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B8FA8D-9FCD-B871-5BFF-FAC44833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Współczesne gry „2.5D”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DBB53842-8A01-9573-BA0E-21F5403AA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/>
              <a:t>Octopath Traveler II (2022r.)</a:t>
            </a:r>
          </a:p>
        </p:txBody>
      </p:sp>
      <p:pic>
        <p:nvPicPr>
          <p:cNvPr id="2050" name="Picture 2" descr="Octopath Traveler II builds a bigger, bolder world in its stunning HD-2D  style - Unreal Engine">
            <a:extLst>
              <a:ext uri="{FF2B5EF4-FFF2-40B4-BE49-F238E27FC236}">
                <a16:creationId xmlns:a16="http://schemas.microsoft.com/office/drawing/2014/main" id="{D0AFDFB4-214F-EE7F-8DD4-157CFE1764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39788" y="2896741"/>
            <a:ext cx="5157787" cy="29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6BE67B3-2162-01E8-9F93-F2A59AED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/>
              <a:t>Darkest Dungeon II (2021r.)</a:t>
            </a:r>
          </a:p>
        </p:txBody>
      </p:sp>
      <p:pic>
        <p:nvPicPr>
          <p:cNvPr id="2052" name="Picture 4" descr="Najnowszy boss Darkest Dungeon II jest pełen żalu — Epic Games Store">
            <a:extLst>
              <a:ext uri="{FF2B5EF4-FFF2-40B4-BE49-F238E27FC236}">
                <a16:creationId xmlns:a16="http://schemas.microsoft.com/office/drawing/2014/main" id="{925AAF6F-130A-D04E-E3E6-18E9AF97FCA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89597"/>
            <a:ext cx="5183188" cy="29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5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EABD7-96EF-8032-75C4-E0F8ED2C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 i zalety grafiki „2.5D”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4CB729CB-9465-B911-E613-188169087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3200">
                <a:solidFill>
                  <a:schemeClr val="accent6">
                    <a:lumMod val="75000"/>
                  </a:schemeClr>
                </a:solidFill>
              </a:rPr>
              <a:t>Zalety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33E21680-ABA4-A890-0510-99B54AC6EF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/>
              <a:t>Niska złożoność obliczeniowa </a:t>
            </a:r>
            <a:br>
              <a:rPr lang="pl-PL"/>
            </a:br>
            <a:r>
              <a:rPr lang="pl-PL"/>
              <a:t>i pamięciowa</a:t>
            </a:r>
          </a:p>
          <a:p>
            <a:r>
              <a:rPr lang="pl-PL"/>
              <a:t>Szybszy proces projektowania artystycznego</a:t>
            </a:r>
          </a:p>
          <a:p>
            <a:r>
              <a:rPr lang="pl-PL"/>
              <a:t>Łatwa implementacja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9C264F2-E42C-0AF1-1B39-BED386283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3200">
                <a:solidFill>
                  <a:srgbClr val="FF0000"/>
                </a:solidFill>
              </a:rPr>
              <a:t>Wady</a:t>
            </a:r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44B60651-AF76-CCA6-C1BA-DE05467954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/>
              <a:t>Ograniczenie ruchu kamery, </a:t>
            </a:r>
            <a:br>
              <a:rPr lang="pl-PL"/>
            </a:br>
            <a:r>
              <a:rPr lang="pl-PL"/>
              <a:t>nie można patrzeć w górę i w dół</a:t>
            </a:r>
          </a:p>
          <a:p>
            <a:r>
              <a:rPr lang="pl-PL"/>
              <a:t>Niska szczegółowość </a:t>
            </a:r>
            <a:br>
              <a:rPr lang="pl-PL"/>
            </a:br>
            <a:r>
              <a:rPr lang="pl-PL"/>
              <a:t>i przestrzenność</a:t>
            </a:r>
          </a:p>
          <a:p>
            <a:r>
              <a:rPr lang="pl-PL"/>
              <a:t>Zupełny brak realizmu</a:t>
            </a:r>
          </a:p>
        </p:txBody>
      </p:sp>
    </p:spTree>
    <p:extLst>
      <p:ext uri="{BB962C8B-B14F-4D97-AF65-F5344CB8AC3E}">
        <p14:creationId xmlns:p14="http://schemas.microsoft.com/office/powerpoint/2010/main" val="1686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E4142E-C894-A4EE-C54B-518DA68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Pierwsza „dobra” gra „2.5D” – Wolfenstein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77CF16-1330-FF1C-92BD-A52E0001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Gra wydana w 1992 roku pod kierownictwem Johna Romero przez firmę id Software. Silnik gry bazował na wydanym również </a:t>
            </a:r>
            <a:br>
              <a:rPr lang="pl-PL"/>
            </a:br>
            <a:r>
              <a:rPr lang="pl-PL"/>
              <a:t>przez id Software Catacomb 3D. </a:t>
            </a:r>
          </a:p>
          <a:p>
            <a:pPr marL="0" indent="0" algn="just">
              <a:buNone/>
            </a:pPr>
            <a:r>
              <a:rPr lang="pl-PL"/>
              <a:t>Gra Catacomb 3D była jednak niedopracowana przez co to dopiero Wolfenstein 3D zyskał dużą popularność i jest uznawany za pierwowzór gier FPS.</a:t>
            </a:r>
          </a:p>
          <a:p>
            <a:pPr marL="0" indent="0" algn="just">
              <a:buNone/>
            </a:pPr>
            <a:r>
              <a:rPr lang="pl-PL"/>
              <a:t>Firma id Software odegrała istotną rolę w kształtowaniu rynku gier komputerowych. Inne ich znane produkcje to DOOM i Quake.</a:t>
            </a:r>
          </a:p>
        </p:txBody>
      </p:sp>
    </p:spTree>
    <p:extLst>
      <p:ext uri="{BB962C8B-B14F-4D97-AF65-F5344CB8AC3E}">
        <p14:creationId xmlns:p14="http://schemas.microsoft.com/office/powerpoint/2010/main" val="37582985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1285</Words>
  <Application>Microsoft Macintosh PowerPoint</Application>
  <PresentationFormat>Panoramiczny</PresentationFormat>
  <Paragraphs>116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Motyw pakietu Office</vt:lpstr>
      <vt:lpstr>Ray casting i grafika „2.5D” Seminarium – Algorytmy numeryczne i graficzne </vt:lpstr>
      <vt:lpstr>Źródła</vt:lpstr>
      <vt:lpstr>Różne podejścia do Ray castingu</vt:lpstr>
      <vt:lpstr>Plan referatu</vt:lpstr>
      <vt:lpstr>Co oznacza grafika„2.5D”?</vt:lpstr>
      <vt:lpstr>Różnica w wyglądzie</vt:lpstr>
      <vt:lpstr>Współczesne gry „2.5D”</vt:lpstr>
      <vt:lpstr>Wady i zalety grafiki „2.5D”</vt:lpstr>
      <vt:lpstr>Pierwsza „dobra” gra „2.5D” – Wolfenstein 3D</vt:lpstr>
      <vt:lpstr>Prezentacja programu PowerPoint</vt:lpstr>
      <vt:lpstr>Ojciec gier FPS – John Carmack</vt:lpstr>
      <vt:lpstr>Projekcja „2.5D”</vt:lpstr>
      <vt:lpstr>Projekcja na podstawie obliczonych głębi</vt:lpstr>
      <vt:lpstr>Uproszczony Ray casting </vt:lpstr>
      <vt:lpstr>Zaawansowany Ray casting</vt:lpstr>
      <vt:lpstr>Złożoność Ray castingu</vt:lpstr>
      <vt:lpstr>Dokładność Ray castingu</vt:lpstr>
      <vt:lpstr>Efekt rybiego oka</vt:lpstr>
      <vt:lpstr>Implementacja w Pygame</vt:lpstr>
      <vt:lpstr>Rozbudowana wersja silnika – gra DOOM</vt:lpstr>
      <vt:lpstr>Prezentacja programu PowerPoint</vt:lpstr>
      <vt:lpstr>Prezentacja programu PowerPoint</vt:lpstr>
      <vt:lpstr>Ray casting a Ray tracing</vt:lpstr>
      <vt:lpstr>Sceny z Ray tracingiem oraz bez </vt:lpstr>
      <vt:lpstr>Podsumowanie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casting i grafika „2.5D”</dc:title>
  <dc:creator>Bartosz Kruszewski</dc:creator>
  <cp:lastModifiedBy>Bartosz Kruszewski</cp:lastModifiedBy>
  <cp:revision>8</cp:revision>
  <dcterms:created xsi:type="dcterms:W3CDTF">2024-02-21T17:48:42Z</dcterms:created>
  <dcterms:modified xsi:type="dcterms:W3CDTF">2024-03-04T10:38:35Z</dcterms:modified>
</cp:coreProperties>
</file>