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handoutMasterIdLst>
    <p:handoutMasterId r:id="rId42"/>
  </p:handoutMasterIdLst>
  <p:sldIdLst>
    <p:sldId id="256" r:id="rId2"/>
    <p:sldId id="305" r:id="rId3"/>
    <p:sldId id="260" r:id="rId4"/>
    <p:sldId id="261" r:id="rId5"/>
    <p:sldId id="269" r:id="rId6"/>
    <p:sldId id="266" r:id="rId7"/>
    <p:sldId id="267" r:id="rId8"/>
    <p:sldId id="263" r:id="rId9"/>
    <p:sldId id="264" r:id="rId10"/>
    <p:sldId id="272" r:id="rId11"/>
    <p:sldId id="273" r:id="rId12"/>
    <p:sldId id="274" r:id="rId13"/>
    <p:sldId id="275" r:id="rId14"/>
    <p:sldId id="283" r:id="rId15"/>
    <p:sldId id="284" r:id="rId16"/>
    <p:sldId id="285" r:id="rId17"/>
    <p:sldId id="286" r:id="rId18"/>
    <p:sldId id="310" r:id="rId19"/>
    <p:sldId id="287" r:id="rId20"/>
    <p:sldId id="288" r:id="rId21"/>
    <p:sldId id="307" r:id="rId22"/>
    <p:sldId id="289" r:id="rId23"/>
    <p:sldId id="290" r:id="rId24"/>
    <p:sldId id="276" r:id="rId25"/>
    <p:sldId id="282" r:id="rId26"/>
    <p:sldId id="291" r:id="rId27"/>
    <p:sldId id="292" r:id="rId28"/>
    <p:sldId id="280" r:id="rId29"/>
    <p:sldId id="294" r:id="rId30"/>
    <p:sldId id="297" r:id="rId31"/>
    <p:sldId id="311" r:id="rId32"/>
    <p:sldId id="299" r:id="rId33"/>
    <p:sldId id="300" r:id="rId34"/>
    <p:sldId id="308" r:id="rId35"/>
    <p:sldId id="309" r:id="rId36"/>
    <p:sldId id="301" r:id="rId37"/>
    <p:sldId id="302" r:id="rId38"/>
    <p:sldId id="303" r:id="rId39"/>
    <p:sldId id="30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0898" autoAdjust="0"/>
  </p:normalViewPr>
  <p:slideViewPr>
    <p:cSldViewPr snapToGrid="0">
      <p:cViewPr varScale="1">
        <p:scale>
          <a:sx n="79" d="100"/>
          <a:sy n="79" d="100"/>
        </p:scale>
        <p:origin x="120" y="216"/>
      </p:cViewPr>
      <p:guideLst/>
    </p:cSldViewPr>
  </p:slideViewPr>
  <p:outlineViewPr>
    <p:cViewPr>
      <p:scale>
        <a:sx n="33" d="100"/>
        <a:sy n="33" d="100"/>
      </p:scale>
      <p:origin x="0" y="-744"/>
    </p:cViewPr>
  </p:outlin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6916E-49C1-499A-A904-3BF78000D6E2}" type="slidenum">
              <a:rPr lang="en-US" smtClean="0"/>
              <a:t>‹#›</a:t>
            </a:fld>
            <a:endParaRPr lang="en-US"/>
          </a:p>
        </p:txBody>
      </p:sp>
    </p:spTree>
    <p:extLst>
      <p:ext uri="{BB962C8B-B14F-4D97-AF65-F5344CB8AC3E}">
        <p14:creationId xmlns:p14="http://schemas.microsoft.com/office/powerpoint/2010/main" val="2562821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2DC35-A610-430B-8A8E-840B5F0F5073}" type="datetimeFigureOut">
              <a:rPr lang="en-US" smtClean="0"/>
              <a:t>7/6/2013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2789D-DD0C-4DA7-B219-C7DA7CD13747}" type="slidenum">
              <a:rPr lang="en-US" smtClean="0"/>
              <a:t>‹#›</a:t>
            </a:fld>
            <a:endParaRPr lang="en-US"/>
          </a:p>
        </p:txBody>
      </p:sp>
    </p:spTree>
    <p:extLst>
      <p:ext uri="{BB962C8B-B14F-4D97-AF65-F5344CB8AC3E}">
        <p14:creationId xmlns:p14="http://schemas.microsoft.com/office/powerpoint/2010/main" val="1302077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Bibliograhy</a:t>
            </a:r>
            <a:r>
              <a:rPr lang="en-US" baseline="0" dirty="0" smtClean="0"/>
              <a:t> and sandbox projects of all sample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Rich Hickey Value Oriented Programming </a:t>
            </a:r>
            <a:r>
              <a:rPr lang="en-US" baseline="0" dirty="0" smtClean="0">
                <a:sym typeface="Wingdings" panose="05000000000000000000" pitchFamily="2" charset="2"/>
              </a:rPr>
              <a:t> yet isolated value rarely interesting</a:t>
            </a:r>
          </a:p>
          <a:p>
            <a:endParaRPr lang="en-US" baseline="0" dirty="0" smtClean="0"/>
          </a:p>
          <a:p>
            <a:r>
              <a:rPr lang="en-US" baseline="0" dirty="0" smtClean="0"/>
              <a:t>Linear is not just a powerful abstraction, </a:t>
            </a:r>
          </a:p>
          <a:p>
            <a:r>
              <a:rPr lang="en-US" baseline="0" dirty="0" smtClean="0"/>
              <a:t>	it’s the most common raw organization</a:t>
            </a:r>
          </a:p>
          <a:p>
            <a:r>
              <a:rPr lang="en-US" baseline="0" dirty="0" smtClean="0"/>
              <a:t>	e.g. Observable  in reactive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it’s also the most efficient physical organization</a:t>
            </a:r>
          </a:p>
          <a:p>
            <a:endParaRPr lang="en-US" baseline="0" dirty="0" smtClean="0">
              <a:sym typeface="Wingdings" panose="05000000000000000000" pitchFamily="2" charset="2"/>
            </a:endParaRPr>
          </a:p>
          <a:p>
            <a:r>
              <a:rPr lang="en-US" baseline="0" dirty="0" smtClean="0"/>
              <a:t>Call attention to obvious qualities of linear data along with linear primitives and performance considerations for functional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Consider how </a:t>
            </a:r>
            <a:r>
              <a:rPr lang="en-US" baseline="0" dirty="0" err="1" smtClean="0"/>
              <a:t>seq</a:t>
            </a:r>
            <a:r>
              <a:rPr lang="en-US" baseline="0" dirty="0" smtClean="0"/>
              <a:t> (</a:t>
            </a:r>
            <a:r>
              <a:rPr lang="en-US" baseline="0" dirty="0" err="1" smtClean="0"/>
              <a:t>IEnumerable</a:t>
            </a:r>
            <a:r>
              <a:rPr lang="en-US" baseline="0" dirty="0" smtClean="0"/>
              <a:t>) unifies functional linear structures</a:t>
            </a:r>
          </a:p>
          <a:p>
            <a:endParaRPr lang="en-US" baseline="0" dirty="0" smtClean="0"/>
          </a:p>
          <a:p>
            <a:r>
              <a:rPr lang="en-US" baseline="0" dirty="0" smtClean="0"/>
              <a:t>Richness of infinite sequences, joining finite and infinite, resolving repeatability requirement of functional</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a:t>
            </a:fld>
            <a:endParaRPr lang="en-US"/>
          </a:p>
        </p:txBody>
      </p:sp>
    </p:spTree>
    <p:extLst>
      <p:ext uri="{BB962C8B-B14F-4D97-AF65-F5344CB8AC3E}">
        <p14:creationId xmlns:p14="http://schemas.microsoft.com/office/powerpoint/2010/main" val="757263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thing</a:t>
            </a:r>
            <a:r>
              <a:rPr lang="en-US" baseline="0" dirty="0" smtClean="0"/>
              <a:t> we can learn from the previous example is local stack data is the fastest of all to access. So the fastest linear data structure is a tuple. Accessing tuple elements beyond the first two is a little clunky, so F# implements record types, which a little investigation in the IL reveals to be nothing more than tuples with named elements.</a:t>
            </a:r>
            <a:endParaRPr lang="en-US" dirty="0" smtClean="0"/>
          </a:p>
          <a:p>
            <a:endParaRPr lang="en-US" dirty="0" smtClean="0"/>
          </a:p>
          <a:p>
            <a:r>
              <a:rPr lang="en-US" dirty="0" smtClean="0"/>
              <a:t>Another advantage</a:t>
            </a:r>
            <a:r>
              <a:rPr lang="en-US" baseline="0" dirty="0" smtClean="0"/>
              <a:t> of tuples, heterogeneous data elements.</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230699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Tuple does not implement Seq.</a:t>
            </a:r>
            <a:r>
              <a:rPr lang="en-US" baseline="0" dirty="0" smtClean="0"/>
              <a:t> And this limits is usefulness as a linear structure.</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071858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“banzai</a:t>
            </a:r>
            <a:r>
              <a:rPr lang="en-US" baseline="0" dirty="0" smtClean="0"/>
              <a:t> pipeline” of functional linear data structures. Only Heap potentially changes order (but not in this case).</a:t>
            </a:r>
            <a:endParaRPr lang="en-US" dirty="0" smtClean="0"/>
          </a:p>
          <a:p>
            <a:endParaRPr lang="en-US" dirty="0" smtClean="0"/>
          </a:p>
          <a:p>
            <a:r>
              <a:rPr lang="en-US" dirty="0" smtClean="0"/>
              <a:t>Trivially, </a:t>
            </a:r>
            <a:r>
              <a:rPr lang="en-US" dirty="0" err="1" smtClean="0"/>
              <a:t>Seq</a:t>
            </a:r>
            <a:r>
              <a:rPr lang="en-US" baseline="0" dirty="0" smtClean="0"/>
              <a:t> lets you seamlessly transform every linear data structure into any other, allowing you to take advantage of the qualities of first one and then another structure.</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12</a:t>
            </a:fld>
            <a:endParaRPr lang="en-US"/>
          </a:p>
        </p:txBody>
      </p:sp>
    </p:spTree>
    <p:extLst>
      <p:ext uri="{BB962C8B-B14F-4D97-AF65-F5344CB8AC3E}">
        <p14:creationId xmlns:p14="http://schemas.microsoft.com/office/powerpoint/2010/main" val="1911645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advantage of Seq. You have</a:t>
            </a:r>
            <a:r>
              <a:rPr lang="en-US" baseline="0" dirty="0" smtClean="0"/>
              <a:t> the entire repertoire of 68 module functions at your disposal for any linear data structure. The only reason you would ever want to natively implement one of these in your structure is if its internal representation lent itself to a faster native implementation. Note these functions don’t meet every need. Remember </a:t>
            </a:r>
            <a:r>
              <a:rPr lang="en-US" baseline="0" dirty="0" err="1" smtClean="0"/>
              <a:t>Seq</a:t>
            </a:r>
            <a:r>
              <a:rPr lang="en-US" baseline="0" dirty="0" smtClean="0"/>
              <a:t> is only forward processing, so </a:t>
            </a:r>
            <a:r>
              <a:rPr lang="en-US" baseline="0" dirty="0" err="1" smtClean="0"/>
              <a:t>foldback</a:t>
            </a:r>
            <a:r>
              <a:rPr lang="en-US" baseline="0" dirty="0" smtClean="0"/>
              <a:t>, for instance, is not available. Functions requiring anything but forward processing require a native implementation.</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13</a:t>
            </a:fld>
            <a:endParaRPr lang="en-US"/>
          </a:p>
        </p:txBody>
      </p:sp>
    </p:spTree>
    <p:extLst>
      <p:ext uri="{BB962C8B-B14F-4D97-AF65-F5344CB8AC3E}">
        <p14:creationId xmlns:p14="http://schemas.microsoft.com/office/powerpoint/2010/main" val="22168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Sequences</a:t>
            </a:r>
            <a:r>
              <a:rPr lang="en-US" baseline="0" dirty="0" smtClean="0"/>
              <a:t> serve not only as the common denominator of linear structures, but through the unfold function serve as data stream generators, and those sequences can be infinite. What would you do with this capability?</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14</a:t>
            </a:fld>
            <a:endParaRPr lang="en-US"/>
          </a:p>
        </p:txBody>
      </p:sp>
    </p:spTree>
    <p:extLst>
      <p:ext uri="{BB962C8B-B14F-4D97-AF65-F5344CB8AC3E}">
        <p14:creationId xmlns:p14="http://schemas.microsoft.com/office/powerpoint/2010/main" val="1306223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about Markov chains? We can take a real simple model of weather forecasting…</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15</a:t>
            </a:fld>
            <a:endParaRPr lang="en-US"/>
          </a:p>
        </p:txBody>
      </p:sp>
    </p:spTree>
    <p:extLst>
      <p:ext uri="{BB962C8B-B14F-4D97-AF65-F5344CB8AC3E}">
        <p14:creationId xmlns:p14="http://schemas.microsoft.com/office/powerpoint/2010/main" val="4238247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create an infinite lazy sequence. This</a:t>
            </a:r>
            <a:r>
              <a:rPr lang="en-US" baseline="0" dirty="0" smtClean="0"/>
              <a:t> particular sequence won’t go on forever because I put a 64-bit counter in for demonstration purposes, but it will take a long time to blow-up. </a:t>
            </a:r>
          </a:p>
          <a:p>
            <a:endParaRPr lang="en-US" baseline="0" dirty="0" smtClean="0"/>
          </a:p>
          <a:p>
            <a:r>
              <a:rPr lang="en-US" baseline="0" dirty="0" smtClean="0"/>
              <a:t>You’ll notice the demonstration print inside the generation function never fires until we actually instantiate the sequence into some kind of tangible data structure. This is what I mean by calling sequence a kind of phantom data structure.</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16</a:t>
            </a:fld>
            <a:endParaRPr lang="en-US"/>
          </a:p>
        </p:txBody>
      </p:sp>
    </p:spTree>
    <p:extLst>
      <p:ext uri="{BB962C8B-B14F-4D97-AF65-F5344CB8AC3E}">
        <p14:creationId xmlns:p14="http://schemas.microsoft.com/office/powerpoint/2010/main" val="2124070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 matter</a:t>
            </a:r>
            <a:r>
              <a:rPr lang="en-US" baseline="0" dirty="0" smtClean="0"/>
              <a:t> how hard you try, there is no way to take a shortcut down the infinite road. To get to a segment further down requires executing the entire intervening sequence.</a:t>
            </a:r>
          </a:p>
          <a:p>
            <a:endParaRPr lang="en-US" baseline="0" dirty="0" smtClean="0"/>
          </a:p>
          <a:p>
            <a:r>
              <a:rPr lang="en-US" baseline="0" dirty="0" smtClean="0"/>
              <a:t>Since sequence can really represent an endless data stream, don’t instantiate the whole sequence or attempt to take its length.</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17</a:t>
            </a:fld>
            <a:endParaRPr lang="en-US"/>
          </a:p>
        </p:txBody>
      </p:sp>
    </p:spTree>
    <p:extLst>
      <p:ext uri="{BB962C8B-B14F-4D97-AF65-F5344CB8AC3E}">
        <p14:creationId xmlns:p14="http://schemas.microsoft.com/office/powerpoint/2010/main" val="210461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quandary: reuse of my Markov</a:t>
            </a:r>
            <a:r>
              <a:rPr lang="en-US" baseline="0" dirty="0" smtClean="0"/>
              <a:t> Chain sequence will give inconsistent results because it is a probabilistic sequence. Yet if I instantiate it to save-off results, I lose the lazy advantage of an infinite sequence</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19</a:t>
            </a:fld>
            <a:endParaRPr lang="en-US"/>
          </a:p>
        </p:txBody>
      </p:sp>
    </p:spTree>
    <p:extLst>
      <p:ext uri="{BB962C8B-B14F-4D97-AF65-F5344CB8AC3E}">
        <p14:creationId xmlns:p14="http://schemas.microsoft.com/office/powerpoint/2010/main" val="1393870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LazyList</a:t>
            </a:r>
            <a:r>
              <a:rPr lang="en-US" dirty="0" smtClean="0"/>
              <a:t> provides for infinite lazy streams, like sequence, but once computed an</a:t>
            </a:r>
            <a:r>
              <a:rPr lang="en-US" baseline="0" dirty="0" smtClean="0"/>
              <a:t> element’s result is cached. Beyond that </a:t>
            </a:r>
            <a:r>
              <a:rPr lang="en-US" baseline="0" dirty="0" err="1" smtClean="0"/>
              <a:t>LazyList</a:t>
            </a:r>
            <a:r>
              <a:rPr lang="en-US" baseline="0" dirty="0" smtClean="0"/>
              <a:t> functions like the standard singly-linked List.</a:t>
            </a:r>
          </a:p>
          <a:p>
            <a:endParaRPr lang="en-US" baseline="0" dirty="0" smtClean="0"/>
          </a:p>
          <a:p>
            <a:r>
              <a:rPr lang="en-US" baseline="0" dirty="0" smtClean="0"/>
              <a:t>But there is a performance penalty for implementing Lazy in a real F# structure, so only use </a:t>
            </a:r>
            <a:r>
              <a:rPr lang="en-US" baseline="0" dirty="0" err="1" smtClean="0"/>
              <a:t>LazyList</a:t>
            </a:r>
            <a:r>
              <a:rPr lang="en-US" baseline="0" dirty="0" smtClean="0"/>
              <a:t> when it makes sense.</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20</a:t>
            </a:fld>
            <a:endParaRPr lang="en-US"/>
          </a:p>
        </p:txBody>
      </p:sp>
    </p:spTree>
    <p:extLst>
      <p:ext uri="{BB962C8B-B14F-4D97-AF65-F5344CB8AC3E}">
        <p14:creationId xmlns:p14="http://schemas.microsoft.com/office/powerpoint/2010/main" val="408322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prefer functional first</a:t>
            </a:r>
            <a:r>
              <a:rPr lang="en-US" baseline="0" dirty="0" smtClean="0"/>
              <a:t> coding, there’s a structure that will meet your need. And for the most part they are very </a:t>
            </a:r>
            <a:r>
              <a:rPr lang="en-US" baseline="0" dirty="0" err="1" smtClean="0"/>
              <a:t>performant</a:t>
            </a:r>
            <a:r>
              <a:rPr lang="en-US" baseline="0" dirty="0" smtClean="0"/>
              <a:t>.</a:t>
            </a:r>
          </a:p>
          <a:p>
            <a:endParaRPr lang="en-US" baseline="0" dirty="0" smtClean="0"/>
          </a:p>
          <a:p>
            <a:r>
              <a:rPr lang="en-US" baseline="0" dirty="0" smtClean="0"/>
              <a:t>Some structures (like specialized tools) get used more than others, some are highly specialized.</a:t>
            </a:r>
          </a:p>
          <a:p>
            <a:endParaRPr lang="en-US" baseline="0" dirty="0" smtClean="0"/>
          </a:p>
          <a:p>
            <a:r>
              <a:rPr lang="en-US" baseline="0" dirty="0" smtClean="0"/>
              <a:t>Look at some extensions of linear structures like data windowing and </a:t>
            </a:r>
            <a:r>
              <a:rPr lang="en-US" baseline="0" dirty="0" err="1" smtClean="0"/>
              <a:t>multiway</a:t>
            </a:r>
            <a:r>
              <a:rPr lang="en-US" baseline="0" dirty="0" smtClean="0"/>
              <a:t> trees.</a:t>
            </a:r>
          </a:p>
          <a:p>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762398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 attempted</a:t>
            </a:r>
            <a:r>
              <a:rPr lang="en-US" baseline="0" dirty="0" smtClean="0"/>
              <a:t> many different ways to circumvent this. Still no getting around executing intervening element cells.</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949445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being said, functional structures often</a:t>
            </a:r>
            <a:r>
              <a:rPr lang="en-US" baseline="0" dirty="0" smtClean="0"/>
              <a:t> have surprising efficiencies which come in handy. In this case </a:t>
            </a:r>
            <a:r>
              <a:rPr lang="en-US" baseline="0" dirty="0" err="1" smtClean="0"/>
              <a:t>LazyList</a:t>
            </a:r>
            <a:r>
              <a:rPr lang="en-US" baseline="0" dirty="0" smtClean="0"/>
              <a:t> does O(1) append. When would you use this? Well, think of joining observed and predicted data in your model. </a:t>
            </a:r>
          </a:p>
          <a:p>
            <a:endParaRPr lang="en-US" baseline="0" dirty="0" smtClean="0"/>
          </a:p>
          <a:p>
            <a:r>
              <a:rPr lang="en-US" baseline="0" dirty="0" smtClean="0"/>
              <a:t>Weather models, stock market, extrapolating any kind of observed series.</a:t>
            </a:r>
          </a:p>
          <a:p>
            <a:endParaRPr lang="en-US" baseline="0" dirty="0" smtClean="0"/>
          </a:p>
          <a:p>
            <a:r>
              <a:rPr lang="en-US" baseline="0" dirty="0" smtClean="0"/>
              <a:t>Note also F# type inference is labelling the </a:t>
            </a:r>
            <a:r>
              <a:rPr lang="en-US" baseline="0" dirty="0" err="1" smtClean="0"/>
              <a:t>LazyList</a:t>
            </a:r>
            <a:r>
              <a:rPr lang="en-US" baseline="0" dirty="0" smtClean="0"/>
              <a:t> collection data “</a:t>
            </a:r>
            <a:r>
              <a:rPr lang="en-US" baseline="0" dirty="0" err="1" smtClean="0"/>
              <a:t>seq</a:t>
            </a:r>
            <a:r>
              <a:rPr lang="en-US" baseline="0" dirty="0" smtClean="0"/>
              <a:t>”. This shows the versatility of implementing the </a:t>
            </a:r>
            <a:r>
              <a:rPr lang="en-US" baseline="0" dirty="0" err="1" smtClean="0"/>
              <a:t>seq</a:t>
            </a:r>
            <a:r>
              <a:rPr lang="en-US" baseline="0" dirty="0" smtClean="0"/>
              <a:t> interface, a.k.a. </a:t>
            </a:r>
            <a:r>
              <a:rPr lang="en-US" baseline="0" smtClean="0"/>
              <a:t>IEnumerable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22</a:t>
            </a:fld>
            <a:endParaRPr lang="en-US"/>
          </a:p>
        </p:txBody>
      </p:sp>
    </p:spTree>
    <p:extLst>
      <p:ext uri="{BB962C8B-B14F-4D97-AF65-F5344CB8AC3E}">
        <p14:creationId xmlns:p14="http://schemas.microsoft.com/office/powerpoint/2010/main" val="792346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you may be suspecting some shortcomings in the sequential qualities available in both singly-linked List and </a:t>
            </a:r>
            <a:r>
              <a:rPr lang="en-US" baseline="0" dirty="0" err="1" smtClean="0"/>
              <a:t>LazyList</a:t>
            </a:r>
            <a:r>
              <a:rPr lang="en-US" baseline="0" dirty="0" smtClean="0"/>
              <a:t>. </a:t>
            </a:r>
          </a:p>
          <a:p>
            <a:endParaRPr lang="en-US" baseline="0" dirty="0" smtClean="0"/>
          </a:p>
          <a:p>
            <a:r>
              <a:rPr lang="en-US" baseline="0" dirty="0" smtClean="0"/>
              <a:t>While consuming a data structure like observed and predicted weather progressing from beginning to end may feel natural, constructing a weather sequence by continually adding to the beginning is not the way you would probably want to do it. Imagine instead of appending predicted weather to observed weather, we </a:t>
            </a:r>
            <a:r>
              <a:rPr lang="en-US" baseline="0" dirty="0" err="1" smtClean="0"/>
              <a:t>cons’ed</a:t>
            </a:r>
            <a:r>
              <a:rPr lang="en-US" baseline="0" dirty="0" smtClean="0"/>
              <a:t> the observed weather onto the predicted weather </a:t>
            </a:r>
            <a:r>
              <a:rPr lang="en-US" baseline="0" dirty="0" err="1" smtClean="0"/>
              <a:t>LazyList</a:t>
            </a:r>
            <a:r>
              <a:rPr lang="en-US" baseline="0" dirty="0" smtClean="0"/>
              <a:t>. The observed weather series would have to be accessible in backwards order.</a:t>
            </a:r>
          </a:p>
          <a:p>
            <a:endParaRPr lang="en-US" baseline="0" dirty="0" smtClean="0"/>
          </a:p>
          <a:p>
            <a:r>
              <a:rPr lang="en-US" baseline="0" dirty="0" smtClean="0"/>
              <a:t>And jumping to a random element, while possible, is clumsy.</a:t>
            </a:r>
          </a:p>
        </p:txBody>
      </p:sp>
      <p:sp>
        <p:nvSpPr>
          <p:cNvPr id="4" name="Slide Number Placeholder 3"/>
          <p:cNvSpPr>
            <a:spLocks noGrp="1"/>
          </p:cNvSpPr>
          <p:nvPr>
            <p:ph type="sldNum" sz="quarter" idx="10"/>
          </p:nvPr>
        </p:nvSpPr>
        <p:spPr/>
        <p:txBody>
          <a:bodyPr/>
          <a:lstStyle/>
          <a:p>
            <a:fld id="{CAF2789D-DD0C-4DA7-B219-C7DA7CD13747}" type="slidenum">
              <a:rPr lang="en-US" smtClean="0"/>
              <a:t>23</a:t>
            </a:fld>
            <a:endParaRPr lang="en-US"/>
          </a:p>
        </p:txBody>
      </p:sp>
    </p:spTree>
    <p:extLst>
      <p:ext uri="{BB962C8B-B14F-4D97-AF65-F5344CB8AC3E}">
        <p14:creationId xmlns:p14="http://schemas.microsoft.com/office/powerpoint/2010/main" val="2415482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Enter the Vector. Picking up where </a:t>
            </a:r>
            <a:r>
              <a:rPr lang="en-US" dirty="0" err="1" smtClean="0"/>
              <a:t>FlatList</a:t>
            </a:r>
            <a:r>
              <a:rPr lang="en-US" dirty="0" smtClean="0"/>
              <a:t> left off, Vector is </a:t>
            </a:r>
            <a:r>
              <a:rPr lang="en-US" baseline="0" dirty="0" smtClean="0"/>
              <a:t>your go-to choice for extended linear functionality. Indexed lookup and update are pretty close to constant time, O(log32n) if you are keeping score, construction and deconstruction at the end of the sequence, more in line with how humans normally think of extending a linear sequence. You would probably construct days of observed weather this way, for instance.</a:t>
            </a:r>
          </a:p>
          <a:p>
            <a:endParaRPr lang="en-US" baseline="0" dirty="0" smtClean="0"/>
          </a:p>
          <a:p>
            <a:r>
              <a:rPr lang="en-US" baseline="0" dirty="0" err="1" smtClean="0"/>
              <a:t>FSharpx</a:t>
            </a:r>
            <a:r>
              <a:rPr lang="en-US" baseline="0" dirty="0" smtClean="0"/>
              <a:t> has Steffen </a:t>
            </a:r>
            <a:r>
              <a:rPr lang="en-US" baseline="0" dirty="0" err="1" smtClean="0"/>
              <a:t>Forkmann’s</a:t>
            </a:r>
            <a:r>
              <a:rPr lang="en-US" baseline="0" dirty="0" smtClean="0"/>
              <a:t> implementation of Vector from </a:t>
            </a:r>
            <a:r>
              <a:rPr lang="en-US" baseline="0" dirty="0" err="1" smtClean="0"/>
              <a:t>Clojure</a:t>
            </a:r>
            <a:r>
              <a:rPr lang="en-US" baseline="0" dirty="0" smtClean="0"/>
              <a:t>. I believe it implements a hash array mapped </a:t>
            </a:r>
            <a:r>
              <a:rPr lang="en-US" baseline="0" dirty="0" err="1" smtClean="0"/>
              <a:t>trie</a:t>
            </a:r>
            <a:r>
              <a:rPr lang="en-US" baseline="0" dirty="0" smtClean="0"/>
              <a:t>. (Don’t’ ask me to explain it.) It’s very fast.</a:t>
            </a:r>
          </a:p>
          <a:p>
            <a:endParaRPr lang="en-US" baseline="0" dirty="0" smtClean="0"/>
          </a:p>
          <a:p>
            <a:r>
              <a:rPr lang="en-US" dirty="0" smtClean="0"/>
              <a:t>Think back on the qualities of sequential structures (order, evaluation, construction, peek).</a:t>
            </a:r>
            <a:r>
              <a:rPr lang="en-US" baseline="0" dirty="0" smtClean="0"/>
              <a:t> T</a:t>
            </a:r>
            <a:r>
              <a:rPr lang="en-US" dirty="0" smtClean="0"/>
              <a:t>he</a:t>
            </a:r>
            <a:r>
              <a:rPr lang="en-US" baseline="0" dirty="0" smtClean="0"/>
              <a:t> combination rules lead to hundreds of theoretical structures, but only a handful have proved interesting. The practicalities of lazy evaluation make </a:t>
            </a:r>
            <a:r>
              <a:rPr lang="en-US" baseline="0" dirty="0" err="1" smtClean="0"/>
              <a:t>LazyList</a:t>
            </a:r>
            <a:r>
              <a:rPr lang="en-US" baseline="0" dirty="0" smtClean="0"/>
              <a:t> the most common lazy evaluated structure.   </a:t>
            </a:r>
          </a:p>
          <a:p>
            <a:endParaRPr lang="en-US" baseline="0" dirty="0" smtClean="0"/>
          </a:p>
          <a:p>
            <a:r>
              <a:rPr lang="en-US" baseline="0" dirty="0" smtClean="0"/>
              <a:t>Vector is probably the most versatile and </a:t>
            </a:r>
            <a:r>
              <a:rPr lang="en-US" baseline="0" dirty="0" err="1" smtClean="0"/>
              <a:t>performant</a:t>
            </a:r>
            <a:r>
              <a:rPr lang="en-US" baseline="0" dirty="0" smtClean="0"/>
              <a:t> structure for covering most of your needs involving eager evaluation.</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AF2789D-DD0C-4DA7-B219-C7DA7CD13747}" type="slidenum">
              <a:rPr lang="en-US" smtClean="0"/>
              <a:t>24</a:t>
            </a:fld>
            <a:endParaRPr lang="en-US"/>
          </a:p>
        </p:txBody>
      </p:sp>
    </p:spTree>
    <p:extLst>
      <p:ext uri="{BB962C8B-B14F-4D97-AF65-F5344CB8AC3E}">
        <p14:creationId xmlns:p14="http://schemas.microsoft.com/office/powerpoint/2010/main" val="1918585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Vector</a:t>
            </a:r>
            <a:r>
              <a:rPr lang="en-US" baseline="0" dirty="0" smtClean="0"/>
              <a:t> is perfectly suited for windowing a data sequence, for instance. Here’s the basic function to create a Vector of weather Vectors. If our last vector was of the required length, we append (or “</a:t>
            </a:r>
            <a:r>
              <a:rPr lang="en-US" baseline="0" dirty="0" err="1" smtClean="0"/>
              <a:t>conj</a:t>
            </a:r>
            <a:r>
              <a:rPr lang="en-US" baseline="0" dirty="0" smtClean="0"/>
              <a:t>”) a new Vector consisting of the current weather element. Otherwise we take the “initial” (all the elements except the last element) of the outer Vector and “</a:t>
            </a:r>
            <a:r>
              <a:rPr lang="en-US" baseline="0" dirty="0" err="1" smtClean="0"/>
              <a:t>conj</a:t>
            </a:r>
            <a:r>
              <a:rPr lang="en-US" baseline="0" dirty="0" smtClean="0"/>
              <a:t>” the last Vector with the current element “</a:t>
            </a:r>
            <a:r>
              <a:rPr lang="en-US" baseline="0" dirty="0" err="1" smtClean="0"/>
              <a:t>conj”ed</a:t>
            </a:r>
            <a:r>
              <a:rPr lang="en-US" baseline="0" dirty="0" smtClean="0"/>
              <a:t>.</a:t>
            </a:r>
          </a:p>
        </p:txBody>
      </p:sp>
      <p:sp>
        <p:nvSpPr>
          <p:cNvPr id="4" name="Slide Number Placeholder 3"/>
          <p:cNvSpPr>
            <a:spLocks noGrp="1"/>
          </p:cNvSpPr>
          <p:nvPr>
            <p:ph type="sldNum" sz="quarter" idx="10"/>
          </p:nvPr>
        </p:nvSpPr>
        <p:spPr/>
        <p:txBody>
          <a:bodyPr/>
          <a:lstStyle/>
          <a:p>
            <a:fld id="{CAF2789D-DD0C-4DA7-B219-C7DA7CD13747}" type="slidenum">
              <a:rPr lang="en-US" smtClean="0"/>
              <a:t>25</a:t>
            </a:fld>
            <a:endParaRPr lang="en-US"/>
          </a:p>
        </p:txBody>
      </p:sp>
    </p:spTree>
    <p:extLst>
      <p:ext uri="{BB962C8B-B14F-4D97-AF65-F5344CB8AC3E}">
        <p14:creationId xmlns:p14="http://schemas.microsoft.com/office/powerpoint/2010/main" val="2105899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here we kick-off our windowing function with the aid of some </a:t>
            </a:r>
            <a:r>
              <a:rPr lang="en-US" baseline="0" dirty="0" err="1" smtClean="0"/>
              <a:t>Seq</a:t>
            </a:r>
            <a:r>
              <a:rPr lang="en-US" baseline="0" dirty="0" smtClean="0"/>
              <a:t> helper functions. Fold is very useful for all kinds of sequential transforms. In this case we create a year’s worth of forecasts windowed into weeks. </a:t>
            </a:r>
          </a:p>
          <a:p>
            <a:endParaRPr lang="en-US" baseline="0" dirty="0" smtClean="0"/>
          </a:p>
          <a:p>
            <a:r>
              <a:rPr lang="en-US" baseline="0" dirty="0" smtClean="0"/>
              <a:t>This basic technique extends to any kind of windowing: sliding, interspersed, and of course this particular example will result in a jagged Vector.</a:t>
            </a:r>
            <a:endParaRPr lang="en-US" dirty="0" smtClean="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005626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Notice our</a:t>
            </a:r>
            <a:r>
              <a:rPr lang="en-US" baseline="0" dirty="0" smtClean="0"/>
              <a:t> composite windowing data structure, a Vector of Vectors, is fully functional, and we can perform transformations on it by folding over the outer Vector.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case we again take the inner Vector initial to give our forecast model a rest on the seventh day.</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401653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maybe we want to do some transformation</a:t>
            </a:r>
            <a:r>
              <a:rPr lang="en-US" baseline="0" dirty="0" smtClean="0"/>
              <a:t> not suited to Vector, like constructing and deconstructing at the front of the sequence.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There’s an immutable structure for that. </a:t>
            </a:r>
            <a:r>
              <a:rPr lang="en-US" dirty="0" err="1" smtClean="0"/>
              <a:t>RandomAccessList</a:t>
            </a:r>
            <a:r>
              <a:rPr lang="en-US" dirty="0" smtClean="0"/>
              <a:t> is the dual of Vector. Same high performance,</a:t>
            </a:r>
            <a:r>
              <a:rPr lang="en-US" baseline="0" dirty="0" smtClean="0"/>
              <a:t> same indexed access to all elements, except construction and deconstruction happens at the front of the sequence.</a:t>
            </a:r>
            <a:endParaRPr lang="en-US" dirty="0" smtClean="0"/>
          </a:p>
          <a:p>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28</a:t>
            </a:fld>
            <a:endParaRPr lang="en-US"/>
          </a:p>
        </p:txBody>
      </p:sp>
    </p:spTree>
    <p:extLst>
      <p:ext uri="{BB962C8B-B14F-4D97-AF65-F5344CB8AC3E}">
        <p14:creationId xmlns:p14="http://schemas.microsoft.com/office/powerpoint/2010/main" val="1949013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8000"/>
                </a:solidFill>
                <a:highlight>
                  <a:srgbClr val="FFFFFF"/>
                </a:highlight>
                <a:latin typeface="Consolas" panose="020B0609020204030204" pitchFamily="49" charset="0"/>
              </a:rPr>
              <a:t>What else can we</a:t>
            </a:r>
            <a:r>
              <a:rPr lang="en-US" sz="1200" baseline="0" dirty="0" smtClean="0">
                <a:solidFill>
                  <a:srgbClr val="008000"/>
                </a:solidFill>
                <a:highlight>
                  <a:srgbClr val="FFFFFF"/>
                </a:highlight>
                <a:latin typeface="Consolas" panose="020B0609020204030204" pitchFamily="49" charset="0"/>
              </a:rPr>
              <a:t> do with our sequenced windows</a:t>
            </a:r>
            <a:r>
              <a:rPr lang="en-US" sz="1200" baseline="0" smtClean="0">
                <a:solidFill>
                  <a:srgbClr val="008000"/>
                </a:solidFill>
                <a:highlight>
                  <a:srgbClr val="FFFFFF"/>
                </a:highlight>
                <a:latin typeface="Consolas" panose="020B0609020204030204" pitchFamily="49" charset="0"/>
              </a:rPr>
              <a:t>? </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122431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8000"/>
                </a:solidFill>
                <a:highlight>
                  <a:srgbClr val="FFFFFF"/>
                </a:highlight>
                <a:latin typeface="Consolas" panose="020B0609020204030204" pitchFamily="49" charset="0"/>
              </a:rPr>
              <a:t>Generics, list, idiomatic </a:t>
            </a:r>
            <a:r>
              <a:rPr lang="en-US" sz="1200" baseline="0" dirty="0" smtClean="0">
                <a:solidFill>
                  <a:srgbClr val="008000"/>
                </a:solidFill>
                <a:highlight>
                  <a:srgbClr val="FFFFFF"/>
                </a:highlight>
                <a:latin typeface="Consolas" panose="020B0609020204030204" pitchFamily="49" charset="0"/>
              </a:rPr>
              <a:t>recursive loop on a list (</a:t>
            </a:r>
            <a:r>
              <a:rPr lang="en-US" sz="1200" baseline="0" dirty="0" err="1" smtClean="0">
                <a:solidFill>
                  <a:srgbClr val="008000"/>
                </a:solidFill>
                <a:highlight>
                  <a:srgbClr val="FFFFFF"/>
                </a:highlight>
                <a:latin typeface="Consolas" panose="020B0609020204030204" pitchFamily="49" charset="0"/>
              </a:rPr>
              <a:t>acc</a:t>
            </a:r>
            <a:r>
              <a:rPr lang="en-US" sz="1200" baseline="0" dirty="0" smtClean="0">
                <a:solidFill>
                  <a:srgbClr val="008000"/>
                </a:solidFill>
                <a:highlight>
                  <a:srgbClr val="FFFFFF"/>
                </a:highlight>
                <a:latin typeface="Consolas" panose="020B0609020204030204" pitchFamily="49" charset="0"/>
              </a:rPr>
              <a:t>, 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008000"/>
              </a:solidFill>
              <a:highlight>
                <a:srgbClr val="FFFFFF"/>
              </a:highligh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06400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work has been done creating composit</a:t>
            </a:r>
            <a:r>
              <a:rPr lang="en-US" baseline="0" dirty="0" smtClean="0"/>
              <a:t>e functional data structures of all kinds. I’m going to focus mainly on work collected into the </a:t>
            </a:r>
            <a:r>
              <a:rPr lang="en-US" baseline="0" dirty="0" err="1" smtClean="0"/>
              <a:t>FSharpx</a:t>
            </a:r>
            <a:r>
              <a:rPr lang="en-US" baseline="0" dirty="0" smtClean="0"/>
              <a:t> open source library, available on </a:t>
            </a:r>
            <a:r>
              <a:rPr lang="en-US" baseline="0" dirty="0" err="1" smtClean="0"/>
              <a:t>GitHub</a:t>
            </a:r>
            <a:r>
              <a:rPr lang="en-US" baseline="0" dirty="0" smtClean="0"/>
              <a:t>. Talking just about the linear structures, we borrowed from our </a:t>
            </a:r>
            <a:r>
              <a:rPr lang="en-US" baseline="0" dirty="0" err="1" smtClean="0"/>
              <a:t>Clojure</a:t>
            </a:r>
            <a:r>
              <a:rPr lang="en-US" baseline="0" dirty="0" smtClean="0"/>
              <a:t> friends, which you will see shortly, we appropriated structures both from the F# compiler and the open source collections put together by the F# team, and of course the purely functional data structures from Chris </a:t>
            </a:r>
            <a:r>
              <a:rPr lang="en-US" baseline="0" dirty="0" err="1" smtClean="0"/>
              <a:t>Okasaki</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fact things started getting a little crazy with so many implementations of often the logical structures, we reorganized earlier this year, obsoleting the original “</a:t>
            </a:r>
            <a:r>
              <a:rPr lang="en-US" baseline="0" dirty="0" err="1" smtClean="0"/>
              <a:t>DataStructures</a:t>
            </a:r>
            <a:r>
              <a:rPr lang="en-US" baseline="0" dirty="0" smtClean="0"/>
              <a:t>” namespace and replacing it with “</a:t>
            </a:r>
            <a:r>
              <a:rPr lang="en-US" baseline="0" dirty="0" err="1" smtClean="0"/>
              <a:t>Collections.Experimental</a:t>
            </a:r>
            <a:r>
              <a:rPr lang="en-US" baseline="0" dirty="0" smtClean="0"/>
              <a:t>”. Now we have a place for functional data structure enthusiasts to basically share their experiments. </a:t>
            </a:r>
          </a:p>
          <a:p>
            <a:endParaRPr lang="en-US" baseline="0" dirty="0" smtClean="0"/>
          </a:p>
          <a:p>
            <a:r>
              <a:rPr lang="en-US" baseline="0" dirty="0" smtClean="0"/>
              <a:t>Then we cranked-out essentially the best-of-breed for representative functional data structures that matter, published and applied formatting and documentation standards, and put the important stuff in the “Collections” namespace. Or I should say that is the goal. </a:t>
            </a:r>
            <a:r>
              <a:rPr lang="en-US" baseline="0" dirty="0" err="1" smtClean="0"/>
              <a:t>FSharpx</a:t>
            </a:r>
            <a:r>
              <a:rPr lang="en-US" baseline="0" dirty="0" smtClean="0"/>
              <a:t> depends on volunteers, and there are still gems in “Experimental” that deserve coming up to standard.</a:t>
            </a:r>
          </a:p>
          <a:p>
            <a:endParaRPr lang="en-US" baseline="0" dirty="0" smtClean="0"/>
          </a:p>
          <a:p>
            <a:r>
              <a:rPr lang="en-US" baseline="0" dirty="0" smtClean="0"/>
              <a:t>(Because of the re-</a:t>
            </a:r>
            <a:r>
              <a:rPr lang="en-US" baseline="0" dirty="0" err="1" smtClean="0"/>
              <a:t>orginization</a:t>
            </a:r>
            <a:r>
              <a:rPr lang="en-US" baseline="0" dirty="0" smtClean="0"/>
              <a:t> </a:t>
            </a:r>
            <a:r>
              <a:rPr lang="en-US" baseline="0" dirty="0" err="1" smtClean="0"/>
              <a:t>Git</a:t>
            </a:r>
            <a:r>
              <a:rPr lang="en-US" baseline="0" dirty="0" smtClean="0"/>
              <a:t> history incorrectly attributes much of “</a:t>
            </a:r>
            <a:r>
              <a:rPr lang="en-US" dirty="0" err="1" smtClean="0"/>
              <a:t>Collections.Experimental</a:t>
            </a:r>
            <a:r>
              <a:rPr lang="en-US" dirty="0" smtClean="0"/>
              <a:t>” and some items in “Collections” to me!) </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3</a:t>
            </a:fld>
            <a:endParaRPr lang="en-US"/>
          </a:p>
        </p:txBody>
      </p:sp>
    </p:spTree>
    <p:extLst>
      <p:ext uri="{BB962C8B-B14F-4D97-AF65-F5344CB8AC3E}">
        <p14:creationId xmlns:p14="http://schemas.microsoft.com/office/powerpoint/2010/main" val="1656009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are willing to settle for peek and deconstruct only at the beginning of your sequence, </a:t>
            </a:r>
            <a:r>
              <a:rPr lang="en-US" dirty="0" err="1" smtClean="0"/>
              <a:t>DList</a:t>
            </a:r>
            <a:r>
              <a:rPr lang="en-US" dirty="0" smtClean="0"/>
              <a:t> will</a:t>
            </a:r>
            <a:r>
              <a:rPr lang="en-US" baseline="0" dirty="0" smtClean="0"/>
              <a:t> not have those same performance issues. You can still do O(1) construction at the end of the sequence, in fact you can do O(1) appending of one </a:t>
            </a:r>
            <a:r>
              <a:rPr lang="en-US" baseline="0" dirty="0" err="1" smtClean="0"/>
              <a:t>DList</a:t>
            </a:r>
            <a:r>
              <a:rPr lang="en-US" baseline="0" dirty="0" smtClean="0"/>
              <a:t> to another. </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346073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familiar? (very similar to </a:t>
            </a:r>
            <a:r>
              <a:rPr lang="en-US" dirty="0" err="1" smtClean="0"/>
              <a:t>DList</a:t>
            </a:r>
            <a:r>
              <a:rPr lang="en-US" dirty="0" smtClean="0"/>
              <a:t>)</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844733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Canonical recursive loop,</a:t>
            </a:r>
            <a:r>
              <a:rPr lang="en-US" baseline="0" dirty="0" smtClean="0"/>
              <a:t> again</a:t>
            </a:r>
            <a:endParaRPr lang="en-US" dirty="0" smtClean="0"/>
          </a:p>
          <a:p>
            <a:r>
              <a:rPr lang="en-US" dirty="0" smtClean="0"/>
              <a:t>Input forest is generic</a:t>
            </a:r>
            <a:r>
              <a:rPr lang="en-US" baseline="0" dirty="0" smtClean="0"/>
              <a:t> (note </a:t>
            </a:r>
            <a:r>
              <a:rPr lang="en-US" baseline="0" dirty="0" err="1" smtClean="0"/>
              <a:t>DList.ofSeq</a:t>
            </a:r>
            <a:r>
              <a:rPr lang="en-US" baseline="0" dirty="0" smtClean="0"/>
              <a: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484272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want to construct and deconstruct at both ends?</a:t>
            </a:r>
            <a:r>
              <a:rPr lang="en-US" baseline="0" dirty="0" smtClean="0"/>
              <a:t> The double-ended queue does c</a:t>
            </a:r>
            <a:r>
              <a:rPr lang="en-US" dirty="0" smtClean="0"/>
              <a:t>onstruct,</a:t>
            </a:r>
            <a:r>
              <a:rPr lang="en-US" baseline="0" dirty="0" smtClean="0"/>
              <a:t> </a:t>
            </a:r>
            <a:r>
              <a:rPr lang="en-US" dirty="0" smtClean="0"/>
              <a:t>deconstruct, and peek</a:t>
            </a:r>
            <a:r>
              <a:rPr lang="en-US" baseline="0" dirty="0" smtClean="0"/>
              <a:t> from both ends, but now we are pushing the envelope of purely functional performance. You only ever have direct access to the elements at both ends, giving up indexed peek for any element. There’s also an amortized time complexity price to pay in terms of the internal structure supporting this purely functional arrangement.</a:t>
            </a:r>
            <a:endParaRPr lang="en-US" dirty="0" smtClean="0"/>
          </a:p>
          <a:p>
            <a:endParaRPr lang="en-US" dirty="0" smtClean="0"/>
          </a:p>
          <a:p>
            <a:r>
              <a:rPr lang="en-US" dirty="0" smtClean="0"/>
              <a:t>The functions on it</a:t>
            </a:r>
            <a:r>
              <a:rPr lang="en-US" baseline="0" dirty="0" smtClean="0"/>
              <a:t> however are p</a:t>
            </a:r>
            <a:r>
              <a:rPr lang="en-US" dirty="0" smtClean="0"/>
              <a:t>erfectly symmetric.</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661369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Pattern matching</a:t>
            </a:r>
            <a:r>
              <a:rPr lang="en-US" baseline="0" dirty="0" smtClean="0"/>
              <a:t> mostly about deconstruction of structures.</a:t>
            </a:r>
          </a:p>
          <a:p>
            <a:endParaRPr lang="en-US" baseline="0" dirty="0" smtClean="0"/>
          </a:p>
          <a:p>
            <a:r>
              <a:rPr lang="en-US" baseline="0" dirty="0" smtClean="0"/>
              <a:t>It would be nice if the </a:t>
            </a:r>
            <a:r>
              <a:rPr lang="en-US" dirty="0" smtClean="0">
                <a:solidFill>
                  <a:srgbClr val="000000"/>
                </a:solidFill>
                <a:highlight>
                  <a:srgbClr val="FFFFFF"/>
                </a:highlight>
                <a:latin typeface="Consolas" panose="020B0609020204030204" pitchFamily="49" charset="0"/>
              </a:rPr>
              <a:t>:: deconstruction</a:t>
            </a:r>
            <a:r>
              <a:rPr lang="en-US" baseline="0" dirty="0" smtClean="0">
                <a:solidFill>
                  <a:srgbClr val="000000"/>
                </a:solidFill>
                <a:highlight>
                  <a:srgbClr val="FFFFFF"/>
                </a:highlight>
                <a:latin typeface="Consolas" panose="020B0609020204030204" pitchFamily="49" charset="0"/>
              </a:rPr>
              <a:t> operator  available to List in pattern matching was available for the other structures implementing head/tail pattern matching.</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421153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133092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Oriented Programming might argue no room for deleting</a:t>
            </a:r>
            <a:r>
              <a:rPr lang="en-US" baseline="0" dirty="0" smtClean="0"/>
              <a:t> information, but we may want to kick an element out of a linear sequence.</a:t>
            </a:r>
          </a:p>
          <a:p>
            <a:endParaRPr lang="en-US" baseline="0" dirty="0" smtClean="0"/>
          </a:p>
          <a:p>
            <a:r>
              <a:rPr lang="en-US" baseline="0" dirty="0" smtClean="0"/>
              <a:t>But so far everything has been O(1) or O(log</a:t>
            </a:r>
            <a:r>
              <a:rPr lang="en-US" baseline="-25000" dirty="0" smtClean="0"/>
              <a:t>32</a:t>
            </a:r>
            <a:r>
              <a:rPr lang="en-US" baseline="0" dirty="0" smtClean="0"/>
              <a:t>N), which is practically O(1)</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9370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Okasaki</a:t>
            </a:r>
            <a:r>
              <a:rPr lang="en-US" dirty="0" smtClean="0"/>
              <a:t> delete</a:t>
            </a:r>
            <a:r>
              <a:rPr lang="en-US" baseline="0" dirty="0" smtClean="0"/>
              <a:t> using 2 heaps (one positive, one negative) as an “exercise for the reader”. This allows “future” deletes. One implementation in companion sandbox code.</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857225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 Stack and Circular Buffer left as “exercise</a:t>
            </a:r>
            <a:r>
              <a:rPr lang="en-US" baseline="0" dirty="0" smtClean="0"/>
              <a:t> for the reader”.</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214409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saw singly-linked list does not efficiently do everything we need it to do. Yet fundamentally it embodies everything</a:t>
            </a:r>
            <a:r>
              <a:rPr lang="en-US" baseline="0" dirty="0" smtClean="0"/>
              <a:t> that distinguishes linear data structures (whether functional or not).</a:t>
            </a:r>
            <a:endParaRPr lang="en-US" dirty="0" smtClean="0"/>
          </a:p>
          <a:p>
            <a:endParaRPr lang="en-US" dirty="0" smtClean="0"/>
          </a:p>
          <a:p>
            <a:r>
              <a:rPr lang="en-US" dirty="0" smtClean="0"/>
              <a:t>Disregarding</a:t>
            </a:r>
            <a:r>
              <a:rPr lang="en-US" baseline="0" dirty="0" smtClean="0"/>
              <a:t> for the moment range operations, these are all the attributes of and actions on a linear data structure.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Order is usually by construction. Either representing the order of the sequence consumed to create the structure, and/or the order individual elements were added. A sorted or even a random order is however possible.</a:t>
            </a:r>
          </a:p>
          <a:p>
            <a:endParaRPr lang="en-US" baseline="0" dirty="0" smtClean="0"/>
          </a:p>
          <a:p>
            <a:r>
              <a:rPr lang="en-US" baseline="0" dirty="0" smtClean="0"/>
              <a:t>Evaluation in F# is eager by default, so you have to go out of your way to lazily evaluate anything (except sequences).</a:t>
            </a:r>
          </a:p>
          <a:p>
            <a:endParaRPr lang="en-US" baseline="0" dirty="0" smtClean="0"/>
          </a:p>
          <a:p>
            <a:r>
              <a:rPr lang="en-US" baseline="0" dirty="0" smtClean="0"/>
              <a:t>Construction, peeking, and removing (de-construction) are all the same for the singly-linked list, it always takes place at the beginning, but we might want a structure that mixes this up in any conceivable combination.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4</a:t>
            </a:fld>
            <a:endParaRPr lang="en-US"/>
          </a:p>
        </p:txBody>
      </p:sp>
    </p:spTree>
    <p:extLst>
      <p:ext uri="{BB962C8B-B14F-4D97-AF65-F5344CB8AC3E}">
        <p14:creationId xmlns:p14="http://schemas.microsoft.com/office/powerpoint/2010/main" val="257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Length more frequently used in imperative</a:t>
            </a:r>
            <a:r>
              <a:rPr lang="en-US" baseline="0" dirty="0" smtClean="0"/>
              <a:t> and OO programming, often an inefficient operation in functional.</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5</a:t>
            </a:fld>
            <a:endParaRPr lang="en-US"/>
          </a:p>
        </p:txBody>
      </p:sp>
    </p:spTree>
    <p:extLst>
      <p:ext uri="{BB962C8B-B14F-4D97-AF65-F5344CB8AC3E}">
        <p14:creationId xmlns:p14="http://schemas.microsoft.com/office/powerpoint/2010/main" val="7547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Out of the box these are the primitives you get to work with for sequential structures. The singly-linked list and tuple are pretty common to functional programming.</a:t>
            </a:r>
          </a:p>
          <a:p>
            <a:endParaRPr lang="en-US" baseline="0" dirty="0" smtClean="0"/>
          </a:p>
          <a:p>
            <a:r>
              <a:rPr lang="en-US" baseline="0" dirty="0" smtClean="0"/>
              <a:t>Sequence is a stream-like thing. You can only ever move forward in it, you only ever have a hold of one element at a time, it’s the one part of F# that is lazy by default, and it can be used to represent infinite streams. So it’s not really a data structure, but we’ll see it’s a common component of linear (and sometimes even non-linear) F# structures, and allows us to compositionally glue together structures.</a:t>
            </a:r>
          </a:p>
          <a:p>
            <a:endParaRPr lang="en-US" baseline="0" dirty="0" smtClean="0"/>
          </a:p>
          <a:p>
            <a:r>
              <a:rPr lang="en-US" baseline="0" dirty="0" smtClean="0"/>
              <a:t>F# is a functional-first language, and the last primitive, Array, being mutable, is not a functional structure. The way it is implemented in F# however lends itself well to composition, and we can use it as an internal building block of composite functional data structures.</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6</a:t>
            </a:fld>
            <a:endParaRPr lang="en-US"/>
          </a:p>
        </p:txBody>
      </p:sp>
    </p:spTree>
    <p:extLst>
      <p:ext uri="{BB962C8B-B14F-4D97-AF65-F5344CB8AC3E}">
        <p14:creationId xmlns:p14="http://schemas.microsoft.com/office/powerpoint/2010/main" val="3676782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already know, F# implements</a:t>
            </a:r>
            <a:r>
              <a:rPr lang="en-US" baseline="0" dirty="0" smtClean="0"/>
              <a:t> tail recursion, and this IS NOT an example of tail recursion. (Unlike </a:t>
            </a:r>
            <a:r>
              <a:rPr lang="en-US" baseline="0" dirty="0" err="1" smtClean="0"/>
              <a:t>Scala</a:t>
            </a:r>
            <a:r>
              <a:rPr lang="en-US" baseline="0" dirty="0" smtClean="0"/>
              <a:t>, there is no way to ask the F# compiler to catch this.)</a:t>
            </a:r>
            <a:endParaRPr lang="en-US" dirty="0" smtClean="0"/>
          </a:p>
          <a:p>
            <a:endParaRPr lang="en-US" dirty="0" smtClean="0"/>
          </a:p>
          <a:p>
            <a:r>
              <a:rPr lang="en-US" dirty="0" smtClean="0"/>
              <a:t>But the non-tail recursive code</a:t>
            </a:r>
            <a:r>
              <a:rPr lang="en-US" baseline="0" dirty="0" smtClean="0"/>
              <a:t> better illustrates my point here. Singly-linked list is a powerful concept. You can do pretty much everything with it, but of course you can’t do everything efficiently with it. </a:t>
            </a:r>
          </a:p>
          <a:p>
            <a:endParaRPr lang="en-US" dirty="0" smtClean="0"/>
          </a:p>
          <a:p>
            <a:r>
              <a:rPr lang="en-US" dirty="0" smtClean="0"/>
              <a:t>Another side note</a:t>
            </a:r>
            <a:r>
              <a:rPr lang="en-US" baseline="0" dirty="0" smtClean="0"/>
              <a:t> about this code example, note the idiomatic p</a:t>
            </a:r>
            <a:r>
              <a:rPr lang="en-US" dirty="0" smtClean="0"/>
              <a:t>attern functions consuming a collection:</a:t>
            </a:r>
            <a:r>
              <a:rPr lang="en-US" baseline="0" dirty="0" smtClean="0"/>
              <a:t> always make the collection item the last parameter in a function to facilitate partial application in currying and functional compositions.</a:t>
            </a:r>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7</a:t>
            </a:fld>
            <a:endParaRPr lang="en-US"/>
          </a:p>
        </p:txBody>
      </p:sp>
    </p:spTree>
    <p:extLst>
      <p:ext uri="{BB962C8B-B14F-4D97-AF65-F5344CB8AC3E}">
        <p14:creationId xmlns:p14="http://schemas.microsoft.com/office/powerpoint/2010/main" val="1273284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whole</a:t>
            </a:r>
            <a:r>
              <a:rPr lang="en-US" baseline="0" dirty="0" smtClean="0"/>
              <a:t> reason for alternate linear data structures is the cases where List is not </a:t>
            </a:r>
            <a:r>
              <a:rPr lang="en-US" baseline="0" dirty="0" err="1" smtClean="0"/>
              <a:t>performant</a:t>
            </a:r>
            <a:r>
              <a:rPr lang="en-US" baseline="0" dirty="0" smtClean="0"/>
              <a:t>, it’s worth talking about how to evaluate performance.</a:t>
            </a:r>
            <a:endParaRPr lang="en-US" dirty="0" smtClean="0"/>
          </a:p>
          <a:p>
            <a:endParaRPr lang="en-US" dirty="0" smtClean="0"/>
          </a:p>
          <a:p>
            <a:r>
              <a:rPr lang="en-US" dirty="0" smtClean="0"/>
              <a:t>Don’t forget computing is a physical process. In the IL world (that’s Intermediate Language, Byte Code, if you will)</a:t>
            </a:r>
            <a:r>
              <a:rPr lang="en-US" baseline="0" dirty="0" smtClean="0"/>
              <a:t> no data structure is faster than an array. Well…maybe it’s actually a Tuple that’s faster. In any event IL is key to evaluating performance. It will tell you what code is going to execute (give or take the vagaries of the JIT). So, “In IL we trust”.</a:t>
            </a:r>
          </a:p>
          <a:p>
            <a:endParaRPr lang="en-US" baseline="0" dirty="0" smtClean="0"/>
          </a:p>
          <a:p>
            <a:r>
              <a:rPr lang="en-US" baseline="0" dirty="0" smtClean="0"/>
              <a:t>(Just to confuse the uninitiated, the symbol for Array and the empty List symbol we saw earlier are the same!)</a:t>
            </a:r>
          </a:p>
          <a:p>
            <a:endParaRPr lang="en-US" baseline="0" dirty="0" smtClean="0"/>
          </a:p>
        </p:txBody>
      </p:sp>
      <p:sp>
        <p:nvSpPr>
          <p:cNvPr id="4" name="Slide Number Placeholder 3"/>
          <p:cNvSpPr>
            <a:spLocks noGrp="1"/>
          </p:cNvSpPr>
          <p:nvPr>
            <p:ph type="sldNum" sz="quarter" idx="10"/>
          </p:nvPr>
        </p:nvSpPr>
        <p:spPr/>
        <p:txBody>
          <a:bodyPr/>
          <a:lstStyle/>
          <a:p>
            <a:fld id="{CAF2789D-DD0C-4DA7-B219-C7DA7CD13747}" type="slidenum">
              <a:rPr lang="en-US" smtClean="0"/>
              <a:t>8</a:t>
            </a:fld>
            <a:endParaRPr lang="en-US"/>
          </a:p>
        </p:txBody>
      </p:sp>
    </p:spTree>
    <p:extLst>
      <p:ext uri="{BB962C8B-B14F-4D97-AF65-F5344CB8AC3E}">
        <p14:creationId xmlns:p14="http://schemas.microsoft.com/office/powerpoint/2010/main" val="351287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FlatList</a:t>
            </a:r>
            <a:r>
              <a:rPr lang="en-US" dirty="0" smtClean="0"/>
              <a:t> is an invention of the F# compiler team, and while </a:t>
            </a:r>
            <a:r>
              <a:rPr lang="en-US" baseline="0" dirty="0" smtClean="0"/>
              <a:t>possibly the best </a:t>
            </a:r>
            <a:r>
              <a:rPr lang="en-US" baseline="0" dirty="0" err="1" smtClean="0"/>
              <a:t>performant</a:t>
            </a:r>
            <a:r>
              <a:rPr lang="en-US" baseline="0" dirty="0" smtClean="0"/>
              <a:t> functional linear data structure, I think it’s also a failed experiment, but one we can learn from.</a:t>
            </a:r>
          </a:p>
          <a:p>
            <a:endParaRPr lang="en-US" baseline="0" dirty="0" smtClean="0"/>
          </a:p>
          <a:p>
            <a:r>
              <a:rPr lang="en-US" baseline="0" dirty="0" smtClean="0"/>
              <a:t>You can see internally </a:t>
            </a:r>
            <a:r>
              <a:rPr lang="en-US" baseline="0" dirty="0" err="1" smtClean="0"/>
              <a:t>FlatList</a:t>
            </a:r>
            <a:r>
              <a:rPr lang="en-US" baseline="0" dirty="0" smtClean="0"/>
              <a:t> is an array, but it only exposes the getter. In other words we now have an immutable array. Among the advantages of an Array, Length is O(1), instead of O(n) as for a List. By implementing the Type as a </a:t>
            </a:r>
            <a:r>
              <a:rPr lang="en-US" baseline="0" dirty="0" err="1" smtClean="0"/>
              <a:t>Struct</a:t>
            </a:r>
            <a:r>
              <a:rPr lang="en-US" baseline="0" dirty="0" smtClean="0"/>
              <a:t>, it is stored in local Stack storage, instead of on the Heap. Finally notice the implementation of the </a:t>
            </a:r>
            <a:r>
              <a:rPr lang="en-US" baseline="0" dirty="0" err="1" smtClean="0"/>
              <a:t>IEnumerable</a:t>
            </a:r>
            <a:r>
              <a:rPr lang="en-US" baseline="0" dirty="0" smtClean="0"/>
              <a:t> interface. This is how we can use </a:t>
            </a:r>
            <a:r>
              <a:rPr lang="en-US" baseline="0" dirty="0" err="1" smtClean="0"/>
              <a:t>Seq</a:t>
            </a:r>
            <a:r>
              <a:rPr lang="en-US" baseline="0" dirty="0" smtClean="0"/>
              <a:t> as  the unifying characteristic of linear data structures.</a:t>
            </a:r>
          </a:p>
          <a:p>
            <a:endParaRPr lang="en-US" baseline="0" dirty="0" smtClean="0"/>
          </a:p>
          <a:p>
            <a:r>
              <a:rPr lang="en-US" baseline="0" dirty="0" smtClean="0"/>
              <a:t>I believe this experiment failed on two counts. First this does nothing more than make an F# Array immutable, and I’m at a loss to think of any benefit this confers. Array by itself is already remarkably compositional within F#. If you can think of something </a:t>
            </a:r>
            <a:r>
              <a:rPr lang="en-US" baseline="0" dirty="0" err="1" smtClean="0"/>
              <a:t>FlatList</a:t>
            </a:r>
            <a:r>
              <a:rPr lang="en-US" baseline="0" dirty="0" smtClean="0"/>
              <a:t> can do that Array cannot, let me know.</a:t>
            </a:r>
          </a:p>
          <a:p>
            <a:endParaRPr lang="en-US" baseline="0" dirty="0" smtClean="0"/>
          </a:p>
          <a:p>
            <a:r>
              <a:rPr lang="en-US" baseline="0" dirty="0" smtClean="0"/>
              <a:t>Secondly, while putting the structure on the stack is an interesting idea, one I think deserves investigation for other immutable structures, the compiler does not know </a:t>
            </a:r>
            <a:r>
              <a:rPr lang="en-US" baseline="0" dirty="0" err="1" smtClean="0"/>
              <a:t>FlatList</a:t>
            </a:r>
            <a:r>
              <a:rPr lang="en-US" baseline="0" dirty="0" smtClean="0"/>
              <a:t> is immutable, so it creates IL code to make additional local copies. This can be solved, but requires post-process manipulation of the IL. There’s an example of this in the companion sandbox code on </a:t>
            </a:r>
            <a:r>
              <a:rPr lang="en-US" baseline="0" dirty="0" err="1" smtClean="0"/>
              <a:t>GitHub</a:t>
            </a:r>
            <a:r>
              <a:rPr lang="en-US" baseline="0" dirty="0" smtClean="0"/>
              <a: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AF2789D-DD0C-4DA7-B219-C7DA7CD13747}" type="slidenum">
              <a:rPr lang="en-US" smtClean="0"/>
              <a:t>9</a:t>
            </a:fld>
            <a:endParaRPr lang="en-US"/>
          </a:p>
        </p:txBody>
      </p:sp>
    </p:spTree>
    <p:extLst>
      <p:ext uri="{BB962C8B-B14F-4D97-AF65-F5344CB8AC3E}">
        <p14:creationId xmlns:p14="http://schemas.microsoft.com/office/powerpoint/2010/main" val="262998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514600"/>
            <a:ext cx="10735056"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1520" y="4777379"/>
            <a:ext cx="10735056"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0" y="609600"/>
            <a:ext cx="10735056"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31519" y="4354046"/>
            <a:ext cx="10735056"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0" y="609600"/>
            <a:ext cx="10735056" cy="2895600"/>
          </a:xfrm>
        </p:spPr>
        <p:txBody>
          <a:bodyPr anchor="ctr">
            <a:normAutofit/>
          </a:bodyPr>
          <a:lstStyle>
            <a:lvl1pPr algn="l">
              <a:defRPr sz="4800" b="0" cap="none"/>
            </a:lvl1pPr>
          </a:lstStyle>
          <a:p>
            <a:r>
              <a:rPr lang="en-US" dirty="0" smtClean="0"/>
              <a:t>Click to edit Master title style</a:t>
            </a:r>
            <a:endParaRPr lang="en-US" dirty="0"/>
          </a:p>
        </p:txBody>
      </p:sp>
      <p:sp>
        <p:nvSpPr>
          <p:cNvPr id="13" name="Text Placeholder 9"/>
          <p:cNvSpPr>
            <a:spLocks noGrp="1"/>
          </p:cNvSpPr>
          <p:nvPr>
            <p:ph type="body" sz="quarter" idx="13"/>
          </p:nvPr>
        </p:nvSpPr>
        <p:spPr>
          <a:xfrm>
            <a:off x="1390261" y="3505200"/>
            <a:ext cx="94213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731520" y="4354046"/>
            <a:ext cx="10735056"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31520" y="2438400"/>
            <a:ext cx="10735056"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731520" y="5181600"/>
            <a:ext cx="1073505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979714" y="609600"/>
            <a:ext cx="10254342"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731520" y="4343400"/>
            <a:ext cx="1073505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731520" y="5181600"/>
            <a:ext cx="1077309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
        <p:nvSpPr>
          <p:cNvPr id="17" name="TextBox 16"/>
          <p:cNvSpPr txBox="1"/>
          <p:nvPr/>
        </p:nvSpPr>
        <p:spPr>
          <a:xfrm>
            <a:off x="573538" y="675997"/>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31520" y="627407"/>
            <a:ext cx="10735056"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731520" y="4343400"/>
            <a:ext cx="1073505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731520" y="5181600"/>
            <a:ext cx="1073505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27788" y="627405"/>
            <a:ext cx="8338424"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1520" y="624110"/>
            <a:ext cx="1073505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731520" y="2133600"/>
            <a:ext cx="10735056"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2058750"/>
            <a:ext cx="10735056"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31520" y="3530129"/>
            <a:ext cx="10735056"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18" y="2130552"/>
            <a:ext cx="5303520"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4857" y="2126222"/>
            <a:ext cx="529975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1967861"/>
            <a:ext cx="530352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545737"/>
            <a:ext cx="530352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2595" y="1967861"/>
            <a:ext cx="530352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2595" y="2544123"/>
            <a:ext cx="530352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0" y="446088"/>
            <a:ext cx="4633582"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561045" y="446088"/>
            <a:ext cx="5943567"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31520" y="1598613"/>
            <a:ext cx="463358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0" y="4800600"/>
            <a:ext cx="10735056"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1520" y="634965"/>
            <a:ext cx="10735056" cy="464177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731520" y="5367338"/>
            <a:ext cx="107350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jackfoxy.com		@</a:t>
            </a:r>
            <a:r>
              <a:rPr lang="en-US" dirty="0" err="1" smtClean="0"/>
              <a:t>foxyjackfox</a:t>
            </a: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31520" y="621125"/>
            <a:ext cx="107348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33600"/>
            <a:ext cx="10735056"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731520" y="6452266"/>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jackfoxy.com		@</a:t>
            </a:r>
            <a:r>
              <a:rPr lang="en-US" dirty="0" err="1" smtClean="0"/>
              <a:t>foxyjackfox</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hyperlink" Target="http://www.turbosquid.com/3d-models/heap-gravel-max/668104"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WMF"/><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Functional Linear Data Structures in F#</a:t>
            </a:r>
          </a:p>
        </p:txBody>
      </p:sp>
      <p:sp>
        <p:nvSpPr>
          <p:cNvPr id="5" name="Text Placeholder 4"/>
          <p:cNvSpPr>
            <a:spLocks noGrp="1"/>
          </p:cNvSpPr>
          <p:nvPr>
            <p:ph type="body" idx="1"/>
          </p:nvPr>
        </p:nvSpPr>
        <p:spPr>
          <a:xfrm>
            <a:off x="1113321" y="1402075"/>
            <a:ext cx="5303520" cy="576262"/>
          </a:xfrm>
        </p:spPr>
        <p:txBody>
          <a:bodyPr/>
          <a:lstStyle/>
          <a:p>
            <a:r>
              <a:rPr lang="en-US" u="sng" dirty="0" smtClean="0"/>
              <a:t>Jack Fox</a:t>
            </a:r>
            <a:endParaRPr lang="en-US" u="sng" dirty="0"/>
          </a:p>
        </p:txBody>
      </p:sp>
      <p:sp>
        <p:nvSpPr>
          <p:cNvPr id="6" name="Content Placeholder 5"/>
          <p:cNvSpPr>
            <a:spLocks noGrp="1"/>
          </p:cNvSpPr>
          <p:nvPr>
            <p:ph sz="half" idx="2"/>
          </p:nvPr>
        </p:nvSpPr>
        <p:spPr>
          <a:xfrm>
            <a:off x="1113321" y="1979951"/>
            <a:ext cx="5303520" cy="3354060"/>
          </a:xfrm>
        </p:spPr>
        <p:txBody>
          <a:bodyPr/>
          <a:lstStyle/>
          <a:p>
            <a:pPr marL="0" indent="0">
              <a:buNone/>
            </a:pPr>
            <a:r>
              <a:rPr lang="en-US" dirty="0"/>
              <a:t>j</a:t>
            </a:r>
            <a:r>
              <a:rPr lang="en-US" dirty="0" smtClean="0"/>
              <a:t>ackfoxy.com  </a:t>
            </a:r>
            <a:r>
              <a:rPr lang="en-US" dirty="0" smtClean="0">
                <a:sym typeface="Wingdings" panose="05000000000000000000" pitchFamily="2" charset="2"/>
              </a:rPr>
              <a:t> </a:t>
            </a:r>
            <a:r>
              <a:rPr lang="en-US" dirty="0" err="1" smtClean="0">
                <a:sym typeface="Wingdings" panose="05000000000000000000" pitchFamily="2" charset="2"/>
              </a:rPr>
              <a:t>craftyThoughts</a:t>
            </a:r>
            <a:endParaRPr lang="en-US" dirty="0" smtClean="0">
              <a:sym typeface="Wingdings" panose="05000000000000000000" pitchFamily="2" charset="2"/>
            </a:endParaRPr>
          </a:p>
          <a:p>
            <a:pPr marL="0" indent="0">
              <a:buNone/>
            </a:pPr>
            <a:r>
              <a:rPr lang="en-US" dirty="0" smtClean="0">
                <a:sym typeface="Wingdings" panose="05000000000000000000" pitchFamily="2" charset="2"/>
              </a:rPr>
              <a:t>@</a:t>
            </a:r>
            <a:r>
              <a:rPr lang="en-US" dirty="0" err="1" smtClean="0">
                <a:sym typeface="Wingdings" panose="05000000000000000000" pitchFamily="2" charset="2"/>
              </a:rPr>
              <a:t>foxyjackfox</a:t>
            </a:r>
            <a:endParaRPr lang="en-US" dirty="0"/>
          </a:p>
        </p:txBody>
      </p:sp>
      <p:sp>
        <p:nvSpPr>
          <p:cNvPr id="7" name="Text Placeholder 6"/>
          <p:cNvSpPr>
            <a:spLocks noGrp="1"/>
          </p:cNvSpPr>
          <p:nvPr>
            <p:ph type="body" sz="quarter" idx="3"/>
          </p:nvPr>
        </p:nvSpPr>
        <p:spPr>
          <a:xfrm>
            <a:off x="6040877" y="1402075"/>
            <a:ext cx="5527669" cy="576262"/>
          </a:xfrm>
        </p:spPr>
        <p:txBody>
          <a:bodyPr/>
          <a:lstStyle/>
          <a:p>
            <a:r>
              <a:rPr lang="en-US" u="sng" dirty="0" smtClean="0"/>
              <a:t>Bibliography</a:t>
            </a:r>
            <a:endParaRPr lang="en-US" u="sng" dirty="0"/>
          </a:p>
        </p:txBody>
      </p:sp>
      <p:sp>
        <p:nvSpPr>
          <p:cNvPr id="8" name="Content Placeholder 7"/>
          <p:cNvSpPr>
            <a:spLocks noGrp="1"/>
          </p:cNvSpPr>
          <p:nvPr>
            <p:ph sz="quarter" idx="4"/>
          </p:nvPr>
        </p:nvSpPr>
        <p:spPr>
          <a:xfrm>
            <a:off x="6040877" y="1978337"/>
            <a:ext cx="6151123" cy="3354060"/>
          </a:xfrm>
        </p:spPr>
        <p:txBody>
          <a:bodyPr/>
          <a:lstStyle/>
          <a:p>
            <a:pPr marL="0" indent="0">
              <a:buNone/>
            </a:pPr>
            <a:r>
              <a:rPr lang="en-US" dirty="0" smtClean="0"/>
              <a:t>jackfoxy.com/</a:t>
            </a:r>
            <a:r>
              <a:rPr lang="en-US" dirty="0" err="1" smtClean="0"/>
              <a:t>Lambda_Jam_fsharp_bibliography</a:t>
            </a:r>
            <a:r>
              <a:rPr lang="en-US" dirty="0" smtClean="0"/>
              <a:t/>
            </a:r>
            <a:br>
              <a:rPr lang="en-US" dirty="0" smtClean="0"/>
            </a:br>
            <a:r>
              <a:rPr lang="en-US" dirty="0" smtClean="0"/>
              <a:t/>
            </a:r>
            <a:br>
              <a:rPr lang="en-US" dirty="0" smtClean="0"/>
            </a:br>
            <a:r>
              <a:rPr lang="en-US" dirty="0" smtClean="0"/>
              <a:t/>
            </a:r>
            <a:br>
              <a:rPr lang="en-US" dirty="0" smtClean="0"/>
            </a:br>
            <a:r>
              <a:rPr lang="en-US" sz="2400" u="sng" dirty="0" smtClean="0"/>
              <a:t>Sample Code</a:t>
            </a:r>
          </a:p>
          <a:p>
            <a:pPr marL="0" indent="0">
              <a:buNone/>
            </a:pPr>
            <a:r>
              <a:rPr lang="en-US" dirty="0"/>
              <a:t>github.com/</a:t>
            </a:r>
            <a:r>
              <a:rPr lang="en-US" dirty="0" err="1"/>
              <a:t>jackfoxy</a:t>
            </a:r>
            <a:r>
              <a:rPr lang="en-US" dirty="0"/>
              <a:t>/</a:t>
            </a:r>
            <a:r>
              <a:rPr lang="en-US" dirty="0" err="1"/>
              <a:t>FunctionalLinearDataStructures</a:t>
            </a:r>
            <a:endParaRPr lang="en-US" dirty="0"/>
          </a:p>
          <a:p>
            <a:pPr marL="0" indent="0">
              <a:buNone/>
            </a:pPr>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1053" t="35321" r="41754" b="43041"/>
          <a:stretch/>
        </p:blipFill>
        <p:spPr>
          <a:xfrm>
            <a:off x="3051773" y="4337563"/>
            <a:ext cx="2057400" cy="1941933"/>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40543" t="37544" r="41992" b="40117"/>
          <a:stretch/>
        </p:blipFill>
        <p:spPr>
          <a:xfrm>
            <a:off x="5109173" y="4339177"/>
            <a:ext cx="2033443" cy="1950696"/>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42017" t="35438" r="41229" b="42690"/>
          <a:stretch/>
        </p:blipFill>
        <p:spPr>
          <a:xfrm>
            <a:off x="7142616" y="4337562"/>
            <a:ext cx="1983473" cy="1941933"/>
          </a:xfrm>
          <a:prstGeom prst="rect">
            <a:avLst/>
          </a:prstGeom>
        </p:spPr>
      </p:pic>
      <p:sp>
        <p:nvSpPr>
          <p:cNvPr id="2" name="Rectangle 1"/>
          <p:cNvSpPr/>
          <p:nvPr/>
        </p:nvSpPr>
        <p:spPr>
          <a:xfrm>
            <a:off x="3003239" y="6244610"/>
            <a:ext cx="6191624" cy="283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79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Performance Tip</a:t>
            </a:r>
            <a:endParaRPr lang="en-US" sz="5400" dirty="0"/>
          </a:p>
        </p:txBody>
      </p:sp>
      <p:sp>
        <p:nvSpPr>
          <p:cNvPr id="3" name="Content Placeholder 2"/>
          <p:cNvSpPr>
            <a:spLocks noGrp="1"/>
          </p:cNvSpPr>
          <p:nvPr>
            <p:ph idx="1"/>
          </p:nvPr>
        </p:nvSpPr>
        <p:spPr/>
        <p:txBody>
          <a:bodyPr>
            <a:normAutofit/>
          </a:bodyPr>
          <a:lstStyle/>
          <a:p>
            <a:pPr marL="0" indent="0">
              <a:buNone/>
            </a:pPr>
            <a:r>
              <a:rPr lang="en-US" sz="3200" dirty="0" smtClean="0"/>
              <a:t>Nothing beats Tuple</a:t>
            </a:r>
            <a:br>
              <a:rPr lang="en-US" sz="3200" dirty="0" smtClean="0"/>
            </a:br>
            <a:endParaRPr lang="en-US" sz="3200" dirty="0" smtClean="0"/>
          </a:p>
          <a:p>
            <a:pPr marL="0" indent="0">
              <a:buNone/>
            </a:pPr>
            <a:r>
              <a:rPr lang="en-US" sz="3200" dirty="0" smtClean="0"/>
              <a:t>…and Record is Tuple with named Elements</a:t>
            </a:r>
            <a:br>
              <a:rPr lang="en-US" sz="3200" dirty="0" smtClean="0"/>
            </a:br>
            <a:endParaRPr lang="en-US" sz="3200" dirty="0" smtClean="0"/>
          </a:p>
          <a:p>
            <a:pPr marL="0" indent="0">
              <a:buNone/>
            </a:pPr>
            <a:r>
              <a:rPr lang="en-US" sz="3200" dirty="0" smtClean="0"/>
              <a:t>…and Tuple/Record is </a:t>
            </a:r>
            <a:r>
              <a:rPr lang="en-US" sz="3200" dirty="0" err="1" smtClean="0"/>
              <a:t>heterogenous</a:t>
            </a:r>
            <a:endParaRPr lang="en-US" sz="3200" dirty="0"/>
          </a:p>
        </p:txBody>
      </p:sp>
    </p:spTree>
    <p:extLst>
      <p:ext uri="{BB962C8B-B14F-4D97-AF65-F5344CB8AC3E}">
        <p14:creationId xmlns:p14="http://schemas.microsoft.com/office/powerpoint/2010/main" val="3631605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Downside</a:t>
            </a:r>
            <a:endParaRPr lang="en-US" sz="5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66397" b="-398"/>
          <a:stretch/>
        </p:blipFill>
        <p:spPr>
          <a:xfrm>
            <a:off x="9024922" y="3203613"/>
            <a:ext cx="1258946" cy="14184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942" y="3224736"/>
            <a:ext cx="3746500" cy="1412875"/>
          </a:xfrm>
          <a:prstGeom prst="rect">
            <a:avLst/>
          </a:prstGeom>
          <a:scene3d>
            <a:camera prst="orthographicFront">
              <a:rot lat="0" lon="10800000" rev="0"/>
            </a:camera>
            <a:lightRig rig="threePt" dir="t"/>
          </a:scene3d>
        </p:spPr>
      </p:pic>
      <p:sp useBgFill="1">
        <p:nvSpPr>
          <p:cNvPr id="8" name="Rectangle 7"/>
          <p:cNvSpPr/>
          <p:nvPr/>
        </p:nvSpPr>
        <p:spPr>
          <a:xfrm>
            <a:off x="3812715" y="3910050"/>
            <a:ext cx="1439501" cy="814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992021" y="4273832"/>
            <a:ext cx="1439501" cy="4503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09267" y="3891193"/>
            <a:ext cx="5977098" cy="754455"/>
          </a:xfrm>
        </p:spPr>
        <p:txBody>
          <a:bodyPr>
            <a:normAutofit fontScale="85000" lnSpcReduction="20000"/>
          </a:bodyPr>
          <a:lstStyle/>
          <a:p>
            <a:pPr marL="0" indent="0">
              <a:buNone/>
            </a:pPr>
            <a:r>
              <a:rPr lang="en-US" sz="3200" dirty="0" smtClean="0"/>
              <a:t>Tuple does not implement </a:t>
            </a:r>
            <a:r>
              <a:rPr lang="en-US" sz="3200" dirty="0" err="1" smtClean="0"/>
              <a:t>Seq</a:t>
            </a:r>
            <a:r>
              <a:rPr lang="en-US" sz="3200" dirty="0" smtClean="0"/>
              <a:t/>
            </a:r>
            <a:br>
              <a:rPr lang="en-US" sz="3200" dirty="0" smtClean="0"/>
            </a:br>
            <a:endParaRPr lang="en-US" sz="3200" dirty="0" smtClean="0"/>
          </a:p>
        </p:txBody>
      </p:sp>
    </p:spTree>
    <p:extLst>
      <p:ext uri="{BB962C8B-B14F-4D97-AF65-F5344CB8AC3E}">
        <p14:creationId xmlns:p14="http://schemas.microsoft.com/office/powerpoint/2010/main" val="3123464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624110"/>
            <a:ext cx="10735056" cy="766945"/>
          </a:xfrm>
        </p:spPr>
        <p:txBody>
          <a:bodyPr/>
          <a:lstStyle/>
          <a:p>
            <a:pPr algn="ctr"/>
            <a:r>
              <a:rPr lang="en-US" dirty="0" err="1" smtClean="0"/>
              <a:t>Seq</a:t>
            </a:r>
            <a:r>
              <a:rPr lang="en-US" dirty="0" smtClean="0"/>
              <a:t> lets you transform structures</a:t>
            </a:r>
            <a:endParaRPr lang="en-US" dirty="0"/>
          </a:p>
        </p:txBody>
      </p:sp>
      <p:sp>
        <p:nvSpPr>
          <p:cNvPr id="6" name="TextBox 5"/>
          <p:cNvSpPr txBox="1"/>
          <p:nvPr/>
        </p:nvSpPr>
        <p:spPr>
          <a:xfrm>
            <a:off x="865762" y="1614791"/>
            <a:ext cx="10600814" cy="4524315"/>
          </a:xfrm>
          <a:prstGeom prst="rect">
            <a:avLst/>
          </a:prstGeom>
          <a:noFill/>
        </p:spPr>
        <p:txBody>
          <a:bodyPr wrap="square" rtlCol="0">
            <a:spAutoFit/>
          </a:bodyPr>
          <a:lstStyle/>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let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thisIsTrue</a:t>
            </a:r>
            <a:r>
              <a:rPr lang="en-US" sz="2400" dirty="0">
                <a:solidFill>
                  <a:srgbClr val="000000"/>
                </a:solidFill>
                <a:highlight>
                  <a:srgbClr val="FFFFFF"/>
                </a:highlight>
                <a:latin typeface="Consolas" panose="020B0609020204030204" pitchFamily="49" charset="0"/>
              </a:rPr>
              <a:t> = </a:t>
            </a:r>
          </a:p>
          <a:p>
            <a:r>
              <a:rPr lang="en-US" sz="2400" dirty="0">
                <a:solidFill>
                  <a:srgbClr val="000000"/>
                </a:solidFill>
                <a:highlight>
                  <a:srgbClr val="FFFFFF"/>
                </a:highlight>
                <a:latin typeface="Consolas" panose="020B0609020204030204" pitchFamily="49" charset="0"/>
              </a:rPr>
              <a:t>            </a:t>
            </a:r>
            <a:r>
              <a:rPr lang="en-US" sz="2400" dirty="0" err="1" smtClean="0">
                <a:solidFill>
                  <a:srgbClr val="0000FF"/>
                </a:solidFill>
                <a:highlight>
                  <a:srgbClr val="FFFFFF"/>
                </a:highlight>
                <a:latin typeface="Consolas" panose="020B0609020204030204" pitchFamily="49" charset="0"/>
              </a:rPr>
              <a:t>seq</a:t>
            </a:r>
            <a:r>
              <a:rPr lang="en-US" sz="2400" dirty="0" smtClean="0">
                <a:solidFill>
                  <a:srgbClr val="0000FF"/>
                </a:solidFill>
                <a:highlight>
                  <a:srgbClr val="FFFFFF"/>
                </a:highlight>
                <a:latin typeface="Consolas" panose="020B0609020204030204" pitchFamily="49" charset="0"/>
              </a:rPr>
              <a:t> </a:t>
            </a:r>
            <a:r>
              <a:rPr lang="en-US" sz="2400" dirty="0" smtClean="0">
                <a:highlight>
                  <a:srgbClr val="FFFFFF"/>
                </a:highlight>
                <a:latin typeface="Consolas" panose="020B0609020204030204" pitchFamily="49" charset="0"/>
              </a:rPr>
              <a:t>{1..10}</a:t>
            </a:r>
            <a:endParaRPr lang="en-US" sz="2400" dirty="0">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Array.ofSeq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Deque.ofSeq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DList.ofSeq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FlatList.ofSeq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Heap.ofSeq</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false</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LazyList.ofSeq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Queue.ofSeq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RandomAccessList.ofSeq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Vector.ofSeq</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|&gt; </a:t>
            </a:r>
            <a:r>
              <a:rPr lang="en-US" sz="2400" dirty="0" err="1">
                <a:solidFill>
                  <a:srgbClr val="000000"/>
                </a:solidFill>
                <a:highlight>
                  <a:srgbClr val="FFFFFF"/>
                </a:highlight>
                <a:latin typeface="Consolas" panose="020B0609020204030204" pitchFamily="49" charset="0"/>
              </a:rPr>
              <a:t>List.ofSeq</a:t>
            </a:r>
            <a:r>
              <a:rPr lang="en-US" sz="2400" dirty="0">
                <a:solidFill>
                  <a:srgbClr val="000000"/>
                </a:solidFill>
                <a:highlight>
                  <a:srgbClr val="FFFFFF"/>
                </a:highlight>
                <a:latin typeface="Consolas" panose="020B0609020204030204" pitchFamily="49" charset="0"/>
              </a:rPr>
              <a:t> = [</a:t>
            </a:r>
            <a:r>
              <a:rPr lang="en-US" sz="2400" dirty="0" smtClean="0">
                <a:solidFill>
                  <a:srgbClr val="000000"/>
                </a:solidFill>
                <a:highlight>
                  <a:srgbClr val="FFFFFF"/>
                </a:highlight>
                <a:latin typeface="Consolas" panose="020B0609020204030204" pitchFamily="49" charset="0"/>
              </a:rPr>
              <a:t>1..10]</a:t>
            </a:r>
            <a:endParaRPr lang="en-US" sz="2400" dirty="0"/>
          </a:p>
        </p:txBody>
      </p:sp>
    </p:spTree>
    <p:extLst>
      <p:ext uri="{BB962C8B-B14F-4D97-AF65-F5344CB8AC3E}">
        <p14:creationId xmlns:p14="http://schemas.microsoft.com/office/powerpoint/2010/main" val="1667550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624110"/>
            <a:ext cx="10735056" cy="766945"/>
          </a:xfrm>
        </p:spPr>
        <p:txBody>
          <a:bodyPr/>
          <a:lstStyle/>
          <a:p>
            <a:r>
              <a:rPr lang="en-US" dirty="0" smtClean="0"/>
              <a:t>…and apply any of 68 </a:t>
            </a:r>
            <a:r>
              <a:rPr lang="en-US" dirty="0" err="1" smtClean="0"/>
              <a:t>Seq</a:t>
            </a:r>
            <a:r>
              <a:rPr lang="en-US" dirty="0" smtClean="0"/>
              <a:t> Module functions</a:t>
            </a:r>
            <a:endParaRPr lang="en-US" dirty="0"/>
          </a:p>
        </p:txBody>
      </p:sp>
      <p:sp>
        <p:nvSpPr>
          <p:cNvPr id="6" name="TextBox 5"/>
          <p:cNvSpPr txBox="1"/>
          <p:nvPr/>
        </p:nvSpPr>
        <p:spPr>
          <a:xfrm>
            <a:off x="428017" y="1614791"/>
            <a:ext cx="11673191" cy="4832092"/>
          </a:xfrm>
          <a:prstGeom prst="rect">
            <a:avLst/>
          </a:prstGeom>
          <a:noFill/>
        </p:spPr>
        <p:txBody>
          <a:bodyPr wrap="square" rtlCol="0">
            <a:spAutoFit/>
          </a:bodyPr>
          <a:lstStyle/>
          <a:p>
            <a:r>
              <a:rPr lang="en-US" sz="2800" dirty="0" err="1" smtClean="0">
                <a:solidFill>
                  <a:srgbClr val="0070C0"/>
                </a:solidFill>
                <a:latin typeface="Consolas" panose="020B0609020204030204" pitchFamily="49" charset="0"/>
                <a:cs typeface="Consolas" panose="020B0609020204030204" pitchFamily="49" charset="0"/>
              </a:rPr>
              <a:t>seq</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{1.0..10.0</a:t>
            </a:r>
            <a:r>
              <a:rPr lang="en-US" sz="2800" dirty="0" smtClean="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Heap.ofSeq</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false</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Seq.average</a:t>
            </a:r>
            <a:r>
              <a:rPr lang="en-US" sz="2800" dirty="0" smtClean="0">
                <a:solidFill>
                  <a:srgbClr val="000000"/>
                </a:solidFill>
                <a:highlight>
                  <a:srgbClr val="FFFFFF"/>
                </a:highlight>
                <a:latin typeface="Consolas" panose="020B0609020204030204" pitchFamily="49" charset="0"/>
                <a:cs typeface="Consolas" panose="020B0609020204030204" pitchFamily="49" charset="0"/>
              </a:rPr>
              <a:t>            </a:t>
            </a:r>
          </a:p>
          <a:p>
            <a:endParaRPr lang="en-US" sz="2800" dirty="0">
              <a:solidFill>
                <a:srgbClr val="000000"/>
              </a:solidFill>
              <a:highlight>
                <a:srgbClr val="FFFFFF"/>
              </a:highlight>
              <a:latin typeface="Consolas" panose="020B0609020204030204" pitchFamily="49" charset="0"/>
              <a:cs typeface="Consolas" panose="020B0609020204030204" pitchFamily="49" charset="0"/>
            </a:endParaRPr>
          </a:p>
          <a:p>
            <a:r>
              <a:rPr lang="en-US" sz="2800" dirty="0" err="1">
                <a:solidFill>
                  <a:srgbClr val="0070C0"/>
                </a:solidFill>
                <a:latin typeface="Consolas" panose="020B0609020204030204" pitchFamily="49" charset="0"/>
                <a:cs typeface="Consolas" panose="020B0609020204030204" pitchFamily="49" charset="0"/>
              </a:rPr>
              <a:t>seq</a:t>
            </a:r>
            <a:r>
              <a:rPr lang="en-US" sz="2800" dirty="0">
                <a:latin typeface="Consolas" panose="020B0609020204030204" pitchFamily="49" charset="0"/>
                <a:cs typeface="Consolas" panose="020B0609020204030204" pitchFamily="49" charset="0"/>
              </a:rPr>
              <a:t> {1..10</a:t>
            </a:r>
            <a:r>
              <a:rPr lang="en-US" sz="2800" dirty="0" smtClean="0">
                <a:latin typeface="Consolas" panose="020B0609020204030204" pitchFamily="49" charset="0"/>
                <a:cs typeface="Consolas" panose="020B0609020204030204" pitchFamily="49" charset="0"/>
              </a:rPr>
              <a:t>} |&gt; </a:t>
            </a:r>
            <a:r>
              <a:rPr lang="en-US" sz="2800" dirty="0" err="1" smtClean="0">
                <a:latin typeface="Consolas" panose="020B0609020204030204" pitchFamily="49" charset="0"/>
                <a:cs typeface="Consolas" panose="020B0609020204030204" pitchFamily="49" charset="0"/>
              </a:rPr>
              <a:t>Deque.ofSeq</a:t>
            </a:r>
            <a:r>
              <a:rPr lang="en-US" sz="2800" dirty="0" smtClean="0">
                <a:latin typeface="Consolas" panose="020B0609020204030204" pitchFamily="49" charset="0"/>
                <a:cs typeface="Consolas" panose="020B0609020204030204" pitchFamily="49" charset="0"/>
              </a:rPr>
              <a:t>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Seq.fold</a:t>
            </a:r>
            <a:r>
              <a:rPr lang="en-US" sz="2800" dirty="0">
                <a:latin typeface="Consolas" panose="020B0609020204030204" pitchFamily="49" charset="0"/>
                <a:cs typeface="Consolas" panose="020B0609020204030204" pitchFamily="49" charset="0"/>
              </a:rPr>
              <a:t> (</a:t>
            </a:r>
            <a:r>
              <a:rPr lang="en-US" sz="2800" dirty="0">
                <a:solidFill>
                  <a:srgbClr val="0070C0"/>
                </a:solidFill>
                <a:latin typeface="Consolas" panose="020B0609020204030204" pitchFamily="49" charset="0"/>
                <a:cs typeface="Consolas" panose="020B0609020204030204" pitchFamily="49" charset="0"/>
              </a:rPr>
              <a:t>fun</a:t>
            </a:r>
            <a:r>
              <a:rPr lang="en-US" sz="2800" dirty="0">
                <a:latin typeface="Consolas" panose="020B0609020204030204" pitchFamily="49" charset="0"/>
                <a:cs typeface="Consolas" panose="020B0609020204030204" pitchFamily="49" charset="0"/>
              </a:rPr>
              <a:t> state t -&gt; (2 * t)::state) </a:t>
            </a:r>
            <a:r>
              <a:rPr lang="en-US" sz="2800" dirty="0" smtClean="0">
                <a:latin typeface="Consolas" panose="020B0609020204030204" pitchFamily="49" charset="0"/>
                <a:cs typeface="Consolas" panose="020B0609020204030204" pitchFamily="49" charset="0"/>
              </a:rPr>
              <a:t>[]</a:t>
            </a:r>
            <a:br>
              <a:rPr lang="en-US" sz="2800" dirty="0" smtClean="0">
                <a:latin typeface="Consolas" panose="020B0609020204030204" pitchFamily="49" charset="0"/>
                <a:cs typeface="Consolas" panose="020B0609020204030204" pitchFamily="49" charset="0"/>
              </a:rPr>
            </a:br>
            <a:endParaRPr lang="en-US" sz="2800" dirty="0" smtClean="0">
              <a:latin typeface="Consolas" panose="020B0609020204030204" pitchFamily="49" charset="0"/>
              <a:cs typeface="Consolas" panose="020B0609020204030204" pitchFamily="49" charset="0"/>
            </a:endParaRPr>
          </a:p>
          <a:p>
            <a:r>
              <a:rPr lang="en-US" sz="2800" dirty="0" err="1">
                <a:solidFill>
                  <a:srgbClr val="0070C0"/>
                </a:solidFill>
                <a:latin typeface="Consolas" panose="020B0609020204030204" pitchFamily="49" charset="0"/>
                <a:cs typeface="Consolas" panose="020B0609020204030204" pitchFamily="49" charset="0"/>
              </a:rPr>
              <a:t>seq</a:t>
            </a:r>
            <a:r>
              <a:rPr lang="en-US" sz="2800" dirty="0">
                <a:latin typeface="Consolas" panose="020B0609020204030204" pitchFamily="49" charset="0"/>
                <a:cs typeface="Consolas" panose="020B0609020204030204" pitchFamily="49" charset="0"/>
              </a:rPr>
              <a:t> {1..10</a:t>
            </a:r>
            <a:r>
              <a:rPr lang="en-US" sz="2800" dirty="0" smtClean="0">
                <a:latin typeface="Consolas" panose="020B0609020204030204" pitchFamily="49" charset="0"/>
                <a:cs typeface="Consolas" panose="020B0609020204030204" pitchFamily="49" charset="0"/>
              </a:rPr>
              <a:t>} |&gt; </a:t>
            </a:r>
            <a:r>
              <a:rPr lang="en-US" sz="2800" dirty="0" err="1" smtClean="0">
                <a:latin typeface="Consolas" panose="020B0609020204030204" pitchFamily="49" charset="0"/>
                <a:cs typeface="Consolas" panose="020B0609020204030204" pitchFamily="49" charset="0"/>
              </a:rPr>
              <a:t>RandomAccessList.ofSeq</a:t>
            </a:r>
            <a:r>
              <a:rPr lang="en-US" sz="2800" dirty="0" smtClean="0">
                <a:latin typeface="Consolas" panose="020B0609020204030204" pitchFamily="49" charset="0"/>
                <a:cs typeface="Consolas" panose="020B0609020204030204" pitchFamily="49" charset="0"/>
              </a:rPr>
              <a:t> </a:t>
            </a:r>
            <a:br>
              <a:rPr lang="en-US" sz="2800" dirty="0" smtClean="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Seq.mapi</a:t>
            </a:r>
            <a:r>
              <a:rPr lang="en-US" sz="2800" dirty="0">
                <a:latin typeface="Consolas" panose="020B0609020204030204" pitchFamily="49" charset="0"/>
                <a:cs typeface="Consolas" panose="020B0609020204030204" pitchFamily="49" charset="0"/>
              </a:rPr>
              <a:t> (</a:t>
            </a:r>
            <a:r>
              <a:rPr lang="en-US" sz="2800" dirty="0">
                <a:solidFill>
                  <a:srgbClr val="0070C0"/>
                </a:solidFill>
                <a:latin typeface="Consolas" panose="020B0609020204030204" pitchFamily="49" charset="0"/>
                <a:cs typeface="Consolas" panose="020B0609020204030204" pitchFamily="49" charset="0"/>
              </a:rPr>
              <a:t>fun</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t -&gt;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 t)</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a:p>
            <a:r>
              <a:rPr lang="en-US" sz="2800" dirty="0" err="1">
                <a:solidFill>
                  <a:srgbClr val="0070C0"/>
                </a:solidFill>
                <a:latin typeface="Consolas" panose="020B0609020204030204" pitchFamily="49" charset="0"/>
                <a:cs typeface="Consolas" panose="020B0609020204030204" pitchFamily="49" charset="0"/>
              </a:rPr>
              <a:t>seq</a:t>
            </a:r>
            <a:r>
              <a:rPr lang="en-US" sz="2800" dirty="0">
                <a:latin typeface="Consolas" panose="020B0609020204030204" pitchFamily="49" charset="0"/>
                <a:cs typeface="Consolas" panose="020B0609020204030204" pitchFamily="49" charset="0"/>
              </a:rPr>
              <a:t> {1..10</a:t>
            </a:r>
            <a:r>
              <a:rPr lang="en-US" sz="2800" dirty="0" smtClean="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Vector.ofSeq</a:t>
            </a:r>
            <a:endParaRPr lang="en-US" sz="2800" dirty="0">
              <a:latin typeface="Consolas" panose="020B0609020204030204" pitchFamily="49" charset="0"/>
              <a:cs typeface="Consolas" panose="020B0609020204030204" pitchFamily="49" charset="0"/>
            </a:endParaRPr>
          </a:p>
          <a:p>
            <a:r>
              <a:rPr lang="fr-FR" sz="2800" dirty="0">
                <a:latin typeface="Consolas" panose="020B0609020204030204" pitchFamily="49" charset="0"/>
                <a:cs typeface="Consolas" panose="020B0609020204030204" pitchFamily="49" charset="0"/>
              </a:rPr>
              <a:t>            </a:t>
            </a:r>
            <a:r>
              <a:rPr lang="fr-FR" sz="2800" dirty="0" smtClean="0">
                <a:latin typeface="Consolas" panose="020B0609020204030204" pitchFamily="49" charset="0"/>
                <a:cs typeface="Consolas" panose="020B0609020204030204" pitchFamily="49" charset="0"/>
              </a:rPr>
              <a:t>|&gt; </a:t>
            </a:r>
            <a:r>
              <a:rPr lang="fr-FR" sz="2800" dirty="0" err="1">
                <a:latin typeface="Consolas" panose="020B0609020204030204" pitchFamily="49" charset="0"/>
                <a:cs typeface="Consolas" panose="020B0609020204030204" pitchFamily="49" charset="0"/>
              </a:rPr>
              <a:t>Seq.reduce</a:t>
            </a:r>
            <a:r>
              <a:rPr lang="fr-FR" sz="2800" dirty="0">
                <a:latin typeface="Consolas" panose="020B0609020204030204" pitchFamily="49" charset="0"/>
                <a:cs typeface="Consolas" panose="020B0609020204030204" pitchFamily="49" charset="0"/>
              </a:rPr>
              <a:t> (</a:t>
            </a:r>
            <a:r>
              <a:rPr lang="fr-FR" sz="2800" dirty="0">
                <a:solidFill>
                  <a:srgbClr val="0070C0"/>
                </a:solidFill>
                <a:latin typeface="Consolas" panose="020B0609020204030204" pitchFamily="49" charset="0"/>
                <a:cs typeface="Consolas" panose="020B0609020204030204" pitchFamily="49" charset="0"/>
              </a:rPr>
              <a:t>fun</a:t>
            </a:r>
            <a:r>
              <a:rPr lang="fr-FR" sz="2800" dirty="0">
                <a:latin typeface="Consolas" panose="020B0609020204030204" pitchFamily="49" charset="0"/>
                <a:cs typeface="Consolas" panose="020B0609020204030204" pitchFamily="49" charset="0"/>
              </a:rPr>
              <a:t> </a:t>
            </a:r>
            <a:r>
              <a:rPr lang="fr-FR" sz="2800" dirty="0" err="1">
                <a:latin typeface="Consolas" panose="020B0609020204030204" pitchFamily="49" charset="0"/>
                <a:cs typeface="Consolas" panose="020B0609020204030204" pitchFamily="49" charset="0"/>
              </a:rPr>
              <a:t>acc</a:t>
            </a:r>
            <a:r>
              <a:rPr lang="fr-FR" sz="2800" dirty="0">
                <a:latin typeface="Consolas" panose="020B0609020204030204" pitchFamily="49" charset="0"/>
                <a:cs typeface="Consolas" panose="020B0609020204030204" pitchFamily="49" charset="0"/>
              </a:rPr>
              <a:t> t -&gt; </a:t>
            </a:r>
            <a:r>
              <a:rPr lang="fr-FR" sz="2800" dirty="0" err="1">
                <a:latin typeface="Consolas" panose="020B0609020204030204" pitchFamily="49" charset="0"/>
                <a:cs typeface="Consolas" panose="020B0609020204030204" pitchFamily="49" charset="0"/>
              </a:rPr>
              <a:t>acc</a:t>
            </a:r>
            <a:r>
              <a:rPr lang="fr-FR" sz="2800" dirty="0">
                <a:latin typeface="Consolas" panose="020B0609020204030204" pitchFamily="49" charset="0"/>
                <a:cs typeface="Consolas" panose="020B0609020204030204" pitchFamily="49" charset="0"/>
              </a:rPr>
              <a:t> * t )</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1674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Unfold Infinite Sequences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579" y="2569748"/>
            <a:ext cx="7913828" cy="3109004"/>
          </a:xfrm>
          <a:prstGeom prst="rect">
            <a:avLst/>
          </a:prstGeom>
        </p:spPr>
      </p:pic>
      <p:sp useBgFill="1">
        <p:nvSpPr>
          <p:cNvPr id="8" name="Isosceles Triangle 7"/>
          <p:cNvSpPr/>
          <p:nvPr/>
        </p:nvSpPr>
        <p:spPr>
          <a:xfrm rot="20661137">
            <a:off x="2304947" y="1953245"/>
            <a:ext cx="5321505" cy="1402395"/>
          </a:xfrm>
          <a:prstGeom prst="triangle">
            <a:avLst>
              <a:gd name="adj" fmla="val 292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ight Triangle 8"/>
          <p:cNvSpPr/>
          <p:nvPr/>
        </p:nvSpPr>
        <p:spPr>
          <a:xfrm rot="10800000">
            <a:off x="7815900" y="2569747"/>
            <a:ext cx="3905794" cy="135367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4593" y="3631843"/>
            <a:ext cx="2346531" cy="1754326"/>
          </a:xfrm>
          <a:prstGeom prst="rect">
            <a:avLst/>
          </a:prstGeom>
          <a:noFill/>
        </p:spPr>
        <p:txBody>
          <a:bodyPr wrap="square" rtlCol="0">
            <a:spAutoFit/>
          </a:bodyPr>
          <a:lstStyle/>
          <a:p>
            <a:pPr algn="ctr"/>
            <a:r>
              <a:rPr lang="en-US" sz="3600" dirty="0" smtClean="0">
                <a:solidFill>
                  <a:srgbClr val="FF0000"/>
                </a:solidFill>
              </a:rPr>
              <a:t>unfold starts here</a:t>
            </a:r>
            <a:endParaRPr lang="en-US" sz="3600" dirty="0">
              <a:solidFill>
                <a:srgbClr val="FF0000"/>
              </a:solidFill>
            </a:endParaRPr>
          </a:p>
        </p:txBody>
      </p:sp>
      <p:sp>
        <p:nvSpPr>
          <p:cNvPr id="6" name="Arc 5"/>
          <p:cNvSpPr/>
          <p:nvPr/>
        </p:nvSpPr>
        <p:spPr>
          <a:xfrm>
            <a:off x="244700" y="4509006"/>
            <a:ext cx="4284242" cy="1621479"/>
          </a:xfrm>
          <a:prstGeom prst="arc">
            <a:avLst/>
          </a:prstGeom>
          <a:ln w="571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2649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35242"/>
            <a:ext cx="10734887" cy="988283"/>
          </a:xfrm>
        </p:spPr>
        <p:txBody>
          <a:bodyPr>
            <a:normAutofit/>
          </a:bodyPr>
          <a:lstStyle/>
          <a:p>
            <a:pPr algn="ctr"/>
            <a:r>
              <a:rPr lang="en-US" sz="5400" dirty="0"/>
              <a:t>Markov chain</a:t>
            </a:r>
          </a:p>
        </p:txBody>
      </p:sp>
      <p:sp>
        <p:nvSpPr>
          <p:cNvPr id="4" name="TextBox 3"/>
          <p:cNvSpPr txBox="1"/>
          <p:nvPr/>
        </p:nvSpPr>
        <p:spPr>
          <a:xfrm>
            <a:off x="1751527" y="1123525"/>
            <a:ext cx="10323923" cy="5693866"/>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type</a:t>
            </a:r>
            <a:r>
              <a:rPr lang="en-US" sz="2800" dirty="0">
                <a:solidFill>
                  <a:srgbClr val="000000"/>
                </a:solidFill>
                <a:highlight>
                  <a:srgbClr val="FFFFFF"/>
                </a:highlight>
                <a:latin typeface="Consolas" panose="020B0609020204030204" pitchFamily="49" charset="0"/>
              </a:rPr>
              <a:t> Weather = Sunny | Cloudy | </a:t>
            </a:r>
            <a:r>
              <a:rPr lang="en-US" sz="2800" dirty="0" smtClean="0">
                <a:solidFill>
                  <a:srgbClr val="000000"/>
                </a:solidFill>
                <a:highlight>
                  <a:srgbClr val="FFFFFF"/>
                </a:highlight>
                <a:latin typeface="Consolas" panose="020B0609020204030204" pitchFamily="49" charset="0"/>
              </a:rPr>
              <a:t>Rainy</a:t>
            </a:r>
          </a:p>
          <a:p>
            <a:endParaRPr lang="en-US" sz="2800" dirty="0" smtClean="0">
              <a:solidFill>
                <a:srgbClr val="0000FF"/>
              </a:solidFill>
              <a:highlight>
                <a:srgbClr val="FFFFFF"/>
              </a:highlight>
              <a:latin typeface="Consolas" panose="020B0609020204030204" pitchFamily="49" charset="0"/>
            </a:endParaRPr>
          </a:p>
          <a:p>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nextDayWeather</a:t>
            </a:r>
            <a:r>
              <a:rPr lang="en-US" sz="2800" dirty="0">
                <a:solidFill>
                  <a:srgbClr val="000000"/>
                </a:solidFill>
                <a:highlight>
                  <a:srgbClr val="FFFFFF"/>
                </a:highlight>
                <a:latin typeface="Consolas" panose="020B0609020204030204" pitchFamily="49" charset="0"/>
              </a:rPr>
              <a:t> today probability =</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match</a:t>
            </a:r>
            <a:r>
              <a:rPr lang="en-US" sz="2800" dirty="0">
                <a:solidFill>
                  <a:srgbClr val="000000"/>
                </a:solidFill>
                <a:highlight>
                  <a:srgbClr val="FFFFFF"/>
                </a:highlight>
                <a:latin typeface="Consolas" panose="020B0609020204030204" pitchFamily="49" charset="0"/>
              </a:rPr>
              <a:t> (today, probability) </a:t>
            </a:r>
            <a:r>
              <a:rPr lang="en-US" sz="2800" dirty="0">
                <a:solidFill>
                  <a:srgbClr val="0000FF"/>
                </a:solidFill>
                <a:highlight>
                  <a:srgbClr val="FFFFFF"/>
                </a:highlight>
                <a:latin typeface="Consolas" panose="020B0609020204030204" pitchFamily="49" charset="0"/>
              </a:rPr>
              <a:t>with</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 Sunny,  p </a:t>
            </a:r>
            <a:r>
              <a:rPr lang="en-US" sz="2800" dirty="0">
                <a:solidFill>
                  <a:srgbClr val="0000FF"/>
                </a:solidFill>
                <a:highlight>
                  <a:srgbClr val="FFFFFF"/>
                </a:highlight>
                <a:latin typeface="Consolas" panose="020B0609020204030204" pitchFamily="49" charset="0"/>
              </a:rPr>
              <a:t>when</a:t>
            </a:r>
            <a:r>
              <a:rPr lang="en-US" sz="2800" dirty="0">
                <a:solidFill>
                  <a:srgbClr val="000000"/>
                </a:solidFill>
                <a:highlight>
                  <a:srgbClr val="FFFFFF"/>
                </a:highlight>
                <a:latin typeface="Consolas" panose="020B0609020204030204" pitchFamily="49" charset="0"/>
              </a:rPr>
              <a:t> p &lt; 0.05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Rainy</a:t>
            </a:r>
          </a:p>
          <a:p>
            <a:r>
              <a:rPr lang="en-US" sz="2800" dirty="0">
                <a:solidFill>
                  <a:srgbClr val="000000"/>
                </a:solidFill>
                <a:highlight>
                  <a:srgbClr val="FFFFFF"/>
                </a:highlight>
                <a:latin typeface="Consolas" panose="020B0609020204030204" pitchFamily="49" charset="0"/>
              </a:rPr>
              <a:t>    | Sunny,  p </a:t>
            </a:r>
            <a:r>
              <a:rPr lang="en-US" sz="2800" dirty="0">
                <a:solidFill>
                  <a:srgbClr val="0000FF"/>
                </a:solidFill>
                <a:highlight>
                  <a:srgbClr val="FFFFFF"/>
                </a:highlight>
                <a:latin typeface="Consolas" panose="020B0609020204030204" pitchFamily="49" charset="0"/>
              </a:rPr>
              <a:t>when</a:t>
            </a:r>
            <a:r>
              <a:rPr lang="en-US" sz="2800" dirty="0">
                <a:solidFill>
                  <a:srgbClr val="000000"/>
                </a:solidFill>
                <a:highlight>
                  <a:srgbClr val="FFFFFF"/>
                </a:highlight>
                <a:latin typeface="Consolas" panose="020B0609020204030204" pitchFamily="49" charset="0"/>
              </a:rPr>
              <a:t> p &lt; 0.40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Cloudy</a:t>
            </a:r>
          </a:p>
          <a:p>
            <a:r>
              <a:rPr lang="en-US" sz="2800" dirty="0">
                <a:solidFill>
                  <a:srgbClr val="000000"/>
                </a:solidFill>
                <a:highlight>
                  <a:srgbClr val="FFFFFF"/>
                </a:highlight>
                <a:latin typeface="Consolas" panose="020B0609020204030204" pitchFamily="49" charset="0"/>
              </a:rPr>
              <a:t>    | Sunny, _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Sunny</a:t>
            </a:r>
          </a:p>
          <a:p>
            <a:r>
              <a:rPr lang="en-US" sz="2800" dirty="0">
                <a:solidFill>
                  <a:srgbClr val="000000"/>
                </a:solidFill>
                <a:highlight>
                  <a:srgbClr val="FFFFFF"/>
                </a:highlight>
                <a:latin typeface="Consolas" panose="020B0609020204030204" pitchFamily="49" charset="0"/>
              </a:rPr>
              <a:t>    | Cloudy, p </a:t>
            </a:r>
            <a:r>
              <a:rPr lang="en-US" sz="2800" dirty="0">
                <a:solidFill>
                  <a:srgbClr val="0000FF"/>
                </a:solidFill>
                <a:highlight>
                  <a:srgbClr val="FFFFFF"/>
                </a:highlight>
                <a:latin typeface="Consolas" panose="020B0609020204030204" pitchFamily="49" charset="0"/>
              </a:rPr>
              <a:t>when</a:t>
            </a:r>
            <a:r>
              <a:rPr lang="en-US" sz="2800" dirty="0">
                <a:solidFill>
                  <a:srgbClr val="000000"/>
                </a:solidFill>
                <a:highlight>
                  <a:srgbClr val="FFFFFF"/>
                </a:highlight>
                <a:latin typeface="Consolas" panose="020B0609020204030204" pitchFamily="49" charset="0"/>
              </a:rPr>
              <a:t> p &lt; 0.30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Rainy</a:t>
            </a:r>
          </a:p>
          <a:p>
            <a:r>
              <a:rPr lang="en-US" sz="2800" dirty="0">
                <a:solidFill>
                  <a:srgbClr val="000000"/>
                </a:solidFill>
                <a:highlight>
                  <a:srgbClr val="FFFFFF"/>
                </a:highlight>
                <a:latin typeface="Consolas" panose="020B0609020204030204" pitchFamily="49" charset="0"/>
              </a:rPr>
              <a:t>    | Cloudy, p </a:t>
            </a:r>
            <a:r>
              <a:rPr lang="en-US" sz="2800" dirty="0">
                <a:solidFill>
                  <a:srgbClr val="0000FF"/>
                </a:solidFill>
                <a:highlight>
                  <a:srgbClr val="FFFFFF"/>
                </a:highlight>
                <a:latin typeface="Consolas" panose="020B0609020204030204" pitchFamily="49" charset="0"/>
              </a:rPr>
              <a:t>when</a:t>
            </a:r>
            <a:r>
              <a:rPr lang="en-US" sz="2800" dirty="0">
                <a:solidFill>
                  <a:srgbClr val="000000"/>
                </a:solidFill>
                <a:highlight>
                  <a:srgbClr val="FFFFFF"/>
                </a:highlight>
                <a:latin typeface="Consolas" panose="020B0609020204030204" pitchFamily="49" charset="0"/>
              </a:rPr>
              <a:t> p &lt; 0.50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Sunny</a:t>
            </a:r>
          </a:p>
          <a:p>
            <a:r>
              <a:rPr lang="en-US" sz="2800" dirty="0">
                <a:solidFill>
                  <a:srgbClr val="000000"/>
                </a:solidFill>
                <a:highlight>
                  <a:srgbClr val="FFFFFF"/>
                </a:highlight>
                <a:latin typeface="Consolas" panose="020B0609020204030204" pitchFamily="49" charset="0"/>
              </a:rPr>
              <a:t>    | Cloudy, _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Cloudy</a:t>
            </a:r>
          </a:p>
          <a:p>
            <a:r>
              <a:rPr lang="en-US" sz="2800" dirty="0">
                <a:solidFill>
                  <a:srgbClr val="000000"/>
                </a:solidFill>
                <a:highlight>
                  <a:srgbClr val="FFFFFF"/>
                </a:highlight>
                <a:latin typeface="Consolas" panose="020B0609020204030204" pitchFamily="49" charset="0"/>
              </a:rPr>
              <a:t>    | Rainy,  p </a:t>
            </a:r>
            <a:r>
              <a:rPr lang="en-US" sz="2800" dirty="0">
                <a:solidFill>
                  <a:srgbClr val="0000FF"/>
                </a:solidFill>
                <a:highlight>
                  <a:srgbClr val="FFFFFF"/>
                </a:highlight>
                <a:latin typeface="Consolas" panose="020B0609020204030204" pitchFamily="49" charset="0"/>
              </a:rPr>
              <a:t>when</a:t>
            </a:r>
            <a:r>
              <a:rPr lang="en-US" sz="2800" dirty="0">
                <a:solidFill>
                  <a:srgbClr val="000000"/>
                </a:solidFill>
                <a:highlight>
                  <a:srgbClr val="FFFFFF"/>
                </a:highlight>
                <a:latin typeface="Consolas" panose="020B0609020204030204" pitchFamily="49" charset="0"/>
              </a:rPr>
              <a:t> p &lt; 0.15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Sunny</a:t>
            </a:r>
          </a:p>
          <a:p>
            <a:r>
              <a:rPr lang="en-US" sz="2800" dirty="0">
                <a:solidFill>
                  <a:srgbClr val="000000"/>
                </a:solidFill>
                <a:highlight>
                  <a:srgbClr val="FFFFFF"/>
                </a:highlight>
                <a:latin typeface="Consolas" panose="020B0609020204030204" pitchFamily="49" charset="0"/>
              </a:rPr>
              <a:t>    | Rainy,  p </a:t>
            </a:r>
            <a:r>
              <a:rPr lang="en-US" sz="2800" dirty="0">
                <a:solidFill>
                  <a:srgbClr val="0000FF"/>
                </a:solidFill>
                <a:highlight>
                  <a:srgbClr val="FFFFFF"/>
                </a:highlight>
                <a:latin typeface="Consolas" panose="020B0609020204030204" pitchFamily="49" charset="0"/>
              </a:rPr>
              <a:t>when</a:t>
            </a:r>
            <a:r>
              <a:rPr lang="en-US" sz="2800" dirty="0">
                <a:solidFill>
                  <a:srgbClr val="000000"/>
                </a:solidFill>
                <a:highlight>
                  <a:srgbClr val="FFFFFF"/>
                </a:highlight>
                <a:latin typeface="Consolas" panose="020B0609020204030204" pitchFamily="49" charset="0"/>
              </a:rPr>
              <a:t> p &lt; 0.75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Cloudy</a:t>
            </a:r>
          </a:p>
          <a:p>
            <a:r>
              <a:rPr lang="en-US" sz="2800" dirty="0">
                <a:solidFill>
                  <a:srgbClr val="000000"/>
                </a:solidFill>
                <a:highlight>
                  <a:srgbClr val="FFFFFF"/>
                </a:highlight>
                <a:latin typeface="Consolas" panose="020B0609020204030204" pitchFamily="49" charset="0"/>
              </a:rPr>
              <a:t>    | Rainy, _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Rainy</a:t>
            </a:r>
            <a:endParaRPr lang="en-US" sz="28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52903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4" name="TextBox 3"/>
          <p:cNvSpPr txBox="1"/>
          <p:nvPr/>
        </p:nvSpPr>
        <p:spPr>
          <a:xfrm>
            <a:off x="117566" y="104623"/>
            <a:ext cx="11970947" cy="3970318"/>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NextState</a:t>
            </a:r>
            <a:r>
              <a:rPr lang="en-US" sz="2800" dirty="0">
                <a:solidFill>
                  <a:srgbClr val="000000"/>
                </a:solidFill>
                <a:highlight>
                  <a:srgbClr val="FFFFFF"/>
                </a:highlight>
                <a:latin typeface="Consolas" panose="020B0609020204030204" pitchFamily="49" charset="0"/>
              </a:rPr>
              <a:t> (today, (</a:t>
            </a:r>
            <a:r>
              <a:rPr lang="en-US" sz="2800" dirty="0" err="1">
                <a:solidFill>
                  <a:srgbClr val="000000"/>
                </a:solidFill>
                <a:highlight>
                  <a:srgbClr val="FFFFFF"/>
                </a:highlight>
                <a:latin typeface="Consolas" panose="020B0609020204030204" pitchFamily="49" charset="0"/>
              </a:rPr>
              <a:t>random:Random</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i</a:t>
            </a:r>
            <a:r>
              <a:rPr lang="en-US" sz="2800" dirty="0">
                <a:solidFill>
                  <a:srgbClr val="000000"/>
                </a:solidFill>
                <a:highlight>
                  <a:srgbClr val="FFFFFF"/>
                </a:highlight>
                <a:latin typeface="Consolas" panose="020B0609020204030204" pitchFamily="49" charset="0"/>
              </a:rPr>
              <a:t>) =</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nextDay</a:t>
            </a:r>
            <a:r>
              <a:rPr lang="en-US" sz="2800" dirty="0">
                <a:solidFill>
                  <a:srgbClr val="000000"/>
                </a:solidFill>
                <a:highlight>
                  <a:srgbClr val="FFFFFF"/>
                </a:highlight>
                <a:latin typeface="Consolas" panose="020B0609020204030204" pitchFamily="49" charset="0"/>
              </a:rPr>
              <a:t> = </a:t>
            </a:r>
            <a:r>
              <a:rPr lang="en-US" sz="2800" dirty="0" err="1">
                <a:solidFill>
                  <a:srgbClr val="000000"/>
                </a:solidFill>
                <a:highlight>
                  <a:srgbClr val="FFFFFF"/>
                </a:highlight>
                <a:latin typeface="Consolas" panose="020B0609020204030204" pitchFamily="49" charset="0"/>
              </a:rPr>
              <a:t>nextDayWeather</a:t>
            </a:r>
            <a:r>
              <a:rPr lang="en-US" sz="2800" dirty="0">
                <a:solidFill>
                  <a:srgbClr val="000000"/>
                </a:solidFill>
                <a:highlight>
                  <a:srgbClr val="FFFFFF"/>
                </a:highlight>
                <a:latin typeface="Consolas" panose="020B0609020204030204" pitchFamily="49" charset="0"/>
              </a:rPr>
              <a:t> today (</a:t>
            </a:r>
            <a:r>
              <a:rPr lang="en-US" sz="2800" dirty="0" err="1">
                <a:solidFill>
                  <a:srgbClr val="000000"/>
                </a:solidFill>
                <a:highlight>
                  <a:srgbClr val="FFFFFF"/>
                </a:highlight>
                <a:latin typeface="Consolas" panose="020B0609020204030204" pitchFamily="49" charset="0"/>
              </a:rPr>
              <a:t>random.NextDouble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printfn</a:t>
            </a:r>
            <a:r>
              <a:rPr lang="en-US" sz="2800" dirty="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"day %</a:t>
            </a:r>
            <a:r>
              <a:rPr lang="en-US" sz="2800" dirty="0" err="1">
                <a:solidFill>
                  <a:srgbClr val="A31515"/>
                </a:solidFill>
                <a:highlight>
                  <a:srgbClr val="FFFFFF"/>
                </a:highlight>
                <a:latin typeface="Consolas" panose="020B0609020204030204" pitchFamily="49" charset="0"/>
              </a:rPr>
              <a:t>i</a:t>
            </a:r>
            <a:r>
              <a:rPr lang="en-US" sz="2800" dirty="0">
                <a:solidFill>
                  <a:srgbClr val="A31515"/>
                </a:solidFill>
                <a:highlight>
                  <a:srgbClr val="FFFFFF"/>
                </a:highlight>
                <a:latin typeface="Consolas" panose="020B0609020204030204" pitchFamily="49" charset="0"/>
              </a:rPr>
              <a:t> is forecast %A"</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i</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nextDay</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Some (</a:t>
            </a:r>
            <a:r>
              <a:rPr lang="en-US" sz="2800" dirty="0" err="1">
                <a:solidFill>
                  <a:srgbClr val="000000"/>
                </a:solidFill>
                <a:highlight>
                  <a:srgbClr val="FFFFFF"/>
                </a:highlight>
                <a:latin typeface="Consolas" panose="020B0609020204030204" pitchFamily="49" charset="0"/>
              </a:rPr>
              <a:t>nextDay</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nextDay</a:t>
            </a:r>
            <a:r>
              <a:rPr lang="en-US" sz="2800" dirty="0">
                <a:solidFill>
                  <a:srgbClr val="000000"/>
                </a:solidFill>
                <a:highlight>
                  <a:srgbClr val="FFFFFF"/>
                </a:highlight>
                <a:latin typeface="Consolas" panose="020B0609020204030204" pitchFamily="49" charset="0"/>
              </a:rPr>
              <a:t>, random, (</a:t>
            </a:r>
            <a:r>
              <a:rPr lang="en-US" sz="2800" dirty="0" err="1">
                <a:solidFill>
                  <a:srgbClr val="000000"/>
                </a:solidFill>
                <a:highlight>
                  <a:srgbClr val="FFFFFF"/>
                </a:highlight>
                <a:latin typeface="Consolas" panose="020B0609020204030204" pitchFamily="49" charset="0"/>
              </a:rPr>
              <a:t>i</a:t>
            </a:r>
            <a:r>
              <a:rPr lang="en-US" sz="2800" dirty="0">
                <a:solidFill>
                  <a:srgbClr val="000000"/>
                </a:solidFill>
                <a:highlight>
                  <a:srgbClr val="FFFFFF"/>
                </a:highlight>
                <a:latin typeface="Consolas" panose="020B0609020204030204" pitchFamily="49" charset="0"/>
              </a:rPr>
              <a:t> + 1L)))</a:t>
            </a:r>
          </a:p>
          <a:p>
            <a:endParaRPr lang="en-US" sz="2800" dirty="0">
              <a:solidFill>
                <a:srgbClr val="000000"/>
              </a:solidFill>
              <a:highlight>
                <a:srgbClr val="FFFFFF"/>
              </a:highlight>
              <a:latin typeface="Consolas" panose="020B0609020204030204" pitchFamily="49" charset="0"/>
            </a:endParaRPr>
          </a:p>
          <a:p>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forecastDays</a:t>
            </a:r>
            <a:r>
              <a:rPr lang="en-US" sz="2800" dirty="0">
                <a:solidFill>
                  <a:srgbClr val="000000"/>
                </a:solidFill>
                <a:highlight>
                  <a:srgbClr val="FFFFFF"/>
                </a:highlight>
                <a:latin typeface="Consolas" panose="020B0609020204030204" pitchFamily="49" charset="0"/>
              </a:rPr>
              <a:t> =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Seq.unfold</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NextState</a:t>
            </a:r>
            <a:r>
              <a:rPr lang="en-US" sz="2800" dirty="0">
                <a:solidFill>
                  <a:srgbClr val="000000"/>
                </a:solidFill>
                <a:highlight>
                  <a:srgbClr val="FFFFFF"/>
                </a:highlight>
                <a:latin typeface="Consolas" panose="020B0609020204030204" pitchFamily="49" charset="0"/>
              </a:rPr>
              <a:t> (Sunny, (</a:t>
            </a:r>
            <a:r>
              <a:rPr lang="en-US" sz="2800" dirty="0">
                <a:solidFill>
                  <a:srgbClr val="0000FF"/>
                </a:solidFill>
                <a:highlight>
                  <a:srgbClr val="FFFFFF"/>
                </a:highlight>
                <a:latin typeface="Consolas" panose="020B0609020204030204" pitchFamily="49" charset="0"/>
              </a:rPr>
              <a:t>new</a:t>
            </a:r>
            <a:r>
              <a:rPr lang="en-US" sz="2800" dirty="0">
                <a:solidFill>
                  <a:srgbClr val="000000"/>
                </a:solidFill>
                <a:highlight>
                  <a:srgbClr val="FFFFFF"/>
                </a:highlight>
                <a:latin typeface="Consolas" panose="020B0609020204030204" pitchFamily="49" charset="0"/>
              </a:rPr>
              <a:t> Random()), 0L)</a:t>
            </a:r>
          </a:p>
          <a:p>
            <a:endParaRPr lang="en-US" sz="2800" dirty="0">
              <a:solidFill>
                <a:srgbClr val="000000"/>
              </a:solidFill>
              <a:highlight>
                <a:srgbClr val="FFFFFF"/>
              </a:highlight>
              <a:latin typeface="Consolas" panose="020B0609020204030204" pitchFamily="49" charset="0"/>
            </a:endParaRPr>
          </a:p>
          <a:p>
            <a:r>
              <a:rPr lang="en-US" sz="2800" dirty="0" err="1">
                <a:solidFill>
                  <a:srgbClr val="000000"/>
                </a:solidFill>
                <a:highlight>
                  <a:srgbClr val="FFFFFF"/>
                </a:highlight>
                <a:latin typeface="Consolas" panose="020B0609020204030204" pitchFamily="49" charset="0"/>
              </a:rPr>
              <a:t>printfn</a:t>
            </a:r>
            <a:r>
              <a:rPr lang="en-US" sz="2800" dirty="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"%A"</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Seq.take</a:t>
            </a:r>
            <a:r>
              <a:rPr lang="en-US" sz="2800" dirty="0">
                <a:solidFill>
                  <a:srgbClr val="000000"/>
                </a:solidFill>
                <a:highlight>
                  <a:srgbClr val="FFFFFF"/>
                </a:highlight>
                <a:latin typeface="Consolas" panose="020B0609020204030204" pitchFamily="49" charset="0"/>
              </a:rPr>
              <a:t> 5 </a:t>
            </a:r>
            <a:r>
              <a:rPr lang="en-US" sz="2800" dirty="0" err="1">
                <a:solidFill>
                  <a:srgbClr val="000000"/>
                </a:solidFill>
                <a:highlight>
                  <a:srgbClr val="FFFFFF"/>
                </a:highlight>
                <a:latin typeface="Consolas" panose="020B0609020204030204" pitchFamily="49" charset="0"/>
              </a:rPr>
              <a:t>forecastDays</a:t>
            </a:r>
            <a:r>
              <a:rPr lang="en-US" sz="2800" dirty="0">
                <a:solidFill>
                  <a:srgbClr val="000000"/>
                </a:solidFill>
                <a:highlight>
                  <a:srgbClr val="FFFFFF"/>
                </a:highlight>
                <a:latin typeface="Consolas" panose="020B0609020204030204" pitchFamily="49" charset="0"/>
              </a:rPr>
              <a:t> |&gt; </a:t>
            </a:r>
            <a:r>
              <a:rPr lang="en-US" sz="2800" dirty="0" err="1">
                <a:solidFill>
                  <a:srgbClr val="000000"/>
                </a:solidFill>
                <a:highlight>
                  <a:srgbClr val="FFFFFF"/>
                </a:highlight>
                <a:latin typeface="Consolas" panose="020B0609020204030204" pitchFamily="49" charset="0"/>
              </a:rPr>
              <a:t>Seq.toList</a:t>
            </a:r>
            <a:r>
              <a:rPr lang="en-US" sz="2800" dirty="0">
                <a:solidFill>
                  <a:srgbClr val="000000"/>
                </a:solidFill>
                <a:highlight>
                  <a:srgbClr val="FFFFFF"/>
                </a:highlight>
                <a:latin typeface="Consolas" panose="020B0609020204030204" pitchFamily="49" charset="0"/>
              </a:rPr>
              <a:t>)</a:t>
            </a:r>
            <a:endParaRPr lang="en-US" sz="2800" dirty="0">
              <a:solidFill>
                <a:srgbClr val="0000FF"/>
              </a:solidFill>
              <a:highlight>
                <a:srgbClr val="FFFFFF"/>
              </a:highlight>
              <a:latin typeface="Consolas" panose="020B0609020204030204" pitchFamily="49" charset="0"/>
            </a:endParaRPr>
          </a:p>
        </p:txBody>
      </p:sp>
      <p:sp>
        <p:nvSpPr>
          <p:cNvPr id="5" name="TextBox 4"/>
          <p:cNvSpPr txBox="1"/>
          <p:nvPr/>
        </p:nvSpPr>
        <p:spPr>
          <a:xfrm>
            <a:off x="2523744" y="4245658"/>
            <a:ext cx="8569234" cy="2308324"/>
          </a:xfrm>
          <a:prstGeom prst="rect">
            <a:avLst/>
          </a:prstGeom>
          <a:noFill/>
        </p:spPr>
        <p:txBody>
          <a:bodyPr wrap="square" rtlCol="0">
            <a:spAutoFit/>
          </a:bodyPr>
          <a:lstStyle/>
          <a:p>
            <a:r>
              <a:rPr lang="en-US" sz="2400" dirty="0">
                <a:solidFill>
                  <a:srgbClr val="1E1E1E"/>
                </a:solidFill>
                <a:highlight>
                  <a:srgbClr val="E6E7E8"/>
                </a:highlight>
                <a:latin typeface="Consolas" panose="020B0609020204030204" pitchFamily="49" charset="0"/>
              </a:rPr>
              <a:t>&gt; </a:t>
            </a:r>
            <a:r>
              <a:rPr lang="en-US" sz="2400" dirty="0" smtClean="0">
                <a:solidFill>
                  <a:srgbClr val="1E1E1E"/>
                </a:solidFill>
                <a:highlight>
                  <a:srgbClr val="E6E7E8"/>
                </a:highlight>
                <a:latin typeface="Consolas" panose="020B0609020204030204" pitchFamily="49" charset="0"/>
              </a:rPr>
              <a:t>day </a:t>
            </a:r>
            <a:r>
              <a:rPr lang="en-US" sz="2400" dirty="0">
                <a:solidFill>
                  <a:srgbClr val="1E1E1E"/>
                </a:solidFill>
                <a:highlight>
                  <a:srgbClr val="E6E7E8"/>
                </a:highlight>
                <a:latin typeface="Consolas" panose="020B0609020204030204" pitchFamily="49" charset="0"/>
              </a:rPr>
              <a:t>0 is </a:t>
            </a:r>
            <a:r>
              <a:rPr lang="en-US" sz="2400" dirty="0" smtClean="0">
                <a:solidFill>
                  <a:srgbClr val="1E1E1E"/>
                </a:solidFill>
                <a:highlight>
                  <a:srgbClr val="E6E7E8"/>
                </a:highlight>
                <a:latin typeface="Consolas" panose="020B0609020204030204" pitchFamily="49" charset="0"/>
              </a:rPr>
              <a:t>forecast </a:t>
            </a:r>
            <a:r>
              <a:rPr lang="en-US" sz="2400" dirty="0">
                <a:solidFill>
                  <a:srgbClr val="1E1E1E"/>
                </a:solidFill>
                <a:highlight>
                  <a:srgbClr val="E6E7E8"/>
                </a:highlight>
                <a:latin typeface="Consolas" panose="020B0609020204030204" pitchFamily="49" charset="0"/>
              </a:rPr>
              <a:t>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1 is forecast </a:t>
            </a:r>
            <a:r>
              <a:rPr lang="en-US" sz="2400" dirty="0" smtClean="0">
                <a:solidFill>
                  <a:srgbClr val="1E1E1E"/>
                </a:solidFill>
                <a:highlight>
                  <a:srgbClr val="E6E7E8"/>
                </a:highlight>
                <a:latin typeface="Consolas" panose="020B0609020204030204" pitchFamily="49" charset="0"/>
              </a:rPr>
              <a:t>Sunny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2 is forecast </a:t>
            </a:r>
            <a:r>
              <a:rPr lang="en-US" sz="2400" dirty="0" smtClean="0">
                <a:solidFill>
                  <a:srgbClr val="1E1E1E"/>
                </a:solidFill>
                <a:highlight>
                  <a:srgbClr val="E6E7E8"/>
                </a:highlight>
                <a:latin typeface="Consolas" panose="020B0609020204030204" pitchFamily="49" charset="0"/>
              </a:rPr>
              <a:t>Cloudy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3 is forecast </a:t>
            </a:r>
            <a:r>
              <a:rPr lang="en-US" sz="2400" dirty="0" smtClean="0">
                <a:solidFill>
                  <a:srgbClr val="1E1E1E"/>
                </a:solidFill>
                <a:highlight>
                  <a:srgbClr val="E6E7E8"/>
                </a:highlight>
                <a:latin typeface="Consolas" panose="020B0609020204030204" pitchFamily="49" charset="0"/>
              </a:rPr>
              <a:t>Rainy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4 is forecast </a:t>
            </a:r>
            <a:r>
              <a:rPr lang="en-US" sz="2400" dirty="0" smtClean="0">
                <a:solidFill>
                  <a:srgbClr val="1E1E1E"/>
                </a:solidFill>
                <a:highlight>
                  <a:srgbClr val="E6E7E8"/>
                </a:highlight>
                <a:latin typeface="Consolas" panose="020B0609020204030204" pitchFamily="49" charset="0"/>
              </a:rPr>
              <a:t>Cloudy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Sunny; Sunny; Cloudy; Rainy; Cloudy</a:t>
            </a:r>
            <a:r>
              <a:rPr lang="en-US" sz="2400" dirty="0" smtClean="0">
                <a:solidFill>
                  <a:srgbClr val="1E1E1E"/>
                </a:solidFill>
                <a:highlight>
                  <a:srgbClr val="E6E7E8"/>
                </a:highlight>
                <a:latin typeface="Consolas" panose="020B0609020204030204" pitchFamily="49" charset="0"/>
              </a:rPr>
              <a:t>]</a:t>
            </a:r>
            <a:endParaRPr lang="en-US" sz="2400" dirty="0">
              <a:solidFill>
                <a:srgbClr val="1E1E1E"/>
              </a:solidFill>
              <a:highlight>
                <a:srgbClr val="E6E7E8"/>
              </a:highlight>
              <a:latin typeface="Consolas" panose="020B0609020204030204" pitchFamily="49" charset="0"/>
            </a:endParaRPr>
          </a:p>
        </p:txBody>
      </p:sp>
    </p:spTree>
    <p:extLst>
      <p:ext uri="{BB962C8B-B14F-4D97-AF65-F5344CB8AC3E}">
        <p14:creationId xmlns:p14="http://schemas.microsoft.com/office/powerpoint/2010/main" val="92696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6" name="TextBox 5"/>
          <p:cNvSpPr txBox="1"/>
          <p:nvPr/>
        </p:nvSpPr>
        <p:spPr>
          <a:xfrm>
            <a:off x="117566" y="104623"/>
            <a:ext cx="11970947" cy="523220"/>
          </a:xfrm>
          <a:prstGeom prst="rect">
            <a:avLst/>
          </a:prstGeom>
          <a:noFill/>
        </p:spPr>
        <p:txBody>
          <a:bodyPr wrap="square" rtlCol="0">
            <a:spAutoFit/>
          </a:bodyPr>
          <a:lstStyle/>
          <a:p>
            <a:r>
              <a:rPr lang="en-US" sz="2800" dirty="0" err="1" smtClean="0">
                <a:solidFill>
                  <a:srgbClr val="000000"/>
                </a:solidFill>
                <a:highlight>
                  <a:srgbClr val="FFFFFF"/>
                </a:highlight>
                <a:latin typeface="Consolas" panose="020B0609020204030204" pitchFamily="49" charset="0"/>
              </a:rPr>
              <a:t>printfn</a:t>
            </a:r>
            <a:r>
              <a:rPr lang="en-US" sz="2800" dirty="0" smtClean="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"%A"</a:t>
            </a:r>
            <a:r>
              <a:rPr lang="en-US" sz="2800" dirty="0">
                <a:solidFill>
                  <a:srgbClr val="000000"/>
                </a:solidFill>
                <a:highlight>
                  <a:srgbClr val="FFFFFF"/>
                </a:highlight>
                <a:latin typeface="Consolas" panose="020B0609020204030204" pitchFamily="49" charset="0"/>
              </a:rPr>
              <a:t> </a:t>
            </a:r>
            <a:r>
              <a:rPr lang="en-US" sz="2800" dirty="0"/>
              <a:t>(</a:t>
            </a:r>
            <a:r>
              <a:rPr lang="en-US" sz="2800" dirty="0" err="1"/>
              <a:t>Seq.skip</a:t>
            </a:r>
            <a:r>
              <a:rPr lang="en-US" sz="2800" dirty="0"/>
              <a:t> 5 </a:t>
            </a:r>
            <a:r>
              <a:rPr lang="en-US" sz="2800" dirty="0" err="1"/>
              <a:t>forecastDays</a:t>
            </a:r>
            <a:r>
              <a:rPr lang="en-US" sz="2800" dirty="0"/>
              <a:t> |&gt; </a:t>
            </a:r>
            <a:r>
              <a:rPr lang="en-US" sz="2800" dirty="0" err="1"/>
              <a:t>Seq.take</a:t>
            </a:r>
            <a:r>
              <a:rPr lang="en-US" sz="2800" dirty="0"/>
              <a:t> 5 |&gt; </a:t>
            </a:r>
            <a:r>
              <a:rPr lang="en-US" sz="2800" dirty="0" err="1"/>
              <a:t>Seq.toList</a:t>
            </a:r>
            <a:r>
              <a:rPr lang="en-US" sz="2800" dirty="0"/>
              <a:t>)</a:t>
            </a:r>
            <a:endParaRPr lang="en-US" sz="2800" dirty="0">
              <a:solidFill>
                <a:srgbClr val="0000FF"/>
              </a:solidFill>
              <a:highlight>
                <a:srgbClr val="FFFFFF"/>
              </a:highlight>
              <a:latin typeface="Consolas" panose="020B0609020204030204" pitchFamily="49" charset="0"/>
            </a:endParaRPr>
          </a:p>
        </p:txBody>
      </p:sp>
      <p:sp>
        <p:nvSpPr>
          <p:cNvPr id="7" name="TextBox 6"/>
          <p:cNvSpPr txBox="1"/>
          <p:nvPr/>
        </p:nvSpPr>
        <p:spPr>
          <a:xfrm>
            <a:off x="2455817" y="757875"/>
            <a:ext cx="8569234" cy="1569660"/>
          </a:xfrm>
          <a:prstGeom prst="rect">
            <a:avLst/>
          </a:prstGeom>
          <a:noFill/>
        </p:spPr>
        <p:txBody>
          <a:bodyPr wrap="square" rtlCol="0">
            <a:spAutoFit/>
          </a:bodyPr>
          <a:lstStyle/>
          <a:p>
            <a:r>
              <a:rPr lang="en-US" sz="2400" dirty="0">
                <a:solidFill>
                  <a:srgbClr val="1E1E1E"/>
                </a:solidFill>
                <a:highlight>
                  <a:srgbClr val="E6E7E8"/>
                </a:highlight>
                <a:latin typeface="Consolas" panose="020B0609020204030204" pitchFamily="49" charset="0"/>
              </a:rPr>
              <a:t>&gt; </a:t>
            </a:r>
            <a:r>
              <a:rPr lang="en-US" sz="2400" dirty="0" smtClean="0">
                <a:solidFill>
                  <a:srgbClr val="1E1E1E"/>
                </a:solidFill>
                <a:highlight>
                  <a:srgbClr val="E6E7E8"/>
                </a:highlight>
                <a:latin typeface="Consolas" panose="020B0609020204030204" pitchFamily="49" charset="0"/>
              </a:rPr>
              <a:t>day </a:t>
            </a:r>
            <a:r>
              <a:rPr lang="en-US" sz="2400" dirty="0">
                <a:solidFill>
                  <a:srgbClr val="1E1E1E"/>
                </a:solidFill>
                <a:highlight>
                  <a:srgbClr val="E6E7E8"/>
                </a:highlight>
                <a:latin typeface="Consolas" panose="020B0609020204030204" pitchFamily="49" charset="0"/>
              </a:rPr>
              <a:t>0 is </a:t>
            </a:r>
            <a:r>
              <a:rPr lang="en-US" sz="2400" dirty="0" smtClean="0">
                <a:solidFill>
                  <a:srgbClr val="1E1E1E"/>
                </a:solidFill>
                <a:highlight>
                  <a:srgbClr val="E6E7E8"/>
                </a:highlight>
                <a:latin typeface="Consolas" panose="020B0609020204030204" pitchFamily="49" charset="0"/>
              </a:rPr>
              <a:t>forecast </a:t>
            </a:r>
            <a:r>
              <a:rPr lang="en-US" sz="2400" dirty="0">
                <a:solidFill>
                  <a:srgbClr val="1E1E1E"/>
                </a:solidFill>
                <a:highlight>
                  <a:srgbClr val="E6E7E8"/>
                </a:highlight>
                <a:latin typeface="Consolas" panose="020B0609020204030204" pitchFamily="49" charset="0"/>
              </a:rPr>
              <a:t>Sunny</a:t>
            </a:r>
          </a:p>
          <a:p>
            <a:r>
              <a:rPr lang="en-US" sz="2400" dirty="0" smtClean="0">
                <a:solidFill>
                  <a:srgbClr val="1E1E1E"/>
                </a:solidFill>
                <a:highlight>
                  <a:srgbClr val="E6E7E8"/>
                </a:highlight>
                <a:latin typeface="Consolas" panose="020B0609020204030204" pitchFamily="49" charset="0"/>
              </a:rPr>
              <a:t>  …</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day 9 </a:t>
            </a:r>
            <a:r>
              <a:rPr lang="en-US" sz="2400" dirty="0">
                <a:solidFill>
                  <a:srgbClr val="1E1E1E"/>
                </a:solidFill>
                <a:highlight>
                  <a:srgbClr val="E6E7E8"/>
                </a:highlight>
                <a:latin typeface="Consolas" panose="020B0609020204030204" pitchFamily="49" charset="0"/>
              </a:rPr>
              <a:t>is forecast Sunny</a:t>
            </a:r>
          </a:p>
          <a:p>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Cloudy</a:t>
            </a:r>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Rainy</a:t>
            </a:r>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Sunny</a:t>
            </a:r>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Cloudy</a:t>
            </a:r>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Sunny</a:t>
            </a:r>
            <a:r>
              <a:rPr lang="en-US" sz="2400" dirty="0" smtClean="0">
                <a:solidFill>
                  <a:srgbClr val="1E1E1E"/>
                </a:solidFill>
                <a:highlight>
                  <a:srgbClr val="E6E7E8"/>
                </a:highlight>
                <a:latin typeface="Consolas" panose="020B0609020204030204" pitchFamily="49" charset="0"/>
              </a:rPr>
              <a:t>]</a:t>
            </a:r>
            <a:endParaRPr lang="en-US" sz="2400" dirty="0">
              <a:solidFill>
                <a:srgbClr val="1E1E1E"/>
              </a:solidFill>
              <a:highlight>
                <a:srgbClr val="E6E7E8"/>
              </a:highlight>
              <a:latin typeface="Consolas" panose="020B0609020204030204" pitchFamily="49" charset="0"/>
            </a:endParaRPr>
          </a:p>
        </p:txBody>
      </p:sp>
      <p:sp>
        <p:nvSpPr>
          <p:cNvPr id="8" name="TextBox 7"/>
          <p:cNvSpPr txBox="1"/>
          <p:nvPr/>
        </p:nvSpPr>
        <p:spPr>
          <a:xfrm>
            <a:off x="117566" y="3481959"/>
            <a:ext cx="11970947" cy="2246769"/>
          </a:xfrm>
          <a:prstGeom prst="rect">
            <a:avLst/>
          </a:prstGeom>
          <a:noFill/>
        </p:spPr>
        <p:txBody>
          <a:bodyPr wrap="square" rtlCol="0">
            <a:spAutoFit/>
          </a:bodyPr>
          <a:lstStyle/>
          <a:p>
            <a:r>
              <a:rPr lang="en-US" sz="2800" dirty="0" err="1">
                <a:solidFill>
                  <a:srgbClr val="000000"/>
                </a:solidFill>
                <a:highlight>
                  <a:srgbClr val="FFFFFF"/>
                </a:highlight>
                <a:latin typeface="Consolas" panose="020B0609020204030204" pitchFamily="49" charset="0"/>
              </a:rPr>
              <a:t>printfn</a:t>
            </a:r>
            <a:r>
              <a:rPr lang="en-US" sz="2800" dirty="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"don't try this at home! %</a:t>
            </a:r>
            <a:r>
              <a:rPr lang="en-US" sz="2800" dirty="0" err="1">
                <a:solidFill>
                  <a:srgbClr val="A31515"/>
                </a:solidFill>
                <a:highlight>
                  <a:srgbClr val="FFFFFF"/>
                </a:highlight>
                <a:latin typeface="Consolas" panose="020B0609020204030204" pitchFamily="49" charset="0"/>
              </a:rPr>
              <a:t>i</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Seq.length</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forecastDays</a:t>
            </a:r>
            <a:r>
              <a:rPr lang="en-US" sz="2800" dirty="0" smtClean="0">
                <a:solidFill>
                  <a:srgbClr val="000000"/>
                </a:solidFill>
                <a:highlight>
                  <a:srgbClr val="FFFFFF"/>
                </a:highlight>
                <a:latin typeface="Consolas" panose="020B0609020204030204" pitchFamily="49" charset="0"/>
              </a:rPr>
              <a:t>)</a:t>
            </a:r>
          </a:p>
          <a:p>
            <a:endParaRPr lang="en-US" sz="2800" dirty="0">
              <a:solidFill>
                <a:srgbClr val="000000"/>
              </a:solidFill>
              <a:highlight>
                <a:srgbClr val="FFFFFF"/>
              </a:highlight>
              <a:latin typeface="Consolas" panose="020B0609020204030204" pitchFamily="49" charset="0"/>
            </a:endParaRPr>
          </a:p>
          <a:p>
            <a:r>
              <a:rPr lang="en-US" sz="2800" dirty="0" err="1">
                <a:solidFill>
                  <a:srgbClr val="000000"/>
                </a:solidFill>
                <a:highlight>
                  <a:srgbClr val="FFFFFF"/>
                </a:highlight>
                <a:latin typeface="Consolas" panose="020B0609020204030204" pitchFamily="49" charset="0"/>
              </a:rPr>
              <a:t>printfn</a:t>
            </a:r>
            <a:r>
              <a:rPr lang="en-US" sz="2800" dirty="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"don't try this at home either! %A"</a:t>
            </a:r>
            <a:r>
              <a:rPr lang="en-US" sz="2800" dirty="0">
                <a:solidFill>
                  <a:srgbClr val="000000"/>
                </a:solidFill>
                <a:highlight>
                  <a:srgbClr val="FFFFFF"/>
                </a:highlight>
                <a:latin typeface="Consolas" panose="020B0609020204030204" pitchFamily="49" charset="0"/>
              </a:rPr>
              <a:t>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forecastDays</a:t>
            </a:r>
            <a:r>
              <a:rPr lang="en-US" sz="2800" dirty="0">
                <a:solidFill>
                  <a:srgbClr val="000000"/>
                </a:solidFill>
                <a:highlight>
                  <a:srgbClr val="FFFFFF"/>
                </a:highlight>
                <a:latin typeface="Consolas" panose="020B0609020204030204" pitchFamily="49" charset="0"/>
              </a:rPr>
              <a:t> |&gt; </a:t>
            </a:r>
            <a:r>
              <a:rPr lang="en-US" sz="2800" dirty="0" err="1" smtClean="0">
                <a:solidFill>
                  <a:srgbClr val="000000"/>
                </a:solidFill>
                <a:highlight>
                  <a:srgbClr val="FFFFFF"/>
                </a:highlight>
                <a:latin typeface="Consolas" panose="020B0609020204030204" pitchFamily="49" charset="0"/>
              </a:rPr>
              <a:t>List.ofSeq</a:t>
            </a:r>
            <a:r>
              <a:rPr lang="en-US" sz="2800" dirty="0" smtClean="0">
                <a:solidFill>
                  <a:srgbClr val="000000"/>
                </a:solidFill>
                <a:highlight>
                  <a:srgbClr val="FFFFFF"/>
                </a:highlight>
                <a:latin typeface="Consolas" panose="020B0609020204030204" pitchFamily="49" charset="0"/>
              </a:rPr>
              <a:t>)</a:t>
            </a:r>
            <a:endParaRPr lang="en-US" sz="2800" dirty="0">
              <a:solidFill>
                <a:srgbClr val="0000FF"/>
              </a:solidFill>
              <a:highlight>
                <a:srgbClr val="FFFFFF"/>
              </a:highlight>
              <a:latin typeface="Consolas" panose="020B0609020204030204" pitchFamily="49" charset="0"/>
            </a:endParaRPr>
          </a:p>
        </p:txBody>
      </p:sp>
      <p:sp>
        <p:nvSpPr>
          <p:cNvPr id="9" name="Oval 8"/>
          <p:cNvSpPr/>
          <p:nvPr/>
        </p:nvSpPr>
        <p:spPr>
          <a:xfrm>
            <a:off x="2220686" y="2972486"/>
            <a:ext cx="3496490" cy="3265714"/>
          </a:xfrm>
          <a:prstGeom prst="ellipse">
            <a:avLst/>
          </a:prstGeom>
          <a:noFill/>
          <a:ln w="254000">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756079" y="3593206"/>
            <a:ext cx="2435353" cy="2012097"/>
          </a:xfrm>
          <a:prstGeom prst="line">
            <a:avLst/>
          </a:prstGeom>
          <a:ln w="254000" cap="flat">
            <a:solidFill>
              <a:schemeClr val="accent1">
                <a:shade val="90000"/>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531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731520" y="135242"/>
            <a:ext cx="10734887" cy="1455019"/>
          </a:xfrm>
        </p:spPr>
        <p:txBody>
          <a:bodyPr>
            <a:noAutofit/>
          </a:bodyPr>
          <a:lstStyle/>
          <a:p>
            <a:pPr algn="ctr"/>
            <a:r>
              <a:rPr lang="en-US" sz="9600" dirty="0">
                <a:solidFill>
                  <a:prstClr val="black"/>
                </a:solidFill>
                <a:latin typeface="Rockwell Extra Bold" panose="02060903040505020403" pitchFamily="18" charset="0"/>
                <a:ea typeface="+mn-ea"/>
                <a:cs typeface="+mn-cs"/>
              </a:rPr>
              <a:t>So far:</a:t>
            </a:r>
          </a:p>
        </p:txBody>
      </p:sp>
      <p:sp>
        <p:nvSpPr>
          <p:cNvPr id="6" name="Content Placeholder 2"/>
          <p:cNvSpPr txBox="1">
            <a:spLocks/>
          </p:cNvSpPr>
          <p:nvPr/>
        </p:nvSpPr>
        <p:spPr>
          <a:xfrm>
            <a:off x="1767840" y="1859193"/>
            <a:ext cx="7447280" cy="274328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smtClean="0"/>
              <a:t>Functional Data Structures</a:t>
            </a:r>
          </a:p>
          <a:p>
            <a:pPr marL="0" indent="0">
              <a:buFont typeface="Wingdings 3" charset="2"/>
              <a:buNone/>
            </a:pPr>
            <a:r>
              <a:rPr lang="en-US" sz="3200" dirty="0" smtClean="0"/>
              <a:t>Linear Structures as an abstraction</a:t>
            </a:r>
          </a:p>
          <a:p>
            <a:pPr marL="0" indent="0">
              <a:buFont typeface="Wingdings 3" charset="2"/>
              <a:buNone/>
            </a:pPr>
            <a:r>
              <a:rPr lang="en-US" sz="3200" dirty="0" err="1" smtClean="0"/>
              <a:t>Seq</a:t>
            </a:r>
            <a:r>
              <a:rPr lang="en-US" sz="3200" dirty="0" smtClean="0"/>
              <a:t> as the unifying abstraction</a:t>
            </a:r>
            <a:br>
              <a:rPr lang="en-US" sz="3200" dirty="0" smtClean="0"/>
            </a:br>
            <a:endParaRPr lang="en-US" sz="3200" dirty="0" smtClean="0"/>
          </a:p>
        </p:txBody>
      </p:sp>
      <p:sp>
        <p:nvSpPr>
          <p:cNvPr id="7" name="Title 1"/>
          <p:cNvSpPr txBox="1">
            <a:spLocks/>
          </p:cNvSpPr>
          <p:nvPr/>
        </p:nvSpPr>
        <p:spPr>
          <a:xfrm>
            <a:off x="558800" y="3721193"/>
            <a:ext cx="10734887" cy="145501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smtClean="0">
                <a:solidFill>
                  <a:prstClr val="black"/>
                </a:solidFill>
                <a:latin typeface="Rockwell Extra Bold" panose="02060903040505020403" pitchFamily="18" charset="0"/>
                <a:ea typeface="+mn-ea"/>
                <a:cs typeface="+mn-cs"/>
              </a:rPr>
              <a:t>Next:</a:t>
            </a:r>
            <a:endParaRPr lang="en-US" sz="9600" dirty="0">
              <a:solidFill>
                <a:prstClr val="black"/>
              </a:solidFill>
              <a:latin typeface="Rockwell Extra Bold" panose="02060903040505020403" pitchFamily="18" charset="0"/>
              <a:ea typeface="+mn-ea"/>
              <a:cs typeface="+mn-cs"/>
            </a:endParaRPr>
          </a:p>
        </p:txBody>
      </p:sp>
      <p:sp>
        <p:nvSpPr>
          <p:cNvPr id="8" name="Content Placeholder 2"/>
          <p:cNvSpPr txBox="1">
            <a:spLocks/>
          </p:cNvSpPr>
          <p:nvPr/>
        </p:nvSpPr>
        <p:spPr>
          <a:xfrm>
            <a:off x="1767840" y="5349556"/>
            <a:ext cx="7447280" cy="111492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smtClean="0"/>
              <a:t>More choices</a:t>
            </a:r>
          </a:p>
        </p:txBody>
      </p:sp>
    </p:spTree>
    <p:extLst>
      <p:ext uri="{BB962C8B-B14F-4D97-AF65-F5344CB8AC3E}">
        <p14:creationId xmlns:p14="http://schemas.microsoft.com/office/powerpoint/2010/main" val="1636391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6" name="TextBox 5"/>
          <p:cNvSpPr txBox="1"/>
          <p:nvPr/>
        </p:nvSpPr>
        <p:spPr>
          <a:xfrm>
            <a:off x="334851" y="104623"/>
            <a:ext cx="11753662" cy="954107"/>
          </a:xfrm>
          <a:prstGeom prst="rect">
            <a:avLst/>
          </a:prstGeom>
          <a:noFill/>
        </p:spPr>
        <p:txBody>
          <a:bodyPr wrap="square" rtlCol="0">
            <a:spAutoFit/>
          </a:bodyPr>
          <a:lstStyle/>
          <a:p>
            <a:r>
              <a:rPr lang="en-US" sz="2800" dirty="0" err="1">
                <a:solidFill>
                  <a:srgbClr val="000000"/>
                </a:solidFill>
                <a:highlight>
                  <a:srgbClr val="FFFFFF"/>
                </a:highlight>
                <a:latin typeface="Consolas" panose="020B0609020204030204" pitchFamily="49" charset="0"/>
              </a:rPr>
              <a:t>printfn</a:t>
            </a:r>
            <a:r>
              <a:rPr lang="en-US" sz="2800" dirty="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"%A"</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Seq.take</a:t>
            </a:r>
            <a:r>
              <a:rPr lang="en-US" sz="2800" dirty="0">
                <a:solidFill>
                  <a:srgbClr val="000000"/>
                </a:solidFill>
                <a:highlight>
                  <a:srgbClr val="FFFFFF"/>
                </a:highlight>
                <a:latin typeface="Consolas" panose="020B0609020204030204" pitchFamily="49" charset="0"/>
              </a:rPr>
              <a:t> 5 </a:t>
            </a:r>
            <a:r>
              <a:rPr lang="en-US" sz="2800" dirty="0" err="1">
                <a:solidFill>
                  <a:srgbClr val="000000"/>
                </a:solidFill>
                <a:highlight>
                  <a:srgbClr val="FFFFFF"/>
                </a:highlight>
                <a:latin typeface="Consolas" panose="020B0609020204030204" pitchFamily="49" charset="0"/>
              </a:rPr>
              <a:t>forecastDays</a:t>
            </a:r>
            <a:r>
              <a:rPr lang="en-US" sz="2800" dirty="0">
                <a:solidFill>
                  <a:srgbClr val="000000"/>
                </a:solidFill>
                <a:highlight>
                  <a:srgbClr val="FFFFFF"/>
                </a:highlight>
                <a:latin typeface="Consolas" panose="020B0609020204030204" pitchFamily="49" charset="0"/>
              </a:rPr>
              <a:t> |&gt; </a:t>
            </a:r>
            <a:r>
              <a:rPr lang="en-US" sz="2800" dirty="0" err="1">
                <a:solidFill>
                  <a:srgbClr val="000000"/>
                </a:solidFill>
                <a:highlight>
                  <a:srgbClr val="FFFFFF"/>
                </a:highlight>
                <a:latin typeface="Consolas" panose="020B0609020204030204" pitchFamily="49" charset="0"/>
              </a:rPr>
              <a:t>Seq.toList</a:t>
            </a:r>
            <a:r>
              <a:rPr lang="en-US" sz="2800" dirty="0">
                <a:solidFill>
                  <a:srgbClr val="000000"/>
                </a:solidFill>
                <a:highlight>
                  <a:srgbClr val="FFFFFF"/>
                </a:highlight>
                <a:latin typeface="Consolas" panose="020B0609020204030204" pitchFamily="49" charset="0"/>
              </a:rPr>
              <a:t>)</a:t>
            </a:r>
          </a:p>
          <a:p>
            <a:r>
              <a:rPr lang="en-US" sz="2800" dirty="0" err="1">
                <a:solidFill>
                  <a:srgbClr val="000000"/>
                </a:solidFill>
                <a:highlight>
                  <a:srgbClr val="FFFFFF"/>
                </a:highlight>
                <a:latin typeface="Consolas" panose="020B0609020204030204" pitchFamily="49" charset="0"/>
              </a:rPr>
              <a:t>printfn</a:t>
            </a:r>
            <a:r>
              <a:rPr lang="en-US" sz="2800" dirty="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"%A"</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Seq.take</a:t>
            </a:r>
            <a:r>
              <a:rPr lang="en-US" sz="2800" dirty="0">
                <a:solidFill>
                  <a:srgbClr val="000000"/>
                </a:solidFill>
                <a:highlight>
                  <a:srgbClr val="FFFFFF"/>
                </a:highlight>
                <a:latin typeface="Consolas" panose="020B0609020204030204" pitchFamily="49" charset="0"/>
              </a:rPr>
              <a:t> 7 </a:t>
            </a:r>
            <a:r>
              <a:rPr lang="en-US" sz="2800" dirty="0" err="1">
                <a:solidFill>
                  <a:srgbClr val="000000"/>
                </a:solidFill>
                <a:highlight>
                  <a:srgbClr val="FFFFFF"/>
                </a:highlight>
                <a:latin typeface="Consolas" panose="020B0609020204030204" pitchFamily="49" charset="0"/>
              </a:rPr>
              <a:t>forecastDays</a:t>
            </a:r>
            <a:r>
              <a:rPr lang="en-US" sz="2800" dirty="0">
                <a:solidFill>
                  <a:srgbClr val="000000"/>
                </a:solidFill>
                <a:highlight>
                  <a:srgbClr val="FFFFFF"/>
                </a:highlight>
                <a:latin typeface="Consolas" panose="020B0609020204030204" pitchFamily="49" charset="0"/>
              </a:rPr>
              <a:t> |&gt; </a:t>
            </a:r>
            <a:r>
              <a:rPr lang="en-US" sz="2800" dirty="0" err="1">
                <a:solidFill>
                  <a:srgbClr val="000000"/>
                </a:solidFill>
                <a:highlight>
                  <a:srgbClr val="FFFFFF"/>
                </a:highlight>
                <a:latin typeface="Consolas" panose="020B0609020204030204" pitchFamily="49" charset="0"/>
              </a:rPr>
              <a:t>Seq.toList</a:t>
            </a:r>
            <a:r>
              <a:rPr lang="en-US" sz="2800" dirty="0">
                <a:solidFill>
                  <a:srgbClr val="000000"/>
                </a:solidFill>
                <a:highlight>
                  <a:srgbClr val="FFFFFF"/>
                </a:highlight>
                <a:latin typeface="Consolas" panose="020B0609020204030204" pitchFamily="49" charset="0"/>
              </a:rPr>
              <a:t>)</a:t>
            </a:r>
            <a:endParaRPr lang="en-US" sz="2800" dirty="0">
              <a:solidFill>
                <a:srgbClr val="0000FF"/>
              </a:solidFill>
              <a:highlight>
                <a:srgbClr val="FFFFFF"/>
              </a:highlight>
              <a:latin typeface="Consolas" panose="020B0609020204030204" pitchFamily="49" charset="0"/>
            </a:endParaRPr>
          </a:p>
        </p:txBody>
      </p:sp>
      <p:sp>
        <p:nvSpPr>
          <p:cNvPr id="7" name="TextBox 6"/>
          <p:cNvSpPr txBox="1"/>
          <p:nvPr/>
        </p:nvSpPr>
        <p:spPr>
          <a:xfrm>
            <a:off x="2523052" y="1225689"/>
            <a:ext cx="9054866" cy="5262979"/>
          </a:xfrm>
          <a:prstGeom prst="rect">
            <a:avLst/>
          </a:prstGeom>
          <a:noFill/>
        </p:spPr>
        <p:txBody>
          <a:bodyPr wrap="square" rtlCol="0">
            <a:spAutoFit/>
          </a:bodyPr>
          <a:lstStyle/>
          <a:p>
            <a:r>
              <a:rPr lang="en-US" sz="2400" dirty="0" smtClean="0">
                <a:solidFill>
                  <a:srgbClr val="1E1E1E"/>
                </a:solidFill>
                <a:highlight>
                  <a:srgbClr val="E6E7E8"/>
                </a:highlight>
                <a:latin typeface="Consolas" panose="020B0609020204030204" pitchFamily="49" charset="0"/>
              </a:rPr>
              <a:t>&gt; day </a:t>
            </a:r>
            <a:r>
              <a:rPr lang="en-US" sz="2400" dirty="0">
                <a:solidFill>
                  <a:srgbClr val="1E1E1E"/>
                </a:solidFill>
                <a:highlight>
                  <a:srgbClr val="E6E7E8"/>
                </a:highlight>
                <a:latin typeface="Consolas" panose="020B0609020204030204" pitchFamily="49" charset="0"/>
              </a:rPr>
              <a:t>0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1 is forecast Cloudy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2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3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4 is forecast Cloudy</a:t>
            </a:r>
          </a:p>
          <a:p>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Sunny; Cloudy; Sunny; Sunny; Cloudy]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0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1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2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3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4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5 is forecast 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6 is forecast Cloudy</a:t>
            </a:r>
          </a:p>
          <a:p>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Sunny; Sunny; Sunny; Sunny; Sunny; Sunny; Cloudy]</a:t>
            </a:r>
          </a:p>
        </p:txBody>
      </p:sp>
      <p:sp>
        <p:nvSpPr>
          <p:cNvPr id="11" name="Left Brace 10"/>
          <p:cNvSpPr/>
          <p:nvPr/>
        </p:nvSpPr>
        <p:spPr>
          <a:xfrm rot="5400000">
            <a:off x="1904424" y="1347168"/>
            <a:ext cx="733792" cy="1713700"/>
          </a:xfrm>
          <a:prstGeom prst="leftBrace">
            <a:avLst>
              <a:gd name="adj1" fmla="val 44261"/>
              <a:gd name="adj2" fmla="val 50000"/>
            </a:avLst>
          </a:prstGeom>
          <a:noFill/>
          <a:ln w="28575" cap="flat" cmpd="sng" algn="ctr">
            <a:solidFill>
              <a:srgbClr val="FF0000"/>
            </a:solidFill>
            <a:prstDash val="solid"/>
          </a:ln>
          <a:effectLst/>
          <a:scene3d>
            <a:camera prst="orthographicFront">
              <a:rot lat="0" lon="0" rev="5400000"/>
            </a:camera>
            <a:lightRig rig="threePt" dir="t"/>
          </a:scene3d>
        </p:spPr>
        <p:txBody>
          <a:bodyPr rtlCol="0" anchor="ctr"/>
          <a:lstStyle/>
          <a:p>
            <a:pPr algn="ctr" defTabSz="914400"/>
            <a:endParaRPr lang="en-US" kern="0" smtClean="0">
              <a:solidFill>
                <a:prstClr val="black"/>
              </a:solidFill>
              <a:latin typeface="Gill Sans MT"/>
            </a:endParaRPr>
          </a:p>
        </p:txBody>
      </p:sp>
      <p:sp>
        <p:nvSpPr>
          <p:cNvPr id="12" name="Left Brace 11"/>
          <p:cNvSpPr/>
          <p:nvPr/>
        </p:nvSpPr>
        <p:spPr>
          <a:xfrm rot="5400000">
            <a:off x="1904424" y="3578812"/>
            <a:ext cx="733792" cy="1713700"/>
          </a:xfrm>
          <a:prstGeom prst="leftBrace">
            <a:avLst>
              <a:gd name="adj1" fmla="val 44261"/>
              <a:gd name="adj2" fmla="val 50000"/>
            </a:avLst>
          </a:prstGeom>
          <a:noFill/>
          <a:ln w="28575" cap="flat" cmpd="sng" algn="ctr">
            <a:solidFill>
              <a:srgbClr val="FF0000"/>
            </a:solidFill>
            <a:prstDash val="solid"/>
          </a:ln>
          <a:effectLst/>
          <a:scene3d>
            <a:camera prst="orthographicFront">
              <a:rot lat="0" lon="0" rev="5400000"/>
            </a:camera>
            <a:lightRig rig="threePt" dir="t"/>
          </a:scene3d>
        </p:spPr>
        <p:txBody>
          <a:bodyPr rtlCol="0" anchor="ctr"/>
          <a:lstStyle/>
          <a:p>
            <a:pPr algn="ctr" defTabSz="914400"/>
            <a:endParaRPr lang="en-US" kern="0" smtClean="0">
              <a:solidFill>
                <a:prstClr val="black"/>
              </a:solidFill>
              <a:latin typeface="Gill Sans MT"/>
            </a:endParaRPr>
          </a:p>
        </p:txBody>
      </p:sp>
      <p:sp>
        <p:nvSpPr>
          <p:cNvPr id="13" name="TextBox 12"/>
          <p:cNvSpPr txBox="1"/>
          <p:nvPr/>
        </p:nvSpPr>
        <p:spPr>
          <a:xfrm>
            <a:off x="237852" y="3087696"/>
            <a:ext cx="2353236" cy="523220"/>
          </a:xfrm>
          <a:prstGeom prst="rect">
            <a:avLst/>
          </a:prstGeom>
          <a:noFill/>
        </p:spPr>
        <p:txBody>
          <a:bodyPr wrap="square" rtlCol="0">
            <a:spAutoFit/>
          </a:bodyPr>
          <a:lstStyle/>
          <a:p>
            <a:r>
              <a:rPr lang="en-US" sz="2800" dirty="0" smtClean="0">
                <a:solidFill>
                  <a:srgbClr val="FF0000"/>
                </a:solidFill>
              </a:rPr>
              <a:t>Inconsistent</a:t>
            </a:r>
            <a:r>
              <a:rPr lang="en-US" sz="2800" dirty="0" smtClean="0"/>
              <a:t>!</a:t>
            </a:r>
            <a:endParaRPr lang="en-US" sz="2800" dirty="0"/>
          </a:p>
        </p:txBody>
      </p:sp>
    </p:spTree>
    <p:extLst>
      <p:ext uri="{BB962C8B-B14F-4D97-AF65-F5344CB8AC3E}">
        <p14:creationId xmlns:p14="http://schemas.microsoft.com/office/powerpoint/2010/main" val="2915413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463685"/>
            <a:ext cx="10735056" cy="1937426"/>
          </a:xfrm>
        </p:spPr>
        <p:txBody>
          <a:bodyPr>
            <a:normAutofit/>
          </a:bodyPr>
          <a:lstStyle/>
          <a:p>
            <a:r>
              <a:rPr lang="en-US" sz="4400" i="1" dirty="0" smtClean="0"/>
              <a:t>I don’t always use purely functional, but when I do…</a:t>
            </a:r>
            <a:endParaRPr lang="en-US" sz="4400" dirty="0"/>
          </a:p>
        </p:txBody>
      </p:sp>
      <p:sp>
        <p:nvSpPr>
          <p:cNvPr id="3" name="Text Placeholder 2"/>
          <p:cNvSpPr>
            <a:spLocks noGrp="1"/>
          </p:cNvSpPr>
          <p:nvPr>
            <p:ph type="body" sz="quarter" idx="13"/>
          </p:nvPr>
        </p:nvSpPr>
        <p:spPr>
          <a:xfrm>
            <a:off x="2586763" y="2479116"/>
            <a:ext cx="9421305" cy="381000"/>
          </a:xfrm>
        </p:spPr>
        <p:txBody>
          <a:bodyPr/>
          <a:lstStyle/>
          <a:p>
            <a:pPr algn="r"/>
            <a:r>
              <a:rPr lang="en-US" sz="3600" dirty="0" smtClean="0"/>
              <a:t>--The World’s most interesting Coder</a:t>
            </a:r>
            <a:endParaRPr lang="en-US" sz="3600"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00" t="11918" r="-1"/>
          <a:stretch/>
        </p:blipFill>
        <p:spPr>
          <a:xfrm>
            <a:off x="5525037" y="3176682"/>
            <a:ext cx="5369942" cy="3434341"/>
          </a:xfrm>
          <a:prstGeom prst="rect">
            <a:avLst/>
          </a:prstGeom>
        </p:spPr>
      </p:pic>
    </p:spTree>
    <p:extLst>
      <p:ext uri="{BB962C8B-B14F-4D97-AF65-F5344CB8AC3E}">
        <p14:creationId xmlns:p14="http://schemas.microsoft.com/office/powerpoint/2010/main" val="1277633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5595" y="221880"/>
            <a:ext cx="10734887" cy="1053129"/>
          </a:xfrm>
        </p:spPr>
        <p:txBody>
          <a:bodyPr>
            <a:normAutofit/>
          </a:bodyPr>
          <a:lstStyle/>
          <a:p>
            <a:pPr algn="ctr"/>
            <a:r>
              <a:rPr lang="en-US" sz="5400" dirty="0" err="1" smtClean="0"/>
              <a:t>LazyList</a:t>
            </a:r>
            <a:r>
              <a:rPr lang="en-US" sz="5400" dirty="0" smtClean="0"/>
              <a:t>: </a:t>
            </a:r>
            <a:r>
              <a:rPr lang="en-US" sz="5400" dirty="0" err="1" smtClean="0"/>
              <a:t>seq</a:t>
            </a:r>
            <a:r>
              <a:rPr lang="en-US" sz="5400" dirty="0" smtClean="0"/>
              <a:t>-like &amp; List-like</a:t>
            </a:r>
            <a:endParaRPr lang="en-US" sz="5400" dirty="0"/>
          </a:p>
        </p:txBody>
      </p:sp>
      <p:sp>
        <p:nvSpPr>
          <p:cNvPr id="4" name="TextBox 3"/>
          <p:cNvSpPr txBox="1"/>
          <p:nvPr/>
        </p:nvSpPr>
        <p:spPr>
          <a:xfrm>
            <a:off x="347730" y="1275009"/>
            <a:ext cx="11740781" cy="1461939"/>
          </a:xfrm>
          <a:prstGeom prst="rect">
            <a:avLst/>
          </a:prstGeom>
          <a:noFill/>
        </p:spPr>
        <p:txBody>
          <a:bodyPr wrap="square" rtlCol="0">
            <a:spAutoFit/>
          </a:bodyPr>
          <a:lstStyle/>
          <a:p>
            <a:r>
              <a:rPr lang="en-US" sz="2800" dirty="0"/>
              <a:t>let </a:t>
            </a:r>
            <a:r>
              <a:rPr lang="en-US" sz="2800" dirty="0" err="1"/>
              <a:t>lazyWeatherList</a:t>
            </a:r>
            <a:r>
              <a:rPr lang="en-US" sz="2800" dirty="0"/>
              <a:t> =</a:t>
            </a:r>
          </a:p>
          <a:p>
            <a:r>
              <a:rPr lang="en-US" sz="2800" dirty="0"/>
              <a:t>            </a:t>
            </a:r>
            <a:r>
              <a:rPr lang="en-US" sz="2800" dirty="0" err="1"/>
              <a:t>LazyList.unfold</a:t>
            </a:r>
            <a:r>
              <a:rPr lang="en-US" sz="2800" dirty="0"/>
              <a:t> </a:t>
            </a:r>
            <a:r>
              <a:rPr lang="en-US" sz="2800" dirty="0" err="1"/>
              <a:t>NextState</a:t>
            </a:r>
            <a:r>
              <a:rPr lang="en-US" sz="2800" dirty="0"/>
              <a:t> (Sunny, (new Random()), 0L)</a:t>
            </a:r>
            <a:endParaRPr lang="en-US" sz="2800" dirty="0" smtClean="0">
              <a:solidFill>
                <a:srgbClr val="000000"/>
              </a:solidFill>
              <a:highlight>
                <a:srgbClr val="FFFFFF"/>
              </a:highlight>
              <a:latin typeface="Consolas" panose="020B0609020204030204" pitchFamily="49" charset="0"/>
            </a:endParaRPr>
          </a:p>
          <a:p>
            <a:pPr>
              <a:spcBef>
                <a:spcPts val="600"/>
              </a:spcBef>
            </a:pPr>
            <a:r>
              <a:rPr lang="en-US" sz="2800" dirty="0" err="1" smtClean="0">
                <a:solidFill>
                  <a:srgbClr val="000000"/>
                </a:solidFill>
                <a:highlight>
                  <a:srgbClr val="FFFFFF"/>
                </a:highlight>
                <a:latin typeface="Consolas" panose="020B0609020204030204" pitchFamily="49" charset="0"/>
              </a:rPr>
              <a:t>printfn</a:t>
            </a:r>
            <a:r>
              <a:rPr lang="en-US" sz="2800" dirty="0" smtClean="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"%A"</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LazyList.take</a:t>
            </a:r>
            <a:r>
              <a:rPr lang="en-US" sz="2800" dirty="0">
                <a:solidFill>
                  <a:srgbClr val="000000"/>
                </a:solidFill>
                <a:highlight>
                  <a:srgbClr val="FFFFFF"/>
                </a:highlight>
                <a:latin typeface="Consolas" panose="020B0609020204030204" pitchFamily="49" charset="0"/>
              </a:rPr>
              <a:t> 3 </a:t>
            </a:r>
            <a:r>
              <a:rPr lang="en-US" sz="2800" dirty="0" err="1">
                <a:solidFill>
                  <a:srgbClr val="000000"/>
                </a:solidFill>
                <a:highlight>
                  <a:srgbClr val="FFFFFF"/>
                </a:highlight>
                <a:latin typeface="Consolas" panose="020B0609020204030204" pitchFamily="49" charset="0"/>
              </a:rPr>
              <a:t>lazyWeatherList</a:t>
            </a:r>
            <a:r>
              <a:rPr lang="en-US" sz="2800" dirty="0">
                <a:solidFill>
                  <a:srgbClr val="000000"/>
                </a:solidFill>
                <a:highlight>
                  <a:srgbClr val="FFFFFF"/>
                </a:highlight>
                <a:latin typeface="Consolas" panose="020B0609020204030204" pitchFamily="49" charset="0"/>
              </a:rPr>
              <a:t>)</a:t>
            </a:r>
            <a:endParaRPr lang="en-US" sz="2800" dirty="0">
              <a:solidFill>
                <a:srgbClr val="0000FF"/>
              </a:solidFill>
              <a:highlight>
                <a:srgbClr val="FFFFFF"/>
              </a:highlight>
              <a:latin typeface="Consolas" panose="020B0609020204030204" pitchFamily="49" charset="0"/>
            </a:endParaRPr>
          </a:p>
        </p:txBody>
      </p:sp>
      <p:sp>
        <p:nvSpPr>
          <p:cNvPr id="5" name="TextBox 4"/>
          <p:cNvSpPr txBox="1"/>
          <p:nvPr/>
        </p:nvSpPr>
        <p:spPr>
          <a:xfrm>
            <a:off x="2523744" y="2928303"/>
            <a:ext cx="8569234" cy="1569660"/>
          </a:xfrm>
          <a:prstGeom prst="rect">
            <a:avLst/>
          </a:prstGeom>
          <a:noFill/>
        </p:spPr>
        <p:txBody>
          <a:bodyPr wrap="square" rtlCol="0">
            <a:spAutoFit/>
          </a:bodyPr>
          <a:lstStyle/>
          <a:p>
            <a:r>
              <a:rPr lang="en-US" sz="2400" dirty="0">
                <a:solidFill>
                  <a:srgbClr val="1E1E1E"/>
                </a:solidFill>
                <a:highlight>
                  <a:srgbClr val="E6E7E8"/>
                </a:highlight>
                <a:latin typeface="Consolas" panose="020B0609020204030204" pitchFamily="49" charset="0"/>
              </a:rPr>
              <a:t>&gt; </a:t>
            </a:r>
            <a:r>
              <a:rPr lang="en-US" sz="2400" dirty="0" smtClean="0">
                <a:solidFill>
                  <a:srgbClr val="1E1E1E"/>
                </a:solidFill>
                <a:highlight>
                  <a:srgbClr val="E6E7E8"/>
                </a:highlight>
                <a:latin typeface="Consolas" panose="020B0609020204030204" pitchFamily="49" charset="0"/>
              </a:rPr>
              <a:t>day </a:t>
            </a:r>
            <a:r>
              <a:rPr lang="en-US" sz="2400" dirty="0">
                <a:solidFill>
                  <a:srgbClr val="1E1E1E"/>
                </a:solidFill>
                <a:highlight>
                  <a:srgbClr val="E6E7E8"/>
                </a:highlight>
                <a:latin typeface="Consolas" panose="020B0609020204030204" pitchFamily="49" charset="0"/>
              </a:rPr>
              <a:t>0 is </a:t>
            </a:r>
            <a:r>
              <a:rPr lang="en-US" sz="2400" dirty="0" smtClean="0">
                <a:solidFill>
                  <a:srgbClr val="1E1E1E"/>
                </a:solidFill>
                <a:highlight>
                  <a:srgbClr val="E6E7E8"/>
                </a:highlight>
                <a:latin typeface="Consolas" panose="020B0609020204030204" pitchFamily="49" charset="0"/>
              </a:rPr>
              <a:t>forecast </a:t>
            </a:r>
            <a:r>
              <a:rPr lang="en-US" sz="2400" dirty="0">
                <a:solidFill>
                  <a:srgbClr val="1E1E1E"/>
                </a:solidFill>
                <a:highlight>
                  <a:srgbClr val="E6E7E8"/>
                </a:highlight>
                <a:latin typeface="Consolas" panose="020B0609020204030204" pitchFamily="49" charset="0"/>
              </a:rPr>
              <a:t>Sunny</a:t>
            </a: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1 is forecast </a:t>
            </a:r>
            <a:r>
              <a:rPr lang="en-US" sz="2400" dirty="0" smtClean="0">
                <a:solidFill>
                  <a:srgbClr val="1E1E1E"/>
                </a:solidFill>
                <a:highlight>
                  <a:srgbClr val="E6E7E8"/>
                </a:highlight>
                <a:latin typeface="Consolas" panose="020B0609020204030204" pitchFamily="49" charset="0"/>
              </a:rPr>
              <a:t>Sunny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2 is forecast </a:t>
            </a:r>
            <a:r>
              <a:rPr lang="en-US" sz="2400" dirty="0" smtClean="0">
                <a:solidFill>
                  <a:srgbClr val="1E1E1E"/>
                </a:solidFill>
                <a:highlight>
                  <a:srgbClr val="E6E7E8"/>
                </a:highlight>
                <a:latin typeface="Consolas" panose="020B0609020204030204" pitchFamily="49" charset="0"/>
              </a:rPr>
              <a:t>Cloudy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Sunny; Sunny; </a:t>
            </a:r>
            <a:r>
              <a:rPr lang="en-US" sz="2400" dirty="0" smtClean="0">
                <a:solidFill>
                  <a:srgbClr val="1E1E1E"/>
                </a:solidFill>
                <a:highlight>
                  <a:srgbClr val="E6E7E8"/>
                </a:highlight>
                <a:latin typeface="Consolas" panose="020B0609020204030204" pitchFamily="49" charset="0"/>
              </a:rPr>
              <a:t>Cloudy]</a:t>
            </a:r>
            <a:endParaRPr lang="en-US" sz="2400" dirty="0">
              <a:solidFill>
                <a:srgbClr val="1E1E1E"/>
              </a:solidFill>
              <a:highlight>
                <a:srgbClr val="E6E7E8"/>
              </a:highlight>
              <a:latin typeface="Consolas" panose="020B0609020204030204" pitchFamily="49" charset="0"/>
            </a:endParaRPr>
          </a:p>
        </p:txBody>
      </p:sp>
      <p:sp>
        <p:nvSpPr>
          <p:cNvPr id="7" name="TextBox 6"/>
          <p:cNvSpPr txBox="1"/>
          <p:nvPr/>
        </p:nvSpPr>
        <p:spPr>
          <a:xfrm>
            <a:off x="347730" y="4692225"/>
            <a:ext cx="11844270" cy="523220"/>
          </a:xfrm>
          <a:prstGeom prst="rect">
            <a:avLst/>
          </a:prstGeom>
          <a:noFill/>
        </p:spPr>
        <p:txBody>
          <a:bodyPr wrap="square" rtlCol="0">
            <a:spAutoFit/>
          </a:bodyPr>
          <a:lstStyle/>
          <a:p>
            <a:r>
              <a:rPr lang="en-US" sz="2800" dirty="0" err="1" smtClean="0">
                <a:solidFill>
                  <a:srgbClr val="000000"/>
                </a:solidFill>
                <a:highlight>
                  <a:srgbClr val="FFFFFF"/>
                </a:highlight>
                <a:latin typeface="Consolas" panose="020B0609020204030204" pitchFamily="49" charset="0"/>
              </a:rPr>
              <a:t>printfn</a:t>
            </a:r>
            <a:r>
              <a:rPr lang="en-US" sz="2800" dirty="0" smtClean="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"%A"</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LazyList.take</a:t>
            </a: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4 </a:t>
            </a:r>
            <a:r>
              <a:rPr lang="en-US" sz="2800" dirty="0" err="1">
                <a:solidFill>
                  <a:srgbClr val="000000"/>
                </a:solidFill>
                <a:highlight>
                  <a:srgbClr val="FFFFFF"/>
                </a:highlight>
                <a:latin typeface="Consolas" panose="020B0609020204030204" pitchFamily="49" charset="0"/>
              </a:rPr>
              <a:t>lazyWeatherList</a:t>
            </a:r>
            <a:r>
              <a:rPr lang="en-US" sz="2800" dirty="0">
                <a:solidFill>
                  <a:srgbClr val="000000"/>
                </a:solidFill>
                <a:highlight>
                  <a:srgbClr val="FFFFFF"/>
                </a:highlight>
                <a:latin typeface="Consolas" panose="020B0609020204030204" pitchFamily="49" charset="0"/>
              </a:rPr>
              <a:t>)</a:t>
            </a:r>
            <a:endParaRPr lang="en-US" sz="2800" dirty="0">
              <a:solidFill>
                <a:srgbClr val="0000FF"/>
              </a:solidFill>
              <a:highlight>
                <a:srgbClr val="FFFFFF"/>
              </a:highlight>
              <a:latin typeface="Consolas" panose="020B0609020204030204" pitchFamily="49" charset="0"/>
            </a:endParaRPr>
          </a:p>
        </p:txBody>
      </p:sp>
      <p:sp>
        <p:nvSpPr>
          <p:cNvPr id="8" name="TextBox 7"/>
          <p:cNvSpPr txBox="1"/>
          <p:nvPr/>
        </p:nvSpPr>
        <p:spPr>
          <a:xfrm>
            <a:off x="2523744" y="5409707"/>
            <a:ext cx="8569234" cy="830997"/>
          </a:xfrm>
          <a:prstGeom prst="rect">
            <a:avLst/>
          </a:prstGeom>
          <a:noFill/>
        </p:spPr>
        <p:txBody>
          <a:bodyPr wrap="square" rtlCol="0">
            <a:spAutoFit/>
          </a:bodyPr>
          <a:lstStyle/>
          <a:p>
            <a:r>
              <a:rPr lang="en-US" sz="2400" dirty="0">
                <a:solidFill>
                  <a:srgbClr val="1E1E1E"/>
                </a:solidFill>
                <a:highlight>
                  <a:srgbClr val="E6E7E8"/>
                </a:highlight>
                <a:latin typeface="Consolas" panose="020B0609020204030204" pitchFamily="49" charset="0"/>
              </a:rPr>
              <a:t>&gt; </a:t>
            </a:r>
            <a:r>
              <a:rPr lang="en-US" sz="2400" dirty="0" smtClean="0">
                <a:solidFill>
                  <a:srgbClr val="1E1E1E"/>
                </a:solidFill>
                <a:highlight>
                  <a:srgbClr val="E6E7E8"/>
                </a:highlight>
                <a:latin typeface="Consolas" panose="020B0609020204030204" pitchFamily="49" charset="0"/>
              </a:rPr>
              <a:t>day 3 is </a:t>
            </a:r>
            <a:r>
              <a:rPr lang="en-US" sz="2400" dirty="0">
                <a:solidFill>
                  <a:srgbClr val="1E1E1E"/>
                </a:solidFill>
                <a:highlight>
                  <a:srgbClr val="E6E7E8"/>
                </a:highlight>
                <a:latin typeface="Consolas" panose="020B0609020204030204" pitchFamily="49" charset="0"/>
              </a:rPr>
              <a:t>forecast </a:t>
            </a:r>
            <a:r>
              <a:rPr lang="en-US" sz="2400" dirty="0" smtClean="0">
                <a:solidFill>
                  <a:srgbClr val="1E1E1E"/>
                </a:solidFill>
                <a:highlight>
                  <a:srgbClr val="E6E7E8"/>
                </a:highlight>
                <a:latin typeface="Consolas" panose="020B0609020204030204" pitchFamily="49" charset="0"/>
              </a:rPr>
              <a:t>Cloudy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a:t>
            </a:r>
            <a:r>
              <a:rPr lang="en-US" sz="2400" dirty="0">
                <a:solidFill>
                  <a:srgbClr val="1E1E1E"/>
                </a:solidFill>
                <a:highlight>
                  <a:srgbClr val="E6E7E8"/>
                </a:highlight>
                <a:latin typeface="Consolas" panose="020B0609020204030204" pitchFamily="49" charset="0"/>
              </a:rPr>
              <a:t>Sunny; Sunny; Cloudy ; Cloudy]</a:t>
            </a:r>
          </a:p>
        </p:txBody>
      </p:sp>
    </p:spTree>
    <p:extLst>
      <p:ext uri="{BB962C8B-B14F-4D97-AF65-F5344CB8AC3E}">
        <p14:creationId xmlns:p14="http://schemas.microsoft.com/office/powerpoint/2010/main" val="290741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5595" y="221880"/>
            <a:ext cx="10734887" cy="1053129"/>
          </a:xfrm>
        </p:spPr>
        <p:txBody>
          <a:bodyPr>
            <a:normAutofit/>
          </a:bodyPr>
          <a:lstStyle/>
          <a:p>
            <a:pPr algn="ctr"/>
            <a:r>
              <a:rPr lang="en-US" sz="5400" dirty="0" smtClean="0"/>
              <a:t>Skip always evaluates</a:t>
            </a:r>
            <a:endParaRPr lang="en-US" sz="5400" dirty="0"/>
          </a:p>
        </p:txBody>
      </p:sp>
      <p:sp>
        <p:nvSpPr>
          <p:cNvPr id="4" name="TextBox 3"/>
          <p:cNvSpPr txBox="1"/>
          <p:nvPr/>
        </p:nvSpPr>
        <p:spPr>
          <a:xfrm>
            <a:off x="347730" y="1784295"/>
            <a:ext cx="11740781" cy="2246769"/>
          </a:xfrm>
          <a:prstGeom prst="rect">
            <a:avLst/>
          </a:prstGeom>
          <a:noFill/>
        </p:spPr>
        <p:txBody>
          <a:bodyPr wrap="square" rtlCol="0">
            <a:spAutoFit/>
          </a:bodyPr>
          <a:lstStyle/>
          <a:p>
            <a:r>
              <a:rPr lang="en-US" sz="2800" dirty="0" err="1">
                <a:solidFill>
                  <a:srgbClr val="000000"/>
                </a:solidFill>
                <a:highlight>
                  <a:srgbClr val="FFFFFF"/>
                </a:highlight>
                <a:latin typeface="Consolas" panose="020B0609020204030204" pitchFamily="49" charset="0"/>
              </a:rPr>
              <a:t>LazyList.ofSeq</a:t>
            </a:r>
            <a:r>
              <a:rPr lang="en-US" sz="2800" dirty="0">
                <a:solidFill>
                  <a:srgbClr val="000000"/>
                </a:solidFill>
                <a:highlight>
                  <a:srgbClr val="FFFFFF"/>
                </a:highlight>
                <a:latin typeface="Consolas" panose="020B0609020204030204" pitchFamily="49" charset="0"/>
              </a:rPr>
              <a:t> (</a:t>
            </a:r>
            <a:r>
              <a:rPr lang="en-US" sz="2800" dirty="0" err="1">
                <a:solidFill>
                  <a:srgbClr val="0000FF"/>
                </a:solidFill>
                <a:highlight>
                  <a:srgbClr val="FFFFFF"/>
                </a:highlight>
                <a:latin typeface="Consolas" panose="020B0609020204030204" pitchFamily="49" charset="0"/>
              </a:rPr>
              <a:t>seq</a:t>
            </a: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r>
              <a:rPr lang="pl-PL" sz="2800" dirty="0" smtClean="0">
                <a:solidFill>
                  <a:srgbClr val="0000FF"/>
                </a:solidFill>
                <a:highlight>
                  <a:srgbClr val="FFFFFF"/>
                </a:highlight>
                <a:latin typeface="Consolas" panose="020B0609020204030204" pitchFamily="49" charset="0"/>
              </a:rPr>
              <a:t>for</a:t>
            </a:r>
            <a:r>
              <a:rPr lang="pl-PL" sz="2800" dirty="0" smtClean="0">
                <a:solidFill>
                  <a:srgbClr val="000000"/>
                </a:solidFill>
                <a:highlight>
                  <a:srgbClr val="FFFFFF"/>
                </a:highlight>
                <a:latin typeface="Consolas" panose="020B0609020204030204" pitchFamily="49" charset="0"/>
              </a:rPr>
              <a:t> </a:t>
            </a:r>
            <a:r>
              <a:rPr lang="pl-PL" sz="2800" dirty="0">
                <a:solidFill>
                  <a:srgbClr val="000000"/>
                </a:solidFill>
                <a:highlight>
                  <a:srgbClr val="FFFFFF"/>
                </a:highlight>
                <a:latin typeface="Consolas" panose="020B0609020204030204" pitchFamily="49" charset="0"/>
              </a:rPr>
              <a:t>i = 1 </a:t>
            </a:r>
            <a:r>
              <a:rPr lang="pl-PL" sz="2800" dirty="0">
                <a:solidFill>
                  <a:srgbClr val="0000FF"/>
                </a:solidFill>
                <a:highlight>
                  <a:srgbClr val="FFFFFF"/>
                </a:highlight>
                <a:latin typeface="Consolas" panose="020B0609020204030204" pitchFamily="49" charset="0"/>
              </a:rPr>
              <a:t>to</a:t>
            </a:r>
            <a:r>
              <a:rPr lang="pl-PL" sz="2800" dirty="0">
                <a:solidFill>
                  <a:srgbClr val="000000"/>
                </a:solidFill>
                <a:highlight>
                  <a:srgbClr val="FFFFFF"/>
                </a:highlight>
                <a:latin typeface="Consolas" panose="020B0609020204030204" pitchFamily="49" charset="0"/>
              </a:rPr>
              <a:t> 10 </a:t>
            </a:r>
            <a:r>
              <a:rPr lang="pl-PL" sz="2800" dirty="0">
                <a:solidFill>
                  <a:srgbClr val="0000FF"/>
                </a:solidFill>
                <a:highlight>
                  <a:srgbClr val="FFFFFF"/>
                </a:highlight>
                <a:latin typeface="Consolas" panose="020B0609020204030204" pitchFamily="49" charset="0"/>
              </a:rPr>
              <a:t>do</a:t>
            </a:r>
            <a:endParaRPr lang="pl-PL"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yield</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nextItem</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i</a:t>
            </a:r>
            <a:r>
              <a:rPr lang="en-US" sz="2800" dirty="0" smtClean="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|&gt; </a:t>
            </a:r>
            <a:r>
              <a:rPr lang="en-US" sz="2800" dirty="0" err="1">
                <a:solidFill>
                  <a:srgbClr val="000000"/>
                </a:solidFill>
                <a:highlight>
                  <a:srgbClr val="FFFFFF"/>
                </a:highlight>
                <a:latin typeface="Consolas" panose="020B0609020204030204" pitchFamily="49" charset="0"/>
              </a:rPr>
              <a:t>LazyList.skip</a:t>
            </a:r>
            <a:r>
              <a:rPr lang="en-US" sz="2800" dirty="0">
                <a:solidFill>
                  <a:srgbClr val="000000"/>
                </a:solidFill>
                <a:highlight>
                  <a:srgbClr val="FFFFFF"/>
                </a:highlight>
                <a:latin typeface="Consolas" panose="020B0609020204030204" pitchFamily="49" charset="0"/>
              </a:rPr>
              <a:t> 2</a:t>
            </a:r>
          </a:p>
          <a:p>
            <a:r>
              <a:rPr lang="en-US" sz="2800" dirty="0" smtClean="0">
                <a:solidFill>
                  <a:srgbClr val="000000"/>
                </a:solidFill>
                <a:highlight>
                  <a:srgbClr val="FFFFFF"/>
                </a:highlight>
                <a:latin typeface="Consolas" panose="020B0609020204030204" pitchFamily="49" charset="0"/>
              </a:rPr>
              <a:t>|&gt; </a:t>
            </a:r>
            <a:r>
              <a:rPr lang="en-US" sz="2800" dirty="0" err="1">
                <a:solidFill>
                  <a:srgbClr val="000000"/>
                </a:solidFill>
                <a:highlight>
                  <a:srgbClr val="FFFFFF"/>
                </a:highlight>
                <a:latin typeface="Consolas" panose="020B0609020204030204" pitchFamily="49" charset="0"/>
              </a:rPr>
              <a:t>LazyList.take</a:t>
            </a:r>
            <a:r>
              <a:rPr lang="en-US" sz="2800" dirty="0">
                <a:solidFill>
                  <a:srgbClr val="000000"/>
                </a:solidFill>
                <a:highlight>
                  <a:srgbClr val="FFFFFF"/>
                </a:highlight>
                <a:latin typeface="Consolas" panose="020B0609020204030204" pitchFamily="49" charset="0"/>
              </a:rPr>
              <a:t> 2</a:t>
            </a:r>
          </a:p>
          <a:p>
            <a:r>
              <a:rPr lang="en-US" sz="2800" dirty="0" smtClean="0">
                <a:solidFill>
                  <a:srgbClr val="000000"/>
                </a:solidFill>
                <a:highlight>
                  <a:srgbClr val="FFFFFF"/>
                </a:highlight>
                <a:latin typeface="Consolas" panose="020B0609020204030204" pitchFamily="49" charset="0"/>
              </a:rPr>
              <a:t>|&gt; </a:t>
            </a:r>
            <a:r>
              <a:rPr lang="en-US" sz="2800" dirty="0" err="1" smtClean="0">
                <a:solidFill>
                  <a:srgbClr val="000000"/>
                </a:solidFill>
                <a:highlight>
                  <a:srgbClr val="FFFFFF"/>
                </a:highlight>
                <a:latin typeface="Consolas" panose="020B0609020204030204" pitchFamily="49" charset="0"/>
              </a:rPr>
              <a:t>List.ofSeq</a:t>
            </a:r>
            <a:endParaRPr lang="en-US" sz="2800" dirty="0">
              <a:solidFill>
                <a:srgbClr val="000000"/>
              </a:solidFill>
              <a:highlight>
                <a:srgbClr val="FFFFFF"/>
              </a:highlight>
              <a:latin typeface="Consolas" panose="020B0609020204030204" pitchFamily="49" charset="0"/>
            </a:endParaRPr>
          </a:p>
        </p:txBody>
      </p:sp>
      <p:sp>
        <p:nvSpPr>
          <p:cNvPr id="8" name="TextBox 7"/>
          <p:cNvSpPr txBox="1"/>
          <p:nvPr/>
        </p:nvSpPr>
        <p:spPr>
          <a:xfrm>
            <a:off x="2489020" y="4611053"/>
            <a:ext cx="8569234" cy="1569660"/>
          </a:xfrm>
          <a:prstGeom prst="rect">
            <a:avLst/>
          </a:prstGeom>
          <a:noFill/>
        </p:spPr>
        <p:txBody>
          <a:bodyPr wrap="square" rtlCol="0">
            <a:spAutoFit/>
          </a:bodyPr>
          <a:lstStyle/>
          <a:p>
            <a:r>
              <a:rPr lang="en-US" sz="2400" dirty="0" smtClean="0">
                <a:solidFill>
                  <a:srgbClr val="1E1E1E"/>
                </a:solidFill>
                <a:highlight>
                  <a:srgbClr val="E6E7E8"/>
                </a:highlight>
                <a:latin typeface="Consolas" panose="020B0609020204030204" pitchFamily="49" charset="0"/>
              </a:rPr>
              <a:t>&gt; item </a:t>
            </a:r>
            <a:r>
              <a:rPr lang="en-US" sz="2400" dirty="0">
                <a:solidFill>
                  <a:srgbClr val="1E1E1E"/>
                </a:solidFill>
                <a:highlight>
                  <a:srgbClr val="E6E7E8"/>
                </a:highlight>
                <a:latin typeface="Consolas" panose="020B0609020204030204" pitchFamily="49" charset="0"/>
              </a:rPr>
              <a:t>1</a:t>
            </a:r>
          </a:p>
          <a:p>
            <a:r>
              <a:rPr lang="en-US" sz="2400" dirty="0" smtClean="0">
                <a:solidFill>
                  <a:srgbClr val="1E1E1E"/>
                </a:solidFill>
                <a:highlight>
                  <a:srgbClr val="E6E7E8"/>
                </a:highlight>
                <a:latin typeface="Consolas" panose="020B0609020204030204" pitchFamily="49" charset="0"/>
              </a:rPr>
              <a:t>  item </a:t>
            </a:r>
            <a:r>
              <a:rPr lang="en-US" sz="2400" dirty="0">
                <a:solidFill>
                  <a:srgbClr val="1E1E1E"/>
                </a:solidFill>
                <a:highlight>
                  <a:srgbClr val="E6E7E8"/>
                </a:highlight>
                <a:latin typeface="Consolas" panose="020B0609020204030204" pitchFamily="49" charset="0"/>
              </a:rPr>
              <a:t>2</a:t>
            </a:r>
          </a:p>
          <a:p>
            <a:r>
              <a:rPr lang="en-US" sz="2400" dirty="0" smtClean="0">
                <a:solidFill>
                  <a:srgbClr val="1E1E1E"/>
                </a:solidFill>
                <a:highlight>
                  <a:srgbClr val="E6E7E8"/>
                </a:highlight>
                <a:latin typeface="Consolas" panose="020B0609020204030204" pitchFamily="49" charset="0"/>
              </a:rPr>
              <a:t>  item </a:t>
            </a:r>
            <a:r>
              <a:rPr lang="en-US" sz="2400" dirty="0">
                <a:solidFill>
                  <a:srgbClr val="1E1E1E"/>
                </a:solidFill>
                <a:highlight>
                  <a:srgbClr val="E6E7E8"/>
                </a:highlight>
                <a:latin typeface="Consolas" panose="020B0609020204030204" pitchFamily="49" charset="0"/>
              </a:rPr>
              <a:t>3</a:t>
            </a:r>
          </a:p>
          <a:p>
            <a:r>
              <a:rPr lang="en-US" sz="2400" dirty="0" smtClean="0">
                <a:solidFill>
                  <a:srgbClr val="1E1E1E"/>
                </a:solidFill>
                <a:highlight>
                  <a:srgbClr val="E6E7E8"/>
                </a:highlight>
                <a:latin typeface="Consolas" panose="020B0609020204030204" pitchFamily="49" charset="0"/>
              </a:rPr>
              <a:t>  item </a:t>
            </a:r>
            <a:r>
              <a:rPr lang="en-US" sz="2400" dirty="0">
                <a:solidFill>
                  <a:srgbClr val="1E1E1E"/>
                </a:solidFill>
                <a:highlight>
                  <a:srgbClr val="E6E7E8"/>
                </a:highlight>
                <a:latin typeface="Consolas" panose="020B0609020204030204" pitchFamily="49" charset="0"/>
              </a:rPr>
              <a:t>4</a:t>
            </a:r>
          </a:p>
        </p:txBody>
      </p:sp>
    </p:spTree>
    <p:extLst>
      <p:ext uri="{BB962C8B-B14F-4D97-AF65-F5344CB8AC3E}">
        <p14:creationId xmlns:p14="http://schemas.microsoft.com/office/powerpoint/2010/main" val="1954903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18" y="348681"/>
            <a:ext cx="10734887" cy="986525"/>
          </a:xfrm>
        </p:spPr>
        <p:txBody>
          <a:bodyPr>
            <a:normAutofit/>
          </a:bodyPr>
          <a:lstStyle/>
          <a:p>
            <a:pPr algn="ctr"/>
            <a:r>
              <a:rPr lang="en-US" sz="5400" dirty="0" smtClean="0"/>
              <a:t>O(1) Append</a:t>
            </a:r>
            <a:endParaRPr lang="en-US" sz="5400" dirty="0"/>
          </a:p>
        </p:txBody>
      </p:sp>
      <p:sp>
        <p:nvSpPr>
          <p:cNvPr id="4" name="TextBox 3"/>
          <p:cNvSpPr txBox="1"/>
          <p:nvPr/>
        </p:nvSpPr>
        <p:spPr>
          <a:xfrm>
            <a:off x="228572" y="1335206"/>
            <a:ext cx="11740781" cy="3046988"/>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observedWeatherList</a:t>
            </a:r>
            <a:r>
              <a:rPr lang="en-US" sz="2800" dirty="0">
                <a:solidFill>
                  <a:srgbClr val="000000"/>
                </a:solidFill>
                <a:highlight>
                  <a:srgbClr val="FFFFFF"/>
                </a:highlight>
                <a:latin typeface="Consolas" panose="020B0609020204030204" pitchFamily="49" charset="0"/>
              </a:rPr>
              <a:t> =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LazyList.ofList</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[Sunny; Sunny; Cloudy; Cloudy; Rainy;]</a:t>
            </a:r>
          </a:p>
          <a:p>
            <a:endParaRPr lang="en-US" sz="1200" dirty="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let</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combinedWeatherList</a:t>
            </a:r>
            <a:r>
              <a:rPr lang="en-US" sz="2800" dirty="0">
                <a:solidFill>
                  <a:srgbClr val="000000"/>
                </a:solidFill>
                <a:highlight>
                  <a:srgbClr val="FFFFFF"/>
                </a:highlight>
                <a:latin typeface="Consolas" panose="020B0609020204030204" pitchFamily="49" charset="0"/>
              </a:rPr>
              <a:t> =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LazyList.append</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observedWeatherList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lazyWeatherList</a:t>
            </a:r>
            <a:endParaRPr lang="en-US" sz="28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2800" dirty="0" err="1" smtClean="0">
                <a:solidFill>
                  <a:srgbClr val="000000"/>
                </a:solidFill>
                <a:highlight>
                  <a:srgbClr val="FFFFFF"/>
                </a:highlight>
                <a:latin typeface="Consolas" panose="020B0609020204030204" pitchFamily="49" charset="0"/>
              </a:rPr>
              <a:t>printfn</a:t>
            </a:r>
            <a:r>
              <a:rPr lang="en-US" sz="2800" dirty="0" smtClean="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"%A"</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LazyList.skip</a:t>
            </a:r>
            <a:r>
              <a:rPr lang="en-US" sz="2800" dirty="0">
                <a:solidFill>
                  <a:srgbClr val="000000"/>
                </a:solidFill>
                <a:highlight>
                  <a:srgbClr val="FFFFFF"/>
                </a:highlight>
                <a:latin typeface="Consolas" panose="020B0609020204030204" pitchFamily="49" charset="0"/>
              </a:rPr>
              <a:t> 4 </a:t>
            </a:r>
            <a:r>
              <a:rPr lang="en-US" sz="2800" dirty="0" err="1">
                <a:solidFill>
                  <a:srgbClr val="000000"/>
                </a:solidFill>
                <a:highlight>
                  <a:srgbClr val="FFFFFF"/>
                </a:highlight>
                <a:latin typeface="Consolas" panose="020B0609020204030204" pitchFamily="49" charset="0"/>
              </a:rPr>
              <a:t>combinedWeatherList</a:t>
            </a:r>
            <a:r>
              <a:rPr lang="en-US" sz="2800" dirty="0">
                <a:solidFill>
                  <a:srgbClr val="000000"/>
                </a:solidFill>
                <a:highlight>
                  <a:srgbClr val="FFFFFF"/>
                </a:highlight>
                <a:latin typeface="Consolas" panose="020B0609020204030204" pitchFamily="49" charset="0"/>
              </a:rPr>
              <a:t>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|&gt; </a:t>
            </a:r>
            <a:r>
              <a:rPr lang="en-US" sz="2800" dirty="0" err="1" smtClean="0">
                <a:solidFill>
                  <a:srgbClr val="000000"/>
                </a:solidFill>
                <a:highlight>
                  <a:srgbClr val="FFFFFF"/>
                </a:highlight>
                <a:latin typeface="Consolas" panose="020B0609020204030204" pitchFamily="49" charset="0"/>
              </a:rPr>
              <a:t>LazyList.take</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3)</a:t>
            </a:r>
            <a:endParaRPr lang="en-US" sz="2800" dirty="0">
              <a:solidFill>
                <a:srgbClr val="0000FF"/>
              </a:solidFill>
              <a:highlight>
                <a:srgbClr val="FFFFFF"/>
              </a:highlight>
              <a:latin typeface="Consolas" panose="020B0609020204030204" pitchFamily="49" charset="0"/>
            </a:endParaRPr>
          </a:p>
        </p:txBody>
      </p:sp>
      <p:sp>
        <p:nvSpPr>
          <p:cNvPr id="5" name="TextBox 4"/>
          <p:cNvSpPr txBox="1"/>
          <p:nvPr/>
        </p:nvSpPr>
        <p:spPr>
          <a:xfrm>
            <a:off x="2523744" y="4656952"/>
            <a:ext cx="8569234" cy="1200329"/>
          </a:xfrm>
          <a:prstGeom prst="rect">
            <a:avLst/>
          </a:prstGeom>
          <a:noFill/>
        </p:spPr>
        <p:txBody>
          <a:bodyPr wrap="square" rtlCol="0">
            <a:spAutoFit/>
          </a:bodyPr>
          <a:lstStyle/>
          <a:p>
            <a:r>
              <a:rPr lang="en-US" sz="2400" dirty="0">
                <a:solidFill>
                  <a:srgbClr val="1E1E1E"/>
                </a:solidFill>
                <a:highlight>
                  <a:srgbClr val="E6E7E8"/>
                </a:highlight>
                <a:latin typeface="Consolas" panose="020B0609020204030204" pitchFamily="49" charset="0"/>
              </a:rPr>
              <a:t>&gt; </a:t>
            </a:r>
            <a:r>
              <a:rPr lang="en-US" sz="2400" dirty="0" smtClean="0">
                <a:solidFill>
                  <a:srgbClr val="1E1E1E"/>
                </a:solidFill>
                <a:highlight>
                  <a:srgbClr val="E6E7E8"/>
                </a:highlight>
                <a:latin typeface="Consolas" panose="020B0609020204030204" pitchFamily="49" charset="0"/>
              </a:rPr>
              <a:t>day </a:t>
            </a:r>
            <a:r>
              <a:rPr lang="en-US" sz="2400" dirty="0">
                <a:solidFill>
                  <a:srgbClr val="1E1E1E"/>
                </a:solidFill>
                <a:highlight>
                  <a:srgbClr val="E6E7E8"/>
                </a:highlight>
                <a:latin typeface="Consolas" panose="020B0609020204030204" pitchFamily="49" charset="0"/>
              </a:rPr>
              <a:t>0 is </a:t>
            </a:r>
            <a:r>
              <a:rPr lang="en-US" sz="2400" dirty="0" smtClean="0">
                <a:solidFill>
                  <a:srgbClr val="1E1E1E"/>
                </a:solidFill>
                <a:highlight>
                  <a:srgbClr val="E6E7E8"/>
                </a:highlight>
                <a:latin typeface="Consolas" panose="020B0609020204030204" pitchFamily="49" charset="0"/>
              </a:rPr>
              <a:t>forecast Rainy</a:t>
            </a:r>
            <a:endParaRPr lang="en-US" sz="2400" dirty="0">
              <a:solidFill>
                <a:srgbClr val="1E1E1E"/>
              </a:solidFill>
              <a:highlight>
                <a:srgbClr val="E6E7E8"/>
              </a:highlight>
              <a:latin typeface="Consolas" panose="020B0609020204030204" pitchFamily="49" charset="0"/>
            </a:endParaRPr>
          </a:p>
          <a:p>
            <a:r>
              <a:rPr lang="en-US" sz="2400" dirty="0" smtClean="0">
                <a:solidFill>
                  <a:srgbClr val="1E1E1E"/>
                </a:solidFill>
                <a:highlight>
                  <a:srgbClr val="E6E7E8"/>
                </a:highlight>
                <a:latin typeface="Consolas" panose="020B0609020204030204" pitchFamily="49" charset="0"/>
              </a:rPr>
              <a:t>  day </a:t>
            </a:r>
            <a:r>
              <a:rPr lang="en-US" sz="2400" dirty="0">
                <a:solidFill>
                  <a:srgbClr val="1E1E1E"/>
                </a:solidFill>
                <a:highlight>
                  <a:srgbClr val="E6E7E8"/>
                </a:highlight>
                <a:latin typeface="Consolas" panose="020B0609020204030204" pitchFamily="49" charset="0"/>
              </a:rPr>
              <a:t>1 is forecast Cloudy</a:t>
            </a:r>
          </a:p>
          <a:p>
            <a:r>
              <a:rPr lang="en-US" sz="2400" dirty="0" smtClean="0">
                <a:solidFill>
                  <a:srgbClr val="1E1E1E"/>
                </a:solidFill>
                <a:highlight>
                  <a:srgbClr val="E6E7E8"/>
                </a:highlight>
                <a:latin typeface="Consolas" panose="020B0609020204030204" pitchFamily="49" charset="0"/>
              </a:rPr>
              <a:t>  </a:t>
            </a:r>
            <a:r>
              <a:rPr lang="en-US" sz="2400" dirty="0" err="1" smtClean="0">
                <a:solidFill>
                  <a:srgbClr val="1E1E1E"/>
                </a:solidFill>
                <a:highlight>
                  <a:srgbClr val="E6E7E8"/>
                </a:highlight>
                <a:latin typeface="Consolas" panose="020B0609020204030204" pitchFamily="49" charset="0"/>
              </a:rPr>
              <a:t>seq</a:t>
            </a:r>
            <a:r>
              <a:rPr lang="en-US" sz="2400" dirty="0">
                <a:solidFill>
                  <a:srgbClr val="1E1E1E"/>
                </a:solidFill>
                <a:highlight>
                  <a:srgbClr val="E6E7E8"/>
                </a:highlight>
                <a:latin typeface="Consolas" panose="020B0609020204030204" pitchFamily="49" charset="0"/>
              </a:rPr>
              <a:t> [Rainy; Rainy; </a:t>
            </a:r>
            <a:r>
              <a:rPr lang="en-US" sz="2400" dirty="0" smtClean="0">
                <a:solidFill>
                  <a:srgbClr val="1E1E1E"/>
                </a:solidFill>
                <a:highlight>
                  <a:srgbClr val="E6E7E8"/>
                </a:highlight>
                <a:latin typeface="Consolas" panose="020B0609020204030204" pitchFamily="49" charset="0"/>
              </a:rPr>
              <a:t>Cloudy]</a:t>
            </a:r>
            <a:endParaRPr lang="en-US" sz="2400" dirty="0">
              <a:solidFill>
                <a:srgbClr val="1E1E1E"/>
              </a:solidFill>
              <a:highlight>
                <a:srgbClr val="E6E7E8"/>
              </a:highlight>
              <a:latin typeface="Consolas" panose="020B0609020204030204" pitchFamily="49" charset="0"/>
            </a:endParaRPr>
          </a:p>
        </p:txBody>
      </p:sp>
      <p:sp>
        <p:nvSpPr>
          <p:cNvPr id="6" name="Left Brace 5"/>
          <p:cNvSpPr/>
          <p:nvPr/>
        </p:nvSpPr>
        <p:spPr>
          <a:xfrm>
            <a:off x="5935314" y="4881093"/>
            <a:ext cx="327293" cy="2170839"/>
          </a:xfrm>
          <a:prstGeom prst="leftBrace">
            <a:avLst>
              <a:gd name="adj1" fmla="val 44261"/>
              <a:gd name="adj2" fmla="val 50000"/>
            </a:avLst>
          </a:prstGeom>
          <a:noFill/>
          <a:ln w="28575" cap="flat" cmpd="sng" algn="ctr">
            <a:solidFill>
              <a:srgbClr val="FF0000"/>
            </a:solidFill>
            <a:prstDash val="solid"/>
          </a:ln>
          <a:effectLst/>
          <a:scene3d>
            <a:camera prst="orthographicFront">
              <a:rot lat="0" lon="0" rev="5400000"/>
            </a:camera>
            <a:lightRig rig="threePt" dir="t"/>
          </a:scene3d>
        </p:spPr>
        <p:txBody>
          <a:bodyPr rtlCol="0" anchor="ctr"/>
          <a:lstStyle/>
          <a:p>
            <a:pPr algn="ctr" defTabSz="914400"/>
            <a:endParaRPr lang="en-US" kern="0" smtClean="0">
              <a:solidFill>
                <a:prstClr val="black"/>
              </a:solidFill>
              <a:latin typeface="Gill Sans MT"/>
            </a:endParaRPr>
          </a:p>
        </p:txBody>
      </p:sp>
      <p:sp>
        <p:nvSpPr>
          <p:cNvPr id="7" name="TextBox 6"/>
          <p:cNvSpPr txBox="1"/>
          <p:nvPr/>
        </p:nvSpPr>
        <p:spPr>
          <a:xfrm>
            <a:off x="1883208" y="6121754"/>
            <a:ext cx="1984512" cy="523220"/>
          </a:xfrm>
          <a:prstGeom prst="rect">
            <a:avLst/>
          </a:prstGeom>
          <a:noFill/>
        </p:spPr>
        <p:txBody>
          <a:bodyPr wrap="square" rtlCol="0">
            <a:spAutoFit/>
          </a:bodyPr>
          <a:lstStyle/>
          <a:p>
            <a:r>
              <a:rPr lang="en-US" sz="2800" dirty="0" smtClean="0"/>
              <a:t>Observed</a:t>
            </a:r>
            <a:endParaRPr lang="en-US" sz="2800" dirty="0"/>
          </a:p>
        </p:txBody>
      </p:sp>
      <p:sp>
        <p:nvSpPr>
          <p:cNvPr id="8" name="TextBox 7"/>
          <p:cNvSpPr txBox="1"/>
          <p:nvPr/>
        </p:nvSpPr>
        <p:spPr>
          <a:xfrm>
            <a:off x="5110622" y="6121754"/>
            <a:ext cx="1976676" cy="523220"/>
          </a:xfrm>
          <a:prstGeom prst="rect">
            <a:avLst/>
          </a:prstGeom>
          <a:noFill/>
        </p:spPr>
        <p:txBody>
          <a:bodyPr wrap="square" rtlCol="0">
            <a:spAutoFit/>
          </a:bodyPr>
          <a:lstStyle/>
          <a:p>
            <a:r>
              <a:rPr lang="en-US" sz="2800" dirty="0" smtClean="0"/>
              <a:t>Predicted</a:t>
            </a:r>
            <a:endParaRPr lang="en-US" sz="2800" dirty="0"/>
          </a:p>
        </p:txBody>
      </p:sp>
      <p:cxnSp>
        <p:nvCxnSpPr>
          <p:cNvPr id="10" name="Straight Connector 9"/>
          <p:cNvCxnSpPr/>
          <p:nvPr/>
        </p:nvCxnSpPr>
        <p:spPr>
          <a:xfrm flipV="1">
            <a:off x="3701347" y="5857281"/>
            <a:ext cx="368416" cy="261610"/>
          </a:xfrm>
          <a:prstGeom prst="line">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75464" y="5451083"/>
            <a:ext cx="695459" cy="358002"/>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171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List - like</a:t>
            </a:r>
            <a:endParaRPr lang="en-US" sz="5400" dirty="0"/>
          </a:p>
        </p:txBody>
      </p:sp>
      <p:grpSp>
        <p:nvGrpSpPr>
          <p:cNvPr id="30" name="Group 29"/>
          <p:cNvGrpSpPr/>
          <p:nvPr/>
        </p:nvGrpSpPr>
        <p:grpSpPr>
          <a:xfrm>
            <a:off x="9463132" y="3222342"/>
            <a:ext cx="762000" cy="838200"/>
            <a:chOff x="7543800" y="2895600"/>
            <a:chExt cx="762000" cy="838200"/>
          </a:xfrm>
        </p:grpSpPr>
        <p:sp>
          <p:nvSpPr>
            <p:cNvPr id="31" name="Rounded Rectangle 30"/>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2" name="TextBox 31"/>
            <p:cNvSpPr txBox="1"/>
            <p:nvPr/>
          </p:nvSpPr>
          <p:spPr>
            <a:xfrm>
              <a:off x="7614637" y="2942415"/>
              <a:ext cx="6858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kern="0" dirty="0" smtClean="0">
                  <a:solidFill>
                    <a:prstClr val="black"/>
                  </a:solidFill>
                  <a:latin typeface="Gill Sans MT"/>
                </a:rPr>
                <a:t>[ ]</a:t>
              </a:r>
              <a:endParaRPr kumimoji="0" lang="en-US" sz="3600" b="0" i="0" u="none" strike="noStrike" kern="0" cap="none" spc="0" normalizeH="0" baseline="0" noProof="0" dirty="0" smtClean="0">
                <a:ln>
                  <a:noFill/>
                </a:ln>
                <a:solidFill>
                  <a:prstClr val="black"/>
                </a:solidFill>
                <a:effectLst/>
                <a:uLnTx/>
                <a:uFillTx/>
                <a:latin typeface="Gill Sans MT"/>
              </a:endParaRPr>
            </a:p>
          </p:txBody>
        </p:sp>
      </p:grpSp>
      <p:grpSp>
        <p:nvGrpSpPr>
          <p:cNvPr id="33" name="Group 32"/>
          <p:cNvGrpSpPr/>
          <p:nvPr/>
        </p:nvGrpSpPr>
        <p:grpSpPr>
          <a:xfrm>
            <a:off x="7939132" y="3222342"/>
            <a:ext cx="822960" cy="838200"/>
            <a:chOff x="7543800" y="2895600"/>
            <a:chExt cx="822960" cy="838200"/>
          </a:xfrm>
        </p:grpSpPr>
        <p:sp>
          <p:nvSpPr>
            <p:cNvPr id="34" name="Rounded Rectangle 33"/>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5" name="TextBox 34"/>
            <p:cNvSpPr txBox="1"/>
            <p:nvPr/>
          </p:nvSpPr>
          <p:spPr>
            <a:xfrm>
              <a:off x="7680960" y="2971800"/>
              <a:ext cx="6858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5</a:t>
              </a:r>
              <a:endParaRPr lang="en-US" sz="3600" dirty="0">
                <a:solidFill>
                  <a:prstClr val="black"/>
                </a:solidFill>
                <a:latin typeface="Arial Unicode MS" pitchFamily="34" charset="-128"/>
                <a:ea typeface="Arial Unicode MS" pitchFamily="34" charset="-128"/>
                <a:cs typeface="Arial Unicode MS" pitchFamily="34" charset="-128"/>
              </a:endParaRPr>
            </a:p>
          </p:txBody>
        </p:sp>
      </p:grpSp>
      <p:sp>
        <p:nvSpPr>
          <p:cNvPr id="36" name="Rounded Rectangle 35"/>
          <p:cNvSpPr/>
          <p:nvPr/>
        </p:nvSpPr>
        <p:spPr>
          <a:xfrm>
            <a:off x="6415132" y="3184242"/>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7" name="Rounded Rectangle 36"/>
          <p:cNvSpPr/>
          <p:nvPr/>
        </p:nvSpPr>
        <p:spPr>
          <a:xfrm>
            <a:off x="4891132" y="3184242"/>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8" name="Rounded Rectangle 37"/>
          <p:cNvSpPr/>
          <p:nvPr/>
        </p:nvSpPr>
        <p:spPr>
          <a:xfrm>
            <a:off x="3360897" y="3206349"/>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cxnSp>
        <p:nvCxnSpPr>
          <p:cNvPr id="39" name="Straight Arrow Connector 38"/>
          <p:cNvCxnSpPr/>
          <p:nvPr/>
        </p:nvCxnSpPr>
        <p:spPr>
          <a:xfrm>
            <a:off x="5698852" y="3641442"/>
            <a:ext cx="685800" cy="0"/>
          </a:xfrm>
          <a:prstGeom prst="straightConnector1">
            <a:avLst/>
          </a:prstGeom>
          <a:noFill/>
          <a:ln w="76200" cap="flat" cmpd="sng" algn="ctr">
            <a:solidFill>
              <a:prstClr val="black"/>
            </a:solidFill>
            <a:prstDash val="sysDot"/>
            <a:tailEnd type="arrow"/>
          </a:ln>
          <a:effectLst/>
        </p:spPr>
      </p:cxnSp>
      <p:cxnSp>
        <p:nvCxnSpPr>
          <p:cNvPr id="40" name="Straight Arrow Connector 39"/>
          <p:cNvCxnSpPr/>
          <p:nvPr/>
        </p:nvCxnSpPr>
        <p:spPr>
          <a:xfrm>
            <a:off x="7225900" y="3641442"/>
            <a:ext cx="685800" cy="0"/>
          </a:xfrm>
          <a:prstGeom prst="straightConnector1">
            <a:avLst/>
          </a:prstGeom>
          <a:noFill/>
          <a:ln w="76200" cap="flat" cmpd="sng" algn="ctr">
            <a:solidFill>
              <a:prstClr val="black"/>
            </a:solidFill>
            <a:prstDash val="sysDot"/>
            <a:tailEnd type="arrow"/>
          </a:ln>
          <a:effectLst/>
        </p:spPr>
      </p:cxnSp>
      <p:sp>
        <p:nvSpPr>
          <p:cNvPr id="42" name="TextBox 41"/>
          <p:cNvSpPr txBox="1"/>
          <p:nvPr/>
        </p:nvSpPr>
        <p:spPr>
          <a:xfrm>
            <a:off x="6549244" y="3260442"/>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4</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3" name="TextBox 42"/>
          <p:cNvSpPr txBox="1"/>
          <p:nvPr/>
        </p:nvSpPr>
        <p:spPr>
          <a:xfrm>
            <a:off x="5022196" y="3260442"/>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3</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4" name="TextBox 43"/>
          <p:cNvSpPr txBox="1"/>
          <p:nvPr/>
        </p:nvSpPr>
        <p:spPr>
          <a:xfrm>
            <a:off x="3471477" y="3267607"/>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2</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5" name="TextBox 44"/>
          <p:cNvSpPr txBox="1"/>
          <p:nvPr/>
        </p:nvSpPr>
        <p:spPr>
          <a:xfrm>
            <a:off x="235134" y="1762958"/>
            <a:ext cx="2514600" cy="954107"/>
          </a:xfrm>
          <a:prstGeom prst="rect">
            <a:avLst/>
          </a:prstGeom>
          <a:noFill/>
        </p:spPr>
        <p:txBody>
          <a:bodyPr wrap="square" rtlCol="0">
            <a:spAutoFit/>
          </a:bodyPr>
          <a:lstStyle/>
          <a:p>
            <a:pPr algn="ctr" defTabSz="914400"/>
            <a:r>
              <a:rPr lang="en-US" sz="2800" dirty="0" smtClean="0">
                <a:solidFill>
                  <a:prstClr val="black"/>
                </a:solidFill>
                <a:latin typeface="Gill Sans MT"/>
              </a:rPr>
              <a:t>Construct </a:t>
            </a:r>
          </a:p>
          <a:p>
            <a:pPr algn="ct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47" name="Straight Arrow Connector 46"/>
          <p:cNvCxnSpPr/>
          <p:nvPr/>
        </p:nvCxnSpPr>
        <p:spPr>
          <a:xfrm>
            <a:off x="1615156" y="2724759"/>
            <a:ext cx="253647" cy="459483"/>
          </a:xfrm>
          <a:prstGeom prst="straightConnector1">
            <a:avLst/>
          </a:prstGeom>
          <a:noFill/>
          <a:ln w="41275" cap="flat" cmpd="sng" algn="ctr">
            <a:solidFill>
              <a:srgbClr val="002060"/>
            </a:solidFill>
            <a:prstDash val="solid"/>
            <a:tailEnd type="arrow"/>
          </a:ln>
          <a:effectLst/>
        </p:spPr>
      </p:cxnSp>
      <p:sp>
        <p:nvSpPr>
          <p:cNvPr id="48" name="Left Brace 47"/>
          <p:cNvSpPr/>
          <p:nvPr/>
        </p:nvSpPr>
        <p:spPr>
          <a:xfrm>
            <a:off x="1967343" y="3966092"/>
            <a:ext cx="541506" cy="838200"/>
          </a:xfrm>
          <a:prstGeom prst="leftBrace">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Gill Sans MT"/>
            </a:endParaRPr>
          </a:p>
        </p:txBody>
      </p:sp>
      <p:sp>
        <p:nvSpPr>
          <p:cNvPr id="49" name="TextBox 48"/>
          <p:cNvSpPr txBox="1"/>
          <p:nvPr/>
        </p:nvSpPr>
        <p:spPr>
          <a:xfrm>
            <a:off x="6531508" y="5541653"/>
            <a:ext cx="786305" cy="523220"/>
          </a:xfrm>
          <a:prstGeom prst="rect">
            <a:avLst/>
          </a:prstGeom>
          <a:noFill/>
        </p:spPr>
        <p:txBody>
          <a:bodyPr wrap="square" rtlCol="0">
            <a:spAutoFit/>
          </a:bodyPr>
          <a:lstStyle/>
          <a:p>
            <a:pPr defTabSz="914400"/>
            <a:r>
              <a:rPr lang="en-US" sz="2800" dirty="0" smtClean="0">
                <a:solidFill>
                  <a:prstClr val="black"/>
                </a:solidFill>
                <a:latin typeface="Gill Sans MT"/>
              </a:rPr>
              <a:t>Tail</a:t>
            </a:r>
            <a:endParaRPr lang="en-US" sz="2800" dirty="0">
              <a:solidFill>
                <a:prstClr val="black"/>
              </a:solidFill>
              <a:latin typeface="Gill Sans MT"/>
            </a:endParaRPr>
          </a:p>
        </p:txBody>
      </p:sp>
      <p:sp>
        <p:nvSpPr>
          <p:cNvPr id="50" name="TextBox 49"/>
          <p:cNvSpPr txBox="1"/>
          <p:nvPr/>
        </p:nvSpPr>
        <p:spPr>
          <a:xfrm>
            <a:off x="1696985" y="4535470"/>
            <a:ext cx="1006319" cy="523220"/>
          </a:xfrm>
          <a:prstGeom prst="rect">
            <a:avLst/>
          </a:prstGeom>
          <a:noFill/>
        </p:spPr>
        <p:txBody>
          <a:bodyPr wrap="square" rtlCol="0">
            <a:spAutoFit/>
          </a:bodyPr>
          <a:lstStyle/>
          <a:p>
            <a:pPr defTabSz="914400"/>
            <a:r>
              <a:rPr lang="en-US" sz="2800" dirty="0" smtClean="0">
                <a:solidFill>
                  <a:prstClr val="black"/>
                </a:solidFill>
                <a:latin typeface="Gill Sans MT"/>
              </a:rPr>
              <a:t>Head</a:t>
            </a:r>
            <a:endParaRPr lang="en-US" sz="2800" dirty="0">
              <a:solidFill>
                <a:prstClr val="black"/>
              </a:solidFill>
              <a:latin typeface="Gill Sans MT"/>
            </a:endParaRPr>
          </a:p>
        </p:txBody>
      </p:sp>
      <p:grpSp>
        <p:nvGrpSpPr>
          <p:cNvPr id="51" name="Group 50"/>
          <p:cNvGrpSpPr/>
          <p:nvPr/>
        </p:nvGrpSpPr>
        <p:grpSpPr>
          <a:xfrm>
            <a:off x="1883628" y="3171672"/>
            <a:ext cx="826130" cy="838200"/>
            <a:chOff x="7543800" y="2895600"/>
            <a:chExt cx="826130" cy="838200"/>
          </a:xfrm>
        </p:grpSpPr>
        <p:sp>
          <p:nvSpPr>
            <p:cNvPr id="52" name="Rounded Rectangle 51"/>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53" name="TextBox 52"/>
            <p:cNvSpPr txBox="1"/>
            <p:nvPr/>
          </p:nvSpPr>
          <p:spPr>
            <a:xfrm>
              <a:off x="7684130" y="2966591"/>
              <a:ext cx="685800" cy="646331"/>
            </a:xfrm>
            <a:prstGeom prst="rect">
              <a:avLst/>
            </a:prstGeom>
            <a:noFill/>
          </p:spPr>
          <p:txBody>
            <a:bodyPr wrap="square" rtlCol="0">
              <a:spAutoFit/>
            </a:bodyPr>
            <a:lstStyle/>
            <a:p>
              <a:pPr lvl="0" defTabSz="914400">
                <a:defRPr/>
              </a:pPr>
              <a:r>
                <a:rPr lang="en-US" sz="3600" kern="0" dirty="0">
                  <a:solidFill>
                    <a:prstClr val="black"/>
                  </a:solidFill>
                  <a:latin typeface="Arial Unicode MS" pitchFamily="34" charset="-128"/>
                  <a:ea typeface="Arial Unicode MS" pitchFamily="34" charset="-128"/>
                  <a:cs typeface="Arial Unicode MS" pitchFamily="34" charset="-128"/>
                </a:rPr>
                <a:t>1</a:t>
              </a:r>
            </a:p>
          </p:txBody>
        </p:sp>
      </p:grpSp>
      <p:sp>
        <p:nvSpPr>
          <p:cNvPr id="54" name="TextBox 53"/>
          <p:cNvSpPr txBox="1"/>
          <p:nvPr/>
        </p:nvSpPr>
        <p:spPr>
          <a:xfrm>
            <a:off x="9349362" y="4595734"/>
            <a:ext cx="1117557" cy="523220"/>
          </a:xfrm>
          <a:prstGeom prst="rect">
            <a:avLst/>
          </a:prstGeom>
          <a:noFill/>
        </p:spPr>
        <p:txBody>
          <a:bodyPr wrap="square" rtlCol="0">
            <a:spAutoFit/>
          </a:bodyPr>
          <a:lstStyle/>
          <a:p>
            <a:pPr defTabSz="914400"/>
            <a:r>
              <a:rPr lang="en-US" sz="2800" dirty="0">
                <a:solidFill>
                  <a:prstClr val="black"/>
                </a:solidFill>
                <a:latin typeface="Gill Sans MT"/>
              </a:rPr>
              <a:t>e</a:t>
            </a:r>
            <a:r>
              <a:rPr lang="en-US" sz="2800" dirty="0" smtClean="0">
                <a:solidFill>
                  <a:prstClr val="black"/>
                </a:solidFill>
                <a:latin typeface="Gill Sans MT"/>
              </a:rPr>
              <a:t>mpty</a:t>
            </a:r>
            <a:endParaRPr lang="en-US" sz="2800" dirty="0">
              <a:solidFill>
                <a:prstClr val="black"/>
              </a:solidFill>
              <a:latin typeface="Gill Sans MT"/>
            </a:endParaRPr>
          </a:p>
        </p:txBody>
      </p:sp>
      <p:sp>
        <p:nvSpPr>
          <p:cNvPr id="55" name="TextBox 54"/>
          <p:cNvSpPr txBox="1"/>
          <p:nvPr/>
        </p:nvSpPr>
        <p:spPr>
          <a:xfrm>
            <a:off x="2718576" y="2889681"/>
            <a:ext cx="609600" cy="1200329"/>
          </a:xfrm>
          <a:prstGeom prst="rect">
            <a:avLst/>
          </a:prstGeom>
          <a:noFill/>
        </p:spPr>
        <p:txBody>
          <a:bodyPr wrap="square" rtlCol="0">
            <a:spAutoFit/>
          </a:bodyPr>
          <a:lstStyle/>
          <a:p>
            <a:pPr defTabSz="914400"/>
            <a:r>
              <a:rPr lang="en-US" sz="7200" dirty="0" smtClean="0">
                <a:solidFill>
                  <a:prstClr val="black"/>
                </a:solidFill>
                <a:latin typeface="Gill Sans MT"/>
              </a:rPr>
              <a:t>::</a:t>
            </a:r>
            <a:endParaRPr lang="en-US" sz="7200" dirty="0">
              <a:solidFill>
                <a:prstClr val="black"/>
              </a:solidFill>
              <a:latin typeface="Gill Sans MT"/>
            </a:endParaRPr>
          </a:p>
        </p:txBody>
      </p:sp>
      <p:cxnSp>
        <p:nvCxnSpPr>
          <p:cNvPr id="56" name="Straight Arrow Connector 55"/>
          <p:cNvCxnSpPr/>
          <p:nvPr/>
        </p:nvCxnSpPr>
        <p:spPr>
          <a:xfrm>
            <a:off x="8701132" y="3641442"/>
            <a:ext cx="685800" cy="0"/>
          </a:xfrm>
          <a:prstGeom prst="straightConnector1">
            <a:avLst/>
          </a:prstGeom>
          <a:noFill/>
          <a:ln w="76200" cap="flat" cmpd="sng" algn="ctr">
            <a:solidFill>
              <a:prstClr val="black"/>
            </a:solidFill>
            <a:prstDash val="sysDot"/>
            <a:tailEnd type="arrow"/>
          </a:ln>
          <a:effectLst/>
        </p:spPr>
      </p:cxnSp>
      <p:cxnSp>
        <p:nvCxnSpPr>
          <p:cNvPr id="57" name="Straight Arrow Connector 56"/>
          <p:cNvCxnSpPr/>
          <p:nvPr/>
        </p:nvCxnSpPr>
        <p:spPr>
          <a:xfrm>
            <a:off x="4205332" y="3641442"/>
            <a:ext cx="685800" cy="0"/>
          </a:xfrm>
          <a:prstGeom prst="straightConnector1">
            <a:avLst/>
          </a:prstGeom>
          <a:noFill/>
          <a:ln w="76200" cap="flat" cmpd="sng" algn="ctr">
            <a:solidFill>
              <a:prstClr val="black"/>
            </a:solidFill>
            <a:prstDash val="sysDot"/>
            <a:tailEnd type="arrow"/>
          </a:ln>
          <a:effectLst/>
        </p:spPr>
      </p:cxnSp>
      <p:sp>
        <p:nvSpPr>
          <p:cNvPr id="58" name="Left Brace 57"/>
          <p:cNvSpPr/>
          <p:nvPr/>
        </p:nvSpPr>
        <p:spPr>
          <a:xfrm>
            <a:off x="9621288" y="3967316"/>
            <a:ext cx="541506" cy="838200"/>
          </a:xfrm>
          <a:prstGeom prst="leftBrace">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Gill Sans MT"/>
            </a:endParaRPr>
          </a:p>
        </p:txBody>
      </p:sp>
      <p:sp>
        <p:nvSpPr>
          <p:cNvPr id="59" name="Left Brace 58"/>
          <p:cNvSpPr/>
          <p:nvPr/>
        </p:nvSpPr>
        <p:spPr>
          <a:xfrm>
            <a:off x="6626482" y="1756120"/>
            <a:ext cx="541506" cy="7119413"/>
          </a:xfrm>
          <a:prstGeom prst="leftBrace">
            <a:avLst>
              <a:gd name="adj1" fmla="val 44261"/>
              <a:gd name="adj2" fmla="val 50000"/>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Gill Sans MT"/>
            </a:endParaRPr>
          </a:p>
        </p:txBody>
      </p:sp>
      <p:sp>
        <p:nvSpPr>
          <p:cNvPr id="41" name="TextBox 40"/>
          <p:cNvSpPr txBox="1"/>
          <p:nvPr/>
        </p:nvSpPr>
        <p:spPr>
          <a:xfrm>
            <a:off x="2953163" y="2171723"/>
            <a:ext cx="6447824" cy="523220"/>
          </a:xfrm>
          <a:prstGeom prst="rect">
            <a:avLst/>
          </a:prstGeom>
          <a:noFill/>
        </p:spPr>
        <p:txBody>
          <a:bodyPr wrap="square" rtlCol="0">
            <a:spAutoFit/>
          </a:bodyPr>
          <a:lstStyle/>
          <a:p>
            <a:pPr defTabSz="914400"/>
            <a:r>
              <a:rPr lang="en-US" sz="2800" dirty="0" smtClean="0">
                <a:solidFill>
                  <a:prstClr val="black"/>
                </a:solidFill>
                <a:latin typeface="Gill Sans MT"/>
              </a:rPr>
              <a:t>…and the only data element accessible!</a:t>
            </a:r>
            <a:endParaRPr lang="en-US" sz="2800" dirty="0">
              <a:solidFill>
                <a:prstClr val="black"/>
              </a:solidFill>
              <a:latin typeface="Gill Sans MT"/>
            </a:endParaRPr>
          </a:p>
        </p:txBody>
      </p:sp>
      <p:cxnSp>
        <p:nvCxnSpPr>
          <p:cNvPr id="46" name="Straight Arrow Connector 45"/>
          <p:cNvCxnSpPr/>
          <p:nvPr/>
        </p:nvCxnSpPr>
        <p:spPr>
          <a:xfrm flipH="1">
            <a:off x="2401453" y="2604965"/>
            <a:ext cx="573112" cy="445829"/>
          </a:xfrm>
          <a:prstGeom prst="straightConnector1">
            <a:avLst/>
          </a:prstGeom>
          <a:noFill/>
          <a:ln w="41275" cap="flat" cmpd="sng" algn="ctr">
            <a:solidFill>
              <a:srgbClr val="002060"/>
            </a:solidFill>
            <a:prstDash val="solid"/>
            <a:tailEnd type="arrow"/>
          </a:ln>
          <a:effectLst/>
        </p:spPr>
      </p:cxnSp>
    </p:spTree>
    <p:extLst>
      <p:ext uri="{BB962C8B-B14F-4D97-AF65-F5344CB8AC3E}">
        <p14:creationId xmlns:p14="http://schemas.microsoft.com/office/powerpoint/2010/main" val="2287241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Vector</a:t>
            </a:r>
            <a:endParaRPr lang="en-US" sz="5400" dirty="0"/>
          </a:p>
        </p:txBody>
      </p:sp>
      <p:grpSp>
        <p:nvGrpSpPr>
          <p:cNvPr id="30" name="Group 29"/>
          <p:cNvGrpSpPr/>
          <p:nvPr/>
        </p:nvGrpSpPr>
        <p:grpSpPr>
          <a:xfrm>
            <a:off x="9463132" y="3222342"/>
            <a:ext cx="838200" cy="838200"/>
            <a:chOff x="7543800" y="2895600"/>
            <a:chExt cx="838200" cy="838200"/>
          </a:xfrm>
        </p:grpSpPr>
        <p:sp>
          <p:nvSpPr>
            <p:cNvPr id="31" name="Rounded Rectangle 30"/>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2" name="TextBox 31"/>
            <p:cNvSpPr txBox="1"/>
            <p:nvPr/>
          </p:nvSpPr>
          <p:spPr>
            <a:xfrm>
              <a:off x="7696200" y="2971800"/>
              <a:ext cx="6858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prstClr val="black"/>
                  </a:solidFill>
                  <a:effectLst/>
                  <a:uLnTx/>
                  <a:uFillTx/>
                  <a:latin typeface="Gill Sans MT"/>
                </a:rPr>
                <a:t>5</a:t>
              </a:r>
            </a:p>
          </p:txBody>
        </p:sp>
      </p:grpSp>
      <p:grpSp>
        <p:nvGrpSpPr>
          <p:cNvPr id="33" name="Group 32"/>
          <p:cNvGrpSpPr/>
          <p:nvPr/>
        </p:nvGrpSpPr>
        <p:grpSpPr>
          <a:xfrm>
            <a:off x="7939132" y="3222342"/>
            <a:ext cx="822960" cy="838200"/>
            <a:chOff x="7543800" y="2895600"/>
            <a:chExt cx="822960" cy="838200"/>
          </a:xfrm>
        </p:grpSpPr>
        <p:sp>
          <p:nvSpPr>
            <p:cNvPr id="34" name="Rounded Rectangle 33"/>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5" name="TextBox 34"/>
            <p:cNvSpPr txBox="1"/>
            <p:nvPr/>
          </p:nvSpPr>
          <p:spPr>
            <a:xfrm>
              <a:off x="7680960" y="2971800"/>
              <a:ext cx="6858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prstClr val="black"/>
                  </a:solidFill>
                  <a:effectLst/>
                  <a:uLnTx/>
                  <a:uFillTx/>
                  <a:latin typeface="Arial Unicode MS" pitchFamily="34" charset="-128"/>
                  <a:ea typeface="Arial Unicode MS" pitchFamily="34" charset="-128"/>
                  <a:cs typeface="Arial Unicode MS" pitchFamily="34" charset="-128"/>
                </a:rPr>
                <a:t>4</a:t>
              </a:r>
            </a:p>
          </p:txBody>
        </p:sp>
      </p:grpSp>
      <p:sp>
        <p:nvSpPr>
          <p:cNvPr id="36" name="Rounded Rectangle 35"/>
          <p:cNvSpPr/>
          <p:nvPr/>
        </p:nvSpPr>
        <p:spPr>
          <a:xfrm>
            <a:off x="6415132" y="3184242"/>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7" name="Rounded Rectangle 36"/>
          <p:cNvSpPr/>
          <p:nvPr/>
        </p:nvSpPr>
        <p:spPr>
          <a:xfrm>
            <a:off x="4891132" y="3184242"/>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38" name="Rounded Rectangle 37"/>
          <p:cNvSpPr/>
          <p:nvPr/>
        </p:nvSpPr>
        <p:spPr>
          <a:xfrm>
            <a:off x="3360897" y="3206349"/>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cxnSp>
        <p:nvCxnSpPr>
          <p:cNvPr id="39" name="Straight Arrow Connector 38"/>
          <p:cNvCxnSpPr/>
          <p:nvPr/>
        </p:nvCxnSpPr>
        <p:spPr>
          <a:xfrm>
            <a:off x="5698852" y="3641442"/>
            <a:ext cx="685800" cy="0"/>
          </a:xfrm>
          <a:prstGeom prst="straightConnector1">
            <a:avLst/>
          </a:prstGeom>
          <a:noFill/>
          <a:ln w="76200" cap="flat" cmpd="sng" algn="ctr">
            <a:solidFill>
              <a:prstClr val="black"/>
            </a:solidFill>
            <a:prstDash val="sysDot"/>
            <a:headEnd type="arrow"/>
            <a:tailEnd type="none"/>
          </a:ln>
          <a:effectLst/>
        </p:spPr>
      </p:cxnSp>
      <p:cxnSp>
        <p:nvCxnSpPr>
          <p:cNvPr id="40" name="Straight Arrow Connector 39"/>
          <p:cNvCxnSpPr/>
          <p:nvPr/>
        </p:nvCxnSpPr>
        <p:spPr>
          <a:xfrm>
            <a:off x="7225900" y="3641442"/>
            <a:ext cx="685800" cy="0"/>
          </a:xfrm>
          <a:prstGeom prst="straightConnector1">
            <a:avLst/>
          </a:prstGeom>
          <a:noFill/>
          <a:ln w="76200" cap="flat" cmpd="sng" algn="ctr">
            <a:solidFill>
              <a:prstClr val="black"/>
            </a:solidFill>
            <a:prstDash val="sysDot"/>
            <a:headEnd type="arrow"/>
            <a:tailEnd type="none"/>
          </a:ln>
          <a:effectLst/>
        </p:spPr>
      </p:cxnSp>
      <p:sp>
        <p:nvSpPr>
          <p:cNvPr id="42" name="TextBox 41"/>
          <p:cNvSpPr txBox="1"/>
          <p:nvPr/>
        </p:nvSpPr>
        <p:spPr>
          <a:xfrm>
            <a:off x="6549244" y="3260442"/>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3</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3" name="TextBox 42"/>
          <p:cNvSpPr txBox="1"/>
          <p:nvPr/>
        </p:nvSpPr>
        <p:spPr>
          <a:xfrm>
            <a:off x="5022196" y="3260442"/>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2</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4" name="TextBox 43"/>
          <p:cNvSpPr txBox="1"/>
          <p:nvPr/>
        </p:nvSpPr>
        <p:spPr>
          <a:xfrm>
            <a:off x="3471477" y="3267607"/>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1</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5" name="TextBox 44"/>
          <p:cNvSpPr txBox="1"/>
          <p:nvPr/>
        </p:nvSpPr>
        <p:spPr>
          <a:xfrm>
            <a:off x="8083110" y="1643196"/>
            <a:ext cx="2514600" cy="954107"/>
          </a:xfrm>
          <a:prstGeom prst="rect">
            <a:avLst/>
          </a:prstGeom>
          <a:noFill/>
        </p:spPr>
        <p:txBody>
          <a:bodyPr wrap="square" rtlCol="0">
            <a:spAutoFit/>
          </a:bodyPr>
          <a:lstStyle/>
          <a:p>
            <a:pPr defTabSz="914400"/>
            <a:r>
              <a:rPr lang="en-US" sz="2800" dirty="0" smtClean="0">
                <a:solidFill>
                  <a:prstClr val="black"/>
                </a:solidFill>
                <a:latin typeface="Gill Sans MT"/>
              </a:rPr>
              <a:t>Construct </a:t>
            </a:r>
          </a:p>
          <a:p>
            <a:pP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47" name="Straight Arrow Connector 46"/>
          <p:cNvCxnSpPr/>
          <p:nvPr/>
        </p:nvCxnSpPr>
        <p:spPr>
          <a:xfrm>
            <a:off x="9463132" y="2604997"/>
            <a:ext cx="253647" cy="459483"/>
          </a:xfrm>
          <a:prstGeom prst="straightConnector1">
            <a:avLst/>
          </a:prstGeom>
          <a:noFill/>
          <a:ln w="41275" cap="flat" cmpd="sng" algn="ctr">
            <a:solidFill>
              <a:srgbClr val="002060"/>
            </a:solidFill>
            <a:prstDash val="solid"/>
            <a:tailEnd type="arrow"/>
          </a:ln>
          <a:effectLst/>
        </p:spPr>
      </p:cxnSp>
      <p:sp>
        <p:nvSpPr>
          <p:cNvPr id="48" name="Left Brace 47"/>
          <p:cNvSpPr/>
          <p:nvPr/>
        </p:nvSpPr>
        <p:spPr>
          <a:xfrm>
            <a:off x="1967343" y="3966092"/>
            <a:ext cx="541506" cy="838200"/>
          </a:xfrm>
          <a:prstGeom prst="leftBrace">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Gill Sans MT"/>
            </a:endParaRPr>
          </a:p>
        </p:txBody>
      </p:sp>
      <p:sp>
        <p:nvSpPr>
          <p:cNvPr id="49" name="TextBox 48"/>
          <p:cNvSpPr txBox="1"/>
          <p:nvPr/>
        </p:nvSpPr>
        <p:spPr>
          <a:xfrm>
            <a:off x="4760280" y="5582461"/>
            <a:ext cx="990600" cy="523220"/>
          </a:xfrm>
          <a:prstGeom prst="rect">
            <a:avLst/>
          </a:prstGeom>
          <a:noFill/>
        </p:spPr>
        <p:txBody>
          <a:bodyPr wrap="square" rtlCol="0">
            <a:spAutoFit/>
          </a:bodyPr>
          <a:lstStyle/>
          <a:p>
            <a:pPr defTabSz="914400"/>
            <a:r>
              <a:rPr lang="en-US" sz="2800" dirty="0" smtClean="0">
                <a:solidFill>
                  <a:prstClr val="black"/>
                </a:solidFill>
                <a:latin typeface="Gill Sans MT"/>
              </a:rPr>
              <a:t>Initial</a:t>
            </a:r>
            <a:endParaRPr lang="en-US" sz="2800" dirty="0">
              <a:solidFill>
                <a:prstClr val="black"/>
              </a:solidFill>
              <a:latin typeface="Gill Sans MT"/>
            </a:endParaRPr>
          </a:p>
        </p:txBody>
      </p:sp>
      <p:sp>
        <p:nvSpPr>
          <p:cNvPr id="50" name="TextBox 49"/>
          <p:cNvSpPr txBox="1"/>
          <p:nvPr/>
        </p:nvSpPr>
        <p:spPr>
          <a:xfrm>
            <a:off x="9463132" y="4562218"/>
            <a:ext cx="818583" cy="523220"/>
          </a:xfrm>
          <a:prstGeom prst="rect">
            <a:avLst/>
          </a:prstGeom>
          <a:noFill/>
        </p:spPr>
        <p:txBody>
          <a:bodyPr wrap="square" rtlCol="0">
            <a:spAutoFit/>
          </a:bodyPr>
          <a:lstStyle/>
          <a:p>
            <a:pPr defTabSz="914400"/>
            <a:r>
              <a:rPr lang="en-US" sz="2800" dirty="0" smtClean="0">
                <a:solidFill>
                  <a:prstClr val="black"/>
                </a:solidFill>
                <a:latin typeface="Gill Sans MT"/>
              </a:rPr>
              <a:t>Last</a:t>
            </a:r>
            <a:endParaRPr lang="en-US" sz="2800" dirty="0">
              <a:solidFill>
                <a:prstClr val="black"/>
              </a:solidFill>
              <a:latin typeface="Gill Sans MT"/>
            </a:endParaRPr>
          </a:p>
        </p:txBody>
      </p:sp>
      <p:grpSp>
        <p:nvGrpSpPr>
          <p:cNvPr id="51" name="Group 50"/>
          <p:cNvGrpSpPr/>
          <p:nvPr/>
        </p:nvGrpSpPr>
        <p:grpSpPr>
          <a:xfrm>
            <a:off x="1830662" y="3184242"/>
            <a:ext cx="762000" cy="838200"/>
            <a:chOff x="7543800" y="2895600"/>
            <a:chExt cx="762000" cy="838200"/>
          </a:xfrm>
        </p:grpSpPr>
        <p:sp>
          <p:nvSpPr>
            <p:cNvPr id="52" name="Rounded Rectangle 51"/>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Gill Sans MT"/>
              </a:endParaRPr>
            </a:p>
          </p:txBody>
        </p:sp>
        <p:sp>
          <p:nvSpPr>
            <p:cNvPr id="53" name="TextBox 52"/>
            <p:cNvSpPr txBox="1"/>
            <p:nvPr/>
          </p:nvSpPr>
          <p:spPr>
            <a:xfrm>
              <a:off x="7620000" y="2926080"/>
              <a:ext cx="6858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prstClr val="black"/>
                  </a:solidFill>
                  <a:effectLst/>
                  <a:uLnTx/>
                  <a:uFillTx/>
                  <a:latin typeface="Gill Sans MT"/>
                </a:rPr>
                <a:t>[ ]</a:t>
              </a:r>
            </a:p>
          </p:txBody>
        </p:sp>
      </p:grpSp>
      <p:sp>
        <p:nvSpPr>
          <p:cNvPr id="54" name="TextBox 53"/>
          <p:cNvSpPr txBox="1"/>
          <p:nvPr/>
        </p:nvSpPr>
        <p:spPr>
          <a:xfrm>
            <a:off x="1659701" y="4512080"/>
            <a:ext cx="1117557" cy="523220"/>
          </a:xfrm>
          <a:prstGeom prst="rect">
            <a:avLst/>
          </a:prstGeom>
          <a:noFill/>
        </p:spPr>
        <p:txBody>
          <a:bodyPr wrap="square" rtlCol="0">
            <a:spAutoFit/>
          </a:bodyPr>
          <a:lstStyle/>
          <a:p>
            <a:pPr defTabSz="914400"/>
            <a:r>
              <a:rPr lang="en-US" sz="2800" dirty="0">
                <a:solidFill>
                  <a:prstClr val="black"/>
                </a:solidFill>
                <a:latin typeface="Gill Sans MT"/>
              </a:rPr>
              <a:t>e</a:t>
            </a:r>
            <a:r>
              <a:rPr lang="en-US" sz="2800" dirty="0" smtClean="0">
                <a:solidFill>
                  <a:prstClr val="black"/>
                </a:solidFill>
                <a:latin typeface="Gill Sans MT"/>
              </a:rPr>
              <a:t>mpty</a:t>
            </a:r>
            <a:endParaRPr lang="en-US" sz="2800" dirty="0">
              <a:solidFill>
                <a:prstClr val="black"/>
              </a:solidFill>
              <a:latin typeface="Gill Sans MT"/>
            </a:endParaRPr>
          </a:p>
        </p:txBody>
      </p:sp>
      <p:sp>
        <p:nvSpPr>
          <p:cNvPr id="55" name="TextBox 54"/>
          <p:cNvSpPr txBox="1"/>
          <p:nvPr/>
        </p:nvSpPr>
        <p:spPr>
          <a:xfrm>
            <a:off x="8777332" y="2917542"/>
            <a:ext cx="609600" cy="1200329"/>
          </a:xfrm>
          <a:prstGeom prst="rect">
            <a:avLst/>
          </a:prstGeom>
          <a:noFill/>
        </p:spPr>
        <p:txBody>
          <a:bodyPr wrap="square" rtlCol="0">
            <a:spAutoFit/>
          </a:bodyPr>
          <a:lstStyle/>
          <a:p>
            <a:pPr defTabSz="914400"/>
            <a:r>
              <a:rPr lang="en-US" sz="7200" dirty="0" smtClean="0">
                <a:solidFill>
                  <a:prstClr val="black"/>
                </a:solidFill>
                <a:latin typeface="Gill Sans MT"/>
              </a:rPr>
              <a:t>;;</a:t>
            </a:r>
            <a:endParaRPr lang="en-US" sz="7200" dirty="0">
              <a:solidFill>
                <a:prstClr val="black"/>
              </a:solidFill>
              <a:latin typeface="Gill Sans MT"/>
            </a:endParaRPr>
          </a:p>
        </p:txBody>
      </p:sp>
      <p:cxnSp>
        <p:nvCxnSpPr>
          <p:cNvPr id="56" name="Straight Arrow Connector 55"/>
          <p:cNvCxnSpPr/>
          <p:nvPr/>
        </p:nvCxnSpPr>
        <p:spPr>
          <a:xfrm>
            <a:off x="2638046" y="3614824"/>
            <a:ext cx="685800" cy="0"/>
          </a:xfrm>
          <a:prstGeom prst="straightConnector1">
            <a:avLst/>
          </a:prstGeom>
          <a:noFill/>
          <a:ln w="76200" cap="flat" cmpd="sng" algn="ctr">
            <a:solidFill>
              <a:prstClr val="black"/>
            </a:solidFill>
            <a:prstDash val="sysDot"/>
            <a:headEnd type="arrow"/>
            <a:tailEnd type="none"/>
          </a:ln>
          <a:effectLst/>
        </p:spPr>
      </p:cxnSp>
      <p:cxnSp>
        <p:nvCxnSpPr>
          <p:cNvPr id="57" name="Straight Arrow Connector 56"/>
          <p:cNvCxnSpPr/>
          <p:nvPr/>
        </p:nvCxnSpPr>
        <p:spPr>
          <a:xfrm>
            <a:off x="4205332" y="3641442"/>
            <a:ext cx="685800" cy="0"/>
          </a:xfrm>
          <a:prstGeom prst="straightConnector1">
            <a:avLst/>
          </a:prstGeom>
          <a:noFill/>
          <a:ln w="76200" cap="flat" cmpd="sng" algn="ctr">
            <a:solidFill>
              <a:prstClr val="black"/>
            </a:solidFill>
            <a:prstDash val="sysDot"/>
            <a:headEnd type="arrow"/>
            <a:tailEnd type="none"/>
          </a:ln>
          <a:effectLst/>
        </p:spPr>
      </p:cxnSp>
      <p:sp>
        <p:nvSpPr>
          <p:cNvPr id="58" name="Left Brace 57"/>
          <p:cNvSpPr/>
          <p:nvPr/>
        </p:nvSpPr>
        <p:spPr>
          <a:xfrm>
            <a:off x="9621288" y="3967316"/>
            <a:ext cx="541506" cy="838200"/>
          </a:xfrm>
          <a:prstGeom prst="leftBrace">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Gill Sans MT"/>
            </a:endParaRPr>
          </a:p>
        </p:txBody>
      </p:sp>
      <p:sp>
        <p:nvSpPr>
          <p:cNvPr id="59" name="Left Brace 58"/>
          <p:cNvSpPr/>
          <p:nvPr/>
        </p:nvSpPr>
        <p:spPr>
          <a:xfrm>
            <a:off x="5005079" y="1944284"/>
            <a:ext cx="541506" cy="6894003"/>
          </a:xfrm>
          <a:prstGeom prst="leftBrace">
            <a:avLst>
              <a:gd name="adj1" fmla="val 44261"/>
              <a:gd name="adj2" fmla="val 50000"/>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Gill Sans MT"/>
            </a:endParaRPr>
          </a:p>
        </p:txBody>
      </p:sp>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507" y="402037"/>
            <a:ext cx="1551819" cy="1551819"/>
          </a:xfrm>
          <a:prstGeom prst="rect">
            <a:avLst/>
          </a:prstGeom>
        </p:spPr>
      </p:pic>
    </p:spTree>
    <p:extLst>
      <p:ext uri="{BB962C8B-B14F-4D97-AF65-F5344CB8AC3E}">
        <p14:creationId xmlns:p14="http://schemas.microsoft.com/office/powerpoint/2010/main" val="3476172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35595" y="221880"/>
            <a:ext cx="10734887" cy="1053129"/>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Windowing a sequence</a:t>
            </a:r>
            <a:endParaRPr lang="en-US" sz="5400" dirty="0"/>
          </a:p>
        </p:txBody>
      </p:sp>
      <p:sp>
        <p:nvSpPr>
          <p:cNvPr id="5" name="TextBox 4"/>
          <p:cNvSpPr txBox="1"/>
          <p:nvPr/>
        </p:nvSpPr>
        <p:spPr>
          <a:xfrm>
            <a:off x="360430" y="1948109"/>
            <a:ext cx="11740781" cy="3539430"/>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windowFun</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windowLength</a:t>
            </a:r>
            <a:r>
              <a:rPr lang="en-US" sz="2800" dirty="0">
                <a:solidFill>
                  <a:srgbClr val="000000"/>
                </a:solidFill>
                <a:highlight>
                  <a:srgbClr val="FFFFFF"/>
                </a:highlight>
                <a:latin typeface="Consolas" panose="020B0609020204030204" pitchFamily="49" charset="0"/>
              </a:rPr>
              <a:t> = </a:t>
            </a:r>
          </a:p>
          <a:p>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fun</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(v : Vector&lt;Vector&lt;Weather&gt;&gt;) t </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if</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v.Last.Length</a:t>
            </a:r>
            <a:r>
              <a:rPr lang="en-US" sz="2800" dirty="0">
                <a:solidFill>
                  <a:srgbClr val="000000"/>
                </a:solidFill>
                <a:highlight>
                  <a:srgbClr val="FFFFFF"/>
                </a:highlight>
                <a:latin typeface="Consolas" panose="020B0609020204030204" pitchFamily="49" charset="0"/>
              </a:rPr>
              <a:t> = </a:t>
            </a:r>
            <a:r>
              <a:rPr lang="en-US" sz="2800" dirty="0" err="1">
                <a:solidFill>
                  <a:srgbClr val="000000"/>
                </a:solidFill>
                <a:highlight>
                  <a:srgbClr val="FFFFFF"/>
                </a:highlight>
                <a:latin typeface="Consolas" panose="020B0609020204030204" pitchFamily="49" charset="0"/>
              </a:rPr>
              <a:t>windowLength</a:t>
            </a:r>
            <a:r>
              <a:rPr lang="en-US" sz="2800" dirty="0">
                <a:solidFill>
                  <a:srgbClr val="000000"/>
                </a:solidFill>
                <a:highlight>
                  <a:srgbClr val="FFFFFF"/>
                </a:highlight>
                <a:latin typeface="Consolas" panose="020B0609020204030204" pitchFamily="49" charset="0"/>
              </a:rPr>
              <a:t> </a:t>
            </a:r>
          </a:p>
          <a:p>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then</a:t>
            </a:r>
            <a:r>
              <a:rPr lang="en-US" sz="2800" dirty="0" smtClean="0">
                <a:solidFill>
                  <a:srgbClr val="000000"/>
                </a:solidFill>
                <a:highlight>
                  <a:srgbClr val="FFFFFF"/>
                </a:highlight>
                <a:latin typeface="Consolas" panose="020B0609020204030204" pitchFamily="49" charset="0"/>
              </a:rPr>
              <a:t> </a:t>
            </a:r>
            <a:endParaRPr lang="en-US" sz="2800" dirty="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		v |&gt; </a:t>
            </a:r>
            <a:r>
              <a:rPr lang="en-US" sz="2800" dirty="0" err="1">
                <a:solidFill>
                  <a:srgbClr val="000000"/>
                </a:solidFill>
                <a:highlight>
                  <a:srgbClr val="FFFFFF"/>
                </a:highlight>
                <a:latin typeface="Consolas" panose="020B0609020204030204" pitchFamily="49" charset="0"/>
              </a:rPr>
              <a:t>Vector.conj</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Vector.empty.Conj</a:t>
            </a:r>
            <a:r>
              <a:rPr lang="en-US" sz="2800" dirty="0">
                <a:solidFill>
                  <a:srgbClr val="000000"/>
                </a:solidFill>
                <a:highlight>
                  <a:srgbClr val="FFFFFF"/>
                </a:highlight>
                <a:latin typeface="Consolas" panose="020B0609020204030204" pitchFamily="49" charset="0"/>
              </a:rPr>
              <a:t>(t))</a:t>
            </a:r>
          </a:p>
          <a:p>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else</a:t>
            </a:r>
            <a:r>
              <a:rPr lang="en-US" sz="2800" dirty="0" smtClean="0">
                <a:solidFill>
                  <a:srgbClr val="000000"/>
                </a:solidFill>
                <a:highlight>
                  <a:srgbClr val="FFFFFF"/>
                </a:highlight>
                <a:latin typeface="Consolas" panose="020B0609020204030204" pitchFamily="49" charset="0"/>
              </a:rPr>
              <a:t> </a:t>
            </a:r>
            <a:endParaRPr lang="en-US" sz="2800" dirty="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Vector.initial</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v </a:t>
            </a:r>
          </a:p>
          <a:p>
            <a:r>
              <a:rPr lang="en-US" sz="2800" dirty="0" smtClean="0">
                <a:solidFill>
                  <a:srgbClr val="000000"/>
                </a:solidFill>
                <a:highlight>
                  <a:srgbClr val="FFFFFF"/>
                </a:highlight>
                <a:latin typeface="Consolas" panose="020B0609020204030204" pitchFamily="49" charset="0"/>
              </a:rPr>
              <a:t>		|&gt; </a:t>
            </a:r>
            <a:r>
              <a:rPr lang="en-US" sz="2800" dirty="0" err="1">
                <a:solidFill>
                  <a:srgbClr val="000000"/>
                </a:solidFill>
                <a:highlight>
                  <a:srgbClr val="FFFFFF"/>
                </a:highlight>
                <a:latin typeface="Consolas" panose="020B0609020204030204" pitchFamily="49" charset="0"/>
              </a:rPr>
              <a:t>Vector.conj</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Vector.last</a:t>
            </a:r>
            <a:r>
              <a:rPr lang="en-US" sz="2800" dirty="0">
                <a:solidFill>
                  <a:srgbClr val="000000"/>
                </a:solidFill>
                <a:highlight>
                  <a:srgbClr val="FFFFFF"/>
                </a:highlight>
                <a:latin typeface="Consolas" panose="020B0609020204030204" pitchFamily="49" charset="0"/>
              </a:rPr>
              <a:t> v |&gt; </a:t>
            </a:r>
            <a:r>
              <a:rPr lang="en-US" sz="2800" dirty="0" err="1">
                <a:solidFill>
                  <a:srgbClr val="000000"/>
                </a:solidFill>
                <a:highlight>
                  <a:srgbClr val="FFFFFF"/>
                </a:highlight>
                <a:latin typeface="Consolas" panose="020B0609020204030204" pitchFamily="49" charset="0"/>
              </a:rPr>
              <a:t>Vector.conj</a:t>
            </a:r>
            <a:r>
              <a:rPr lang="en-US" sz="2800" dirty="0">
                <a:solidFill>
                  <a:srgbClr val="000000"/>
                </a:solidFill>
                <a:highlight>
                  <a:srgbClr val="FFFFFF"/>
                </a:highlight>
                <a:latin typeface="Consolas" panose="020B0609020204030204" pitchFamily="49" charset="0"/>
              </a:rPr>
              <a:t> t)</a:t>
            </a:r>
            <a:endParaRPr lang="en-US" sz="28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048113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35595" y="221880"/>
            <a:ext cx="10734887" cy="1053129"/>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solidFill>
                  <a:prstClr val="black">
                    <a:lumMod val="85000"/>
                    <a:lumOff val="15000"/>
                  </a:prstClr>
                </a:solidFill>
              </a:rPr>
              <a:t>Windowing a sequence</a:t>
            </a:r>
            <a:endParaRPr lang="en-US" sz="5400" dirty="0">
              <a:solidFill>
                <a:prstClr val="black">
                  <a:lumMod val="85000"/>
                  <a:lumOff val="15000"/>
                </a:prstClr>
              </a:solidFill>
            </a:endParaRPr>
          </a:p>
        </p:txBody>
      </p:sp>
      <p:sp>
        <p:nvSpPr>
          <p:cNvPr id="5" name="TextBox 4"/>
          <p:cNvSpPr txBox="1"/>
          <p:nvPr/>
        </p:nvSpPr>
        <p:spPr>
          <a:xfrm>
            <a:off x="360430" y="1948109"/>
            <a:ext cx="11740781" cy="2246769"/>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windowedForecast</a:t>
            </a:r>
            <a:r>
              <a:rPr lang="en-US" sz="2800" dirty="0">
                <a:solidFill>
                  <a:srgbClr val="000000"/>
                </a:solidFill>
                <a:highlight>
                  <a:srgbClr val="FFFFFF"/>
                </a:highlight>
                <a:latin typeface="Consolas" panose="020B0609020204030204" pitchFamily="49" charset="0"/>
              </a:rPr>
              <a:t> = </a:t>
            </a:r>
          </a:p>
          <a:p>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Seq.unfold</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NextState</a:t>
            </a:r>
            <a:r>
              <a:rPr lang="en-US" sz="2800" dirty="0">
                <a:solidFill>
                  <a:srgbClr val="000000"/>
                </a:solidFill>
                <a:highlight>
                  <a:srgbClr val="FFFFFF"/>
                </a:highlight>
                <a:latin typeface="Consolas" panose="020B0609020204030204" pitchFamily="49" charset="0"/>
              </a:rPr>
              <a:t> (Sunny, (</a:t>
            </a:r>
            <a:r>
              <a:rPr lang="en-US" sz="2800" dirty="0">
                <a:solidFill>
                  <a:srgbClr val="0000FF"/>
                </a:solidFill>
                <a:highlight>
                  <a:srgbClr val="FFFFFF"/>
                </a:highlight>
                <a:latin typeface="Consolas" panose="020B0609020204030204" pitchFamily="49" charset="0"/>
              </a:rPr>
              <a:t>new</a:t>
            </a:r>
            <a:r>
              <a:rPr lang="en-US" sz="2800" dirty="0">
                <a:solidFill>
                  <a:srgbClr val="000000"/>
                </a:solidFill>
                <a:highlight>
                  <a:srgbClr val="FFFFFF"/>
                </a:highlight>
                <a:latin typeface="Consolas" panose="020B0609020204030204" pitchFamily="49" charset="0"/>
              </a:rPr>
              <a:t> Random()), 0L)</a:t>
            </a:r>
          </a:p>
          <a:p>
            <a:r>
              <a:rPr lang="en-US" sz="2800" dirty="0" smtClean="0">
                <a:solidFill>
                  <a:srgbClr val="000000"/>
                </a:solidFill>
                <a:highlight>
                  <a:srgbClr val="FFFFFF"/>
                </a:highlight>
                <a:latin typeface="Consolas" panose="020B0609020204030204" pitchFamily="49" charset="0"/>
              </a:rPr>
              <a:t>	|&gt; </a:t>
            </a:r>
            <a:r>
              <a:rPr lang="en-US" sz="2800" dirty="0" err="1">
                <a:solidFill>
                  <a:srgbClr val="000000"/>
                </a:solidFill>
                <a:highlight>
                  <a:srgbClr val="FFFFFF"/>
                </a:highlight>
                <a:latin typeface="Consolas" panose="020B0609020204030204" pitchFamily="49" charset="0"/>
              </a:rPr>
              <a:t>Seq.truncate</a:t>
            </a:r>
            <a:r>
              <a:rPr lang="en-US" sz="2800" dirty="0">
                <a:solidFill>
                  <a:srgbClr val="000000"/>
                </a:solidFill>
                <a:highlight>
                  <a:srgbClr val="FFFFFF"/>
                </a:highlight>
                <a:latin typeface="Consolas" panose="020B0609020204030204" pitchFamily="49" charset="0"/>
              </a:rPr>
              <a:t> 365 </a:t>
            </a:r>
          </a:p>
          <a:p>
            <a:r>
              <a:rPr lang="en-US" sz="2800" dirty="0" smtClean="0">
                <a:solidFill>
                  <a:srgbClr val="000000"/>
                </a:solidFill>
                <a:highlight>
                  <a:srgbClr val="FFFFFF"/>
                </a:highlight>
                <a:latin typeface="Consolas" panose="020B0609020204030204" pitchFamily="49" charset="0"/>
              </a:rPr>
              <a:t>	|&gt; </a:t>
            </a:r>
            <a:r>
              <a:rPr lang="en-US" sz="2800" dirty="0" err="1">
                <a:solidFill>
                  <a:srgbClr val="000000"/>
                </a:solidFill>
                <a:highlight>
                  <a:srgbClr val="FFFFFF"/>
                </a:highlight>
                <a:latin typeface="Consolas" panose="020B0609020204030204" pitchFamily="49" charset="0"/>
              </a:rPr>
              <a:t>Seq.fold</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windowFun</a:t>
            </a:r>
            <a:r>
              <a:rPr lang="en-US" sz="2800" dirty="0">
                <a:solidFill>
                  <a:srgbClr val="000000"/>
                </a:solidFill>
                <a:highlight>
                  <a:srgbClr val="FFFFFF"/>
                </a:highlight>
                <a:latin typeface="Consolas" panose="020B0609020204030204" pitchFamily="49" charset="0"/>
              </a:rPr>
              <a:t> 7)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Vector.empty.Conj</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Vector.empty</a:t>
            </a:r>
            <a:r>
              <a:rPr lang="en-US" sz="2800" dirty="0">
                <a:solidFill>
                  <a:srgbClr val="000000"/>
                </a:solidFill>
                <a:highlight>
                  <a:srgbClr val="FFFFFF"/>
                </a:highlight>
                <a:latin typeface="Consolas" panose="020B0609020204030204" pitchFamily="49" charset="0"/>
              </a:rPr>
              <a:t>&lt;Weather&gt;)</a:t>
            </a:r>
            <a:endParaRPr lang="en-US" sz="28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256890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35595" y="221880"/>
            <a:ext cx="10734887" cy="1053129"/>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solidFill>
                  <a:prstClr val="black">
                    <a:lumMod val="85000"/>
                    <a:lumOff val="15000"/>
                  </a:prstClr>
                </a:solidFill>
              </a:rPr>
              <a:t>Fold on Vector Windows</a:t>
            </a:r>
            <a:endParaRPr lang="en-US" sz="5400" dirty="0">
              <a:solidFill>
                <a:prstClr val="black">
                  <a:lumMod val="85000"/>
                  <a:lumOff val="15000"/>
                </a:prstClr>
              </a:solidFill>
            </a:endParaRPr>
          </a:p>
        </p:txBody>
      </p:sp>
      <p:sp>
        <p:nvSpPr>
          <p:cNvPr id="5" name="TextBox 4"/>
          <p:cNvSpPr txBox="1"/>
          <p:nvPr/>
        </p:nvSpPr>
        <p:spPr>
          <a:xfrm>
            <a:off x="451219" y="1275009"/>
            <a:ext cx="11740781" cy="4401205"/>
          </a:xfrm>
          <a:prstGeom prst="rect">
            <a:avLst/>
          </a:prstGeom>
          <a:noFill/>
        </p:spPr>
        <p:txBody>
          <a:bodyPr wrap="square" rtlCol="0">
            <a:spAutoFit/>
          </a:bodyPr>
          <a:lstStyle/>
          <a:p>
            <a:endParaRPr lang="en-US" sz="2800" dirty="0" smtClean="0">
              <a:solidFill>
                <a:srgbClr val="0000FF"/>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let</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initialFun</a:t>
            </a:r>
            <a:r>
              <a:rPr lang="en-US" sz="2800" dirty="0">
                <a:solidFill>
                  <a:srgbClr val="000000"/>
                </a:solidFill>
                <a:highlight>
                  <a:srgbClr val="FFFFFF"/>
                </a:highlight>
                <a:latin typeface="Consolas" panose="020B0609020204030204" pitchFamily="49" charset="0"/>
              </a:rPr>
              <a:t> =    </a:t>
            </a:r>
          </a:p>
          <a:p>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fun</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(v : Vector&lt;Vector&lt;Weather&gt;&gt;) (t : Vector&lt;Weather</a:t>
            </a:r>
            <a:r>
              <a:rPr lang="en-US" sz="2800" dirty="0" smtClean="0">
                <a:solidFill>
                  <a:srgbClr val="000000"/>
                </a:solidFill>
                <a:highlight>
                  <a:srgbClr val="FFFFFF"/>
                </a:highlight>
                <a:latin typeface="Consolas" panose="020B0609020204030204" pitchFamily="49" charset="0"/>
              </a:rPr>
              <a:t>&gt;)</a:t>
            </a:r>
          </a:p>
          <a:p>
            <a:r>
              <a:rPr lang="en-US" sz="2800" dirty="0" smtClean="0">
                <a:solidFill>
                  <a:srgbClr val="0000FF"/>
                </a:solidFill>
                <a:highlight>
                  <a:srgbClr val="FFFFFF"/>
                </a:highlight>
                <a:latin typeface="Consolas" panose="020B0609020204030204" pitchFamily="49" charset="0"/>
              </a:rPr>
              <a:t>			-&gt;</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Vector.conj</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t.Initial</a:t>
            </a:r>
            <a:r>
              <a:rPr lang="en-US" sz="2800" dirty="0">
                <a:solidFill>
                  <a:srgbClr val="000000"/>
                </a:solidFill>
                <a:highlight>
                  <a:srgbClr val="FFFFFF"/>
                </a:highlight>
                <a:latin typeface="Consolas" panose="020B0609020204030204" pitchFamily="49" charset="0"/>
              </a:rPr>
              <a:t> v</a:t>
            </a:r>
          </a:p>
          <a:p>
            <a:endParaRPr lang="en-US" sz="2800" dirty="0" smtClean="0">
              <a:solidFill>
                <a:srgbClr val="000000"/>
              </a:solidFill>
              <a:highlight>
                <a:srgbClr val="FFFFFF"/>
              </a:highlight>
              <a:latin typeface="Consolas" panose="020B0609020204030204" pitchFamily="49" charset="0"/>
            </a:endParaRPr>
          </a:p>
          <a:p>
            <a:endParaRPr lang="en-US" sz="2800" dirty="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let</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sabbathRespectingForecast</a:t>
            </a:r>
            <a:r>
              <a:rPr lang="en-US" sz="2800" dirty="0">
                <a:solidFill>
                  <a:srgbClr val="000000"/>
                </a:solidFill>
                <a:highlight>
                  <a:srgbClr val="FFFFFF"/>
                </a:highlight>
                <a:latin typeface="Consolas" panose="020B0609020204030204" pitchFamily="49" charset="0"/>
              </a:rPr>
              <a:t> =</a:t>
            </a:r>
          </a:p>
          <a:p>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windowedForecast</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|&gt; </a:t>
            </a:r>
            <a:r>
              <a:rPr lang="en-US" sz="2800" dirty="0" err="1">
                <a:solidFill>
                  <a:srgbClr val="000000"/>
                </a:solidFill>
                <a:highlight>
                  <a:srgbClr val="FFFFFF"/>
                </a:highlight>
                <a:latin typeface="Consolas" panose="020B0609020204030204" pitchFamily="49" charset="0"/>
              </a:rPr>
              <a:t>Vector.fold</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initialFun</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Vector.empty</a:t>
            </a:r>
            <a:r>
              <a:rPr lang="en-US" sz="2800" dirty="0">
                <a:solidFill>
                  <a:srgbClr val="000000"/>
                </a:solidFill>
                <a:highlight>
                  <a:srgbClr val="FFFFFF"/>
                </a:highlight>
                <a:latin typeface="Consolas" panose="020B0609020204030204" pitchFamily="49" charset="0"/>
              </a:rPr>
              <a:t>&lt;Vector&lt;Weather&gt;&gt;</a:t>
            </a:r>
          </a:p>
          <a:p>
            <a:endParaRPr lang="en-US" sz="28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107928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RandomAccessList</a:t>
            </a:r>
            <a:endParaRPr lang="en-US" sz="5400" dirty="0"/>
          </a:p>
        </p:txBody>
      </p:sp>
      <p:grpSp>
        <p:nvGrpSpPr>
          <p:cNvPr id="30" name="Group 29"/>
          <p:cNvGrpSpPr/>
          <p:nvPr/>
        </p:nvGrpSpPr>
        <p:grpSpPr>
          <a:xfrm>
            <a:off x="8342053" y="3257803"/>
            <a:ext cx="838200" cy="838200"/>
            <a:chOff x="7543800" y="2895600"/>
            <a:chExt cx="838200" cy="838200"/>
          </a:xfrm>
        </p:grpSpPr>
        <p:sp>
          <p:nvSpPr>
            <p:cNvPr id="31" name="Rounded Rectangle 30"/>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algn="ctr" defTabSz="914400"/>
              <a:endParaRPr lang="en-US" kern="0" smtClean="0">
                <a:solidFill>
                  <a:prstClr val="white"/>
                </a:solidFill>
                <a:latin typeface="Gill Sans MT"/>
              </a:endParaRPr>
            </a:p>
          </p:txBody>
        </p:sp>
        <p:sp>
          <p:nvSpPr>
            <p:cNvPr id="32" name="TextBox 31"/>
            <p:cNvSpPr txBox="1"/>
            <p:nvPr/>
          </p:nvSpPr>
          <p:spPr>
            <a:xfrm>
              <a:off x="7696200" y="2971800"/>
              <a:ext cx="685800" cy="646331"/>
            </a:xfrm>
            <a:prstGeom prst="rect">
              <a:avLst/>
            </a:prstGeom>
            <a:noFill/>
          </p:spPr>
          <p:txBody>
            <a:bodyPr wrap="square" rtlCol="0">
              <a:spAutoFit/>
            </a:bodyPr>
            <a:lstStyle/>
            <a:p>
              <a:pPr defTabSz="914400"/>
              <a:r>
                <a:rPr lang="en-US" sz="3600" kern="0" dirty="0" smtClean="0">
                  <a:solidFill>
                    <a:prstClr val="black"/>
                  </a:solidFill>
                  <a:latin typeface="Gill Sans MT"/>
                </a:rPr>
                <a:t>5</a:t>
              </a:r>
            </a:p>
          </p:txBody>
        </p:sp>
      </p:grpSp>
      <p:grpSp>
        <p:nvGrpSpPr>
          <p:cNvPr id="33" name="Group 32"/>
          <p:cNvGrpSpPr/>
          <p:nvPr/>
        </p:nvGrpSpPr>
        <p:grpSpPr>
          <a:xfrm>
            <a:off x="6818053" y="3257803"/>
            <a:ext cx="822960" cy="838200"/>
            <a:chOff x="7543800" y="2895600"/>
            <a:chExt cx="822960" cy="838200"/>
          </a:xfrm>
        </p:grpSpPr>
        <p:sp>
          <p:nvSpPr>
            <p:cNvPr id="34" name="Rounded Rectangle 33"/>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algn="ctr" defTabSz="914400"/>
              <a:endParaRPr lang="en-US" kern="0" smtClean="0">
                <a:solidFill>
                  <a:prstClr val="white"/>
                </a:solidFill>
                <a:latin typeface="Gill Sans MT"/>
              </a:endParaRPr>
            </a:p>
          </p:txBody>
        </p:sp>
        <p:sp>
          <p:nvSpPr>
            <p:cNvPr id="35" name="TextBox 34"/>
            <p:cNvSpPr txBox="1"/>
            <p:nvPr/>
          </p:nvSpPr>
          <p:spPr>
            <a:xfrm>
              <a:off x="7680960" y="2971800"/>
              <a:ext cx="685800" cy="646331"/>
            </a:xfrm>
            <a:prstGeom prst="rect">
              <a:avLst/>
            </a:prstGeom>
            <a:noFill/>
          </p:spPr>
          <p:txBody>
            <a:bodyPr wrap="square" rtlCol="0">
              <a:spAutoFit/>
            </a:bodyPr>
            <a:lstStyle/>
            <a:p>
              <a:pPr defTabSz="914400"/>
              <a:r>
                <a:rPr lang="en-US" sz="3600" kern="0" dirty="0" smtClean="0">
                  <a:solidFill>
                    <a:prstClr val="black"/>
                  </a:solidFill>
                  <a:latin typeface="Arial Unicode MS" pitchFamily="34" charset="-128"/>
                  <a:ea typeface="Arial Unicode MS" pitchFamily="34" charset="-128"/>
                  <a:cs typeface="Arial Unicode MS" pitchFamily="34" charset="-128"/>
                </a:rPr>
                <a:t>4</a:t>
              </a:r>
            </a:p>
          </p:txBody>
        </p:sp>
      </p:grpSp>
      <p:sp>
        <p:nvSpPr>
          <p:cNvPr id="36" name="Rounded Rectangle 35"/>
          <p:cNvSpPr/>
          <p:nvPr/>
        </p:nvSpPr>
        <p:spPr>
          <a:xfrm>
            <a:off x="5294053" y="3257803"/>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algn="ctr" defTabSz="914400"/>
            <a:endParaRPr lang="en-US" kern="0" smtClean="0">
              <a:solidFill>
                <a:prstClr val="white"/>
              </a:solidFill>
              <a:latin typeface="Gill Sans MT"/>
            </a:endParaRPr>
          </a:p>
        </p:txBody>
      </p:sp>
      <p:sp>
        <p:nvSpPr>
          <p:cNvPr id="37" name="Rounded Rectangle 36"/>
          <p:cNvSpPr/>
          <p:nvPr/>
        </p:nvSpPr>
        <p:spPr>
          <a:xfrm>
            <a:off x="3770053" y="3257803"/>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algn="ctr" defTabSz="914400"/>
            <a:endParaRPr lang="en-US" kern="0" smtClean="0">
              <a:solidFill>
                <a:prstClr val="white"/>
              </a:solidFill>
              <a:latin typeface="Gill Sans MT"/>
            </a:endParaRPr>
          </a:p>
        </p:txBody>
      </p:sp>
      <p:sp>
        <p:nvSpPr>
          <p:cNvPr id="38" name="Rounded Rectangle 37"/>
          <p:cNvSpPr/>
          <p:nvPr/>
        </p:nvSpPr>
        <p:spPr>
          <a:xfrm>
            <a:off x="2261293" y="3257803"/>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algn="ctr" defTabSz="914400"/>
            <a:endParaRPr lang="en-US" kern="0" smtClean="0">
              <a:solidFill>
                <a:prstClr val="white"/>
              </a:solidFill>
              <a:latin typeface="Gill Sans MT"/>
            </a:endParaRPr>
          </a:p>
        </p:txBody>
      </p:sp>
      <p:cxnSp>
        <p:nvCxnSpPr>
          <p:cNvPr id="39" name="Straight Arrow Connector 38"/>
          <p:cNvCxnSpPr/>
          <p:nvPr/>
        </p:nvCxnSpPr>
        <p:spPr>
          <a:xfrm>
            <a:off x="4577773" y="3715003"/>
            <a:ext cx="685800" cy="0"/>
          </a:xfrm>
          <a:prstGeom prst="straightConnector1">
            <a:avLst/>
          </a:prstGeom>
          <a:noFill/>
          <a:ln w="76200" cap="flat" cmpd="sng" algn="ctr">
            <a:solidFill>
              <a:prstClr val="black"/>
            </a:solidFill>
            <a:prstDash val="sysDot"/>
            <a:tailEnd type="arrow"/>
          </a:ln>
          <a:effectLst/>
        </p:spPr>
      </p:cxnSp>
      <p:cxnSp>
        <p:nvCxnSpPr>
          <p:cNvPr id="40" name="Straight Arrow Connector 39"/>
          <p:cNvCxnSpPr/>
          <p:nvPr/>
        </p:nvCxnSpPr>
        <p:spPr>
          <a:xfrm>
            <a:off x="6104821" y="3715003"/>
            <a:ext cx="685800" cy="0"/>
          </a:xfrm>
          <a:prstGeom prst="straightConnector1">
            <a:avLst/>
          </a:prstGeom>
          <a:noFill/>
          <a:ln w="76200" cap="flat" cmpd="sng" algn="ctr">
            <a:solidFill>
              <a:prstClr val="black"/>
            </a:solidFill>
            <a:prstDash val="sysDot"/>
            <a:tailEnd type="arrow"/>
          </a:ln>
          <a:effectLst/>
        </p:spPr>
      </p:cxnSp>
      <p:sp>
        <p:nvSpPr>
          <p:cNvPr id="42" name="TextBox 41"/>
          <p:cNvSpPr txBox="1"/>
          <p:nvPr/>
        </p:nvSpPr>
        <p:spPr>
          <a:xfrm>
            <a:off x="5428165" y="3334003"/>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3</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3" name="TextBox 42"/>
          <p:cNvSpPr txBox="1"/>
          <p:nvPr/>
        </p:nvSpPr>
        <p:spPr>
          <a:xfrm>
            <a:off x="3901117" y="3334003"/>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2</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4" name="TextBox 43"/>
          <p:cNvSpPr txBox="1"/>
          <p:nvPr/>
        </p:nvSpPr>
        <p:spPr>
          <a:xfrm>
            <a:off x="2392357" y="3334003"/>
            <a:ext cx="609600" cy="646331"/>
          </a:xfrm>
          <a:prstGeom prst="rect">
            <a:avLst/>
          </a:prstGeom>
          <a:noFill/>
        </p:spPr>
        <p:txBody>
          <a:bodyPr wrap="square" rtlCol="0">
            <a:spAutoFit/>
          </a:bodyPr>
          <a:lstStyle/>
          <a:p>
            <a:pPr defTabSz="914400"/>
            <a:r>
              <a:rPr lang="en-US" sz="3600" dirty="0" smtClean="0">
                <a:solidFill>
                  <a:prstClr val="black"/>
                </a:solidFill>
                <a:latin typeface="Arial Unicode MS" pitchFamily="34" charset="-128"/>
                <a:ea typeface="Arial Unicode MS" pitchFamily="34" charset="-128"/>
                <a:cs typeface="Arial Unicode MS" pitchFamily="34" charset="-128"/>
              </a:rPr>
              <a:t>1</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45" name="TextBox 44"/>
          <p:cNvSpPr txBox="1"/>
          <p:nvPr/>
        </p:nvSpPr>
        <p:spPr>
          <a:xfrm>
            <a:off x="731520" y="1845189"/>
            <a:ext cx="2202343" cy="954107"/>
          </a:xfrm>
          <a:prstGeom prst="rect">
            <a:avLst/>
          </a:prstGeom>
          <a:noFill/>
        </p:spPr>
        <p:txBody>
          <a:bodyPr wrap="square" rtlCol="0">
            <a:spAutoFit/>
          </a:bodyPr>
          <a:lstStyle/>
          <a:p>
            <a:pPr defTabSz="914400"/>
            <a:r>
              <a:rPr lang="en-US" sz="2800" dirty="0" smtClean="0">
                <a:solidFill>
                  <a:prstClr val="black"/>
                </a:solidFill>
                <a:latin typeface="Gill Sans MT"/>
              </a:rPr>
              <a:t>Construct </a:t>
            </a:r>
          </a:p>
          <a:p>
            <a:pP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47" name="Straight Arrow Connector 46"/>
          <p:cNvCxnSpPr/>
          <p:nvPr/>
        </p:nvCxnSpPr>
        <p:spPr>
          <a:xfrm>
            <a:off x="1993452" y="2758315"/>
            <a:ext cx="240604" cy="380952"/>
          </a:xfrm>
          <a:prstGeom prst="straightConnector1">
            <a:avLst/>
          </a:prstGeom>
          <a:noFill/>
          <a:ln w="41275" cap="flat" cmpd="sng" algn="ctr">
            <a:solidFill>
              <a:srgbClr val="002060"/>
            </a:solidFill>
            <a:prstDash val="solid"/>
            <a:tailEnd type="arrow"/>
          </a:ln>
          <a:effectLst/>
        </p:spPr>
      </p:cxnSp>
      <p:sp>
        <p:nvSpPr>
          <p:cNvPr id="48" name="Left Brace 47"/>
          <p:cNvSpPr/>
          <p:nvPr/>
        </p:nvSpPr>
        <p:spPr>
          <a:xfrm>
            <a:off x="9976299" y="4038120"/>
            <a:ext cx="541506" cy="838200"/>
          </a:xfrm>
          <a:prstGeom prst="leftBrace">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algn="ctr" defTabSz="914400"/>
            <a:endParaRPr lang="en-US" kern="0" smtClean="0">
              <a:solidFill>
                <a:prstClr val="black"/>
              </a:solidFill>
              <a:latin typeface="Gill Sans MT"/>
            </a:endParaRPr>
          </a:p>
        </p:txBody>
      </p:sp>
      <p:sp>
        <p:nvSpPr>
          <p:cNvPr id="49" name="TextBox 48"/>
          <p:cNvSpPr txBox="1"/>
          <p:nvPr/>
        </p:nvSpPr>
        <p:spPr>
          <a:xfrm>
            <a:off x="6934006" y="5552200"/>
            <a:ext cx="701040" cy="523220"/>
          </a:xfrm>
          <a:prstGeom prst="rect">
            <a:avLst/>
          </a:prstGeom>
          <a:noFill/>
        </p:spPr>
        <p:txBody>
          <a:bodyPr wrap="square" rtlCol="0">
            <a:spAutoFit/>
          </a:bodyPr>
          <a:lstStyle/>
          <a:p>
            <a:pPr defTabSz="914400"/>
            <a:r>
              <a:rPr lang="en-US" sz="2800" dirty="0" smtClean="0">
                <a:solidFill>
                  <a:prstClr val="black"/>
                </a:solidFill>
                <a:latin typeface="Gill Sans MT"/>
              </a:rPr>
              <a:t>Tail</a:t>
            </a:r>
            <a:endParaRPr lang="en-US" sz="2800" dirty="0">
              <a:solidFill>
                <a:prstClr val="black"/>
              </a:solidFill>
              <a:latin typeface="Gill Sans MT"/>
            </a:endParaRPr>
          </a:p>
        </p:txBody>
      </p:sp>
      <p:sp>
        <p:nvSpPr>
          <p:cNvPr id="50" name="TextBox 49"/>
          <p:cNvSpPr txBox="1"/>
          <p:nvPr/>
        </p:nvSpPr>
        <p:spPr>
          <a:xfrm>
            <a:off x="2148503" y="4698377"/>
            <a:ext cx="960527" cy="523220"/>
          </a:xfrm>
          <a:prstGeom prst="rect">
            <a:avLst/>
          </a:prstGeom>
          <a:noFill/>
        </p:spPr>
        <p:txBody>
          <a:bodyPr wrap="square" rtlCol="0">
            <a:spAutoFit/>
          </a:bodyPr>
          <a:lstStyle/>
          <a:p>
            <a:pPr defTabSz="914400"/>
            <a:r>
              <a:rPr lang="en-US" sz="2800" dirty="0" smtClean="0">
                <a:solidFill>
                  <a:prstClr val="black"/>
                </a:solidFill>
                <a:latin typeface="Gill Sans MT"/>
              </a:rPr>
              <a:t>Head</a:t>
            </a:r>
            <a:endParaRPr lang="en-US" sz="2800" dirty="0">
              <a:solidFill>
                <a:prstClr val="black"/>
              </a:solidFill>
              <a:latin typeface="Gill Sans MT"/>
            </a:endParaRPr>
          </a:p>
        </p:txBody>
      </p:sp>
      <p:grpSp>
        <p:nvGrpSpPr>
          <p:cNvPr id="51" name="Group 50"/>
          <p:cNvGrpSpPr/>
          <p:nvPr/>
        </p:nvGrpSpPr>
        <p:grpSpPr>
          <a:xfrm>
            <a:off x="9866053" y="3257803"/>
            <a:ext cx="762000" cy="838200"/>
            <a:chOff x="7543800" y="2895600"/>
            <a:chExt cx="762000" cy="838200"/>
          </a:xfrm>
        </p:grpSpPr>
        <p:sp>
          <p:nvSpPr>
            <p:cNvPr id="52" name="Rounded Rectangle 51"/>
            <p:cNvSpPr/>
            <p:nvPr/>
          </p:nvSpPr>
          <p:spPr>
            <a:xfrm>
              <a:off x="7543800" y="2895600"/>
              <a:ext cx="762000" cy="838200"/>
            </a:xfrm>
            <a:prstGeom prst="roundRect">
              <a:avLst/>
            </a:prstGeom>
            <a:solidFill>
              <a:srgbClr val="A2A975"/>
            </a:solidFill>
            <a:ln w="25400" cap="flat" cmpd="sng" algn="ctr">
              <a:solidFill>
                <a:srgbClr val="72A376">
                  <a:shade val="50000"/>
                </a:srgbClr>
              </a:solidFill>
              <a:prstDash val="solid"/>
            </a:ln>
            <a:effectLst/>
          </p:spPr>
          <p:txBody>
            <a:bodyPr rtlCol="0" anchor="ctr"/>
            <a:lstStyle/>
            <a:p>
              <a:pPr algn="ctr" defTabSz="914400"/>
              <a:endParaRPr lang="en-US" kern="0" smtClean="0">
                <a:solidFill>
                  <a:prstClr val="white"/>
                </a:solidFill>
                <a:latin typeface="Gill Sans MT"/>
              </a:endParaRPr>
            </a:p>
          </p:txBody>
        </p:sp>
        <p:sp>
          <p:nvSpPr>
            <p:cNvPr id="53" name="TextBox 52"/>
            <p:cNvSpPr txBox="1"/>
            <p:nvPr/>
          </p:nvSpPr>
          <p:spPr>
            <a:xfrm>
              <a:off x="7620000" y="2926080"/>
              <a:ext cx="685800" cy="646331"/>
            </a:xfrm>
            <a:prstGeom prst="rect">
              <a:avLst/>
            </a:prstGeom>
            <a:noFill/>
          </p:spPr>
          <p:txBody>
            <a:bodyPr wrap="square" rtlCol="0">
              <a:spAutoFit/>
            </a:bodyPr>
            <a:lstStyle/>
            <a:p>
              <a:pPr defTabSz="914400"/>
              <a:r>
                <a:rPr lang="en-US" sz="3600" kern="0" dirty="0" smtClean="0">
                  <a:solidFill>
                    <a:prstClr val="black"/>
                  </a:solidFill>
                  <a:latin typeface="Gill Sans MT"/>
                </a:rPr>
                <a:t>[ ]</a:t>
              </a:r>
            </a:p>
          </p:txBody>
        </p:sp>
      </p:grpSp>
      <p:sp>
        <p:nvSpPr>
          <p:cNvPr id="54" name="TextBox 53"/>
          <p:cNvSpPr txBox="1"/>
          <p:nvPr/>
        </p:nvSpPr>
        <p:spPr>
          <a:xfrm>
            <a:off x="9688274" y="4591590"/>
            <a:ext cx="1117557" cy="523220"/>
          </a:xfrm>
          <a:prstGeom prst="rect">
            <a:avLst/>
          </a:prstGeom>
          <a:noFill/>
        </p:spPr>
        <p:txBody>
          <a:bodyPr wrap="square" rtlCol="0">
            <a:spAutoFit/>
          </a:bodyPr>
          <a:lstStyle/>
          <a:p>
            <a:pPr defTabSz="914400"/>
            <a:r>
              <a:rPr lang="en-US" sz="2800" dirty="0">
                <a:solidFill>
                  <a:prstClr val="black"/>
                </a:solidFill>
                <a:latin typeface="Gill Sans MT"/>
              </a:rPr>
              <a:t>e</a:t>
            </a:r>
            <a:r>
              <a:rPr lang="en-US" sz="2800" dirty="0" smtClean="0">
                <a:solidFill>
                  <a:prstClr val="black"/>
                </a:solidFill>
                <a:latin typeface="Gill Sans MT"/>
              </a:rPr>
              <a:t>mpty</a:t>
            </a:r>
            <a:endParaRPr lang="en-US" sz="2800" dirty="0">
              <a:solidFill>
                <a:prstClr val="black"/>
              </a:solidFill>
              <a:latin typeface="Gill Sans MT"/>
            </a:endParaRPr>
          </a:p>
        </p:txBody>
      </p:sp>
      <p:sp>
        <p:nvSpPr>
          <p:cNvPr id="55" name="TextBox 54"/>
          <p:cNvSpPr txBox="1"/>
          <p:nvPr/>
        </p:nvSpPr>
        <p:spPr>
          <a:xfrm>
            <a:off x="3113894" y="3002274"/>
            <a:ext cx="609600" cy="1200329"/>
          </a:xfrm>
          <a:prstGeom prst="rect">
            <a:avLst/>
          </a:prstGeom>
          <a:noFill/>
        </p:spPr>
        <p:txBody>
          <a:bodyPr wrap="square" rtlCol="0">
            <a:spAutoFit/>
          </a:bodyPr>
          <a:lstStyle/>
          <a:p>
            <a:pPr defTabSz="914400"/>
            <a:r>
              <a:rPr lang="en-US" sz="7200" dirty="0" smtClean="0">
                <a:solidFill>
                  <a:prstClr val="black"/>
                </a:solidFill>
                <a:latin typeface="Gill Sans MT"/>
              </a:rPr>
              <a:t>::</a:t>
            </a:r>
            <a:endParaRPr lang="en-US" sz="7200" dirty="0">
              <a:solidFill>
                <a:prstClr val="black"/>
              </a:solidFill>
              <a:latin typeface="Gill Sans MT"/>
            </a:endParaRPr>
          </a:p>
        </p:txBody>
      </p:sp>
      <p:cxnSp>
        <p:nvCxnSpPr>
          <p:cNvPr id="56" name="Straight Arrow Connector 55"/>
          <p:cNvCxnSpPr/>
          <p:nvPr/>
        </p:nvCxnSpPr>
        <p:spPr>
          <a:xfrm>
            <a:off x="9129344" y="3715003"/>
            <a:ext cx="685800" cy="0"/>
          </a:xfrm>
          <a:prstGeom prst="straightConnector1">
            <a:avLst/>
          </a:prstGeom>
          <a:noFill/>
          <a:ln w="76200" cap="flat" cmpd="sng" algn="ctr">
            <a:solidFill>
              <a:prstClr val="black"/>
            </a:solidFill>
            <a:prstDash val="sysDot"/>
            <a:tailEnd type="arrow"/>
          </a:ln>
          <a:effectLst/>
        </p:spPr>
      </p:cxnSp>
      <p:cxnSp>
        <p:nvCxnSpPr>
          <p:cNvPr id="57" name="Straight Arrow Connector 56"/>
          <p:cNvCxnSpPr/>
          <p:nvPr/>
        </p:nvCxnSpPr>
        <p:spPr>
          <a:xfrm>
            <a:off x="7656253" y="3715003"/>
            <a:ext cx="685800" cy="0"/>
          </a:xfrm>
          <a:prstGeom prst="straightConnector1">
            <a:avLst/>
          </a:prstGeom>
          <a:noFill/>
          <a:ln w="76200" cap="flat" cmpd="sng" algn="ctr">
            <a:solidFill>
              <a:prstClr val="black"/>
            </a:solidFill>
            <a:prstDash val="sysDot"/>
            <a:tailEnd type="arrow"/>
          </a:ln>
          <a:effectLst/>
        </p:spPr>
      </p:cxnSp>
      <p:sp>
        <p:nvSpPr>
          <p:cNvPr id="58" name="Left Brace 57"/>
          <p:cNvSpPr/>
          <p:nvPr/>
        </p:nvSpPr>
        <p:spPr>
          <a:xfrm>
            <a:off x="2392357" y="4069850"/>
            <a:ext cx="541506" cy="838200"/>
          </a:xfrm>
          <a:prstGeom prst="leftBrace">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algn="ctr" defTabSz="914400"/>
            <a:endParaRPr lang="en-US" kern="0" smtClean="0">
              <a:solidFill>
                <a:prstClr val="black"/>
              </a:solidFill>
              <a:latin typeface="Gill Sans MT"/>
            </a:endParaRPr>
          </a:p>
        </p:txBody>
      </p:sp>
      <p:sp>
        <p:nvSpPr>
          <p:cNvPr id="59" name="Left Brace 58"/>
          <p:cNvSpPr/>
          <p:nvPr/>
        </p:nvSpPr>
        <p:spPr>
          <a:xfrm>
            <a:off x="7013773" y="1902015"/>
            <a:ext cx="541506" cy="6894003"/>
          </a:xfrm>
          <a:prstGeom prst="leftBrace">
            <a:avLst>
              <a:gd name="adj1" fmla="val 44261"/>
              <a:gd name="adj2" fmla="val 50000"/>
            </a:avLst>
          </a:prstGeom>
          <a:noFill/>
          <a:ln w="28575" cap="flat" cmpd="sng" algn="ctr">
            <a:solidFill>
              <a:prstClr val="black"/>
            </a:solidFill>
            <a:prstDash val="solid"/>
          </a:ln>
          <a:effectLst/>
          <a:scene3d>
            <a:camera prst="orthographicFront">
              <a:rot lat="0" lon="0" rev="5400000"/>
            </a:camera>
            <a:lightRig rig="threePt" dir="t"/>
          </a:scene3d>
        </p:spPr>
        <p:txBody>
          <a:bodyPr rtlCol="0" anchor="ctr"/>
          <a:lstStyle/>
          <a:p>
            <a:pPr algn="ctr" defTabSz="914400"/>
            <a:endParaRPr lang="en-US" kern="0" smtClean="0">
              <a:solidFill>
                <a:prstClr val="black"/>
              </a:solidFill>
              <a:latin typeface="Gill Sans MT"/>
            </a:endParaRPr>
          </a:p>
        </p:txBody>
      </p:sp>
    </p:spTree>
    <p:extLst>
      <p:ext uri="{BB962C8B-B14F-4D97-AF65-F5344CB8AC3E}">
        <p14:creationId xmlns:p14="http://schemas.microsoft.com/office/powerpoint/2010/main" val="264932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35595" y="221880"/>
            <a:ext cx="10734887" cy="1053129"/>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err="1" smtClean="0">
                <a:solidFill>
                  <a:prstClr val="black">
                    <a:lumMod val="85000"/>
                    <a:lumOff val="15000"/>
                  </a:prstClr>
                </a:solidFill>
              </a:rPr>
              <a:t>Multiway</a:t>
            </a:r>
            <a:r>
              <a:rPr lang="en-US" sz="5400" dirty="0" smtClean="0">
                <a:solidFill>
                  <a:prstClr val="black">
                    <a:lumMod val="85000"/>
                    <a:lumOff val="15000"/>
                  </a:prstClr>
                </a:solidFill>
              </a:rPr>
              <a:t> Tree</a:t>
            </a:r>
            <a:endParaRPr lang="en-US" sz="5400" dirty="0">
              <a:solidFill>
                <a:prstClr val="black">
                  <a:lumMod val="85000"/>
                  <a:lumOff val="15000"/>
                </a:prstClr>
              </a:solidFill>
            </a:endParaRPr>
          </a:p>
        </p:txBody>
      </p:sp>
      <p:sp>
        <p:nvSpPr>
          <p:cNvPr id="5" name="TextBox 4"/>
          <p:cNvSpPr txBox="1"/>
          <p:nvPr/>
        </p:nvSpPr>
        <p:spPr>
          <a:xfrm>
            <a:off x="451219" y="1275009"/>
            <a:ext cx="11740782" cy="4154984"/>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type</a:t>
            </a:r>
            <a:r>
              <a:rPr lang="en-US" sz="2400" dirty="0">
                <a:solidFill>
                  <a:srgbClr val="000000"/>
                </a:solidFill>
                <a:highlight>
                  <a:srgbClr val="FFFFFF"/>
                </a:highlight>
                <a:latin typeface="Consolas" panose="020B0609020204030204" pitchFamily="49" charset="0"/>
              </a:rPr>
              <a:t> 'a </a:t>
            </a:r>
            <a:r>
              <a:rPr lang="en-US" sz="2400" dirty="0" err="1">
                <a:solidFill>
                  <a:srgbClr val="000000"/>
                </a:solidFill>
                <a:highlight>
                  <a:srgbClr val="FFFFFF"/>
                </a:highlight>
                <a:latin typeface="Consolas" panose="020B0609020204030204" pitchFamily="49" charset="0"/>
              </a:rPr>
              <a:t>MultiwayTree</a:t>
            </a:r>
            <a:r>
              <a:rPr lang="en-US" sz="2400" dirty="0">
                <a:solidFill>
                  <a:srgbClr val="000000"/>
                </a:solidFill>
                <a:highlight>
                  <a:srgbClr val="FFFFFF"/>
                </a:highlight>
                <a:latin typeface="Consolas" panose="020B0609020204030204" pitchFamily="49" charset="0"/>
              </a:rPr>
              <a:t> = </a:t>
            </a:r>
            <a:r>
              <a:rPr lang="en-US" sz="2400" dirty="0" smtClean="0">
                <a:solidFill>
                  <a:srgbClr val="000000"/>
                </a:solidFill>
                <a:highlight>
                  <a:srgbClr val="FFFFFF"/>
                </a:highlight>
                <a:latin typeface="Consolas" panose="020B0609020204030204" pitchFamily="49" charset="0"/>
              </a:rPr>
              <a:t>{Root</a:t>
            </a:r>
            <a:r>
              <a:rPr lang="en-US" sz="2400" dirty="0">
                <a:solidFill>
                  <a:srgbClr val="000000"/>
                </a:solidFill>
                <a:highlight>
                  <a:srgbClr val="FFFFFF"/>
                </a:highlight>
                <a:latin typeface="Consolas" panose="020B0609020204030204" pitchFamily="49" charset="0"/>
              </a:rPr>
              <a:t>: 'a; Children: 'a </a:t>
            </a:r>
            <a:r>
              <a:rPr lang="en-US" sz="2400" dirty="0" err="1" smtClean="0">
                <a:solidFill>
                  <a:srgbClr val="000000"/>
                </a:solidFill>
                <a:highlight>
                  <a:srgbClr val="FFFFFF"/>
                </a:highlight>
                <a:latin typeface="Consolas" panose="020B0609020204030204" pitchFamily="49" charset="0"/>
              </a:rPr>
              <a:t>MultiwayForest</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with</a:t>
            </a:r>
          </a:p>
          <a:p>
            <a:r>
              <a:rPr lang="en-US" sz="2400" dirty="0" smtClean="0">
                <a:solidFill>
                  <a:srgbClr val="000000"/>
                </a:solidFill>
                <a:highlight>
                  <a:srgbClr val="FFFFFF"/>
                </a:highlight>
                <a:latin typeface="Consolas" panose="020B0609020204030204" pitchFamily="49" charset="0"/>
              </a:rPr>
              <a:t>	…</a:t>
            </a:r>
            <a:endParaRPr lang="en-US"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and</a:t>
            </a:r>
            <a:r>
              <a:rPr lang="en-US" sz="2400" dirty="0">
                <a:solidFill>
                  <a:srgbClr val="000000"/>
                </a:solidFill>
                <a:highlight>
                  <a:srgbClr val="FFFFFF"/>
                </a:highlight>
                <a:latin typeface="Consolas" panose="020B0609020204030204" pitchFamily="49" charset="0"/>
              </a:rPr>
              <a:t> 'a </a:t>
            </a:r>
            <a:r>
              <a:rPr lang="en-US" sz="2400" dirty="0" err="1">
                <a:solidFill>
                  <a:srgbClr val="000000"/>
                </a:solidFill>
                <a:highlight>
                  <a:srgbClr val="FFFFFF"/>
                </a:highlight>
                <a:latin typeface="Consolas" panose="020B0609020204030204" pitchFamily="49" charset="0"/>
              </a:rPr>
              <a:t>MultiwayForest</a:t>
            </a:r>
            <a:r>
              <a:rPr lang="en-US" sz="2400" dirty="0">
                <a:solidFill>
                  <a:srgbClr val="000000"/>
                </a:solidFill>
                <a:highlight>
                  <a:srgbClr val="FFFFFF"/>
                </a:highlight>
                <a:latin typeface="Consolas" panose="020B0609020204030204" pitchFamily="49" charset="0"/>
              </a:rPr>
              <a:t> = 'a </a:t>
            </a:r>
            <a:r>
              <a:rPr lang="en-US" sz="2400" dirty="0" err="1">
                <a:solidFill>
                  <a:srgbClr val="000000"/>
                </a:solidFill>
                <a:highlight>
                  <a:srgbClr val="FFFFFF"/>
                </a:highlight>
                <a:latin typeface="Consolas" panose="020B0609020204030204" pitchFamily="49" charset="0"/>
              </a:rPr>
              <a:t>MultiwayTree</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Vector</a:t>
            </a:r>
          </a:p>
          <a:p>
            <a:endParaRPr lang="en-US" sz="2400" dirty="0" smtClean="0">
              <a:solidFill>
                <a:srgbClr val="000000"/>
              </a:solidFill>
              <a:highlight>
                <a:srgbClr val="FFFFFF"/>
              </a:highlight>
              <a:latin typeface="Consolas" panose="020B0609020204030204" pitchFamily="49" charset="0"/>
            </a:endParaRPr>
          </a:p>
          <a:p>
            <a:endParaRPr lang="en-US" sz="2400" dirty="0" smtClean="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smtClean="0">
                <a:solidFill>
                  <a:srgbClr val="0000FF"/>
                </a:solidFill>
                <a:highlight>
                  <a:srgbClr val="FFFFFF"/>
                </a:highlight>
                <a:latin typeface="Consolas" panose="020B0609020204030204" pitchFamily="49" charset="0"/>
              </a:rPr>
              <a:t>let</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inline</a:t>
            </a:r>
            <a:r>
              <a:rPr lang="en-US" sz="2400" dirty="0">
                <a:solidFill>
                  <a:srgbClr val="000000"/>
                </a:solidFill>
                <a:highlight>
                  <a:srgbClr val="FFFFFF"/>
                </a:highlight>
                <a:latin typeface="Consolas" panose="020B0609020204030204" pitchFamily="49" charset="0"/>
              </a:rPr>
              <a:t> create root children = </a:t>
            </a:r>
            <a:r>
              <a:rPr lang="en-US" sz="2400" dirty="0" smtClean="0">
                <a:solidFill>
                  <a:srgbClr val="000000"/>
                </a:solidFill>
                <a:highlight>
                  <a:srgbClr val="FFFFFF"/>
                </a:highlight>
                <a:latin typeface="Consolas" panose="020B0609020204030204" pitchFamily="49" charset="0"/>
              </a:rPr>
              <a:t>{Root </a:t>
            </a:r>
            <a:r>
              <a:rPr lang="en-US" sz="2400" dirty="0">
                <a:solidFill>
                  <a:srgbClr val="000000"/>
                </a:solidFill>
                <a:highlight>
                  <a:srgbClr val="FFFFFF"/>
                </a:highlight>
                <a:latin typeface="Consolas" panose="020B0609020204030204" pitchFamily="49" charset="0"/>
              </a:rPr>
              <a:t>= root; Children = </a:t>
            </a:r>
            <a:r>
              <a:rPr lang="en-US" sz="2400" dirty="0" smtClean="0">
                <a:solidFill>
                  <a:srgbClr val="000000"/>
                </a:solidFill>
                <a:highlight>
                  <a:srgbClr val="FFFFFF"/>
                </a:highlight>
                <a:latin typeface="Consolas" panose="020B0609020204030204" pitchFamily="49" charset="0"/>
              </a:rPr>
              <a:t>children}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smtClean="0">
                <a:solidFill>
                  <a:srgbClr val="0000FF"/>
                </a:solidFill>
                <a:highlight>
                  <a:srgbClr val="FFFFFF"/>
                </a:highlight>
                <a:latin typeface="Consolas" panose="020B0609020204030204" pitchFamily="49" charset="0"/>
              </a:rPr>
              <a:t>let</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inline</a:t>
            </a:r>
            <a:r>
              <a:rPr lang="en-US" sz="2400" dirty="0">
                <a:solidFill>
                  <a:srgbClr val="000000"/>
                </a:solidFill>
                <a:highlight>
                  <a:srgbClr val="FFFFFF"/>
                </a:highlight>
                <a:latin typeface="Consolas" panose="020B0609020204030204" pitchFamily="49" charset="0"/>
              </a:rPr>
              <a:t> singleton x = create x </a:t>
            </a:r>
            <a:r>
              <a:rPr lang="en-US" sz="2400" dirty="0" err="1">
                <a:solidFill>
                  <a:srgbClr val="000000"/>
                </a:solidFill>
                <a:highlight>
                  <a:srgbClr val="FFFFFF"/>
                </a:highlight>
                <a:latin typeface="Consolas" panose="020B0609020204030204" pitchFamily="49" charset="0"/>
              </a:rPr>
              <a:t>Vector.empty</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810369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542" t="4970" r="2668" b="4685"/>
          <a:stretch/>
        </p:blipFill>
        <p:spPr>
          <a:xfrm rot="20605113">
            <a:off x="1639920" y="1832907"/>
            <a:ext cx="3892485" cy="3782736"/>
          </a:xfrm>
          <a:prstGeom prst="rect">
            <a:avLst/>
          </a:prstGeom>
        </p:spPr>
      </p:pic>
      <p:sp>
        <p:nvSpPr>
          <p:cNvPr id="4" name="TextBox 3"/>
          <p:cNvSpPr txBox="1"/>
          <p:nvPr/>
        </p:nvSpPr>
        <p:spPr>
          <a:xfrm>
            <a:off x="7137779" y="1331163"/>
            <a:ext cx="4882770" cy="523220"/>
          </a:xfrm>
          <a:prstGeom prst="rect">
            <a:avLst/>
          </a:prstGeom>
          <a:noFill/>
        </p:spPr>
        <p:txBody>
          <a:bodyPr wrap="square" rtlCol="0">
            <a:spAutoFit/>
          </a:bodyPr>
          <a:lstStyle/>
          <a:p>
            <a:r>
              <a:rPr lang="en-US" sz="2800" strike="sngStrike" dirty="0" err="1" smtClean="0"/>
              <a:t>FSharpx.DataStructures</a:t>
            </a:r>
            <a:endParaRPr lang="en-US" sz="2800" strike="sngStrike" dirty="0"/>
          </a:p>
        </p:txBody>
      </p:sp>
      <p:sp>
        <p:nvSpPr>
          <p:cNvPr id="6" name="TextBox 5"/>
          <p:cNvSpPr txBox="1"/>
          <p:nvPr/>
        </p:nvSpPr>
        <p:spPr>
          <a:xfrm>
            <a:off x="6286500" y="1854383"/>
            <a:ext cx="5905500" cy="523220"/>
          </a:xfrm>
          <a:prstGeom prst="rect">
            <a:avLst/>
          </a:prstGeom>
          <a:noFill/>
        </p:spPr>
        <p:txBody>
          <a:bodyPr wrap="square" rtlCol="0">
            <a:spAutoFit/>
          </a:bodyPr>
          <a:lstStyle/>
          <a:p>
            <a:r>
              <a:rPr lang="en-US" sz="2800" dirty="0" err="1" smtClean="0"/>
              <a:t>FSharpx.Collections.Experimental</a:t>
            </a:r>
            <a:endParaRPr lang="en-US" sz="2800" dirty="0"/>
          </a:p>
        </p:txBody>
      </p:sp>
      <p:sp>
        <p:nvSpPr>
          <p:cNvPr id="7" name="TextBox 6"/>
          <p:cNvSpPr txBox="1"/>
          <p:nvPr/>
        </p:nvSpPr>
        <p:spPr>
          <a:xfrm>
            <a:off x="6505576" y="4952088"/>
            <a:ext cx="5514974" cy="769441"/>
          </a:xfrm>
          <a:prstGeom prst="rect">
            <a:avLst/>
          </a:prstGeom>
          <a:noFill/>
        </p:spPr>
        <p:txBody>
          <a:bodyPr wrap="square" rtlCol="0">
            <a:spAutoFit/>
          </a:bodyPr>
          <a:lstStyle/>
          <a:p>
            <a:r>
              <a:rPr lang="en-US" sz="4400" dirty="0" err="1" smtClean="0"/>
              <a:t>FSharpx.Collections</a:t>
            </a:r>
            <a:endParaRPr lang="en-US" sz="4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86778">
            <a:off x="2297589" y="285630"/>
            <a:ext cx="2081213" cy="3137507"/>
          </a:xfrm>
          <a:prstGeom prst="rect">
            <a:avLst/>
          </a:prstGeom>
        </p:spPr>
      </p:pic>
      <p:sp>
        <p:nvSpPr>
          <p:cNvPr id="10" name="TextBox 9"/>
          <p:cNvSpPr txBox="1"/>
          <p:nvPr/>
        </p:nvSpPr>
        <p:spPr>
          <a:xfrm>
            <a:off x="7867651" y="6527106"/>
            <a:ext cx="4484835" cy="215444"/>
          </a:xfrm>
          <a:prstGeom prst="rect">
            <a:avLst/>
          </a:prstGeom>
          <a:noFill/>
        </p:spPr>
        <p:txBody>
          <a:bodyPr wrap="square" rtlCol="0">
            <a:spAutoFit/>
          </a:bodyPr>
          <a:lstStyle/>
          <a:p>
            <a:r>
              <a:rPr lang="en-US" sz="800" dirty="0"/>
              <a:t>Graphics: Cambridge University </a:t>
            </a:r>
            <a:r>
              <a:rPr lang="en-US" sz="800" dirty="0" smtClean="0"/>
              <a:t>Press. Wikimedia Commons, Wikimedia Foundation</a:t>
            </a:r>
            <a:endParaRPr lang="en-US" sz="800" dirty="0"/>
          </a:p>
        </p:txBody>
      </p:sp>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1617" t="9884" r="8207" b="12209"/>
          <a:stretch/>
        </p:blipFill>
        <p:spPr>
          <a:xfrm>
            <a:off x="8553450" y="3089641"/>
            <a:ext cx="1209675" cy="1276350"/>
          </a:xfrm>
          <a:prstGeom prst="rect">
            <a:avLst/>
          </a:prstGeom>
        </p:spPr>
      </p:pic>
      <p:cxnSp>
        <p:nvCxnSpPr>
          <p:cNvPr id="13" name="Straight Arrow Connector 12"/>
          <p:cNvCxnSpPr/>
          <p:nvPr/>
        </p:nvCxnSpPr>
        <p:spPr>
          <a:xfrm>
            <a:off x="8963025" y="2514600"/>
            <a:ext cx="9525" cy="381000"/>
          </a:xfrm>
          <a:prstGeom prst="straightConnector1">
            <a:avLst/>
          </a:prstGeom>
          <a:ln w="952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996362" y="4592025"/>
            <a:ext cx="9525" cy="381000"/>
          </a:xfrm>
          <a:prstGeom prst="straightConnector1">
            <a:avLst/>
          </a:prstGeom>
          <a:ln w="952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025" y="800100"/>
            <a:ext cx="2381250" cy="2381250"/>
          </a:xfrm>
          <a:prstGeom prst="rect">
            <a:avLst/>
          </a:prstGeom>
        </p:spPr>
      </p:pic>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r="4429" b="4926"/>
          <a:stretch/>
        </p:blipFill>
        <p:spPr>
          <a:xfrm rot="19311911">
            <a:off x="4179173" y="1322519"/>
            <a:ext cx="1366015" cy="905944"/>
          </a:xfrm>
          <a:prstGeom prst="rect">
            <a:avLst/>
          </a:prstGeom>
        </p:spPr>
      </p:pic>
      <p:sp>
        <p:nvSpPr>
          <p:cNvPr id="19" name="Freeform 18"/>
          <p:cNvSpPr/>
          <p:nvPr/>
        </p:nvSpPr>
        <p:spPr>
          <a:xfrm>
            <a:off x="3905251" y="747287"/>
            <a:ext cx="3962400" cy="4974242"/>
          </a:xfrm>
          <a:custGeom>
            <a:avLst/>
            <a:gdLst>
              <a:gd name="connsiteX0" fmla="*/ 0 w 3962400"/>
              <a:gd name="connsiteY0" fmla="*/ 4936441 h 4974242"/>
              <a:gd name="connsiteX1" fmla="*/ 1228725 w 3962400"/>
              <a:gd name="connsiteY1" fmla="*/ 4736416 h 4974242"/>
              <a:gd name="connsiteX2" fmla="*/ 2200275 w 3962400"/>
              <a:gd name="connsiteY2" fmla="*/ 3136216 h 4974242"/>
              <a:gd name="connsiteX3" fmla="*/ 2095500 w 3962400"/>
              <a:gd name="connsiteY3" fmla="*/ 688291 h 4974242"/>
              <a:gd name="connsiteX4" fmla="*/ 3048000 w 3962400"/>
              <a:gd name="connsiteY4" fmla="*/ 12016 h 4974242"/>
              <a:gd name="connsiteX5" fmla="*/ 3962400 w 3962400"/>
              <a:gd name="connsiteY5" fmla="*/ 259666 h 4974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2400" h="4974242">
                <a:moveTo>
                  <a:pt x="0" y="4936441"/>
                </a:moveTo>
                <a:cubicBezTo>
                  <a:pt x="431006" y="4986447"/>
                  <a:pt x="862013" y="5036454"/>
                  <a:pt x="1228725" y="4736416"/>
                </a:cubicBezTo>
                <a:cubicBezTo>
                  <a:pt x="1595438" y="4436378"/>
                  <a:pt x="2055813" y="3810903"/>
                  <a:pt x="2200275" y="3136216"/>
                </a:cubicBezTo>
                <a:cubicBezTo>
                  <a:pt x="2344737" y="2461529"/>
                  <a:pt x="1954213" y="1208991"/>
                  <a:pt x="2095500" y="688291"/>
                </a:cubicBezTo>
                <a:cubicBezTo>
                  <a:pt x="2236788" y="167591"/>
                  <a:pt x="2736850" y="83454"/>
                  <a:pt x="3048000" y="12016"/>
                </a:cubicBezTo>
                <a:cubicBezTo>
                  <a:pt x="3359150" y="-59422"/>
                  <a:pt x="3786188" y="208866"/>
                  <a:pt x="3962400" y="259666"/>
                </a:cubicBezTo>
              </a:path>
            </a:pathLst>
          </a:custGeom>
          <a:noFill/>
          <a:ln w="130175">
            <a:solidFill>
              <a:schemeClr val="accent6"/>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7931370" y="1118937"/>
            <a:ext cx="127439" cy="221772"/>
          </a:xfrm>
          <a:prstGeom prst="straightConnector1">
            <a:avLst/>
          </a:prstGeom>
          <a:ln w="1301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useBgFill="1">
        <p:nvSpPr>
          <p:cNvPr id="5" name="Freeform 4"/>
          <p:cNvSpPr/>
          <p:nvPr/>
        </p:nvSpPr>
        <p:spPr>
          <a:xfrm>
            <a:off x="883200" y="3548958"/>
            <a:ext cx="2738186" cy="2765800"/>
          </a:xfrm>
          <a:custGeom>
            <a:avLst/>
            <a:gdLst>
              <a:gd name="connsiteX0" fmla="*/ 275644 w 2738186"/>
              <a:gd name="connsiteY0" fmla="*/ 0 h 2765800"/>
              <a:gd name="connsiteX1" fmla="*/ 275644 w 2738186"/>
              <a:gd name="connsiteY1" fmla="*/ 0 h 2765800"/>
              <a:gd name="connsiteX2" fmla="*/ 348071 w 2738186"/>
              <a:gd name="connsiteY2" fmla="*/ 27161 h 2765800"/>
              <a:gd name="connsiteX3" fmla="*/ 429552 w 2738186"/>
              <a:gd name="connsiteY3" fmla="*/ 54321 h 2765800"/>
              <a:gd name="connsiteX4" fmla="*/ 483873 w 2738186"/>
              <a:gd name="connsiteY4" fmla="*/ 72428 h 2765800"/>
              <a:gd name="connsiteX5" fmla="*/ 511034 w 2738186"/>
              <a:gd name="connsiteY5" fmla="*/ 81482 h 2765800"/>
              <a:gd name="connsiteX6" fmla="*/ 547248 w 2738186"/>
              <a:gd name="connsiteY6" fmla="*/ 99589 h 2765800"/>
              <a:gd name="connsiteX7" fmla="*/ 601568 w 2738186"/>
              <a:gd name="connsiteY7" fmla="*/ 135802 h 2765800"/>
              <a:gd name="connsiteX8" fmla="*/ 637782 w 2738186"/>
              <a:gd name="connsiteY8" fmla="*/ 190123 h 2765800"/>
              <a:gd name="connsiteX9" fmla="*/ 655889 w 2738186"/>
              <a:gd name="connsiteY9" fmla="*/ 217284 h 2765800"/>
              <a:gd name="connsiteX10" fmla="*/ 710210 w 2738186"/>
              <a:gd name="connsiteY10" fmla="*/ 253497 h 2765800"/>
              <a:gd name="connsiteX11" fmla="*/ 737370 w 2738186"/>
              <a:gd name="connsiteY11" fmla="*/ 271604 h 2765800"/>
              <a:gd name="connsiteX12" fmla="*/ 755477 w 2738186"/>
              <a:gd name="connsiteY12" fmla="*/ 298765 h 2765800"/>
              <a:gd name="connsiteX13" fmla="*/ 764531 w 2738186"/>
              <a:gd name="connsiteY13" fmla="*/ 325925 h 2765800"/>
              <a:gd name="connsiteX14" fmla="*/ 818851 w 2738186"/>
              <a:gd name="connsiteY14" fmla="*/ 353086 h 2765800"/>
              <a:gd name="connsiteX15" fmla="*/ 873172 w 2738186"/>
              <a:gd name="connsiteY15" fmla="*/ 389299 h 2765800"/>
              <a:gd name="connsiteX16" fmla="*/ 882226 w 2738186"/>
              <a:gd name="connsiteY16" fmla="*/ 416460 h 2765800"/>
              <a:gd name="connsiteX17" fmla="*/ 936547 w 2738186"/>
              <a:gd name="connsiteY17" fmla="*/ 434567 h 2765800"/>
              <a:gd name="connsiteX18" fmla="*/ 954653 w 2738186"/>
              <a:gd name="connsiteY18" fmla="*/ 488888 h 2765800"/>
              <a:gd name="connsiteX19" fmla="*/ 1008974 w 2738186"/>
              <a:gd name="connsiteY19" fmla="*/ 506994 h 2765800"/>
              <a:gd name="connsiteX20" fmla="*/ 1036135 w 2738186"/>
              <a:gd name="connsiteY20" fmla="*/ 516048 h 2765800"/>
              <a:gd name="connsiteX21" fmla="*/ 1063295 w 2738186"/>
              <a:gd name="connsiteY21" fmla="*/ 534155 h 2765800"/>
              <a:gd name="connsiteX22" fmla="*/ 1081402 w 2738186"/>
              <a:gd name="connsiteY22" fmla="*/ 561315 h 2765800"/>
              <a:gd name="connsiteX23" fmla="*/ 1199097 w 2738186"/>
              <a:gd name="connsiteY23" fmla="*/ 597529 h 2765800"/>
              <a:gd name="connsiteX24" fmla="*/ 1253418 w 2738186"/>
              <a:gd name="connsiteY24" fmla="*/ 615636 h 2765800"/>
              <a:gd name="connsiteX25" fmla="*/ 1280578 w 2738186"/>
              <a:gd name="connsiteY25" fmla="*/ 624690 h 2765800"/>
              <a:gd name="connsiteX26" fmla="*/ 1389220 w 2738186"/>
              <a:gd name="connsiteY26" fmla="*/ 642796 h 2765800"/>
              <a:gd name="connsiteX27" fmla="*/ 1416380 w 2738186"/>
              <a:gd name="connsiteY27" fmla="*/ 651850 h 2765800"/>
              <a:gd name="connsiteX28" fmla="*/ 1470701 w 2738186"/>
              <a:gd name="connsiteY28" fmla="*/ 688064 h 2765800"/>
              <a:gd name="connsiteX29" fmla="*/ 1497861 w 2738186"/>
              <a:gd name="connsiteY29" fmla="*/ 706171 h 2765800"/>
              <a:gd name="connsiteX30" fmla="*/ 1525022 w 2738186"/>
              <a:gd name="connsiteY30" fmla="*/ 715224 h 2765800"/>
              <a:gd name="connsiteX31" fmla="*/ 1552182 w 2738186"/>
              <a:gd name="connsiteY31" fmla="*/ 733331 h 2765800"/>
              <a:gd name="connsiteX32" fmla="*/ 1579343 w 2738186"/>
              <a:gd name="connsiteY32" fmla="*/ 742385 h 2765800"/>
              <a:gd name="connsiteX33" fmla="*/ 1742305 w 2738186"/>
              <a:gd name="connsiteY33" fmla="*/ 769545 h 2765800"/>
              <a:gd name="connsiteX34" fmla="*/ 1850947 w 2738186"/>
              <a:gd name="connsiteY34" fmla="*/ 796705 h 2765800"/>
              <a:gd name="connsiteX35" fmla="*/ 1905267 w 2738186"/>
              <a:gd name="connsiteY35" fmla="*/ 823866 h 2765800"/>
              <a:gd name="connsiteX36" fmla="*/ 2004855 w 2738186"/>
              <a:gd name="connsiteY36" fmla="*/ 851026 h 2765800"/>
              <a:gd name="connsiteX37" fmla="*/ 2059176 w 2738186"/>
              <a:gd name="connsiteY37" fmla="*/ 869133 h 2765800"/>
              <a:gd name="connsiteX38" fmla="*/ 2113497 w 2738186"/>
              <a:gd name="connsiteY38" fmla="*/ 887240 h 2765800"/>
              <a:gd name="connsiteX39" fmla="*/ 2140657 w 2738186"/>
              <a:gd name="connsiteY39" fmla="*/ 896293 h 2765800"/>
              <a:gd name="connsiteX40" fmla="*/ 2258352 w 2738186"/>
              <a:gd name="connsiteY40" fmla="*/ 905347 h 2765800"/>
              <a:gd name="connsiteX41" fmla="*/ 2285513 w 2738186"/>
              <a:gd name="connsiteY41" fmla="*/ 923454 h 2765800"/>
              <a:gd name="connsiteX42" fmla="*/ 2312673 w 2738186"/>
              <a:gd name="connsiteY42" fmla="*/ 932507 h 2765800"/>
              <a:gd name="connsiteX43" fmla="*/ 2321727 w 2738186"/>
              <a:gd name="connsiteY43" fmla="*/ 959668 h 2765800"/>
              <a:gd name="connsiteX44" fmla="*/ 2339834 w 2738186"/>
              <a:gd name="connsiteY44" fmla="*/ 986828 h 2765800"/>
              <a:gd name="connsiteX45" fmla="*/ 2357941 w 2738186"/>
              <a:gd name="connsiteY45" fmla="*/ 1050202 h 2765800"/>
              <a:gd name="connsiteX46" fmla="*/ 2394154 w 2738186"/>
              <a:gd name="connsiteY46" fmla="*/ 1131684 h 2765800"/>
              <a:gd name="connsiteX47" fmla="*/ 2421315 w 2738186"/>
              <a:gd name="connsiteY47" fmla="*/ 1149791 h 2765800"/>
              <a:gd name="connsiteX48" fmla="*/ 2439422 w 2738186"/>
              <a:gd name="connsiteY48" fmla="*/ 1312753 h 2765800"/>
              <a:gd name="connsiteX49" fmla="*/ 2457529 w 2738186"/>
              <a:gd name="connsiteY49" fmla="*/ 1339913 h 2765800"/>
              <a:gd name="connsiteX50" fmla="*/ 2475636 w 2738186"/>
              <a:gd name="connsiteY50" fmla="*/ 1457608 h 2765800"/>
              <a:gd name="connsiteX51" fmla="*/ 2511850 w 2738186"/>
              <a:gd name="connsiteY51" fmla="*/ 1539090 h 2765800"/>
              <a:gd name="connsiteX52" fmla="*/ 2520903 w 2738186"/>
              <a:gd name="connsiteY52" fmla="*/ 1566250 h 2765800"/>
              <a:gd name="connsiteX53" fmla="*/ 2529956 w 2738186"/>
              <a:gd name="connsiteY53" fmla="*/ 1683945 h 2765800"/>
              <a:gd name="connsiteX54" fmla="*/ 2557117 w 2738186"/>
              <a:gd name="connsiteY54" fmla="*/ 1711105 h 2765800"/>
              <a:gd name="connsiteX55" fmla="*/ 2593331 w 2738186"/>
              <a:gd name="connsiteY55" fmla="*/ 1765426 h 2765800"/>
              <a:gd name="connsiteX56" fmla="*/ 2611438 w 2738186"/>
              <a:gd name="connsiteY56" fmla="*/ 1828800 h 2765800"/>
              <a:gd name="connsiteX57" fmla="*/ 2629545 w 2738186"/>
              <a:gd name="connsiteY57" fmla="*/ 1883121 h 2765800"/>
              <a:gd name="connsiteX58" fmla="*/ 2638598 w 2738186"/>
              <a:gd name="connsiteY58" fmla="*/ 1910282 h 2765800"/>
              <a:gd name="connsiteX59" fmla="*/ 2647651 w 2738186"/>
              <a:gd name="connsiteY59" fmla="*/ 1937442 h 2765800"/>
              <a:gd name="connsiteX60" fmla="*/ 2656705 w 2738186"/>
              <a:gd name="connsiteY60" fmla="*/ 1991763 h 2765800"/>
              <a:gd name="connsiteX61" fmla="*/ 2665758 w 2738186"/>
              <a:gd name="connsiteY61" fmla="*/ 2027977 h 2765800"/>
              <a:gd name="connsiteX62" fmla="*/ 2674812 w 2738186"/>
              <a:gd name="connsiteY62" fmla="*/ 2082297 h 2765800"/>
              <a:gd name="connsiteX63" fmla="*/ 2692919 w 2738186"/>
              <a:gd name="connsiteY63" fmla="*/ 2163779 h 2765800"/>
              <a:gd name="connsiteX64" fmla="*/ 2701972 w 2738186"/>
              <a:gd name="connsiteY64" fmla="*/ 2236206 h 2765800"/>
              <a:gd name="connsiteX65" fmla="*/ 2720079 w 2738186"/>
              <a:gd name="connsiteY65" fmla="*/ 2335794 h 2765800"/>
              <a:gd name="connsiteX66" fmla="*/ 2738186 w 2738186"/>
              <a:gd name="connsiteY66" fmla="*/ 2480650 h 2765800"/>
              <a:gd name="connsiteX67" fmla="*/ 2720079 w 2738186"/>
              <a:gd name="connsiteY67" fmla="*/ 2580238 h 2765800"/>
              <a:gd name="connsiteX68" fmla="*/ 2638598 w 2738186"/>
              <a:gd name="connsiteY68" fmla="*/ 2625505 h 2765800"/>
              <a:gd name="connsiteX69" fmla="*/ 2611438 w 2738186"/>
              <a:gd name="connsiteY69" fmla="*/ 2634559 h 2765800"/>
              <a:gd name="connsiteX70" fmla="*/ 2557117 w 2738186"/>
              <a:gd name="connsiteY70" fmla="*/ 2661719 h 2765800"/>
              <a:gd name="connsiteX71" fmla="*/ 2493743 w 2738186"/>
              <a:gd name="connsiteY71" fmla="*/ 2688880 h 2765800"/>
              <a:gd name="connsiteX72" fmla="*/ 2249299 w 2738186"/>
              <a:gd name="connsiteY72" fmla="*/ 2706987 h 2765800"/>
              <a:gd name="connsiteX73" fmla="*/ 2086337 w 2738186"/>
              <a:gd name="connsiteY73" fmla="*/ 2716040 h 2765800"/>
              <a:gd name="connsiteX74" fmla="*/ 2022962 w 2738186"/>
              <a:gd name="connsiteY74" fmla="*/ 2697933 h 2765800"/>
              <a:gd name="connsiteX75" fmla="*/ 1869053 w 2738186"/>
              <a:gd name="connsiteY75" fmla="*/ 2706987 h 2765800"/>
              <a:gd name="connsiteX76" fmla="*/ 1778519 w 2738186"/>
              <a:gd name="connsiteY76" fmla="*/ 2734147 h 2765800"/>
              <a:gd name="connsiteX77" fmla="*/ 1751358 w 2738186"/>
              <a:gd name="connsiteY77" fmla="*/ 2743200 h 2765800"/>
              <a:gd name="connsiteX78" fmla="*/ 1488808 w 2738186"/>
              <a:gd name="connsiteY78" fmla="*/ 2752254 h 2765800"/>
              <a:gd name="connsiteX79" fmla="*/ 1334899 w 2738186"/>
              <a:gd name="connsiteY79" fmla="*/ 2752254 h 2765800"/>
              <a:gd name="connsiteX80" fmla="*/ 1307739 w 2738186"/>
              <a:gd name="connsiteY80" fmla="*/ 2743200 h 2765800"/>
              <a:gd name="connsiteX81" fmla="*/ 1226257 w 2738186"/>
              <a:gd name="connsiteY81" fmla="*/ 2734147 h 2765800"/>
              <a:gd name="connsiteX82" fmla="*/ 1054242 w 2738186"/>
              <a:gd name="connsiteY82" fmla="*/ 2725093 h 2765800"/>
              <a:gd name="connsiteX83" fmla="*/ 1008974 w 2738186"/>
              <a:gd name="connsiteY83" fmla="*/ 2716040 h 2765800"/>
              <a:gd name="connsiteX84" fmla="*/ 972760 w 2738186"/>
              <a:gd name="connsiteY84" fmla="*/ 2706987 h 2765800"/>
              <a:gd name="connsiteX85" fmla="*/ 909386 w 2738186"/>
              <a:gd name="connsiteY85" fmla="*/ 2697933 h 2765800"/>
              <a:gd name="connsiteX86" fmla="*/ 873172 w 2738186"/>
              <a:gd name="connsiteY86" fmla="*/ 2688880 h 2765800"/>
              <a:gd name="connsiteX87" fmla="*/ 710210 w 2738186"/>
              <a:gd name="connsiteY87" fmla="*/ 2670773 h 2765800"/>
              <a:gd name="connsiteX88" fmla="*/ 610622 w 2738186"/>
              <a:gd name="connsiteY88" fmla="*/ 2643612 h 2765800"/>
              <a:gd name="connsiteX89" fmla="*/ 529141 w 2738186"/>
              <a:gd name="connsiteY89" fmla="*/ 2607398 h 2765800"/>
              <a:gd name="connsiteX90" fmla="*/ 492927 w 2738186"/>
              <a:gd name="connsiteY90" fmla="*/ 2589292 h 2765800"/>
              <a:gd name="connsiteX91" fmla="*/ 438606 w 2738186"/>
              <a:gd name="connsiteY91" fmla="*/ 2571185 h 2765800"/>
              <a:gd name="connsiteX92" fmla="*/ 384285 w 2738186"/>
              <a:gd name="connsiteY92" fmla="*/ 2534971 h 2765800"/>
              <a:gd name="connsiteX93" fmla="*/ 357125 w 2738186"/>
              <a:gd name="connsiteY93" fmla="*/ 2525917 h 2765800"/>
              <a:gd name="connsiteX94" fmla="*/ 329964 w 2738186"/>
              <a:gd name="connsiteY94" fmla="*/ 2507810 h 2765800"/>
              <a:gd name="connsiteX95" fmla="*/ 275644 w 2738186"/>
              <a:gd name="connsiteY95" fmla="*/ 2489703 h 2765800"/>
              <a:gd name="connsiteX96" fmla="*/ 194162 w 2738186"/>
              <a:gd name="connsiteY96" fmla="*/ 2453490 h 2765800"/>
              <a:gd name="connsiteX97" fmla="*/ 167002 w 2738186"/>
              <a:gd name="connsiteY97" fmla="*/ 2444436 h 2765800"/>
              <a:gd name="connsiteX98" fmla="*/ 112681 w 2738186"/>
              <a:gd name="connsiteY98" fmla="*/ 2408222 h 2765800"/>
              <a:gd name="connsiteX99" fmla="*/ 94574 w 2738186"/>
              <a:gd name="connsiteY99" fmla="*/ 2353901 h 2765800"/>
              <a:gd name="connsiteX100" fmla="*/ 85521 w 2738186"/>
              <a:gd name="connsiteY100" fmla="*/ 2326741 h 2765800"/>
              <a:gd name="connsiteX101" fmla="*/ 67414 w 2738186"/>
              <a:gd name="connsiteY101" fmla="*/ 2299581 h 2765800"/>
              <a:gd name="connsiteX102" fmla="*/ 49307 w 2738186"/>
              <a:gd name="connsiteY102" fmla="*/ 2245260 h 2765800"/>
              <a:gd name="connsiteX103" fmla="*/ 31200 w 2738186"/>
              <a:gd name="connsiteY103" fmla="*/ 2199992 h 2765800"/>
              <a:gd name="connsiteX104" fmla="*/ 22147 w 2738186"/>
              <a:gd name="connsiteY104" fmla="*/ 2163779 h 2765800"/>
              <a:gd name="connsiteX105" fmla="*/ 13093 w 2738186"/>
              <a:gd name="connsiteY105" fmla="*/ 2136618 h 2765800"/>
              <a:gd name="connsiteX106" fmla="*/ 13093 w 2738186"/>
              <a:gd name="connsiteY106" fmla="*/ 1792587 h 2765800"/>
              <a:gd name="connsiteX107" fmla="*/ 31200 w 2738186"/>
              <a:gd name="connsiteY107" fmla="*/ 1593410 h 2765800"/>
              <a:gd name="connsiteX108" fmla="*/ 49307 w 2738186"/>
              <a:gd name="connsiteY108" fmla="*/ 1557196 h 2765800"/>
              <a:gd name="connsiteX109" fmla="*/ 67414 w 2738186"/>
              <a:gd name="connsiteY109" fmla="*/ 1195058 h 2765800"/>
              <a:gd name="connsiteX110" fmla="*/ 85521 w 2738186"/>
              <a:gd name="connsiteY110" fmla="*/ 923454 h 2765800"/>
              <a:gd name="connsiteX111" fmla="*/ 94574 w 2738186"/>
              <a:gd name="connsiteY111" fmla="*/ 778598 h 2765800"/>
              <a:gd name="connsiteX112" fmla="*/ 103628 w 2738186"/>
              <a:gd name="connsiteY112" fmla="*/ 751438 h 2765800"/>
              <a:gd name="connsiteX113" fmla="*/ 112681 w 2738186"/>
              <a:gd name="connsiteY113" fmla="*/ 706171 h 2765800"/>
              <a:gd name="connsiteX114" fmla="*/ 130788 w 2738186"/>
              <a:gd name="connsiteY114" fmla="*/ 588476 h 2765800"/>
              <a:gd name="connsiteX115" fmla="*/ 139842 w 2738186"/>
              <a:gd name="connsiteY115" fmla="*/ 389299 h 2765800"/>
              <a:gd name="connsiteX116" fmla="*/ 157949 w 2738186"/>
              <a:gd name="connsiteY116" fmla="*/ 262551 h 2765800"/>
              <a:gd name="connsiteX117" fmla="*/ 176055 w 2738186"/>
              <a:gd name="connsiteY117" fmla="*/ 235391 h 2765800"/>
              <a:gd name="connsiteX118" fmla="*/ 194162 w 2738186"/>
              <a:gd name="connsiteY118" fmla="*/ 172016 h 2765800"/>
              <a:gd name="connsiteX119" fmla="*/ 212269 w 2738186"/>
              <a:gd name="connsiteY119" fmla="*/ 117695 h 2765800"/>
              <a:gd name="connsiteX120" fmla="*/ 221323 w 2738186"/>
              <a:gd name="connsiteY120" fmla="*/ 90535 h 2765800"/>
              <a:gd name="connsiteX121" fmla="*/ 257537 w 2738186"/>
              <a:gd name="connsiteY121" fmla="*/ 36214 h 2765800"/>
              <a:gd name="connsiteX122" fmla="*/ 284697 w 2738186"/>
              <a:gd name="connsiteY122" fmla="*/ 18107 h 2765800"/>
              <a:gd name="connsiteX123" fmla="*/ 275644 w 2738186"/>
              <a:gd name="connsiteY123" fmla="*/ 0 h 276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738186" h="2765800">
                <a:moveTo>
                  <a:pt x="275644" y="0"/>
                </a:moveTo>
                <a:lnTo>
                  <a:pt x="275644" y="0"/>
                </a:lnTo>
                <a:lnTo>
                  <a:pt x="348071" y="27161"/>
                </a:lnTo>
                <a:cubicBezTo>
                  <a:pt x="348118" y="27178"/>
                  <a:pt x="415948" y="49786"/>
                  <a:pt x="429552" y="54321"/>
                </a:cubicBezTo>
                <a:lnTo>
                  <a:pt x="483873" y="72428"/>
                </a:lnTo>
                <a:cubicBezTo>
                  <a:pt x="492927" y="75446"/>
                  <a:pt x="502498" y="77214"/>
                  <a:pt x="511034" y="81482"/>
                </a:cubicBezTo>
                <a:cubicBezTo>
                  <a:pt x="523105" y="87518"/>
                  <a:pt x="535675" y="92645"/>
                  <a:pt x="547248" y="99589"/>
                </a:cubicBezTo>
                <a:cubicBezTo>
                  <a:pt x="565908" y="110785"/>
                  <a:pt x="601568" y="135802"/>
                  <a:pt x="601568" y="135802"/>
                </a:cubicBezTo>
                <a:lnTo>
                  <a:pt x="637782" y="190123"/>
                </a:lnTo>
                <a:cubicBezTo>
                  <a:pt x="643818" y="199177"/>
                  <a:pt x="646835" y="211248"/>
                  <a:pt x="655889" y="217284"/>
                </a:cubicBezTo>
                <a:lnTo>
                  <a:pt x="710210" y="253497"/>
                </a:lnTo>
                <a:lnTo>
                  <a:pt x="737370" y="271604"/>
                </a:lnTo>
                <a:cubicBezTo>
                  <a:pt x="743406" y="280658"/>
                  <a:pt x="750611" y="289033"/>
                  <a:pt x="755477" y="298765"/>
                </a:cubicBezTo>
                <a:cubicBezTo>
                  <a:pt x="759745" y="307301"/>
                  <a:pt x="758569" y="318473"/>
                  <a:pt x="764531" y="325925"/>
                </a:cubicBezTo>
                <a:cubicBezTo>
                  <a:pt x="783822" y="350039"/>
                  <a:pt x="795234" y="339966"/>
                  <a:pt x="818851" y="353086"/>
                </a:cubicBezTo>
                <a:cubicBezTo>
                  <a:pt x="837874" y="363654"/>
                  <a:pt x="873172" y="389299"/>
                  <a:pt x="873172" y="389299"/>
                </a:cubicBezTo>
                <a:cubicBezTo>
                  <a:pt x="876190" y="398353"/>
                  <a:pt x="874460" y="410913"/>
                  <a:pt x="882226" y="416460"/>
                </a:cubicBezTo>
                <a:cubicBezTo>
                  <a:pt x="897757" y="427554"/>
                  <a:pt x="936547" y="434567"/>
                  <a:pt x="936547" y="434567"/>
                </a:cubicBezTo>
                <a:cubicBezTo>
                  <a:pt x="942582" y="452674"/>
                  <a:pt x="936546" y="482853"/>
                  <a:pt x="954653" y="488888"/>
                </a:cubicBezTo>
                <a:lnTo>
                  <a:pt x="1008974" y="506994"/>
                </a:lnTo>
                <a:cubicBezTo>
                  <a:pt x="1018028" y="510012"/>
                  <a:pt x="1028194" y="510754"/>
                  <a:pt x="1036135" y="516048"/>
                </a:cubicBezTo>
                <a:lnTo>
                  <a:pt x="1063295" y="534155"/>
                </a:lnTo>
                <a:cubicBezTo>
                  <a:pt x="1069331" y="543208"/>
                  <a:pt x="1073708" y="553621"/>
                  <a:pt x="1081402" y="561315"/>
                </a:cubicBezTo>
                <a:cubicBezTo>
                  <a:pt x="1114943" y="594856"/>
                  <a:pt x="1152274" y="581921"/>
                  <a:pt x="1199097" y="597529"/>
                </a:cubicBezTo>
                <a:lnTo>
                  <a:pt x="1253418" y="615636"/>
                </a:lnTo>
                <a:cubicBezTo>
                  <a:pt x="1262471" y="618654"/>
                  <a:pt x="1271109" y="623506"/>
                  <a:pt x="1280578" y="624690"/>
                </a:cubicBezTo>
                <a:cubicBezTo>
                  <a:pt x="1339350" y="632036"/>
                  <a:pt x="1342700" y="629504"/>
                  <a:pt x="1389220" y="642796"/>
                </a:cubicBezTo>
                <a:cubicBezTo>
                  <a:pt x="1398396" y="645418"/>
                  <a:pt x="1408038" y="647215"/>
                  <a:pt x="1416380" y="651850"/>
                </a:cubicBezTo>
                <a:cubicBezTo>
                  <a:pt x="1435403" y="662419"/>
                  <a:pt x="1452594" y="675993"/>
                  <a:pt x="1470701" y="688064"/>
                </a:cubicBezTo>
                <a:cubicBezTo>
                  <a:pt x="1479754" y="694100"/>
                  <a:pt x="1487538" y="702730"/>
                  <a:pt x="1497861" y="706171"/>
                </a:cubicBezTo>
                <a:lnTo>
                  <a:pt x="1525022" y="715224"/>
                </a:lnTo>
                <a:cubicBezTo>
                  <a:pt x="1534075" y="721260"/>
                  <a:pt x="1542450" y="728465"/>
                  <a:pt x="1552182" y="733331"/>
                </a:cubicBezTo>
                <a:cubicBezTo>
                  <a:pt x="1560718" y="737599"/>
                  <a:pt x="1570044" y="740239"/>
                  <a:pt x="1579343" y="742385"/>
                </a:cubicBezTo>
                <a:cubicBezTo>
                  <a:pt x="1660458" y="761104"/>
                  <a:pt x="1665647" y="759963"/>
                  <a:pt x="1742305" y="769545"/>
                </a:cubicBezTo>
                <a:cubicBezTo>
                  <a:pt x="1814041" y="793457"/>
                  <a:pt x="1777799" y="784514"/>
                  <a:pt x="1850947" y="796705"/>
                </a:cubicBezTo>
                <a:cubicBezTo>
                  <a:pt x="1950014" y="829730"/>
                  <a:pt x="1799949" y="777058"/>
                  <a:pt x="1905267" y="823866"/>
                </a:cubicBezTo>
                <a:cubicBezTo>
                  <a:pt x="1963205" y="849616"/>
                  <a:pt x="1949725" y="835991"/>
                  <a:pt x="2004855" y="851026"/>
                </a:cubicBezTo>
                <a:cubicBezTo>
                  <a:pt x="2023269" y="856048"/>
                  <a:pt x="2041069" y="863097"/>
                  <a:pt x="2059176" y="869133"/>
                </a:cubicBezTo>
                <a:lnTo>
                  <a:pt x="2113497" y="887240"/>
                </a:lnTo>
                <a:cubicBezTo>
                  <a:pt x="2122550" y="890258"/>
                  <a:pt x="2131142" y="895561"/>
                  <a:pt x="2140657" y="896293"/>
                </a:cubicBezTo>
                <a:lnTo>
                  <a:pt x="2258352" y="905347"/>
                </a:lnTo>
                <a:cubicBezTo>
                  <a:pt x="2267406" y="911383"/>
                  <a:pt x="2275781" y="918588"/>
                  <a:pt x="2285513" y="923454"/>
                </a:cubicBezTo>
                <a:cubicBezTo>
                  <a:pt x="2294049" y="927722"/>
                  <a:pt x="2305925" y="925759"/>
                  <a:pt x="2312673" y="932507"/>
                </a:cubicBezTo>
                <a:cubicBezTo>
                  <a:pt x="2319421" y="939255"/>
                  <a:pt x="2317459" y="951132"/>
                  <a:pt x="2321727" y="959668"/>
                </a:cubicBezTo>
                <a:cubicBezTo>
                  <a:pt x="2326593" y="969400"/>
                  <a:pt x="2333798" y="977775"/>
                  <a:pt x="2339834" y="986828"/>
                </a:cubicBezTo>
                <a:cubicBezTo>
                  <a:pt x="2370272" y="1078147"/>
                  <a:pt x="2323821" y="936471"/>
                  <a:pt x="2357941" y="1050202"/>
                </a:cubicBezTo>
                <a:cubicBezTo>
                  <a:pt x="2365624" y="1075810"/>
                  <a:pt x="2373366" y="1110895"/>
                  <a:pt x="2394154" y="1131684"/>
                </a:cubicBezTo>
                <a:cubicBezTo>
                  <a:pt x="2401848" y="1139378"/>
                  <a:pt x="2412261" y="1143755"/>
                  <a:pt x="2421315" y="1149791"/>
                </a:cubicBezTo>
                <a:cubicBezTo>
                  <a:pt x="2450828" y="1238334"/>
                  <a:pt x="2400667" y="1080226"/>
                  <a:pt x="2439422" y="1312753"/>
                </a:cubicBezTo>
                <a:cubicBezTo>
                  <a:pt x="2441211" y="1323486"/>
                  <a:pt x="2451493" y="1330860"/>
                  <a:pt x="2457529" y="1339913"/>
                </a:cubicBezTo>
                <a:cubicBezTo>
                  <a:pt x="2482468" y="1414735"/>
                  <a:pt x="2445624" y="1297549"/>
                  <a:pt x="2475636" y="1457608"/>
                </a:cubicBezTo>
                <a:cubicBezTo>
                  <a:pt x="2484068" y="1502577"/>
                  <a:pt x="2490633" y="1507264"/>
                  <a:pt x="2511850" y="1539090"/>
                </a:cubicBezTo>
                <a:cubicBezTo>
                  <a:pt x="2514868" y="1548143"/>
                  <a:pt x="2519719" y="1556781"/>
                  <a:pt x="2520903" y="1566250"/>
                </a:cubicBezTo>
                <a:cubicBezTo>
                  <a:pt x="2525783" y="1605294"/>
                  <a:pt x="2520413" y="1645772"/>
                  <a:pt x="2529956" y="1683945"/>
                </a:cubicBezTo>
                <a:cubicBezTo>
                  <a:pt x="2533061" y="1696366"/>
                  <a:pt x="2549256" y="1700999"/>
                  <a:pt x="2557117" y="1711105"/>
                </a:cubicBezTo>
                <a:cubicBezTo>
                  <a:pt x="2570478" y="1728283"/>
                  <a:pt x="2593331" y="1765426"/>
                  <a:pt x="2593331" y="1765426"/>
                </a:cubicBezTo>
                <a:cubicBezTo>
                  <a:pt x="2623769" y="1856745"/>
                  <a:pt x="2577318" y="1715069"/>
                  <a:pt x="2611438" y="1828800"/>
                </a:cubicBezTo>
                <a:cubicBezTo>
                  <a:pt x="2616923" y="1847081"/>
                  <a:pt x="2623509" y="1865014"/>
                  <a:pt x="2629545" y="1883121"/>
                </a:cubicBezTo>
                <a:lnTo>
                  <a:pt x="2638598" y="1910282"/>
                </a:lnTo>
                <a:cubicBezTo>
                  <a:pt x="2641616" y="1919335"/>
                  <a:pt x="2646082" y="1928029"/>
                  <a:pt x="2647651" y="1937442"/>
                </a:cubicBezTo>
                <a:cubicBezTo>
                  <a:pt x="2650669" y="1955549"/>
                  <a:pt x="2653105" y="1973763"/>
                  <a:pt x="2656705" y="1991763"/>
                </a:cubicBezTo>
                <a:cubicBezTo>
                  <a:pt x="2659145" y="2003964"/>
                  <a:pt x="2663318" y="2015776"/>
                  <a:pt x="2665758" y="2027977"/>
                </a:cubicBezTo>
                <a:cubicBezTo>
                  <a:pt x="2669358" y="2045977"/>
                  <a:pt x="2671528" y="2064237"/>
                  <a:pt x="2674812" y="2082297"/>
                </a:cubicBezTo>
                <a:cubicBezTo>
                  <a:pt x="2682477" y="2124456"/>
                  <a:pt x="2683228" y="2125016"/>
                  <a:pt x="2692919" y="2163779"/>
                </a:cubicBezTo>
                <a:cubicBezTo>
                  <a:pt x="2695937" y="2187921"/>
                  <a:pt x="2697972" y="2212207"/>
                  <a:pt x="2701972" y="2236206"/>
                </a:cubicBezTo>
                <a:cubicBezTo>
                  <a:pt x="2723804" y="2367199"/>
                  <a:pt x="2696228" y="2133062"/>
                  <a:pt x="2720079" y="2335794"/>
                </a:cubicBezTo>
                <a:cubicBezTo>
                  <a:pt x="2737487" y="2483759"/>
                  <a:pt x="2720197" y="2372708"/>
                  <a:pt x="2738186" y="2480650"/>
                </a:cubicBezTo>
                <a:cubicBezTo>
                  <a:pt x="2737801" y="2483727"/>
                  <a:pt x="2732963" y="2560912"/>
                  <a:pt x="2720079" y="2580238"/>
                </a:cubicBezTo>
                <a:cubicBezTo>
                  <a:pt x="2696846" y="2615087"/>
                  <a:pt x="2679092" y="2612007"/>
                  <a:pt x="2638598" y="2625505"/>
                </a:cubicBezTo>
                <a:cubicBezTo>
                  <a:pt x="2629545" y="2628523"/>
                  <a:pt x="2619378" y="2629265"/>
                  <a:pt x="2611438" y="2634559"/>
                </a:cubicBezTo>
                <a:cubicBezTo>
                  <a:pt x="2559239" y="2669357"/>
                  <a:pt x="2609595" y="2639229"/>
                  <a:pt x="2557117" y="2661719"/>
                </a:cubicBezTo>
                <a:cubicBezTo>
                  <a:pt x="2539831" y="2669127"/>
                  <a:pt x="2514287" y="2686141"/>
                  <a:pt x="2493743" y="2688880"/>
                </a:cubicBezTo>
                <a:cubicBezTo>
                  <a:pt x="2455297" y="2694006"/>
                  <a:pt x="2277280" y="2705121"/>
                  <a:pt x="2249299" y="2706987"/>
                </a:cubicBezTo>
                <a:cubicBezTo>
                  <a:pt x="2160503" y="2736584"/>
                  <a:pt x="2213998" y="2726678"/>
                  <a:pt x="2086337" y="2716040"/>
                </a:cubicBezTo>
                <a:cubicBezTo>
                  <a:pt x="2073532" y="2711772"/>
                  <a:pt x="2034326" y="2697933"/>
                  <a:pt x="2022962" y="2697933"/>
                </a:cubicBezTo>
                <a:cubicBezTo>
                  <a:pt x="1971570" y="2697933"/>
                  <a:pt x="1920356" y="2703969"/>
                  <a:pt x="1869053" y="2706987"/>
                </a:cubicBezTo>
                <a:cubicBezTo>
                  <a:pt x="1819509" y="2740015"/>
                  <a:pt x="1861742" y="2717502"/>
                  <a:pt x="1778519" y="2734147"/>
                </a:cubicBezTo>
                <a:cubicBezTo>
                  <a:pt x="1769161" y="2736019"/>
                  <a:pt x="1760883" y="2742605"/>
                  <a:pt x="1751358" y="2743200"/>
                </a:cubicBezTo>
                <a:cubicBezTo>
                  <a:pt x="1663960" y="2748662"/>
                  <a:pt x="1576325" y="2749236"/>
                  <a:pt x="1488808" y="2752254"/>
                </a:cubicBezTo>
                <a:cubicBezTo>
                  <a:pt x="1424611" y="2773652"/>
                  <a:pt x="1457200" y="2766642"/>
                  <a:pt x="1334899" y="2752254"/>
                </a:cubicBezTo>
                <a:cubicBezTo>
                  <a:pt x="1325421" y="2751139"/>
                  <a:pt x="1317152" y="2744769"/>
                  <a:pt x="1307739" y="2743200"/>
                </a:cubicBezTo>
                <a:cubicBezTo>
                  <a:pt x="1280783" y="2738707"/>
                  <a:pt x="1253515" y="2736094"/>
                  <a:pt x="1226257" y="2734147"/>
                </a:cubicBezTo>
                <a:cubicBezTo>
                  <a:pt x="1168985" y="2730056"/>
                  <a:pt x="1111580" y="2728111"/>
                  <a:pt x="1054242" y="2725093"/>
                </a:cubicBezTo>
                <a:cubicBezTo>
                  <a:pt x="1039153" y="2722075"/>
                  <a:pt x="1023996" y="2719378"/>
                  <a:pt x="1008974" y="2716040"/>
                </a:cubicBezTo>
                <a:cubicBezTo>
                  <a:pt x="996827" y="2713341"/>
                  <a:pt x="985002" y="2709213"/>
                  <a:pt x="972760" y="2706987"/>
                </a:cubicBezTo>
                <a:cubicBezTo>
                  <a:pt x="951765" y="2703170"/>
                  <a:pt x="930381" y="2701750"/>
                  <a:pt x="909386" y="2697933"/>
                </a:cubicBezTo>
                <a:cubicBezTo>
                  <a:pt x="897144" y="2695707"/>
                  <a:pt x="885501" y="2690561"/>
                  <a:pt x="873172" y="2688880"/>
                </a:cubicBezTo>
                <a:cubicBezTo>
                  <a:pt x="819018" y="2681495"/>
                  <a:pt x="710210" y="2670773"/>
                  <a:pt x="710210" y="2670773"/>
                </a:cubicBezTo>
                <a:cubicBezTo>
                  <a:pt x="641291" y="2647800"/>
                  <a:pt x="674605" y="2656409"/>
                  <a:pt x="610622" y="2643612"/>
                </a:cubicBezTo>
                <a:cubicBezTo>
                  <a:pt x="530738" y="2590357"/>
                  <a:pt x="658407" y="2672028"/>
                  <a:pt x="529141" y="2607398"/>
                </a:cubicBezTo>
                <a:cubicBezTo>
                  <a:pt x="517070" y="2601363"/>
                  <a:pt x="505458" y="2594304"/>
                  <a:pt x="492927" y="2589292"/>
                </a:cubicBezTo>
                <a:cubicBezTo>
                  <a:pt x="475206" y="2582204"/>
                  <a:pt x="438606" y="2571185"/>
                  <a:pt x="438606" y="2571185"/>
                </a:cubicBezTo>
                <a:cubicBezTo>
                  <a:pt x="420499" y="2559114"/>
                  <a:pt x="404930" y="2541853"/>
                  <a:pt x="384285" y="2534971"/>
                </a:cubicBezTo>
                <a:cubicBezTo>
                  <a:pt x="375232" y="2531953"/>
                  <a:pt x="365661" y="2530185"/>
                  <a:pt x="357125" y="2525917"/>
                </a:cubicBezTo>
                <a:cubicBezTo>
                  <a:pt x="347393" y="2521051"/>
                  <a:pt x="339907" y="2512229"/>
                  <a:pt x="329964" y="2507810"/>
                </a:cubicBezTo>
                <a:cubicBezTo>
                  <a:pt x="312523" y="2500058"/>
                  <a:pt x="291525" y="2500290"/>
                  <a:pt x="275644" y="2489703"/>
                </a:cubicBezTo>
                <a:cubicBezTo>
                  <a:pt x="232601" y="2461008"/>
                  <a:pt x="258809" y="2475039"/>
                  <a:pt x="194162" y="2453490"/>
                </a:cubicBezTo>
                <a:cubicBezTo>
                  <a:pt x="185109" y="2450472"/>
                  <a:pt x="174942" y="2449730"/>
                  <a:pt x="167002" y="2444436"/>
                </a:cubicBezTo>
                <a:lnTo>
                  <a:pt x="112681" y="2408222"/>
                </a:lnTo>
                <a:lnTo>
                  <a:pt x="94574" y="2353901"/>
                </a:lnTo>
                <a:cubicBezTo>
                  <a:pt x="91556" y="2344848"/>
                  <a:pt x="90815" y="2334681"/>
                  <a:pt x="85521" y="2326741"/>
                </a:cubicBezTo>
                <a:cubicBezTo>
                  <a:pt x="79485" y="2317688"/>
                  <a:pt x="71833" y="2309524"/>
                  <a:pt x="67414" y="2299581"/>
                </a:cubicBezTo>
                <a:cubicBezTo>
                  <a:pt x="59662" y="2282140"/>
                  <a:pt x="56395" y="2262981"/>
                  <a:pt x="49307" y="2245260"/>
                </a:cubicBezTo>
                <a:cubicBezTo>
                  <a:pt x="43271" y="2230171"/>
                  <a:pt x="36339" y="2215410"/>
                  <a:pt x="31200" y="2199992"/>
                </a:cubicBezTo>
                <a:cubicBezTo>
                  <a:pt x="27265" y="2188188"/>
                  <a:pt x="25565" y="2175743"/>
                  <a:pt x="22147" y="2163779"/>
                </a:cubicBezTo>
                <a:cubicBezTo>
                  <a:pt x="19525" y="2154603"/>
                  <a:pt x="16111" y="2145672"/>
                  <a:pt x="13093" y="2136618"/>
                </a:cubicBezTo>
                <a:cubicBezTo>
                  <a:pt x="-8507" y="1985409"/>
                  <a:pt x="328" y="2073406"/>
                  <a:pt x="13093" y="1792587"/>
                </a:cubicBezTo>
                <a:cubicBezTo>
                  <a:pt x="13466" y="1784379"/>
                  <a:pt x="25287" y="1619034"/>
                  <a:pt x="31200" y="1593410"/>
                </a:cubicBezTo>
                <a:cubicBezTo>
                  <a:pt x="34235" y="1580259"/>
                  <a:pt x="43271" y="1569267"/>
                  <a:pt x="49307" y="1557196"/>
                </a:cubicBezTo>
                <a:cubicBezTo>
                  <a:pt x="84993" y="1414447"/>
                  <a:pt x="55619" y="1543002"/>
                  <a:pt x="67414" y="1195058"/>
                </a:cubicBezTo>
                <a:cubicBezTo>
                  <a:pt x="74511" y="985685"/>
                  <a:pt x="67526" y="1049408"/>
                  <a:pt x="85521" y="923454"/>
                </a:cubicBezTo>
                <a:cubicBezTo>
                  <a:pt x="88539" y="875169"/>
                  <a:pt x="89509" y="826712"/>
                  <a:pt x="94574" y="778598"/>
                </a:cubicBezTo>
                <a:cubicBezTo>
                  <a:pt x="95573" y="769107"/>
                  <a:pt x="101313" y="760696"/>
                  <a:pt x="103628" y="751438"/>
                </a:cubicBezTo>
                <a:cubicBezTo>
                  <a:pt x="107360" y="736510"/>
                  <a:pt x="110647" y="721424"/>
                  <a:pt x="112681" y="706171"/>
                </a:cubicBezTo>
                <a:cubicBezTo>
                  <a:pt x="128241" y="589470"/>
                  <a:pt x="110396" y="649654"/>
                  <a:pt x="130788" y="588476"/>
                </a:cubicBezTo>
                <a:cubicBezTo>
                  <a:pt x="133806" y="522084"/>
                  <a:pt x="134323" y="455530"/>
                  <a:pt x="139842" y="389299"/>
                </a:cubicBezTo>
                <a:cubicBezTo>
                  <a:pt x="143386" y="346768"/>
                  <a:pt x="134276" y="298062"/>
                  <a:pt x="157949" y="262551"/>
                </a:cubicBezTo>
                <a:cubicBezTo>
                  <a:pt x="163984" y="253498"/>
                  <a:pt x="171189" y="245123"/>
                  <a:pt x="176055" y="235391"/>
                </a:cubicBezTo>
                <a:cubicBezTo>
                  <a:pt x="183664" y="220172"/>
                  <a:pt x="189809" y="186527"/>
                  <a:pt x="194162" y="172016"/>
                </a:cubicBezTo>
                <a:cubicBezTo>
                  <a:pt x="199646" y="153734"/>
                  <a:pt x="206233" y="135802"/>
                  <a:pt x="212269" y="117695"/>
                </a:cubicBezTo>
                <a:cubicBezTo>
                  <a:pt x="215287" y="108642"/>
                  <a:pt x="216029" y="98475"/>
                  <a:pt x="221323" y="90535"/>
                </a:cubicBezTo>
                <a:cubicBezTo>
                  <a:pt x="233394" y="72428"/>
                  <a:pt x="239430" y="48285"/>
                  <a:pt x="257537" y="36214"/>
                </a:cubicBezTo>
                <a:cubicBezTo>
                  <a:pt x="266590" y="30178"/>
                  <a:pt x="279099" y="27437"/>
                  <a:pt x="284697" y="18107"/>
                </a:cubicBezTo>
                <a:cubicBezTo>
                  <a:pt x="289355" y="10344"/>
                  <a:pt x="284697" y="0"/>
                  <a:pt x="27564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285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35595" y="221880"/>
            <a:ext cx="10734887" cy="1053129"/>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solidFill>
                  <a:prstClr val="black">
                    <a:lumMod val="85000"/>
                    <a:lumOff val="15000"/>
                  </a:prstClr>
                </a:solidFill>
              </a:rPr>
              <a:t>Forest from the Windows</a:t>
            </a:r>
            <a:endParaRPr lang="en-US" sz="5400" dirty="0">
              <a:solidFill>
                <a:prstClr val="black">
                  <a:lumMod val="85000"/>
                  <a:lumOff val="15000"/>
                </a:prstClr>
              </a:solidFill>
            </a:endParaRPr>
          </a:p>
        </p:txBody>
      </p:sp>
      <p:sp>
        <p:nvSpPr>
          <p:cNvPr id="5" name="TextBox 4"/>
          <p:cNvSpPr txBox="1"/>
          <p:nvPr/>
        </p:nvSpPr>
        <p:spPr>
          <a:xfrm>
            <a:off x="451219" y="1275009"/>
            <a:ext cx="11740782" cy="5262979"/>
          </a:xfrm>
          <a:prstGeom prst="rect">
            <a:avLst/>
          </a:prstGeom>
          <a:noFill/>
        </p:spPr>
        <p:txBody>
          <a:bodyPr wrap="square" rtlCol="0">
            <a:spAutoFit/>
          </a:bodyPr>
          <a:lstStyle/>
          <a:p>
            <a:endParaRPr lang="en-US" sz="2400" dirty="0">
              <a:solidFill>
                <a:srgbClr val="000000"/>
              </a:solidFill>
              <a:highlight>
                <a:srgbClr val="FFFFFF"/>
              </a:highlight>
              <a:latin typeface="Consolas" panose="020B0609020204030204" pitchFamily="49" charset="0"/>
            </a:endParaRPr>
          </a:p>
          <a:p>
            <a:r>
              <a:rPr lang="en-US" sz="2400" dirty="0" smtClean="0">
                <a:solidFill>
                  <a:srgbClr val="0000FF"/>
                </a:solidFill>
                <a:highlight>
                  <a:srgbClr val="FFFFFF"/>
                </a:highlight>
                <a:latin typeface="Consolas" panose="020B0609020204030204" pitchFamily="49" charset="0"/>
              </a:rPr>
              <a:t>let</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inline</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forestFromSeq</a:t>
            </a:r>
            <a:r>
              <a:rPr lang="en-US" sz="2400" dirty="0">
                <a:solidFill>
                  <a:srgbClr val="000000"/>
                </a:solidFill>
                <a:highlight>
                  <a:srgbClr val="FFFFFF"/>
                </a:highlight>
                <a:latin typeface="Consolas" panose="020B0609020204030204" pitchFamily="49" charset="0"/>
              </a:rPr>
              <a:t> (s : #</a:t>
            </a:r>
            <a:r>
              <a:rPr lang="en-US" sz="2400" dirty="0" err="1">
                <a:solidFill>
                  <a:srgbClr val="000000"/>
                </a:solidFill>
                <a:highlight>
                  <a:srgbClr val="FFFFFF"/>
                </a:highlight>
                <a:latin typeface="Consolas" panose="020B0609020204030204" pitchFamily="49" charset="0"/>
              </a:rPr>
              <a:t>seq</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seq</a:t>
            </a:r>
            <a:r>
              <a:rPr lang="en-US" sz="2400" dirty="0">
                <a:solidFill>
                  <a:srgbClr val="000000"/>
                </a:solidFill>
                <a:highlight>
                  <a:srgbClr val="FFFFFF"/>
                </a:highlight>
                <a:latin typeface="Consolas" panose="020B0609020204030204" pitchFamily="49" charset="0"/>
              </a:rPr>
              <a:t>&lt;_&gt;&gt;) (f : #</a:t>
            </a:r>
            <a:r>
              <a:rPr lang="en-US" sz="2400" dirty="0" err="1">
                <a:solidFill>
                  <a:srgbClr val="000000"/>
                </a:solidFill>
                <a:highlight>
                  <a:srgbClr val="FFFFFF"/>
                </a:highlight>
                <a:latin typeface="Consolas" panose="020B0609020204030204" pitchFamily="49" charset="0"/>
              </a:rPr>
              <a:t>seq</a:t>
            </a:r>
            <a:r>
              <a:rPr lang="en-US" sz="2400" dirty="0">
                <a:solidFill>
                  <a:srgbClr val="000000"/>
                </a:solidFill>
                <a:highlight>
                  <a:srgbClr val="FFFFFF"/>
                </a:highlight>
                <a:latin typeface="Consolas" panose="020B0609020204030204" pitchFamily="49" charset="0"/>
              </a:rPr>
              <a:t>&lt;'a&gt; </a:t>
            </a:r>
            <a:r>
              <a:rPr lang="en-US" sz="2400" dirty="0">
                <a:solidFill>
                  <a:srgbClr val="0000FF"/>
                </a:solidFill>
                <a:highlight>
                  <a:srgbClr val="FFFFFF"/>
                </a:highlight>
                <a:latin typeface="Consolas" panose="020B0609020204030204" pitchFamily="49" charset="0"/>
              </a:rPr>
              <a:t>-&gt;</a:t>
            </a:r>
            <a:r>
              <a:rPr lang="en-US" sz="2400" dirty="0">
                <a:solidFill>
                  <a:srgbClr val="000000"/>
                </a:solidFill>
                <a:highlight>
                  <a:srgbClr val="FFFFFF"/>
                </a:highlight>
                <a:latin typeface="Consolas" panose="020B0609020204030204" pitchFamily="49" charset="0"/>
              </a:rPr>
              <a:t> 'a) =</a:t>
            </a: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let</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rec</a:t>
            </a:r>
            <a:r>
              <a:rPr lang="en-US" sz="2400" dirty="0">
                <a:solidFill>
                  <a:srgbClr val="000000"/>
                </a:solidFill>
                <a:highlight>
                  <a:srgbClr val="FFFFFF"/>
                </a:highlight>
                <a:latin typeface="Consolas" panose="020B0609020204030204" pitchFamily="49" charset="0"/>
              </a:rPr>
              <a:t> loop </a:t>
            </a:r>
            <a:r>
              <a:rPr lang="en-US" sz="2400" dirty="0" err="1">
                <a:solidFill>
                  <a:srgbClr val="000000"/>
                </a:solidFill>
                <a:highlight>
                  <a:srgbClr val="FFFFFF"/>
                </a:highlight>
                <a:latin typeface="Consolas" panose="020B0609020204030204" pitchFamily="49" charset="0"/>
              </a:rPr>
              <a:t>acc</a:t>
            </a:r>
            <a:r>
              <a:rPr lang="en-US" sz="2400" dirty="0">
                <a:solidFill>
                  <a:srgbClr val="000000"/>
                </a:solidFill>
                <a:highlight>
                  <a:srgbClr val="FFFFFF"/>
                </a:highlight>
                <a:latin typeface="Consolas" panose="020B0609020204030204" pitchFamily="49" charset="0"/>
              </a:rPr>
              <a:t> l =</a:t>
            </a: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match</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l </a:t>
            </a:r>
            <a:r>
              <a:rPr lang="en-US" sz="2400" dirty="0">
                <a:solidFill>
                  <a:srgbClr val="0000FF"/>
                </a:solidFill>
                <a:highlight>
                  <a:srgbClr val="FFFFFF"/>
                </a:highlight>
                <a:latin typeface="Consolas" panose="020B0609020204030204" pitchFamily="49" charset="0"/>
              </a:rPr>
              <a:t>with</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acc</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head::tail </a:t>
            </a:r>
            <a:r>
              <a:rPr lang="en-US" sz="2400" dirty="0">
                <a:solidFill>
                  <a:srgbClr val="0000FF"/>
                </a:solidFill>
                <a:highlight>
                  <a:srgbClr val="FFFFFF"/>
                </a:highlight>
                <a:latin typeface="Consolas" panose="020B0609020204030204" pitchFamily="49" charset="0"/>
              </a:rPr>
              <a:t>-&gt;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let</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forest = </a:t>
            </a:r>
            <a:r>
              <a:rPr lang="en-US" sz="2400" dirty="0" err="1">
                <a:solidFill>
                  <a:srgbClr val="000000"/>
                </a:solidFill>
                <a:highlight>
                  <a:srgbClr val="FFFFFF"/>
                </a:highlight>
                <a:latin typeface="Consolas" panose="020B0609020204030204" pitchFamily="49" charset="0"/>
              </a:rPr>
              <a:t>Seq.fold</a:t>
            </a:r>
            <a:r>
              <a:rPr lang="en-US" sz="2400" dirty="0">
                <a:solidFill>
                  <a:srgbClr val="000000"/>
                </a:solidFill>
                <a:highlight>
                  <a:srgbClr val="FFFFFF"/>
                </a:highlight>
                <a:latin typeface="Consolas" panose="020B0609020204030204" pitchFamily="49" charset="0"/>
              </a:rPr>
              <a:t> </a:t>
            </a:r>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fun</a:t>
            </a:r>
            <a:r>
              <a:rPr lang="en-US" sz="2400" dirty="0">
                <a:solidFill>
                  <a:srgbClr val="000000"/>
                </a:solidFill>
                <a:highlight>
                  <a:srgbClr val="FFFFFF"/>
                </a:highlight>
                <a:latin typeface="Consolas" panose="020B0609020204030204" pitchFamily="49" charset="0"/>
              </a:rPr>
              <a:t> s t </a:t>
            </a:r>
            <a:r>
              <a:rPr lang="en-US" sz="2400" dirty="0">
                <a:solidFill>
                  <a:srgbClr val="0000FF"/>
                </a:solidFill>
                <a:highlight>
                  <a:srgbClr val="FFFFFF"/>
                </a:highlight>
                <a:latin typeface="Consolas" panose="020B0609020204030204" pitchFamily="49" charset="0"/>
              </a:rPr>
              <a:t>-&gt;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Vector.conj</a:t>
            </a:r>
            <a:r>
              <a:rPr lang="en-US" sz="2400" dirty="0">
                <a:solidFill>
                  <a:srgbClr val="000000"/>
                </a:solidFill>
                <a:highlight>
                  <a:srgbClr val="FFFFFF"/>
                </a:highlight>
                <a:latin typeface="Consolas" panose="020B0609020204030204" pitchFamily="49" charset="0"/>
              </a:rPr>
              <a:t>(singleton t) s) </a:t>
            </a:r>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Vector.empty</a:t>
            </a:r>
            <a:r>
              <a:rPr lang="en-US" sz="2400" dirty="0">
                <a:solidFill>
                  <a:srgbClr val="000000"/>
                </a:solidFill>
                <a:highlight>
                  <a:srgbClr val="FFFFFF"/>
                </a:highlight>
                <a:latin typeface="Consolas" panose="020B0609020204030204" pitchFamily="49" charset="0"/>
              </a:rPr>
              <a:t>&lt;_&gt; </a:t>
            </a:r>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head</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loop </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Vector.conj</a:t>
            </a:r>
            <a:r>
              <a:rPr lang="en-US" sz="2400" dirty="0">
                <a:solidFill>
                  <a:srgbClr val="000000"/>
                </a:solidFill>
                <a:highlight>
                  <a:srgbClr val="FFFFFF"/>
                </a:highlight>
                <a:latin typeface="Consolas" panose="020B0609020204030204" pitchFamily="49" charset="0"/>
              </a:rPr>
              <a:t> (create (f head) forest) </a:t>
            </a:r>
            <a:r>
              <a:rPr lang="en-US" sz="2400" dirty="0" err="1">
                <a:solidFill>
                  <a:srgbClr val="000000"/>
                </a:solidFill>
                <a:highlight>
                  <a:srgbClr val="FFFFFF"/>
                </a:highlight>
                <a:latin typeface="Consolas" panose="020B0609020204030204" pitchFamily="49" charset="0"/>
              </a:rPr>
              <a:t>acc</a:t>
            </a:r>
            <a:r>
              <a:rPr lang="en-US" sz="2400" dirty="0">
                <a:solidFill>
                  <a:srgbClr val="000000"/>
                </a:solidFill>
                <a:highlight>
                  <a:srgbClr val="FFFFFF"/>
                </a:highlight>
                <a:latin typeface="Consolas" panose="020B0609020204030204" pitchFamily="49" charset="0"/>
              </a:rPr>
              <a:t>) tail</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loop </a:t>
            </a:r>
            <a:r>
              <a:rPr lang="en-US" sz="2400" dirty="0" err="1">
                <a:solidFill>
                  <a:srgbClr val="000000"/>
                </a:solidFill>
                <a:highlight>
                  <a:srgbClr val="FFFFFF"/>
                </a:highlight>
                <a:latin typeface="Consolas" panose="020B0609020204030204" pitchFamily="49" charset="0"/>
              </a:rPr>
              <a:t>Vector.empty</a:t>
            </a:r>
            <a:r>
              <a:rPr lang="en-US" sz="2400" dirty="0">
                <a:solidFill>
                  <a:srgbClr val="000000"/>
                </a:solidFill>
                <a:highlight>
                  <a:srgbClr val="FFFFFF"/>
                </a:highlight>
                <a:latin typeface="Consolas" panose="020B0609020204030204" pitchFamily="49" charset="0"/>
              </a:rPr>
              <a:t>&lt;</a:t>
            </a:r>
            <a:r>
              <a:rPr lang="en-US" sz="2400" dirty="0" err="1">
                <a:solidFill>
                  <a:srgbClr val="000000"/>
                </a:solidFill>
                <a:highlight>
                  <a:srgbClr val="FFFFFF"/>
                </a:highlight>
                <a:latin typeface="Consolas" panose="020B0609020204030204" pitchFamily="49" charset="0"/>
              </a:rPr>
              <a:t>MultiwayTree</a:t>
            </a:r>
            <a:r>
              <a:rPr lang="en-US" sz="2400" dirty="0">
                <a:solidFill>
                  <a:srgbClr val="000000"/>
                </a:solidFill>
                <a:highlight>
                  <a:srgbClr val="FFFFFF"/>
                </a:highlight>
                <a:latin typeface="Consolas" panose="020B0609020204030204" pitchFamily="49" charset="0"/>
              </a:rPr>
              <a:t>&lt;_&gt;&gt; (</a:t>
            </a:r>
            <a:r>
              <a:rPr lang="en-US" sz="2400" dirty="0" err="1">
                <a:solidFill>
                  <a:srgbClr val="000000"/>
                </a:solidFill>
                <a:highlight>
                  <a:srgbClr val="FFFFFF"/>
                </a:highlight>
                <a:latin typeface="Consolas" panose="020B0609020204030204" pitchFamily="49" charset="0"/>
              </a:rPr>
              <a:t>List.ofSeq</a:t>
            </a:r>
            <a:r>
              <a:rPr lang="en-US" sz="2400" dirty="0">
                <a:solidFill>
                  <a:srgbClr val="000000"/>
                </a:solidFill>
                <a:highlight>
                  <a:srgbClr val="FFFFFF"/>
                </a:highlight>
                <a:latin typeface="Consolas" panose="020B0609020204030204" pitchFamily="49" charset="0"/>
              </a:rPr>
              <a:t> s)</a:t>
            </a:r>
          </a:p>
        </p:txBody>
      </p:sp>
    </p:spTree>
    <p:extLst>
      <p:ext uri="{BB962C8B-B14F-4D97-AF65-F5344CB8AC3E}">
        <p14:creationId xmlns:p14="http://schemas.microsoft.com/office/powerpoint/2010/main" val="20717197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DList</a:t>
            </a:r>
            <a:r>
              <a:rPr lang="en-US" sz="5400" dirty="0" smtClean="0"/>
              <a:t> (append list)</a:t>
            </a:r>
            <a:endParaRPr lang="en-US" sz="5400" dirty="0"/>
          </a:p>
        </p:txBody>
      </p:sp>
      <p:grpSp>
        <p:nvGrpSpPr>
          <p:cNvPr id="83" name="Group 82"/>
          <p:cNvGrpSpPr/>
          <p:nvPr/>
        </p:nvGrpSpPr>
        <p:grpSpPr>
          <a:xfrm>
            <a:off x="8622851" y="3594100"/>
            <a:ext cx="838200" cy="838200"/>
            <a:chOff x="7543800" y="2895600"/>
            <a:chExt cx="838200" cy="838200"/>
          </a:xfrm>
        </p:grpSpPr>
        <p:sp>
          <p:nvSpPr>
            <p:cNvPr id="84" name="Rounded Rectangle 83"/>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TextBox 84"/>
            <p:cNvSpPr txBox="1"/>
            <p:nvPr/>
          </p:nvSpPr>
          <p:spPr>
            <a:xfrm>
              <a:off x="7696200" y="2971800"/>
              <a:ext cx="685800" cy="646331"/>
            </a:xfrm>
            <a:prstGeom prst="rect">
              <a:avLst/>
            </a:prstGeom>
            <a:noFill/>
          </p:spPr>
          <p:txBody>
            <a:bodyPr wrap="square" rtlCol="0">
              <a:spAutoFit/>
            </a:bodyPr>
            <a:lstStyle/>
            <a:p>
              <a:r>
                <a:rPr lang="en-US" sz="3600" dirty="0" smtClean="0">
                  <a:solidFill>
                    <a:prstClr val="black"/>
                  </a:solidFill>
                </a:rPr>
                <a:t>5</a:t>
              </a:r>
              <a:endParaRPr lang="en-US" sz="3600" dirty="0">
                <a:solidFill>
                  <a:prstClr val="black"/>
                </a:solidFill>
              </a:endParaRPr>
            </a:p>
          </p:txBody>
        </p:sp>
      </p:grpSp>
      <p:grpSp>
        <p:nvGrpSpPr>
          <p:cNvPr id="86" name="Group 85"/>
          <p:cNvGrpSpPr/>
          <p:nvPr/>
        </p:nvGrpSpPr>
        <p:grpSpPr>
          <a:xfrm>
            <a:off x="7098851" y="3594100"/>
            <a:ext cx="822960" cy="838200"/>
            <a:chOff x="7543800" y="2895600"/>
            <a:chExt cx="822960" cy="838200"/>
          </a:xfrm>
        </p:grpSpPr>
        <p:sp>
          <p:nvSpPr>
            <p:cNvPr id="87" name="Rounded Rectangle 86"/>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7680960" y="2971800"/>
              <a:ext cx="6858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4</a:t>
              </a:r>
              <a:endParaRPr lang="en-US" sz="3600" dirty="0">
                <a:solidFill>
                  <a:prstClr val="black"/>
                </a:solidFill>
                <a:latin typeface="Arial Unicode MS" pitchFamily="34" charset="-128"/>
                <a:ea typeface="Arial Unicode MS" pitchFamily="34" charset="-128"/>
                <a:cs typeface="Arial Unicode MS" pitchFamily="34" charset="-128"/>
              </a:endParaRPr>
            </a:p>
          </p:txBody>
        </p:sp>
      </p:grpSp>
      <p:sp>
        <p:nvSpPr>
          <p:cNvPr id="89" name="Rounded Rectangle 88"/>
          <p:cNvSpPr/>
          <p:nvPr/>
        </p:nvSpPr>
        <p:spPr>
          <a:xfrm>
            <a:off x="55748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ounded Rectangle 89"/>
          <p:cNvSpPr/>
          <p:nvPr/>
        </p:nvSpPr>
        <p:spPr>
          <a:xfrm>
            <a:off x="40508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ounded Rectangle 90"/>
          <p:cNvSpPr/>
          <p:nvPr/>
        </p:nvSpPr>
        <p:spPr>
          <a:xfrm>
            <a:off x="24506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2" name="Straight Arrow Connector 91"/>
          <p:cNvCxnSpPr/>
          <p:nvPr/>
        </p:nvCxnSpPr>
        <p:spPr>
          <a:xfrm>
            <a:off x="4965251" y="4051300"/>
            <a:ext cx="579120"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489251" y="4051300"/>
            <a:ext cx="582168"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267515" y="3289300"/>
            <a:ext cx="707136" cy="1200329"/>
          </a:xfrm>
          <a:prstGeom prst="rect">
            <a:avLst/>
          </a:prstGeom>
          <a:noFill/>
        </p:spPr>
        <p:txBody>
          <a:bodyPr wrap="square" rtlCol="0">
            <a:spAutoFit/>
          </a:bodyPr>
          <a:lstStyle/>
          <a:p>
            <a:r>
              <a:rPr lang="en-US" sz="7200" dirty="0" smtClean="0">
                <a:solidFill>
                  <a:prstClr val="black"/>
                </a:solidFill>
              </a:rPr>
              <a:t>::</a:t>
            </a:r>
            <a:endParaRPr lang="en-US" sz="7200" dirty="0">
              <a:solidFill>
                <a:prstClr val="black"/>
              </a:solidFill>
            </a:endParaRPr>
          </a:p>
        </p:txBody>
      </p:sp>
      <p:sp>
        <p:nvSpPr>
          <p:cNvPr id="95" name="TextBox 94"/>
          <p:cNvSpPr txBox="1"/>
          <p:nvPr/>
        </p:nvSpPr>
        <p:spPr>
          <a:xfrm>
            <a:off x="5708963" y="3670300"/>
            <a:ext cx="6096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3</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96" name="TextBox 95"/>
          <p:cNvSpPr txBox="1"/>
          <p:nvPr/>
        </p:nvSpPr>
        <p:spPr>
          <a:xfrm>
            <a:off x="4181915" y="3670300"/>
            <a:ext cx="6096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2</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97" name="TextBox 96"/>
          <p:cNvSpPr txBox="1"/>
          <p:nvPr/>
        </p:nvSpPr>
        <p:spPr>
          <a:xfrm>
            <a:off x="2581715" y="3670300"/>
            <a:ext cx="6096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1</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99" name="Left Brace 98"/>
          <p:cNvSpPr/>
          <p:nvPr/>
        </p:nvSpPr>
        <p:spPr>
          <a:xfrm>
            <a:off x="2603051" y="4584700"/>
            <a:ext cx="457200" cy="8382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00" name="TextBox 99"/>
          <p:cNvSpPr txBox="1"/>
          <p:nvPr/>
        </p:nvSpPr>
        <p:spPr>
          <a:xfrm>
            <a:off x="2298251" y="5499100"/>
            <a:ext cx="1155700" cy="523220"/>
          </a:xfrm>
          <a:prstGeom prst="rect">
            <a:avLst/>
          </a:prstGeom>
          <a:noFill/>
        </p:spPr>
        <p:txBody>
          <a:bodyPr wrap="square" rtlCol="0">
            <a:spAutoFit/>
          </a:bodyPr>
          <a:lstStyle/>
          <a:p>
            <a:r>
              <a:rPr lang="en-US" sz="2800" dirty="0" smtClean="0">
                <a:solidFill>
                  <a:prstClr val="black"/>
                </a:solidFill>
              </a:rPr>
              <a:t>Head</a:t>
            </a:r>
            <a:endParaRPr lang="en-US" sz="2800" dirty="0">
              <a:solidFill>
                <a:prstClr val="black"/>
              </a:solidFill>
            </a:endParaRPr>
          </a:p>
        </p:txBody>
      </p:sp>
      <p:sp>
        <p:nvSpPr>
          <p:cNvPr id="101" name="TextBox 100"/>
          <p:cNvSpPr txBox="1"/>
          <p:nvPr/>
        </p:nvSpPr>
        <p:spPr>
          <a:xfrm>
            <a:off x="6260651" y="5499100"/>
            <a:ext cx="990600" cy="523220"/>
          </a:xfrm>
          <a:prstGeom prst="rect">
            <a:avLst/>
          </a:prstGeom>
          <a:noFill/>
        </p:spPr>
        <p:txBody>
          <a:bodyPr wrap="square" rtlCol="0">
            <a:spAutoFit/>
          </a:bodyPr>
          <a:lstStyle/>
          <a:p>
            <a:r>
              <a:rPr lang="en-US" sz="2800" dirty="0" smtClean="0">
                <a:solidFill>
                  <a:prstClr val="black"/>
                </a:solidFill>
              </a:rPr>
              <a:t>Tail</a:t>
            </a:r>
            <a:endParaRPr lang="en-US" sz="2800" dirty="0">
              <a:solidFill>
                <a:prstClr val="black"/>
              </a:solidFill>
            </a:endParaRPr>
          </a:p>
        </p:txBody>
      </p:sp>
      <p:sp>
        <p:nvSpPr>
          <p:cNvPr id="102" name="TextBox 101"/>
          <p:cNvSpPr txBox="1"/>
          <p:nvPr/>
        </p:nvSpPr>
        <p:spPr>
          <a:xfrm>
            <a:off x="7860851" y="3289300"/>
            <a:ext cx="701040" cy="1200329"/>
          </a:xfrm>
          <a:prstGeom prst="rect">
            <a:avLst/>
          </a:prstGeom>
          <a:noFill/>
        </p:spPr>
        <p:txBody>
          <a:bodyPr wrap="square" rtlCol="0">
            <a:spAutoFit/>
          </a:bodyPr>
          <a:lstStyle/>
          <a:p>
            <a:r>
              <a:rPr lang="en-US" sz="7200" dirty="0" smtClean="0">
                <a:solidFill>
                  <a:prstClr val="black"/>
                </a:solidFill>
              </a:rPr>
              <a:t>;;</a:t>
            </a:r>
            <a:endParaRPr lang="en-US" sz="7200" dirty="0">
              <a:solidFill>
                <a:prstClr val="black"/>
              </a:solidFill>
            </a:endParaRPr>
          </a:p>
        </p:txBody>
      </p:sp>
      <p:sp>
        <p:nvSpPr>
          <p:cNvPr id="103" name="Left Brace 102"/>
          <p:cNvSpPr/>
          <p:nvPr/>
        </p:nvSpPr>
        <p:spPr>
          <a:xfrm>
            <a:off x="6489251" y="2222500"/>
            <a:ext cx="457200" cy="55626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14" name="TextBox 113"/>
          <p:cNvSpPr txBox="1"/>
          <p:nvPr/>
        </p:nvSpPr>
        <p:spPr>
          <a:xfrm>
            <a:off x="227421" y="2063607"/>
            <a:ext cx="2202343" cy="954107"/>
          </a:xfrm>
          <a:prstGeom prst="rect">
            <a:avLst/>
          </a:prstGeom>
          <a:noFill/>
        </p:spPr>
        <p:txBody>
          <a:bodyPr wrap="square" rtlCol="0">
            <a:spAutoFit/>
          </a:bodyPr>
          <a:lstStyle/>
          <a:p>
            <a:pPr defTabSz="914400"/>
            <a:r>
              <a:rPr lang="en-US" sz="2800" dirty="0" smtClean="0">
                <a:solidFill>
                  <a:prstClr val="black"/>
                </a:solidFill>
                <a:latin typeface="Gill Sans MT"/>
              </a:rPr>
              <a:t>Construct </a:t>
            </a:r>
          </a:p>
          <a:p>
            <a:pP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115" name="Straight Arrow Connector 114"/>
          <p:cNvCxnSpPr/>
          <p:nvPr/>
        </p:nvCxnSpPr>
        <p:spPr>
          <a:xfrm>
            <a:off x="1489353" y="2976733"/>
            <a:ext cx="743460" cy="693567"/>
          </a:xfrm>
          <a:prstGeom prst="straightConnector1">
            <a:avLst/>
          </a:prstGeom>
          <a:noFill/>
          <a:ln w="41275" cap="flat" cmpd="sng" algn="ctr">
            <a:solidFill>
              <a:srgbClr val="002060"/>
            </a:solidFill>
            <a:prstDash val="solid"/>
            <a:tailEnd type="arrow"/>
          </a:ln>
          <a:effectLst/>
        </p:spPr>
      </p:cxnSp>
      <p:sp>
        <p:nvSpPr>
          <p:cNvPr id="116" name="TextBox 115"/>
          <p:cNvSpPr txBox="1"/>
          <p:nvPr/>
        </p:nvSpPr>
        <p:spPr>
          <a:xfrm>
            <a:off x="9914360" y="2540660"/>
            <a:ext cx="2202343" cy="523220"/>
          </a:xfrm>
          <a:prstGeom prst="rect">
            <a:avLst/>
          </a:prstGeom>
          <a:noFill/>
        </p:spPr>
        <p:txBody>
          <a:bodyPr wrap="square" rtlCol="0">
            <a:spAutoFit/>
          </a:bodyPr>
          <a:lstStyle/>
          <a:p>
            <a:pPr defTabSz="914400"/>
            <a:r>
              <a:rPr lang="en-US" sz="2800" dirty="0" smtClean="0">
                <a:solidFill>
                  <a:prstClr val="black"/>
                </a:solidFill>
                <a:latin typeface="Gill Sans MT"/>
              </a:rPr>
              <a:t>Construct</a:t>
            </a:r>
          </a:p>
        </p:txBody>
      </p:sp>
      <p:cxnSp>
        <p:nvCxnSpPr>
          <p:cNvPr id="117" name="Straight Arrow Connector 116"/>
          <p:cNvCxnSpPr/>
          <p:nvPr/>
        </p:nvCxnSpPr>
        <p:spPr>
          <a:xfrm flipH="1">
            <a:off x="9656182" y="3039544"/>
            <a:ext cx="1359350" cy="630756"/>
          </a:xfrm>
          <a:prstGeom prst="straightConnector1">
            <a:avLst/>
          </a:prstGeom>
          <a:noFill/>
          <a:ln w="41275" cap="flat" cmpd="sng" algn="ctr">
            <a:solidFill>
              <a:srgbClr val="002060"/>
            </a:solidFill>
            <a:prstDash val="solid"/>
            <a:tailEnd type="arrow"/>
          </a:ln>
          <a:effectLst/>
        </p:spPr>
      </p:cxnSp>
    </p:spTree>
    <p:extLst>
      <p:ext uri="{BB962C8B-B14F-4D97-AF65-F5344CB8AC3E}">
        <p14:creationId xmlns:p14="http://schemas.microsoft.com/office/powerpoint/2010/main" val="2939542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Queue (FIFO)</a:t>
            </a:r>
            <a:endParaRPr lang="en-US" sz="5400" dirty="0"/>
          </a:p>
        </p:txBody>
      </p:sp>
      <p:grpSp>
        <p:nvGrpSpPr>
          <p:cNvPr id="83" name="Group 82"/>
          <p:cNvGrpSpPr/>
          <p:nvPr/>
        </p:nvGrpSpPr>
        <p:grpSpPr>
          <a:xfrm>
            <a:off x="8622851" y="3594100"/>
            <a:ext cx="838200" cy="838200"/>
            <a:chOff x="7543800" y="2895600"/>
            <a:chExt cx="838200" cy="838200"/>
          </a:xfrm>
        </p:grpSpPr>
        <p:sp>
          <p:nvSpPr>
            <p:cNvPr id="84" name="Rounded Rectangle 83"/>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TextBox 84"/>
            <p:cNvSpPr txBox="1"/>
            <p:nvPr/>
          </p:nvSpPr>
          <p:spPr>
            <a:xfrm>
              <a:off x="7696200" y="2971800"/>
              <a:ext cx="685800" cy="646331"/>
            </a:xfrm>
            <a:prstGeom prst="rect">
              <a:avLst/>
            </a:prstGeom>
            <a:noFill/>
          </p:spPr>
          <p:txBody>
            <a:bodyPr wrap="square" rtlCol="0">
              <a:spAutoFit/>
            </a:bodyPr>
            <a:lstStyle/>
            <a:p>
              <a:r>
                <a:rPr lang="en-US" sz="3600" dirty="0" smtClean="0">
                  <a:solidFill>
                    <a:prstClr val="black"/>
                  </a:solidFill>
                </a:rPr>
                <a:t>5</a:t>
              </a:r>
              <a:endParaRPr lang="en-US" sz="3600" dirty="0">
                <a:solidFill>
                  <a:prstClr val="black"/>
                </a:solidFill>
              </a:endParaRPr>
            </a:p>
          </p:txBody>
        </p:sp>
      </p:grpSp>
      <p:grpSp>
        <p:nvGrpSpPr>
          <p:cNvPr id="86" name="Group 85"/>
          <p:cNvGrpSpPr/>
          <p:nvPr/>
        </p:nvGrpSpPr>
        <p:grpSpPr>
          <a:xfrm>
            <a:off x="7098851" y="3594100"/>
            <a:ext cx="822960" cy="838200"/>
            <a:chOff x="7543800" y="2895600"/>
            <a:chExt cx="822960" cy="838200"/>
          </a:xfrm>
        </p:grpSpPr>
        <p:sp>
          <p:nvSpPr>
            <p:cNvPr id="87" name="Rounded Rectangle 86"/>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7680960" y="2971800"/>
              <a:ext cx="6858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4</a:t>
              </a:r>
              <a:endParaRPr lang="en-US" sz="3600" dirty="0">
                <a:solidFill>
                  <a:prstClr val="black"/>
                </a:solidFill>
                <a:latin typeface="Arial Unicode MS" pitchFamily="34" charset="-128"/>
                <a:ea typeface="Arial Unicode MS" pitchFamily="34" charset="-128"/>
                <a:cs typeface="Arial Unicode MS" pitchFamily="34" charset="-128"/>
              </a:endParaRPr>
            </a:p>
          </p:txBody>
        </p:sp>
      </p:grpSp>
      <p:sp>
        <p:nvSpPr>
          <p:cNvPr id="89" name="Rounded Rectangle 88"/>
          <p:cNvSpPr/>
          <p:nvPr/>
        </p:nvSpPr>
        <p:spPr>
          <a:xfrm>
            <a:off x="55748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ounded Rectangle 89"/>
          <p:cNvSpPr/>
          <p:nvPr/>
        </p:nvSpPr>
        <p:spPr>
          <a:xfrm>
            <a:off x="40508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ounded Rectangle 90"/>
          <p:cNvSpPr/>
          <p:nvPr/>
        </p:nvSpPr>
        <p:spPr>
          <a:xfrm>
            <a:off x="24506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2" name="Straight Arrow Connector 91"/>
          <p:cNvCxnSpPr/>
          <p:nvPr/>
        </p:nvCxnSpPr>
        <p:spPr>
          <a:xfrm>
            <a:off x="4965251" y="4051300"/>
            <a:ext cx="579120"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489251" y="4051300"/>
            <a:ext cx="582168"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267515" y="3289300"/>
            <a:ext cx="707136" cy="1200329"/>
          </a:xfrm>
          <a:prstGeom prst="rect">
            <a:avLst/>
          </a:prstGeom>
          <a:noFill/>
        </p:spPr>
        <p:txBody>
          <a:bodyPr wrap="square" rtlCol="0">
            <a:spAutoFit/>
          </a:bodyPr>
          <a:lstStyle/>
          <a:p>
            <a:r>
              <a:rPr lang="en-US" sz="7200" dirty="0" smtClean="0">
                <a:solidFill>
                  <a:prstClr val="black"/>
                </a:solidFill>
              </a:rPr>
              <a:t>::</a:t>
            </a:r>
            <a:endParaRPr lang="en-US" sz="7200" dirty="0">
              <a:solidFill>
                <a:prstClr val="black"/>
              </a:solidFill>
            </a:endParaRPr>
          </a:p>
        </p:txBody>
      </p:sp>
      <p:sp>
        <p:nvSpPr>
          <p:cNvPr id="95" name="TextBox 94"/>
          <p:cNvSpPr txBox="1"/>
          <p:nvPr/>
        </p:nvSpPr>
        <p:spPr>
          <a:xfrm>
            <a:off x="5708963" y="3670300"/>
            <a:ext cx="6096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3</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96" name="TextBox 95"/>
          <p:cNvSpPr txBox="1"/>
          <p:nvPr/>
        </p:nvSpPr>
        <p:spPr>
          <a:xfrm>
            <a:off x="4181915" y="3670300"/>
            <a:ext cx="6096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2</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97" name="TextBox 96"/>
          <p:cNvSpPr txBox="1"/>
          <p:nvPr/>
        </p:nvSpPr>
        <p:spPr>
          <a:xfrm>
            <a:off x="2581715" y="3670300"/>
            <a:ext cx="6096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1</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99" name="Left Brace 98"/>
          <p:cNvSpPr/>
          <p:nvPr/>
        </p:nvSpPr>
        <p:spPr>
          <a:xfrm>
            <a:off x="2603051" y="4584700"/>
            <a:ext cx="457200" cy="8382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00" name="TextBox 99"/>
          <p:cNvSpPr txBox="1"/>
          <p:nvPr/>
        </p:nvSpPr>
        <p:spPr>
          <a:xfrm>
            <a:off x="2298251" y="5499100"/>
            <a:ext cx="1155700" cy="523220"/>
          </a:xfrm>
          <a:prstGeom prst="rect">
            <a:avLst/>
          </a:prstGeom>
          <a:noFill/>
        </p:spPr>
        <p:txBody>
          <a:bodyPr wrap="square" rtlCol="0">
            <a:spAutoFit/>
          </a:bodyPr>
          <a:lstStyle/>
          <a:p>
            <a:r>
              <a:rPr lang="en-US" sz="2800" dirty="0" smtClean="0">
                <a:solidFill>
                  <a:prstClr val="black"/>
                </a:solidFill>
              </a:rPr>
              <a:t>Head</a:t>
            </a:r>
            <a:endParaRPr lang="en-US" sz="2800" dirty="0">
              <a:solidFill>
                <a:prstClr val="black"/>
              </a:solidFill>
            </a:endParaRPr>
          </a:p>
        </p:txBody>
      </p:sp>
      <p:sp>
        <p:nvSpPr>
          <p:cNvPr id="101" name="TextBox 100"/>
          <p:cNvSpPr txBox="1"/>
          <p:nvPr/>
        </p:nvSpPr>
        <p:spPr>
          <a:xfrm>
            <a:off x="6260651" y="5499100"/>
            <a:ext cx="990600" cy="523220"/>
          </a:xfrm>
          <a:prstGeom prst="rect">
            <a:avLst/>
          </a:prstGeom>
          <a:noFill/>
        </p:spPr>
        <p:txBody>
          <a:bodyPr wrap="square" rtlCol="0">
            <a:spAutoFit/>
          </a:bodyPr>
          <a:lstStyle/>
          <a:p>
            <a:r>
              <a:rPr lang="en-US" sz="2800" dirty="0" smtClean="0">
                <a:solidFill>
                  <a:prstClr val="black"/>
                </a:solidFill>
              </a:rPr>
              <a:t>Tail</a:t>
            </a:r>
            <a:endParaRPr lang="en-US" sz="2800" dirty="0">
              <a:solidFill>
                <a:prstClr val="black"/>
              </a:solidFill>
            </a:endParaRPr>
          </a:p>
        </p:txBody>
      </p:sp>
      <p:sp>
        <p:nvSpPr>
          <p:cNvPr id="102" name="TextBox 101"/>
          <p:cNvSpPr txBox="1"/>
          <p:nvPr/>
        </p:nvSpPr>
        <p:spPr>
          <a:xfrm>
            <a:off x="7860851" y="3289300"/>
            <a:ext cx="701040" cy="1200329"/>
          </a:xfrm>
          <a:prstGeom prst="rect">
            <a:avLst/>
          </a:prstGeom>
          <a:noFill/>
        </p:spPr>
        <p:txBody>
          <a:bodyPr wrap="square" rtlCol="0">
            <a:spAutoFit/>
          </a:bodyPr>
          <a:lstStyle/>
          <a:p>
            <a:r>
              <a:rPr lang="en-US" sz="7200" dirty="0" smtClean="0">
                <a:solidFill>
                  <a:prstClr val="black"/>
                </a:solidFill>
              </a:rPr>
              <a:t>;;</a:t>
            </a:r>
            <a:endParaRPr lang="en-US" sz="7200" dirty="0">
              <a:solidFill>
                <a:prstClr val="black"/>
              </a:solidFill>
            </a:endParaRPr>
          </a:p>
        </p:txBody>
      </p:sp>
      <p:sp>
        <p:nvSpPr>
          <p:cNvPr id="103" name="Left Brace 102"/>
          <p:cNvSpPr/>
          <p:nvPr/>
        </p:nvSpPr>
        <p:spPr>
          <a:xfrm>
            <a:off x="6489251" y="2222500"/>
            <a:ext cx="457200" cy="55626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14" name="TextBox 113"/>
          <p:cNvSpPr txBox="1"/>
          <p:nvPr/>
        </p:nvSpPr>
        <p:spPr>
          <a:xfrm>
            <a:off x="379372" y="2439145"/>
            <a:ext cx="2202343" cy="523220"/>
          </a:xfrm>
          <a:prstGeom prst="rect">
            <a:avLst/>
          </a:prstGeom>
          <a:noFill/>
        </p:spPr>
        <p:txBody>
          <a:bodyPr wrap="square" rtlCol="0">
            <a:spAutoFit/>
          </a:bodyPr>
          <a:lstStyle/>
          <a:p>
            <a:pP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115" name="Straight Arrow Connector 114"/>
          <p:cNvCxnSpPr/>
          <p:nvPr/>
        </p:nvCxnSpPr>
        <p:spPr>
          <a:xfrm>
            <a:off x="1489353" y="2976733"/>
            <a:ext cx="743460" cy="693567"/>
          </a:xfrm>
          <a:prstGeom prst="straightConnector1">
            <a:avLst/>
          </a:prstGeom>
          <a:noFill/>
          <a:ln w="41275" cap="flat" cmpd="sng" algn="ctr">
            <a:solidFill>
              <a:srgbClr val="002060"/>
            </a:solidFill>
            <a:prstDash val="solid"/>
            <a:tailEnd type="arrow"/>
          </a:ln>
          <a:effectLst/>
        </p:spPr>
      </p:cxnSp>
      <p:sp>
        <p:nvSpPr>
          <p:cNvPr id="116" name="TextBox 115"/>
          <p:cNvSpPr txBox="1"/>
          <p:nvPr/>
        </p:nvSpPr>
        <p:spPr>
          <a:xfrm>
            <a:off x="9914360" y="2540660"/>
            <a:ext cx="2202343" cy="523220"/>
          </a:xfrm>
          <a:prstGeom prst="rect">
            <a:avLst/>
          </a:prstGeom>
          <a:noFill/>
        </p:spPr>
        <p:txBody>
          <a:bodyPr wrap="square" rtlCol="0">
            <a:spAutoFit/>
          </a:bodyPr>
          <a:lstStyle/>
          <a:p>
            <a:pPr defTabSz="914400"/>
            <a:r>
              <a:rPr lang="en-US" sz="2800" dirty="0" smtClean="0">
                <a:solidFill>
                  <a:prstClr val="black"/>
                </a:solidFill>
                <a:latin typeface="Gill Sans MT"/>
              </a:rPr>
              <a:t>Construct</a:t>
            </a:r>
          </a:p>
        </p:txBody>
      </p:sp>
      <p:cxnSp>
        <p:nvCxnSpPr>
          <p:cNvPr id="117" name="Straight Arrow Connector 116"/>
          <p:cNvCxnSpPr/>
          <p:nvPr/>
        </p:nvCxnSpPr>
        <p:spPr>
          <a:xfrm flipH="1">
            <a:off x="9656182" y="3039544"/>
            <a:ext cx="1359350" cy="630756"/>
          </a:xfrm>
          <a:prstGeom prst="straightConnector1">
            <a:avLst/>
          </a:prstGeom>
          <a:noFill/>
          <a:ln w="41275" cap="flat" cmpd="sng" algn="ctr">
            <a:solidFill>
              <a:srgbClr val="002060"/>
            </a:solidFill>
            <a:prstDash val="solid"/>
            <a:tailEnd type="arrow"/>
          </a:ln>
          <a:effectLst/>
        </p:spPr>
      </p:cxnSp>
    </p:spTree>
    <p:extLst>
      <p:ext uri="{BB962C8B-B14F-4D97-AF65-F5344CB8AC3E}">
        <p14:creationId xmlns:p14="http://schemas.microsoft.com/office/powerpoint/2010/main" val="2744765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35595" y="221880"/>
            <a:ext cx="10734887" cy="1053129"/>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solidFill>
                  <a:prstClr val="black">
                    <a:lumMod val="85000"/>
                    <a:lumOff val="15000"/>
                  </a:prstClr>
                </a:solidFill>
              </a:rPr>
              <a:t>Breadth 1</a:t>
            </a:r>
            <a:r>
              <a:rPr lang="en-US" sz="5400" baseline="30000" dirty="0" smtClean="0">
                <a:solidFill>
                  <a:prstClr val="black">
                    <a:lumMod val="85000"/>
                    <a:lumOff val="15000"/>
                  </a:prstClr>
                </a:solidFill>
              </a:rPr>
              <a:t>st</a:t>
            </a:r>
            <a:r>
              <a:rPr lang="en-US" sz="5400" dirty="0" smtClean="0">
                <a:solidFill>
                  <a:prstClr val="black">
                    <a:lumMod val="85000"/>
                    <a:lumOff val="15000"/>
                  </a:prstClr>
                </a:solidFill>
              </a:rPr>
              <a:t> Traversal</a:t>
            </a:r>
            <a:endParaRPr lang="en-US" sz="5400" dirty="0">
              <a:solidFill>
                <a:prstClr val="black">
                  <a:lumMod val="85000"/>
                  <a:lumOff val="15000"/>
                </a:prstClr>
              </a:solidFill>
            </a:endParaRPr>
          </a:p>
        </p:txBody>
      </p:sp>
      <p:sp>
        <p:nvSpPr>
          <p:cNvPr id="5" name="TextBox 4"/>
          <p:cNvSpPr txBox="1"/>
          <p:nvPr/>
        </p:nvSpPr>
        <p:spPr>
          <a:xfrm>
            <a:off x="347904" y="1622433"/>
            <a:ext cx="11740781" cy="3970318"/>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let</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inline</a:t>
            </a:r>
            <a:r>
              <a:rPr lang="en-US" sz="2800" dirty="0">
                <a:solidFill>
                  <a:srgbClr val="000000"/>
                </a:solidFill>
                <a:highlight>
                  <a:srgbClr val="FFFFFF"/>
                </a:highlight>
                <a:latin typeface="Consolas" panose="020B0609020204030204" pitchFamily="49" charset="0"/>
              </a:rPr>
              <a:t> breadth1stForest </a:t>
            </a:r>
            <a:r>
              <a:rPr lang="en-US" sz="2800" dirty="0" smtClean="0">
                <a:solidFill>
                  <a:srgbClr val="000000"/>
                </a:solidFill>
                <a:highlight>
                  <a:srgbClr val="FFFFFF"/>
                </a:highlight>
                <a:latin typeface="Consolas" panose="020B0609020204030204" pitchFamily="49" charset="0"/>
              </a:rPr>
              <a:t>forest </a:t>
            </a:r>
            <a:r>
              <a:rPr lang="en-US" sz="2800" dirty="0">
                <a:solidFill>
                  <a:srgbClr val="000000"/>
                </a:solidFill>
                <a:highlight>
                  <a:srgbClr val="FFFFFF"/>
                </a:highlight>
                <a:latin typeface="Consolas" panose="020B0609020204030204" pitchFamily="49" charset="0"/>
              </a:rPr>
              <a:t>=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let</a:t>
            </a:r>
            <a:r>
              <a:rPr lang="en-US" sz="2800" dirty="0" smtClean="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rec</a:t>
            </a:r>
            <a:r>
              <a:rPr lang="en-US" sz="2800" dirty="0">
                <a:solidFill>
                  <a:srgbClr val="000000"/>
                </a:solidFill>
                <a:highlight>
                  <a:srgbClr val="FFFFFF"/>
                </a:highlight>
                <a:latin typeface="Consolas" panose="020B0609020204030204" pitchFamily="49" charset="0"/>
              </a:rPr>
              <a:t> loop </a:t>
            </a:r>
            <a:r>
              <a:rPr lang="en-US" sz="2800" dirty="0" err="1">
                <a:solidFill>
                  <a:srgbClr val="000000"/>
                </a:solidFill>
                <a:highlight>
                  <a:srgbClr val="FFFFFF"/>
                </a:highlight>
                <a:latin typeface="Consolas" panose="020B0609020204030204" pitchFamily="49" charset="0"/>
              </a:rPr>
              <a:t>acc</a:t>
            </a:r>
            <a:r>
              <a:rPr lang="en-US" sz="2800" dirty="0">
                <a:solidFill>
                  <a:srgbClr val="000000"/>
                </a:solidFill>
                <a:highlight>
                  <a:srgbClr val="FFFFFF"/>
                </a:highlight>
                <a:latin typeface="Consolas" panose="020B0609020204030204" pitchFamily="49" charset="0"/>
              </a:rPr>
              <a:t> dl =</a:t>
            </a:r>
          </a:p>
          <a:p>
            <a:r>
              <a:rPr lang="en-US" sz="2800" dirty="0" smtClean="0">
                <a:solidFill>
                  <a:srgbClr val="0000FF"/>
                </a:solidFill>
                <a:highlight>
                  <a:srgbClr val="FFFFFF"/>
                </a:highlight>
                <a:latin typeface="Consolas" panose="020B0609020204030204" pitchFamily="49" charset="0"/>
              </a:rPr>
              <a:t>	match</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dl </a:t>
            </a:r>
            <a:r>
              <a:rPr lang="en-US" sz="2800" dirty="0">
                <a:solidFill>
                  <a:srgbClr val="0000FF"/>
                </a:solidFill>
                <a:highlight>
                  <a:srgbClr val="FFFFFF"/>
                </a:highlight>
                <a:latin typeface="Consolas" panose="020B0609020204030204" pitchFamily="49" charset="0"/>
              </a:rPr>
              <a:t>with</a:t>
            </a:r>
            <a:endParaRPr lang="en-US" sz="2800" dirty="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	| </a:t>
            </a:r>
            <a:r>
              <a:rPr lang="en-US" sz="2800" dirty="0" err="1">
                <a:solidFill>
                  <a:srgbClr val="000000"/>
                </a:solidFill>
                <a:highlight>
                  <a:srgbClr val="FFFFFF"/>
                </a:highlight>
                <a:latin typeface="Consolas" panose="020B0609020204030204" pitchFamily="49" charset="0"/>
              </a:rPr>
              <a:t>DList.Nil</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acc</a:t>
            </a:r>
            <a:endParaRPr lang="en-US" sz="2800" dirty="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	| </a:t>
            </a:r>
            <a:r>
              <a:rPr lang="en-US" sz="2800" dirty="0" err="1">
                <a:solidFill>
                  <a:srgbClr val="000000"/>
                </a:solidFill>
                <a:highlight>
                  <a:srgbClr val="FFFFFF"/>
                </a:highlight>
                <a:latin typeface="Consolas" panose="020B0609020204030204" pitchFamily="49" charset="0"/>
              </a:rPr>
              <a:t>DList.Cons</a:t>
            </a:r>
            <a:r>
              <a:rPr lang="en-US" sz="2800" dirty="0">
                <a:solidFill>
                  <a:srgbClr val="000000"/>
                </a:solidFill>
                <a:highlight>
                  <a:srgbClr val="FFFFFF"/>
                </a:highlight>
                <a:latin typeface="Consolas" panose="020B0609020204030204" pitchFamily="49" charset="0"/>
              </a:rPr>
              <a:t>(head, tail) </a:t>
            </a:r>
            <a:r>
              <a:rPr lang="en-US" sz="2800" dirty="0" smtClean="0">
                <a:solidFill>
                  <a:srgbClr val="0000FF"/>
                </a:solidFill>
                <a:highlight>
                  <a:srgbClr val="FFFFFF"/>
                </a:highlight>
                <a:latin typeface="Consolas" panose="020B0609020204030204" pitchFamily="49" charset="0"/>
              </a:rPr>
              <a:t>-&gt;</a:t>
            </a:r>
          </a:p>
          <a:p>
            <a:r>
              <a:rPr lang="en-US" sz="2800" dirty="0" smtClean="0">
                <a:solidFill>
                  <a:srgbClr val="000000"/>
                </a:solidFill>
                <a:highlight>
                  <a:srgbClr val="FFFFFF"/>
                </a:highlight>
                <a:latin typeface="Consolas" panose="020B0609020204030204" pitchFamily="49" charset="0"/>
              </a:rPr>
              <a:t>		loop	(</a:t>
            </a:r>
            <a:r>
              <a:rPr lang="en-US" sz="2800" dirty="0" err="1">
                <a:solidFill>
                  <a:srgbClr val="000000"/>
                </a:solidFill>
                <a:highlight>
                  <a:srgbClr val="FFFFFF"/>
                </a:highlight>
                <a:latin typeface="Consolas" panose="020B0609020204030204" pitchFamily="49" charset="0"/>
              </a:rPr>
              <a:t>Queue.conj</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head.Root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acc</a:t>
            </a:r>
            <a:r>
              <a:rPr lang="en-US" sz="2800" dirty="0">
                <a:solidFill>
                  <a:srgbClr val="000000"/>
                </a:solidFill>
                <a:highlight>
                  <a:srgbClr val="FFFFFF"/>
                </a:highlight>
                <a:latin typeface="Consolas" panose="020B0609020204030204" pitchFamily="49" charset="0"/>
              </a:rPr>
              <a:t>) </a:t>
            </a:r>
            <a:endParaRPr lang="en-US" sz="2800" dirty="0" smtClean="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DList.append</a:t>
            </a:r>
            <a:r>
              <a:rPr lang="en-US" sz="2800" dirty="0">
                <a:solidFill>
                  <a:srgbClr val="000000"/>
                </a:solidFill>
                <a:highlight>
                  <a:srgbClr val="FFFFFF"/>
                </a:highlight>
                <a:latin typeface="Consolas" panose="020B0609020204030204" pitchFamily="49" charset="0"/>
              </a:rPr>
              <a:t> tail (</a:t>
            </a:r>
            <a:r>
              <a:rPr lang="en-US" sz="2800" dirty="0" err="1">
                <a:solidFill>
                  <a:srgbClr val="000000"/>
                </a:solidFill>
                <a:highlight>
                  <a:srgbClr val="FFFFFF"/>
                </a:highlight>
                <a:latin typeface="Consolas" panose="020B0609020204030204" pitchFamily="49" charset="0"/>
              </a:rPr>
              <a:t>DList.ofSeq</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head.Children</a:t>
            </a:r>
            <a:r>
              <a:rPr lang="en-US" sz="2800" dirty="0">
                <a:solidFill>
                  <a:srgbClr val="000000"/>
                </a:solidFill>
                <a:highlight>
                  <a:srgbClr val="FFFFFF"/>
                </a:highlight>
                <a:latin typeface="Consolas" panose="020B0609020204030204" pitchFamily="49" charset="0"/>
              </a:rPr>
              <a:t>))</a:t>
            </a:r>
          </a:p>
          <a:p>
            <a:endParaRPr lang="en-US" sz="2800" dirty="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	loop </a:t>
            </a:r>
            <a:r>
              <a:rPr lang="en-US" sz="2800" dirty="0" err="1">
                <a:solidFill>
                  <a:srgbClr val="000000"/>
                </a:solidFill>
                <a:highlight>
                  <a:srgbClr val="FFFFFF"/>
                </a:highlight>
                <a:latin typeface="Consolas" panose="020B0609020204030204" pitchFamily="49" charset="0"/>
              </a:rPr>
              <a:t>Queue.empty</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DList.ofSeq</a:t>
            </a: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forest</a:t>
            </a:r>
            <a:r>
              <a:rPr lang="en-US" sz="2800" dirty="0">
                <a:solidFill>
                  <a:srgbClr val="000000"/>
                </a:solidFill>
                <a:highlight>
                  <a:srgbClr val="FFFFFF"/>
                </a:highlight>
                <a:latin typeface="Consolas" panose="020B0609020204030204" pitchFamily="49" charset="0"/>
              </a:rPr>
              <a:t>)</a:t>
            </a:r>
            <a:endParaRPr lang="en-US" sz="28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28241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a:t>Deque</a:t>
            </a:r>
            <a:r>
              <a:rPr lang="en-US" sz="5400" dirty="0"/>
              <a:t> (double-ended queue)</a:t>
            </a:r>
          </a:p>
        </p:txBody>
      </p:sp>
      <p:grpSp>
        <p:nvGrpSpPr>
          <p:cNvPr id="83" name="Group 82"/>
          <p:cNvGrpSpPr/>
          <p:nvPr/>
        </p:nvGrpSpPr>
        <p:grpSpPr>
          <a:xfrm>
            <a:off x="8622851" y="3594100"/>
            <a:ext cx="838200" cy="838200"/>
            <a:chOff x="7543800" y="2895600"/>
            <a:chExt cx="838200" cy="838200"/>
          </a:xfrm>
        </p:grpSpPr>
        <p:sp>
          <p:nvSpPr>
            <p:cNvPr id="84" name="Rounded Rectangle 83"/>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696200" y="2971800"/>
              <a:ext cx="685800" cy="646331"/>
            </a:xfrm>
            <a:prstGeom prst="rect">
              <a:avLst/>
            </a:prstGeom>
            <a:noFill/>
          </p:spPr>
          <p:txBody>
            <a:bodyPr wrap="square" rtlCol="0">
              <a:spAutoFit/>
            </a:bodyPr>
            <a:lstStyle/>
            <a:p>
              <a:r>
                <a:rPr lang="en-US" sz="3600" dirty="0" smtClean="0"/>
                <a:t>5</a:t>
              </a:r>
              <a:endParaRPr lang="en-US" sz="3600" dirty="0"/>
            </a:p>
          </p:txBody>
        </p:sp>
      </p:grpSp>
      <p:grpSp>
        <p:nvGrpSpPr>
          <p:cNvPr id="86" name="Group 85"/>
          <p:cNvGrpSpPr/>
          <p:nvPr/>
        </p:nvGrpSpPr>
        <p:grpSpPr>
          <a:xfrm>
            <a:off x="7098851" y="3594100"/>
            <a:ext cx="822960" cy="838200"/>
            <a:chOff x="7543800" y="2895600"/>
            <a:chExt cx="822960" cy="838200"/>
          </a:xfrm>
        </p:grpSpPr>
        <p:sp>
          <p:nvSpPr>
            <p:cNvPr id="87" name="Rounded Rectangle 86"/>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680960" y="2971800"/>
              <a:ext cx="6858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4</a:t>
              </a:r>
              <a:endParaRPr lang="en-US" sz="3600" dirty="0">
                <a:latin typeface="Arial Unicode MS" pitchFamily="34" charset="-128"/>
                <a:ea typeface="Arial Unicode MS" pitchFamily="34" charset="-128"/>
                <a:cs typeface="Arial Unicode MS" pitchFamily="34" charset="-128"/>
              </a:endParaRPr>
            </a:p>
          </p:txBody>
        </p:sp>
      </p:grpSp>
      <p:sp>
        <p:nvSpPr>
          <p:cNvPr id="89" name="Rounded Rectangle 88"/>
          <p:cNvSpPr/>
          <p:nvPr/>
        </p:nvSpPr>
        <p:spPr>
          <a:xfrm>
            <a:off x="55748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40508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a:off x="2450651"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a:off x="4965251" y="4051300"/>
            <a:ext cx="579120"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489251" y="4051300"/>
            <a:ext cx="582168"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267515" y="3289300"/>
            <a:ext cx="707136" cy="1200329"/>
          </a:xfrm>
          <a:prstGeom prst="rect">
            <a:avLst/>
          </a:prstGeom>
          <a:noFill/>
        </p:spPr>
        <p:txBody>
          <a:bodyPr wrap="square" rtlCol="0">
            <a:spAutoFit/>
          </a:bodyPr>
          <a:lstStyle/>
          <a:p>
            <a:r>
              <a:rPr lang="en-US" sz="7200" dirty="0" smtClean="0"/>
              <a:t>::</a:t>
            </a:r>
            <a:endParaRPr lang="en-US" sz="7200" dirty="0"/>
          </a:p>
        </p:txBody>
      </p:sp>
      <p:sp>
        <p:nvSpPr>
          <p:cNvPr id="95" name="TextBox 94"/>
          <p:cNvSpPr txBox="1"/>
          <p:nvPr/>
        </p:nvSpPr>
        <p:spPr>
          <a:xfrm>
            <a:off x="5708963" y="3670300"/>
            <a:ext cx="6096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3</a:t>
            </a:r>
            <a:endParaRPr lang="en-US" sz="3600" dirty="0">
              <a:latin typeface="Arial Unicode MS" pitchFamily="34" charset="-128"/>
              <a:ea typeface="Arial Unicode MS" pitchFamily="34" charset="-128"/>
              <a:cs typeface="Arial Unicode MS" pitchFamily="34" charset="-128"/>
            </a:endParaRPr>
          </a:p>
        </p:txBody>
      </p:sp>
      <p:sp>
        <p:nvSpPr>
          <p:cNvPr id="96" name="TextBox 95"/>
          <p:cNvSpPr txBox="1"/>
          <p:nvPr/>
        </p:nvSpPr>
        <p:spPr>
          <a:xfrm>
            <a:off x="4181915" y="3670300"/>
            <a:ext cx="6096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2</a:t>
            </a:r>
            <a:endParaRPr lang="en-US" sz="3600" dirty="0">
              <a:latin typeface="Arial Unicode MS" pitchFamily="34" charset="-128"/>
              <a:ea typeface="Arial Unicode MS" pitchFamily="34" charset="-128"/>
              <a:cs typeface="Arial Unicode MS" pitchFamily="34" charset="-128"/>
            </a:endParaRPr>
          </a:p>
        </p:txBody>
      </p:sp>
      <p:sp>
        <p:nvSpPr>
          <p:cNvPr id="97" name="TextBox 96"/>
          <p:cNvSpPr txBox="1"/>
          <p:nvPr/>
        </p:nvSpPr>
        <p:spPr>
          <a:xfrm>
            <a:off x="2581715" y="3670300"/>
            <a:ext cx="6096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1</a:t>
            </a:r>
            <a:endParaRPr lang="en-US" sz="3600" dirty="0">
              <a:latin typeface="Arial Unicode MS" pitchFamily="34" charset="-128"/>
              <a:ea typeface="Arial Unicode MS" pitchFamily="34" charset="-128"/>
              <a:cs typeface="Arial Unicode MS" pitchFamily="34" charset="-128"/>
            </a:endParaRPr>
          </a:p>
        </p:txBody>
      </p:sp>
      <p:sp>
        <p:nvSpPr>
          <p:cNvPr id="99" name="Left Brace 98"/>
          <p:cNvSpPr/>
          <p:nvPr/>
        </p:nvSpPr>
        <p:spPr>
          <a:xfrm>
            <a:off x="2603051" y="4584700"/>
            <a:ext cx="457200" cy="8382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TextBox 99"/>
          <p:cNvSpPr txBox="1"/>
          <p:nvPr/>
        </p:nvSpPr>
        <p:spPr>
          <a:xfrm>
            <a:off x="2298251" y="5499100"/>
            <a:ext cx="1155700" cy="523220"/>
          </a:xfrm>
          <a:prstGeom prst="rect">
            <a:avLst/>
          </a:prstGeom>
          <a:noFill/>
        </p:spPr>
        <p:txBody>
          <a:bodyPr wrap="square" rtlCol="0">
            <a:spAutoFit/>
          </a:bodyPr>
          <a:lstStyle/>
          <a:p>
            <a:r>
              <a:rPr lang="en-US" sz="2800" dirty="0" smtClean="0"/>
              <a:t>Head</a:t>
            </a:r>
            <a:endParaRPr lang="en-US" sz="2800" dirty="0"/>
          </a:p>
        </p:txBody>
      </p:sp>
      <p:sp>
        <p:nvSpPr>
          <p:cNvPr id="101" name="TextBox 100"/>
          <p:cNvSpPr txBox="1"/>
          <p:nvPr/>
        </p:nvSpPr>
        <p:spPr>
          <a:xfrm>
            <a:off x="6260651" y="5499100"/>
            <a:ext cx="990600" cy="523220"/>
          </a:xfrm>
          <a:prstGeom prst="rect">
            <a:avLst/>
          </a:prstGeom>
          <a:noFill/>
        </p:spPr>
        <p:txBody>
          <a:bodyPr wrap="square" rtlCol="0">
            <a:spAutoFit/>
          </a:bodyPr>
          <a:lstStyle/>
          <a:p>
            <a:r>
              <a:rPr lang="en-US" sz="2800" dirty="0" smtClean="0"/>
              <a:t>Tail</a:t>
            </a:r>
            <a:endParaRPr lang="en-US" sz="2800" dirty="0"/>
          </a:p>
        </p:txBody>
      </p:sp>
      <p:sp>
        <p:nvSpPr>
          <p:cNvPr id="102" name="TextBox 101"/>
          <p:cNvSpPr txBox="1"/>
          <p:nvPr/>
        </p:nvSpPr>
        <p:spPr>
          <a:xfrm>
            <a:off x="7860851" y="3289300"/>
            <a:ext cx="701040" cy="1200329"/>
          </a:xfrm>
          <a:prstGeom prst="rect">
            <a:avLst/>
          </a:prstGeom>
          <a:noFill/>
        </p:spPr>
        <p:txBody>
          <a:bodyPr wrap="square" rtlCol="0">
            <a:spAutoFit/>
          </a:bodyPr>
          <a:lstStyle/>
          <a:p>
            <a:r>
              <a:rPr lang="en-US" sz="7200" dirty="0" smtClean="0"/>
              <a:t>;;</a:t>
            </a:r>
            <a:endParaRPr lang="en-US" sz="7200" dirty="0"/>
          </a:p>
        </p:txBody>
      </p:sp>
      <p:sp>
        <p:nvSpPr>
          <p:cNvPr id="103" name="Left Brace 102"/>
          <p:cNvSpPr/>
          <p:nvPr/>
        </p:nvSpPr>
        <p:spPr>
          <a:xfrm>
            <a:off x="6489251" y="2222500"/>
            <a:ext cx="457200" cy="55626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Left Brace 103"/>
          <p:cNvSpPr/>
          <p:nvPr/>
        </p:nvSpPr>
        <p:spPr>
          <a:xfrm flipH="1">
            <a:off x="4965251" y="393700"/>
            <a:ext cx="457200" cy="55626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4889051" y="2298700"/>
            <a:ext cx="990600" cy="523220"/>
          </a:xfrm>
          <a:prstGeom prst="rect">
            <a:avLst/>
          </a:prstGeom>
          <a:noFill/>
        </p:spPr>
        <p:txBody>
          <a:bodyPr wrap="square" rtlCol="0">
            <a:spAutoFit/>
          </a:bodyPr>
          <a:lstStyle/>
          <a:p>
            <a:r>
              <a:rPr lang="en-US" sz="2800" dirty="0" smtClean="0"/>
              <a:t>Init</a:t>
            </a:r>
            <a:endParaRPr lang="en-US" sz="2800" dirty="0"/>
          </a:p>
        </p:txBody>
      </p:sp>
      <p:sp>
        <p:nvSpPr>
          <p:cNvPr id="106" name="Left Brace 105"/>
          <p:cNvSpPr/>
          <p:nvPr/>
        </p:nvSpPr>
        <p:spPr>
          <a:xfrm flipH="1">
            <a:off x="8775251" y="2755900"/>
            <a:ext cx="457200" cy="8382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p:cNvSpPr txBox="1"/>
          <p:nvPr/>
        </p:nvSpPr>
        <p:spPr>
          <a:xfrm>
            <a:off x="8622851" y="2298700"/>
            <a:ext cx="990600" cy="523220"/>
          </a:xfrm>
          <a:prstGeom prst="rect">
            <a:avLst/>
          </a:prstGeom>
          <a:noFill/>
        </p:spPr>
        <p:txBody>
          <a:bodyPr wrap="square" rtlCol="0">
            <a:spAutoFit/>
          </a:bodyPr>
          <a:lstStyle/>
          <a:p>
            <a:r>
              <a:rPr lang="en-US" sz="2800" dirty="0" smtClean="0"/>
              <a:t>Last</a:t>
            </a:r>
            <a:endParaRPr lang="en-US" sz="2800" dirty="0"/>
          </a:p>
        </p:txBody>
      </p:sp>
      <p:cxnSp>
        <p:nvCxnSpPr>
          <p:cNvPr id="108" name="Straight Arrow Connector 107"/>
          <p:cNvCxnSpPr/>
          <p:nvPr/>
        </p:nvCxnSpPr>
        <p:spPr>
          <a:xfrm flipH="1">
            <a:off x="4867715" y="4051300"/>
            <a:ext cx="97536"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6394763" y="4051300"/>
            <a:ext cx="152400" cy="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27421" y="2063607"/>
            <a:ext cx="2202343" cy="954107"/>
          </a:xfrm>
          <a:prstGeom prst="rect">
            <a:avLst/>
          </a:prstGeom>
          <a:noFill/>
        </p:spPr>
        <p:txBody>
          <a:bodyPr wrap="square" rtlCol="0">
            <a:spAutoFit/>
          </a:bodyPr>
          <a:lstStyle/>
          <a:p>
            <a:pPr defTabSz="914400"/>
            <a:r>
              <a:rPr lang="en-US" sz="2800" dirty="0" smtClean="0">
                <a:solidFill>
                  <a:prstClr val="black"/>
                </a:solidFill>
                <a:latin typeface="Gill Sans MT"/>
              </a:rPr>
              <a:t>Construct </a:t>
            </a:r>
          </a:p>
          <a:p>
            <a:pP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115" name="Straight Arrow Connector 114"/>
          <p:cNvCxnSpPr/>
          <p:nvPr/>
        </p:nvCxnSpPr>
        <p:spPr>
          <a:xfrm>
            <a:off x="1489353" y="2976733"/>
            <a:ext cx="743460" cy="693567"/>
          </a:xfrm>
          <a:prstGeom prst="straightConnector1">
            <a:avLst/>
          </a:prstGeom>
          <a:noFill/>
          <a:ln w="41275" cap="flat" cmpd="sng" algn="ctr">
            <a:solidFill>
              <a:srgbClr val="002060"/>
            </a:solidFill>
            <a:prstDash val="solid"/>
            <a:tailEnd type="arrow"/>
          </a:ln>
          <a:effectLst/>
        </p:spPr>
      </p:cxnSp>
      <p:sp>
        <p:nvSpPr>
          <p:cNvPr id="116" name="TextBox 115"/>
          <p:cNvSpPr txBox="1"/>
          <p:nvPr/>
        </p:nvSpPr>
        <p:spPr>
          <a:xfrm>
            <a:off x="9753600" y="2126418"/>
            <a:ext cx="2202343" cy="954107"/>
          </a:xfrm>
          <a:prstGeom prst="rect">
            <a:avLst/>
          </a:prstGeom>
          <a:noFill/>
        </p:spPr>
        <p:txBody>
          <a:bodyPr wrap="square" rtlCol="0">
            <a:spAutoFit/>
          </a:bodyPr>
          <a:lstStyle/>
          <a:p>
            <a:pPr defTabSz="914400"/>
            <a:r>
              <a:rPr lang="en-US" sz="2800" dirty="0" smtClean="0">
                <a:solidFill>
                  <a:prstClr val="black"/>
                </a:solidFill>
                <a:latin typeface="Gill Sans MT"/>
              </a:rPr>
              <a:t>Construct </a:t>
            </a:r>
          </a:p>
          <a:p>
            <a:pP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117" name="Straight Arrow Connector 116"/>
          <p:cNvCxnSpPr/>
          <p:nvPr/>
        </p:nvCxnSpPr>
        <p:spPr>
          <a:xfrm flipH="1">
            <a:off x="9656182" y="3039544"/>
            <a:ext cx="1359350" cy="630756"/>
          </a:xfrm>
          <a:prstGeom prst="straightConnector1">
            <a:avLst/>
          </a:prstGeom>
          <a:noFill/>
          <a:ln w="41275" cap="flat" cmpd="sng" algn="ctr">
            <a:solidFill>
              <a:srgbClr val="002060"/>
            </a:solidFill>
            <a:prstDash val="solid"/>
            <a:tailEnd type="arrow"/>
          </a:ln>
          <a:effectLst/>
        </p:spPr>
      </p:cxnSp>
    </p:spTree>
    <p:extLst>
      <p:ext uri="{BB962C8B-B14F-4D97-AF65-F5344CB8AC3E}">
        <p14:creationId xmlns:p14="http://schemas.microsoft.com/office/powerpoint/2010/main" val="1539299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34851" y="104623"/>
            <a:ext cx="11753662" cy="6740307"/>
          </a:xfrm>
          <a:prstGeom prst="rect">
            <a:avLst/>
          </a:prstGeom>
          <a:noFill/>
        </p:spPr>
        <p:txBody>
          <a:bodyPr wrap="square" rtlCol="0">
            <a:spAutoFit/>
          </a:bodyPr>
          <a:lstStyle/>
          <a:p>
            <a:r>
              <a:rPr lang="en-US" dirty="0">
                <a:solidFill>
                  <a:srgbClr val="0000FF"/>
                </a:solidFill>
                <a:highlight>
                  <a:srgbClr val="FFFFFF"/>
                </a:highlight>
                <a:latin typeface="Consolas" panose="020B0609020204030204" pitchFamily="49" charset="0"/>
              </a:rPr>
              <a:t>match</a:t>
            </a:r>
            <a:r>
              <a:rPr lang="en-US" dirty="0">
                <a:solidFill>
                  <a:srgbClr val="000000"/>
                </a:solidFill>
                <a:highlight>
                  <a:srgbClr val="FFFFFF"/>
                </a:highlight>
                <a:latin typeface="Consolas" panose="020B0609020204030204" pitchFamily="49" charset="0"/>
              </a:rPr>
              <a:t> forecast </a:t>
            </a:r>
            <a:r>
              <a:rPr lang="en-US" dirty="0">
                <a:solidFill>
                  <a:srgbClr val="0000FF"/>
                </a:solidFill>
                <a:highlight>
                  <a:srgbClr val="FFFFFF"/>
                </a:highlight>
                <a:latin typeface="Consolas" panose="020B0609020204030204" pitchFamily="49" charset="0"/>
              </a:rPr>
              <a:t>with</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Rainy::tail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"tomorrow will be rainy"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_::tail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match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LazyList.ofSeq</a:t>
            </a:r>
            <a:r>
              <a:rPr lang="en-US" dirty="0">
                <a:solidFill>
                  <a:srgbClr val="000000"/>
                </a:solidFill>
                <a:highlight>
                  <a:srgbClr val="FFFFFF"/>
                </a:highlight>
                <a:latin typeface="Consolas" panose="020B0609020204030204" pitchFamily="49" charset="0"/>
              </a:rPr>
              <a:t> tail) </a:t>
            </a:r>
            <a:r>
              <a:rPr lang="en-US" dirty="0">
                <a:solidFill>
                  <a:srgbClr val="0000FF"/>
                </a:solidFill>
                <a:highlight>
                  <a:srgbClr val="FFFFFF"/>
                </a:highlight>
                <a:latin typeface="Consolas" panose="020B0609020204030204" pitchFamily="49" charset="0"/>
              </a:rPr>
              <a:t>with</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LazyList.Nil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"only 1 day in the forecast"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LazyList.Cons</a:t>
            </a:r>
            <a:r>
              <a:rPr lang="en-US" dirty="0">
                <a:solidFill>
                  <a:srgbClr val="000000"/>
                </a:solidFill>
                <a:highlight>
                  <a:srgbClr val="FFFFFF"/>
                </a:highlight>
                <a:latin typeface="Consolas" panose="020B0609020204030204" pitchFamily="49" charset="0"/>
              </a:rPr>
              <a:t>(Rainy, tail)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"the day after tomorrow will be rainy"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LazyList.Cons</a:t>
            </a:r>
            <a:r>
              <a:rPr lang="en-US" dirty="0">
                <a:solidFill>
                  <a:srgbClr val="000000"/>
                </a:solidFill>
                <a:highlight>
                  <a:srgbClr val="FFFFFF"/>
                </a:highlight>
                <a:latin typeface="Consolas" panose="020B0609020204030204" pitchFamily="49" charset="0"/>
              </a:rPr>
              <a:t>(_, tail)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match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Deque.ofSeq</a:t>
            </a:r>
            <a:r>
              <a:rPr lang="en-US" dirty="0">
                <a:solidFill>
                  <a:srgbClr val="000000"/>
                </a:solidFill>
                <a:highlight>
                  <a:srgbClr val="FFFFFF"/>
                </a:highlight>
                <a:latin typeface="Consolas" panose="020B0609020204030204" pitchFamily="49" charset="0"/>
              </a:rPr>
              <a:t> tail) </a:t>
            </a:r>
            <a:r>
              <a:rPr lang="en-US" dirty="0">
                <a:solidFill>
                  <a:srgbClr val="0000FF"/>
                </a:solidFill>
                <a:highlight>
                  <a:srgbClr val="FFFFFF"/>
                </a:highlight>
                <a:latin typeface="Consolas" panose="020B0609020204030204" pitchFamily="49" charset="0"/>
              </a:rPr>
              <a:t>with</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Deque.Nil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"only 2 days in the forecast"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Deque.Cons</a:t>
            </a:r>
            <a:r>
              <a:rPr lang="en-US" dirty="0">
                <a:solidFill>
                  <a:srgbClr val="000000"/>
                </a:solidFill>
                <a:highlight>
                  <a:srgbClr val="FFFFFF"/>
                </a:highlight>
                <a:latin typeface="Consolas" panose="020B0609020204030204" pitchFamily="49" charset="0"/>
              </a:rPr>
              <a:t>(Rainy, </a:t>
            </a:r>
            <a:r>
              <a:rPr lang="en-US" dirty="0" err="1">
                <a:solidFill>
                  <a:srgbClr val="000000"/>
                </a:solidFill>
                <a:highlight>
                  <a:srgbClr val="FFFFFF"/>
                </a:highlight>
                <a:latin typeface="Consolas" panose="020B0609020204030204" pitchFamily="49" charset="0"/>
              </a:rPr>
              <a:t>Deque.Conj</a:t>
            </a:r>
            <a:r>
              <a:rPr lang="en-US" dirty="0">
                <a:solidFill>
                  <a:srgbClr val="000000"/>
                </a:solidFill>
                <a:highlight>
                  <a:srgbClr val="FFFFFF"/>
                </a:highlight>
                <a:latin typeface="Consolas" panose="020B0609020204030204" pitchFamily="49" charset="0"/>
              </a:rPr>
              <a:t>(initial, Rainy))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"3rd </a:t>
            </a:r>
            <a:r>
              <a:rPr lang="en-US" dirty="0" smtClean="0">
                <a:solidFill>
                  <a:srgbClr val="A31515"/>
                </a:solidFill>
                <a:highlight>
                  <a:srgbClr val="FFFFFF"/>
                </a:highlight>
                <a:latin typeface="Consolas" panose="020B0609020204030204" pitchFamily="49" charset="0"/>
              </a:rPr>
              <a:t>&amp; last </a:t>
            </a:r>
            <a:r>
              <a:rPr lang="en-US" dirty="0">
                <a:solidFill>
                  <a:srgbClr val="A31515"/>
                </a:solidFill>
                <a:highlight>
                  <a:srgbClr val="FFFFFF"/>
                </a:highlight>
                <a:latin typeface="Consolas" panose="020B0609020204030204" pitchFamily="49" charset="0"/>
              </a:rPr>
              <a:t>day </a:t>
            </a:r>
            <a:r>
              <a:rPr lang="en-US" dirty="0" smtClean="0">
                <a:solidFill>
                  <a:srgbClr val="A31515"/>
                </a:solidFill>
                <a:highlight>
                  <a:srgbClr val="FFFFFF"/>
                </a:highlight>
                <a:latin typeface="Consolas" panose="020B0609020204030204" pitchFamily="49" charset="0"/>
              </a:rPr>
              <a:t>rainy</a:t>
            </a:r>
            <a:r>
              <a:rPr lang="en-US" dirty="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x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match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DList.ofSeq</a:t>
            </a:r>
            <a:r>
              <a:rPr lang="en-US" dirty="0">
                <a:solidFill>
                  <a:srgbClr val="000000"/>
                </a:solidFill>
                <a:highlight>
                  <a:srgbClr val="FFFFFF"/>
                </a:highlight>
                <a:latin typeface="Consolas" panose="020B0609020204030204" pitchFamily="49" charset="0"/>
              </a:rPr>
              <a:t> x) </a:t>
            </a:r>
            <a:r>
              <a:rPr lang="en-US" dirty="0">
                <a:solidFill>
                  <a:srgbClr val="0000FF"/>
                </a:solidFill>
                <a:highlight>
                  <a:srgbClr val="FFFFFF"/>
                </a:highlight>
                <a:latin typeface="Consolas" panose="020B0609020204030204" pitchFamily="49" charset="0"/>
              </a:rPr>
              <a:t>with</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DList.NilDL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"only 3 days in the forecast"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DList.Cons</a:t>
            </a:r>
            <a:r>
              <a:rPr lang="en-US" dirty="0">
                <a:solidFill>
                  <a:srgbClr val="000000"/>
                </a:solidFill>
                <a:highlight>
                  <a:srgbClr val="FFFFFF"/>
                </a:highlight>
                <a:latin typeface="Consolas" panose="020B0609020204030204" pitchFamily="49" charset="0"/>
              </a:rPr>
              <a:t>(_, </a:t>
            </a:r>
            <a:r>
              <a:rPr lang="en-US" dirty="0" err="1">
                <a:solidFill>
                  <a:srgbClr val="000000"/>
                </a:solidFill>
                <a:highlight>
                  <a:srgbClr val="FFFFFF"/>
                </a:highlight>
                <a:latin typeface="Consolas" panose="020B0609020204030204" pitchFamily="49" charset="0"/>
              </a:rPr>
              <a:t>DList.Cons</a:t>
            </a:r>
            <a:r>
              <a:rPr lang="en-US" dirty="0">
                <a:solidFill>
                  <a:srgbClr val="000000"/>
                </a:solidFill>
                <a:highlight>
                  <a:srgbClr val="FFFFFF"/>
                </a:highlight>
                <a:latin typeface="Consolas" panose="020B0609020204030204" pitchFamily="49" charset="0"/>
              </a:rPr>
              <a:t>(Rainy, _))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"4th day to be rainy"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x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match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Queue.ofSeq</a:t>
            </a:r>
            <a:r>
              <a:rPr lang="en-US" dirty="0">
                <a:solidFill>
                  <a:srgbClr val="000000"/>
                </a:solidFill>
                <a:highlight>
                  <a:srgbClr val="FFFFFF"/>
                </a:highlight>
                <a:latin typeface="Consolas" panose="020B0609020204030204" pitchFamily="49" charset="0"/>
              </a:rPr>
              <a:t> x) </a:t>
            </a:r>
            <a:r>
              <a:rPr lang="en-US" dirty="0">
                <a:solidFill>
                  <a:srgbClr val="0000FF"/>
                </a:solidFill>
                <a:highlight>
                  <a:srgbClr val="FFFFFF"/>
                </a:highlight>
                <a:latin typeface="Consolas" panose="020B0609020204030204" pitchFamily="49" charset="0"/>
              </a:rPr>
              <a:t>with</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Queue.Nil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"only 4 days in the forecast"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Queue.Cons</a:t>
            </a:r>
            <a:r>
              <a:rPr lang="en-US" dirty="0">
                <a:solidFill>
                  <a:srgbClr val="000000"/>
                </a:solidFill>
                <a:highlight>
                  <a:srgbClr val="FFFFFF"/>
                </a:highlight>
                <a:latin typeface="Consolas" panose="020B0609020204030204" pitchFamily="49" charset="0"/>
              </a:rPr>
              <a:t>(_, tail)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match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RandomAccessList.ofSeq</a:t>
            </a:r>
            <a:r>
              <a:rPr lang="en-US" dirty="0">
                <a:solidFill>
                  <a:srgbClr val="000000"/>
                </a:solidFill>
                <a:highlight>
                  <a:srgbClr val="FFFFFF"/>
                </a:highlight>
                <a:latin typeface="Consolas" panose="020B0609020204030204" pitchFamily="49" charset="0"/>
              </a:rPr>
              <a:t> tail) </a:t>
            </a:r>
            <a:r>
              <a:rPr lang="en-US" dirty="0">
                <a:solidFill>
                  <a:srgbClr val="0000FF"/>
                </a:solidFill>
                <a:highlight>
                  <a:srgbClr val="FFFFFF"/>
                </a:highlight>
                <a:latin typeface="Consolas" panose="020B0609020204030204" pitchFamily="49" charset="0"/>
              </a:rPr>
              <a:t>with</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RandomAccessList.Nil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"only 5 days in the forecast"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RandomAccessList.Cons</a:t>
            </a:r>
            <a:r>
              <a:rPr lang="en-US" dirty="0">
                <a:solidFill>
                  <a:srgbClr val="000000"/>
                </a:solidFill>
                <a:highlight>
                  <a:srgbClr val="FFFFFF"/>
                </a:highlight>
                <a:latin typeface="Consolas" panose="020B0609020204030204" pitchFamily="49" charset="0"/>
              </a:rPr>
              <a:t>(_, tail)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match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Vector.ofSeq</a:t>
            </a:r>
            <a:r>
              <a:rPr lang="en-US" dirty="0">
                <a:solidFill>
                  <a:srgbClr val="000000"/>
                </a:solidFill>
                <a:highlight>
                  <a:srgbClr val="FFFFFF"/>
                </a:highlight>
                <a:latin typeface="Consolas" panose="020B0609020204030204" pitchFamily="49" charset="0"/>
              </a:rPr>
              <a:t> tail) </a:t>
            </a:r>
            <a:r>
              <a:rPr lang="en-US" dirty="0">
                <a:solidFill>
                  <a:srgbClr val="0000FF"/>
                </a:solidFill>
                <a:highlight>
                  <a:srgbClr val="FFFFFF"/>
                </a:highlight>
                <a:latin typeface="Consolas" panose="020B0609020204030204" pitchFamily="49" charset="0"/>
              </a:rPr>
              <a:t>with</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Vector.Nil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"only 6 days in the forecast"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Vector.Conj</a:t>
            </a:r>
            <a:r>
              <a:rPr lang="en-US" dirty="0">
                <a:solidFill>
                  <a:srgbClr val="000000"/>
                </a:solidFill>
                <a:highlight>
                  <a:srgbClr val="FFFFFF"/>
                </a:highlight>
                <a:latin typeface="Consolas" panose="020B0609020204030204" pitchFamily="49" charset="0"/>
              </a:rPr>
              <a:t>(initial, </a:t>
            </a:r>
            <a:r>
              <a:rPr lang="en-US" dirty="0" err="1">
                <a:solidFill>
                  <a:srgbClr val="000000"/>
                </a:solidFill>
                <a:highlight>
                  <a:srgbClr val="FFFFFF"/>
                </a:highlight>
                <a:latin typeface="Consolas" panose="020B0609020204030204" pitchFamily="49" charset="0"/>
              </a:rPr>
              <a:t>lastDay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printfn</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"last </a:t>
            </a:r>
            <a:r>
              <a:rPr lang="en-US" dirty="0">
                <a:solidFill>
                  <a:srgbClr val="A31515"/>
                </a:solidFill>
                <a:highlight>
                  <a:srgbClr val="FFFFFF"/>
                </a:highlight>
                <a:latin typeface="Consolas" panose="020B0609020204030204" pitchFamily="49" charset="0"/>
              </a:rPr>
              <a:t>day </a:t>
            </a:r>
            <a:r>
              <a:rPr lang="en-US" dirty="0" smtClean="0">
                <a:solidFill>
                  <a:srgbClr val="A31515"/>
                </a:solidFill>
                <a:highlight>
                  <a:srgbClr val="FFFFFF"/>
                </a:highlight>
                <a:latin typeface="Consolas" panose="020B0609020204030204" pitchFamily="49" charset="0"/>
              </a:rPr>
              <a:t>is </a:t>
            </a:r>
            <a:r>
              <a:rPr lang="en-US" dirty="0">
                <a:solidFill>
                  <a:srgbClr val="A31515"/>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lastDay</a:t>
            </a:r>
            <a:endParaRPr lang="en-US"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949005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00031" y="3409970"/>
            <a:ext cx="10498666" cy="3046988"/>
          </a:xfrm>
          <a:prstGeom prst="rect">
            <a:avLst/>
          </a:prstGeom>
          <a:noFill/>
        </p:spPr>
        <p:txBody>
          <a:bodyPr wrap="square" rtlCol="0">
            <a:spAutoFit/>
          </a:bodyPr>
          <a:lstStyle/>
          <a:p>
            <a:pPr algn="ctr"/>
            <a:r>
              <a:rPr lang="en-US" sz="9600" dirty="0" smtClean="0">
                <a:solidFill>
                  <a:prstClr val="black"/>
                </a:solidFill>
                <a:latin typeface="Rockwell Extra Bold" panose="02060903040505020403" pitchFamily="18" charset="0"/>
              </a:rPr>
              <a:t>What are</a:t>
            </a:r>
          </a:p>
          <a:p>
            <a:pPr algn="ctr"/>
            <a:r>
              <a:rPr lang="en-US" sz="9600" dirty="0" smtClean="0">
                <a:solidFill>
                  <a:prstClr val="black"/>
                </a:solidFill>
                <a:latin typeface="Rockwell Extra Bold" panose="02060903040505020403" pitchFamily="18" charset="0"/>
              </a:rPr>
              <a:t>We Missing?</a:t>
            </a:r>
            <a:endParaRPr lang="en-US" sz="9600" dirty="0">
              <a:solidFill>
                <a:prstClr val="black"/>
              </a:solidFill>
              <a:latin typeface="Rockwell Extra Bold" panose="02060903040505020403" pitchFamily="18"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4364" t="-4224" r="27855" b="-2165"/>
          <a:stretch/>
        </p:blipFill>
        <p:spPr>
          <a:xfrm>
            <a:off x="10212888" y="4514330"/>
            <a:ext cx="1415441" cy="1503123"/>
          </a:xfrm>
          <a:prstGeom prst="rect">
            <a:avLst/>
          </a:prstGeom>
          <a:scene3d>
            <a:camera prst="orthographicFront">
              <a:rot lat="0" lon="10800000" rev="0"/>
            </a:camera>
            <a:lightRig rig="threePt" dir="t"/>
          </a:scene3d>
        </p:spPr>
      </p:pic>
      <p:sp>
        <p:nvSpPr>
          <p:cNvPr id="4" name="TextBox 3"/>
          <p:cNvSpPr txBox="1"/>
          <p:nvPr/>
        </p:nvSpPr>
        <p:spPr>
          <a:xfrm>
            <a:off x="-426720" y="251222"/>
            <a:ext cx="7937048" cy="1107996"/>
          </a:xfrm>
          <a:prstGeom prst="rect">
            <a:avLst/>
          </a:prstGeom>
          <a:noFill/>
        </p:spPr>
        <p:txBody>
          <a:bodyPr wrap="square" rtlCol="0">
            <a:spAutoFit/>
          </a:bodyPr>
          <a:lstStyle/>
          <a:p>
            <a:pPr algn="ctr"/>
            <a:r>
              <a:rPr lang="en-US" sz="6600" dirty="0" smtClean="0">
                <a:solidFill>
                  <a:prstClr val="black"/>
                </a:solidFill>
                <a:latin typeface="Rockwell Extra Bold" panose="02060903040505020403" pitchFamily="18" charset="0"/>
              </a:rPr>
              <a:t>We’ve seen</a:t>
            </a:r>
            <a:endParaRPr lang="en-US" sz="6600" dirty="0">
              <a:solidFill>
                <a:prstClr val="black"/>
              </a:solidFill>
              <a:latin typeface="Rockwell Extra Bold" panose="02060903040505020403" pitchFamily="18" charset="0"/>
            </a:endParaRPr>
          </a:p>
        </p:txBody>
      </p:sp>
      <p:sp>
        <p:nvSpPr>
          <p:cNvPr id="6" name="Title 1"/>
          <p:cNvSpPr txBox="1">
            <a:spLocks/>
          </p:cNvSpPr>
          <p:nvPr/>
        </p:nvSpPr>
        <p:spPr>
          <a:xfrm>
            <a:off x="701040" y="1744149"/>
            <a:ext cx="10734887" cy="1280890"/>
          </a:xfrm>
          <a:prstGeom prst="rect">
            <a:avLst/>
          </a:prstGeom>
        </p:spPr>
        <p:txBody>
          <a:bodyPr>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smtClean="0"/>
              <a:t>The right structure for the right job</a:t>
            </a:r>
            <a:endParaRPr lang="en-US" sz="5400" dirty="0"/>
          </a:p>
        </p:txBody>
      </p:sp>
    </p:spTree>
    <p:extLst>
      <p:ext uri="{BB962C8B-B14F-4D97-AF65-F5344CB8AC3E}">
        <p14:creationId xmlns:p14="http://schemas.microsoft.com/office/powerpoint/2010/main" val="1704350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822852" y="2248322"/>
            <a:ext cx="10498666" cy="1569660"/>
          </a:xfrm>
          <a:prstGeom prst="rect">
            <a:avLst/>
          </a:prstGeom>
          <a:noFill/>
        </p:spPr>
        <p:txBody>
          <a:bodyPr wrap="square" rtlCol="0">
            <a:spAutoFit/>
          </a:bodyPr>
          <a:lstStyle/>
          <a:p>
            <a:pPr algn="ctr"/>
            <a:r>
              <a:rPr lang="en-US" sz="9600" dirty="0" smtClean="0">
                <a:solidFill>
                  <a:prstClr val="black"/>
                </a:solidFill>
                <a:latin typeface="Rockwell Extra Bold" panose="02060903040505020403" pitchFamily="18" charset="0"/>
              </a:rPr>
              <a:t>Deletions?</a:t>
            </a:r>
            <a:endParaRPr lang="en-US" sz="9600" dirty="0">
              <a:solidFill>
                <a:prstClr val="black"/>
              </a:solidFill>
              <a:latin typeface="Rockwell Extra Bold" panose="02060903040505020403" pitchFamily="18"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6397" b="-398"/>
          <a:stretch/>
        </p:blipFill>
        <p:spPr>
          <a:xfrm>
            <a:off x="1622039" y="3817982"/>
            <a:ext cx="1258946" cy="1418491"/>
          </a:xfrm>
          <a:prstGeom prst="rect">
            <a:avLst/>
          </a:prstGeom>
        </p:spPr>
      </p:pic>
    </p:spTree>
    <p:extLst>
      <p:ext uri="{BB962C8B-B14F-4D97-AF65-F5344CB8AC3E}">
        <p14:creationId xmlns:p14="http://schemas.microsoft.com/office/powerpoint/2010/main" val="17091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Heap (ordered)</a:t>
            </a:r>
            <a:endParaRPr lang="en-US" sz="5400" dirty="0"/>
          </a:p>
        </p:txBody>
      </p:sp>
      <p:sp>
        <p:nvSpPr>
          <p:cNvPr id="91" name="Rounded Rectangle 90"/>
          <p:cNvSpPr/>
          <p:nvPr/>
        </p:nvSpPr>
        <p:spPr>
          <a:xfrm>
            <a:off x="3150270" y="35941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TextBox 93"/>
          <p:cNvSpPr txBox="1"/>
          <p:nvPr/>
        </p:nvSpPr>
        <p:spPr>
          <a:xfrm>
            <a:off x="3967134" y="3289300"/>
            <a:ext cx="707136" cy="1200329"/>
          </a:xfrm>
          <a:prstGeom prst="rect">
            <a:avLst/>
          </a:prstGeom>
          <a:noFill/>
        </p:spPr>
        <p:txBody>
          <a:bodyPr wrap="square" rtlCol="0">
            <a:spAutoFit/>
          </a:bodyPr>
          <a:lstStyle/>
          <a:p>
            <a:r>
              <a:rPr lang="en-US" sz="7200" dirty="0" smtClean="0">
                <a:solidFill>
                  <a:prstClr val="black"/>
                </a:solidFill>
              </a:rPr>
              <a:t>::</a:t>
            </a:r>
            <a:endParaRPr lang="en-US" sz="7200" dirty="0">
              <a:solidFill>
                <a:prstClr val="black"/>
              </a:solidFill>
            </a:endParaRPr>
          </a:p>
        </p:txBody>
      </p:sp>
      <p:sp>
        <p:nvSpPr>
          <p:cNvPr id="97" name="TextBox 96"/>
          <p:cNvSpPr txBox="1"/>
          <p:nvPr/>
        </p:nvSpPr>
        <p:spPr>
          <a:xfrm>
            <a:off x="3281334" y="3670300"/>
            <a:ext cx="609600" cy="646331"/>
          </a:xfrm>
          <a:prstGeom prst="rect">
            <a:avLst/>
          </a:prstGeom>
          <a:noFill/>
        </p:spPr>
        <p:txBody>
          <a:bodyPr wrap="square" rtlCol="0">
            <a:spAutoFit/>
          </a:bodyPr>
          <a:lstStyle/>
          <a:p>
            <a:r>
              <a:rPr lang="en-US" sz="3600" dirty="0" smtClean="0">
                <a:solidFill>
                  <a:prstClr val="black"/>
                </a:solidFill>
                <a:latin typeface="Arial Unicode MS" pitchFamily="34" charset="-128"/>
                <a:ea typeface="Arial Unicode MS" pitchFamily="34" charset="-128"/>
                <a:cs typeface="Arial Unicode MS" pitchFamily="34" charset="-128"/>
              </a:rPr>
              <a:t>1</a:t>
            </a:r>
            <a:endParaRPr lang="en-US" sz="3600" dirty="0">
              <a:solidFill>
                <a:prstClr val="black"/>
              </a:solidFill>
              <a:latin typeface="Arial Unicode MS" pitchFamily="34" charset="-128"/>
              <a:ea typeface="Arial Unicode MS" pitchFamily="34" charset="-128"/>
              <a:cs typeface="Arial Unicode MS" pitchFamily="34" charset="-128"/>
            </a:endParaRPr>
          </a:p>
        </p:txBody>
      </p:sp>
      <p:sp>
        <p:nvSpPr>
          <p:cNvPr id="99" name="Left Brace 98"/>
          <p:cNvSpPr/>
          <p:nvPr/>
        </p:nvSpPr>
        <p:spPr>
          <a:xfrm>
            <a:off x="3302670" y="4584700"/>
            <a:ext cx="457200" cy="8382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00" name="TextBox 99"/>
          <p:cNvSpPr txBox="1"/>
          <p:nvPr/>
        </p:nvSpPr>
        <p:spPr>
          <a:xfrm>
            <a:off x="2997870" y="5499100"/>
            <a:ext cx="1155700" cy="523220"/>
          </a:xfrm>
          <a:prstGeom prst="rect">
            <a:avLst/>
          </a:prstGeom>
          <a:noFill/>
        </p:spPr>
        <p:txBody>
          <a:bodyPr wrap="square" rtlCol="0">
            <a:spAutoFit/>
          </a:bodyPr>
          <a:lstStyle/>
          <a:p>
            <a:r>
              <a:rPr lang="en-US" sz="2800" dirty="0" smtClean="0">
                <a:solidFill>
                  <a:prstClr val="black"/>
                </a:solidFill>
              </a:rPr>
              <a:t>Head</a:t>
            </a:r>
            <a:endParaRPr lang="en-US" sz="2800" dirty="0">
              <a:solidFill>
                <a:prstClr val="black"/>
              </a:solidFill>
            </a:endParaRPr>
          </a:p>
        </p:txBody>
      </p:sp>
      <p:sp>
        <p:nvSpPr>
          <p:cNvPr id="101" name="TextBox 100"/>
          <p:cNvSpPr txBox="1"/>
          <p:nvPr/>
        </p:nvSpPr>
        <p:spPr>
          <a:xfrm>
            <a:off x="6960270" y="5499100"/>
            <a:ext cx="990600" cy="523220"/>
          </a:xfrm>
          <a:prstGeom prst="rect">
            <a:avLst/>
          </a:prstGeom>
          <a:noFill/>
        </p:spPr>
        <p:txBody>
          <a:bodyPr wrap="square" rtlCol="0">
            <a:spAutoFit/>
          </a:bodyPr>
          <a:lstStyle/>
          <a:p>
            <a:r>
              <a:rPr lang="en-US" sz="2800" dirty="0" smtClean="0">
                <a:solidFill>
                  <a:prstClr val="black"/>
                </a:solidFill>
              </a:rPr>
              <a:t>Tail</a:t>
            </a:r>
            <a:endParaRPr lang="en-US" sz="2800" dirty="0">
              <a:solidFill>
                <a:prstClr val="black"/>
              </a:solidFill>
            </a:endParaRPr>
          </a:p>
        </p:txBody>
      </p:sp>
      <p:sp>
        <p:nvSpPr>
          <p:cNvPr id="103" name="Left Brace 102"/>
          <p:cNvSpPr/>
          <p:nvPr/>
        </p:nvSpPr>
        <p:spPr>
          <a:xfrm>
            <a:off x="7188870" y="2222500"/>
            <a:ext cx="457200" cy="5562600"/>
          </a:xfrm>
          <a:prstGeom prst="leftBrace">
            <a:avLst/>
          </a:prstGeom>
          <a:ln w="28575">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14" name="TextBox 113"/>
          <p:cNvSpPr txBox="1"/>
          <p:nvPr/>
        </p:nvSpPr>
        <p:spPr>
          <a:xfrm>
            <a:off x="1078991" y="2439145"/>
            <a:ext cx="2202343" cy="523220"/>
          </a:xfrm>
          <a:prstGeom prst="rect">
            <a:avLst/>
          </a:prstGeom>
          <a:noFill/>
        </p:spPr>
        <p:txBody>
          <a:bodyPr wrap="square" rtlCol="0">
            <a:spAutoFit/>
          </a:bodyPr>
          <a:lstStyle/>
          <a:p>
            <a:pPr defTabSz="914400"/>
            <a:r>
              <a:rPr lang="en-US" sz="2800" dirty="0" smtClean="0">
                <a:solidFill>
                  <a:prstClr val="black"/>
                </a:solidFill>
                <a:latin typeface="Gill Sans MT"/>
              </a:rPr>
              <a:t>Deconstruct</a:t>
            </a:r>
            <a:endParaRPr lang="en-US" sz="2800" dirty="0">
              <a:solidFill>
                <a:prstClr val="black"/>
              </a:solidFill>
              <a:latin typeface="Gill Sans MT"/>
            </a:endParaRPr>
          </a:p>
        </p:txBody>
      </p:sp>
      <p:cxnSp>
        <p:nvCxnSpPr>
          <p:cNvPr id="115" name="Straight Arrow Connector 114"/>
          <p:cNvCxnSpPr/>
          <p:nvPr/>
        </p:nvCxnSpPr>
        <p:spPr>
          <a:xfrm>
            <a:off x="2188972" y="2976733"/>
            <a:ext cx="743460" cy="693567"/>
          </a:xfrm>
          <a:prstGeom prst="straightConnector1">
            <a:avLst/>
          </a:prstGeom>
          <a:noFill/>
          <a:ln w="41275" cap="flat" cmpd="sng" algn="ctr">
            <a:solidFill>
              <a:srgbClr val="002060"/>
            </a:solidFill>
            <a:prstDash val="solid"/>
            <a:tailEnd type="arrow"/>
          </a:ln>
          <a:effectLst/>
        </p:spPr>
      </p:cxnSp>
      <p:sp>
        <p:nvSpPr>
          <p:cNvPr id="116" name="TextBox 115"/>
          <p:cNvSpPr txBox="1"/>
          <p:nvPr/>
        </p:nvSpPr>
        <p:spPr>
          <a:xfrm>
            <a:off x="9073774" y="1536431"/>
            <a:ext cx="2202343" cy="523220"/>
          </a:xfrm>
          <a:prstGeom prst="rect">
            <a:avLst/>
          </a:prstGeom>
          <a:noFill/>
        </p:spPr>
        <p:txBody>
          <a:bodyPr wrap="square" rtlCol="0">
            <a:spAutoFit/>
          </a:bodyPr>
          <a:lstStyle/>
          <a:p>
            <a:pPr defTabSz="914400"/>
            <a:r>
              <a:rPr lang="en-US" sz="2800" dirty="0" smtClean="0">
                <a:solidFill>
                  <a:prstClr val="black"/>
                </a:solidFill>
                <a:latin typeface="Gill Sans MT"/>
              </a:rPr>
              <a:t>Construct</a:t>
            </a:r>
          </a:p>
        </p:txBody>
      </p:sp>
      <p:cxnSp>
        <p:nvCxnSpPr>
          <p:cNvPr id="117" name="Straight Arrow Connector 116"/>
          <p:cNvCxnSpPr/>
          <p:nvPr/>
        </p:nvCxnSpPr>
        <p:spPr>
          <a:xfrm flipH="1">
            <a:off x="8388395" y="2069999"/>
            <a:ext cx="1359350" cy="630756"/>
          </a:xfrm>
          <a:prstGeom prst="straightConnector1">
            <a:avLst/>
          </a:prstGeom>
          <a:noFill/>
          <a:ln w="41275" cap="flat" cmpd="sng" algn="ctr">
            <a:solidFill>
              <a:srgbClr val="002060"/>
            </a:solidFill>
            <a:prstDash val="solid"/>
            <a:tailEnd type="arrow"/>
          </a:ln>
          <a:effectLst/>
        </p:spPr>
      </p:cxnSp>
      <p:pic>
        <p:nvPicPr>
          <p:cNvPr id="28" name="Picture 27" descr="Heap_of_Gravel.jpg"/>
          <p:cNvPicPr>
            <a:picLocks noChangeAspect="1"/>
          </p:cNvPicPr>
          <p:nvPr/>
        </p:nvPicPr>
        <p:blipFill>
          <a:blip r:embed="rId3" cstate="print"/>
          <a:stretch>
            <a:fillRect/>
          </a:stretch>
        </p:blipFill>
        <p:spPr>
          <a:xfrm>
            <a:off x="4925636" y="2881971"/>
            <a:ext cx="5059485" cy="1930400"/>
          </a:xfrm>
          <a:prstGeom prst="rect">
            <a:avLst/>
          </a:prstGeom>
        </p:spPr>
      </p:pic>
      <p:sp>
        <p:nvSpPr>
          <p:cNvPr id="18" name="TextBox 17"/>
          <p:cNvSpPr txBox="1"/>
          <p:nvPr/>
        </p:nvSpPr>
        <p:spPr>
          <a:xfrm>
            <a:off x="8018641" y="6502180"/>
            <a:ext cx="3932959" cy="215444"/>
          </a:xfrm>
          <a:prstGeom prst="rect">
            <a:avLst/>
          </a:prstGeom>
          <a:noFill/>
        </p:spPr>
        <p:txBody>
          <a:bodyPr wrap="square" rtlCol="0">
            <a:spAutoFit/>
          </a:bodyPr>
          <a:lstStyle/>
          <a:p>
            <a:r>
              <a:rPr lang="en-US" sz="800" dirty="0" smtClean="0"/>
              <a:t>Graphics: </a:t>
            </a:r>
            <a:r>
              <a:rPr lang="en-US" sz="800" dirty="0" smtClean="0">
                <a:hlinkClick r:id="rId4"/>
              </a:rPr>
              <a:t>http://www.turbosquid.com/3d-models/heap-gravel-max/668104</a:t>
            </a:r>
            <a:endParaRPr lang="en-US" sz="800" dirty="0"/>
          </a:p>
        </p:txBody>
      </p:sp>
    </p:spTree>
    <p:extLst>
      <p:ext uri="{BB962C8B-B14F-4D97-AF65-F5344CB8AC3E}">
        <p14:creationId xmlns:p14="http://schemas.microsoft.com/office/powerpoint/2010/main" val="3456898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822852" y="394470"/>
            <a:ext cx="10498666" cy="1569660"/>
          </a:xfrm>
          <a:prstGeom prst="rect">
            <a:avLst/>
          </a:prstGeom>
          <a:noFill/>
        </p:spPr>
        <p:txBody>
          <a:bodyPr wrap="square" rtlCol="0">
            <a:spAutoFit/>
          </a:bodyPr>
          <a:lstStyle/>
          <a:p>
            <a:pPr algn="ctr"/>
            <a:r>
              <a:rPr lang="en-US" sz="9600" dirty="0" smtClean="0">
                <a:solidFill>
                  <a:prstClr val="black"/>
                </a:solidFill>
                <a:latin typeface="Rockwell Extra Bold" panose="02060903040505020403" pitchFamily="18" charset="0"/>
              </a:rPr>
              <a:t>The Future?</a:t>
            </a:r>
            <a:endParaRPr lang="en-US" sz="9600" dirty="0">
              <a:solidFill>
                <a:prstClr val="black"/>
              </a:solidFill>
              <a:latin typeface="Rockwell Extra Bold" panose="02060903040505020403" pitchFamily="18"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6397" b="-398"/>
          <a:stretch/>
        </p:blipFill>
        <p:spPr>
          <a:xfrm>
            <a:off x="381962" y="4707330"/>
            <a:ext cx="1258946" cy="141849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4364" t="-4224" r="27855" b="-2165"/>
          <a:stretch/>
        </p:blipFill>
        <p:spPr>
          <a:xfrm>
            <a:off x="10400778" y="2197015"/>
            <a:ext cx="1415441" cy="1503123"/>
          </a:xfrm>
          <a:prstGeom prst="rect">
            <a:avLst/>
          </a:prstGeom>
          <a:scene3d>
            <a:camera prst="orthographicFront">
              <a:rot lat="0" lon="10800000" rev="0"/>
            </a:camera>
            <a:lightRig rig="threePt" dir="t"/>
          </a:scene3d>
        </p:spPr>
      </p:pic>
      <p:sp>
        <p:nvSpPr>
          <p:cNvPr id="7" name="Title 1"/>
          <p:cNvSpPr txBox="1">
            <a:spLocks/>
          </p:cNvSpPr>
          <p:nvPr/>
        </p:nvSpPr>
        <p:spPr>
          <a:xfrm>
            <a:off x="1135596" y="2044246"/>
            <a:ext cx="10185922" cy="3469138"/>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800"/>
              </a:spcBef>
            </a:pPr>
            <a:r>
              <a:rPr lang="en-US" sz="5400" dirty="0" smtClean="0"/>
              <a:t>Data </a:t>
            </a:r>
            <a:r>
              <a:rPr lang="en-US" sz="5400" dirty="0"/>
              <a:t>Frames</a:t>
            </a:r>
          </a:p>
          <a:p>
            <a:pPr>
              <a:spcBef>
                <a:spcPts val="1800"/>
              </a:spcBef>
            </a:pPr>
            <a:r>
              <a:rPr lang="en-US" sz="5400" dirty="0" smtClean="0"/>
              <a:t>Random Stack</a:t>
            </a:r>
          </a:p>
          <a:p>
            <a:pPr>
              <a:spcBef>
                <a:spcPts val="1800"/>
              </a:spcBef>
            </a:pPr>
            <a:r>
              <a:rPr lang="en-US" sz="5400" dirty="0" smtClean="0"/>
              <a:t>Purely Functional Circular Buffer</a:t>
            </a:r>
          </a:p>
          <a:p>
            <a:pPr>
              <a:spcBef>
                <a:spcPts val="1800"/>
              </a:spcBef>
            </a:pPr>
            <a:r>
              <a:rPr lang="en-US" sz="5400" dirty="0"/>
              <a:t>Keep on experimenting</a:t>
            </a:r>
          </a:p>
          <a:p>
            <a:pPr>
              <a:spcBef>
                <a:spcPts val="1800"/>
              </a:spcBef>
            </a:pPr>
            <a:endParaRPr lang="en-US" sz="5400" dirty="0" smtClean="0"/>
          </a:p>
        </p:txBody>
      </p:sp>
    </p:spTree>
    <p:extLst>
      <p:ext uri="{BB962C8B-B14F-4D97-AF65-F5344CB8AC3E}">
        <p14:creationId xmlns:p14="http://schemas.microsoft.com/office/powerpoint/2010/main" val="2477802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1517" y="282458"/>
            <a:ext cx="10734887" cy="497991"/>
          </a:xfrm>
        </p:spPr>
        <p:txBody>
          <a:bodyPr>
            <a:normAutofit/>
          </a:bodyPr>
          <a:lstStyle/>
          <a:p>
            <a:r>
              <a:rPr lang="en-US" sz="2400" dirty="0" smtClean="0"/>
              <a:t>(disregarding range operations)</a:t>
            </a:r>
            <a:endParaRPr lang="en-US" sz="2400" dirty="0"/>
          </a:p>
        </p:txBody>
      </p:sp>
      <p:sp>
        <p:nvSpPr>
          <p:cNvPr id="3" name="Content Placeholder 2"/>
          <p:cNvSpPr>
            <a:spLocks noGrp="1"/>
          </p:cNvSpPr>
          <p:nvPr>
            <p:ph sz="half" idx="1"/>
          </p:nvPr>
        </p:nvSpPr>
        <p:spPr>
          <a:xfrm>
            <a:off x="731517" y="869244"/>
            <a:ext cx="5628339" cy="5847645"/>
          </a:xfrm>
        </p:spPr>
        <p:txBody>
          <a:bodyPr>
            <a:noAutofit/>
          </a:bodyPr>
          <a:lstStyle/>
          <a:p>
            <a:pPr>
              <a:buFont typeface="Arial" panose="020B0604020202020204" pitchFamily="34" charset="0"/>
              <a:buChar char="•"/>
            </a:pPr>
            <a:r>
              <a:rPr lang="en-US" sz="2400" b="1" dirty="0" smtClean="0"/>
              <a:t>Order</a:t>
            </a:r>
            <a:r>
              <a:rPr lang="en-US" sz="2400" dirty="0" smtClean="0"/>
              <a:t/>
            </a:r>
            <a:br>
              <a:rPr lang="en-US" sz="2400" dirty="0" smtClean="0"/>
            </a:br>
            <a:r>
              <a:rPr lang="en-US" sz="2400" dirty="0"/>
              <a:t>by construction / sorted / </a:t>
            </a:r>
            <a:r>
              <a:rPr lang="en-US" sz="2400" dirty="0" smtClean="0"/>
              <a:t>random</a:t>
            </a:r>
            <a:br>
              <a:rPr lang="en-US" sz="2400" dirty="0" smtClean="0"/>
            </a:br>
            <a:endParaRPr lang="en-US" sz="2400" dirty="0" smtClean="0"/>
          </a:p>
          <a:p>
            <a:pPr>
              <a:buFont typeface="Arial" panose="020B0604020202020204" pitchFamily="34" charset="0"/>
              <a:buChar char="•"/>
            </a:pPr>
            <a:r>
              <a:rPr lang="en-US" sz="2400" b="1" dirty="0"/>
              <a:t>Evaluation</a:t>
            </a:r>
            <a:r>
              <a:rPr lang="en-US" sz="2400" dirty="0" smtClean="0"/>
              <a:t/>
            </a:r>
            <a:br>
              <a:rPr lang="en-US" sz="2400" dirty="0" smtClean="0"/>
            </a:br>
            <a:r>
              <a:rPr lang="en-US" sz="2400" dirty="0"/>
              <a:t>eager / lazy</a:t>
            </a:r>
            <a:r>
              <a:rPr lang="en-US" sz="2400" dirty="0" smtClean="0"/>
              <a:t/>
            </a:r>
            <a:br>
              <a:rPr lang="en-US" sz="2400" dirty="0" smtClean="0"/>
            </a:br>
            <a:endParaRPr lang="en-US" sz="2400" dirty="0" smtClean="0"/>
          </a:p>
          <a:p>
            <a:pPr>
              <a:buFont typeface="Arial" panose="020B0604020202020204" pitchFamily="34" charset="0"/>
              <a:buChar char="•"/>
            </a:pPr>
            <a:r>
              <a:rPr lang="en-US" sz="2400" b="1" dirty="0" smtClean="0"/>
              <a:t>Peek</a:t>
            </a:r>
            <a:r>
              <a:rPr lang="en-US" sz="2400" dirty="0" smtClean="0"/>
              <a:t/>
            </a:r>
            <a:br>
              <a:rPr lang="en-US" sz="2400" dirty="0" smtClean="0"/>
            </a:br>
            <a:r>
              <a:rPr lang="en-US" sz="2400" dirty="0" smtClean="0"/>
              <a:t>first / last / indexed</a:t>
            </a:r>
            <a:br>
              <a:rPr lang="en-US" sz="2400" dirty="0" smtClean="0"/>
            </a:br>
            <a:endParaRPr lang="en-US" sz="2400" dirty="0" smtClean="0"/>
          </a:p>
          <a:p>
            <a:pPr>
              <a:buFont typeface="Arial" panose="020B0604020202020204" pitchFamily="34" charset="0"/>
              <a:buChar char="•"/>
            </a:pPr>
            <a:r>
              <a:rPr lang="en-US" sz="2400" b="1" dirty="0"/>
              <a:t>Construction</a:t>
            </a:r>
            <a:r>
              <a:rPr lang="en-US" sz="2400" dirty="0" smtClean="0"/>
              <a:t/>
            </a:r>
            <a:br>
              <a:rPr lang="en-US" sz="2400" dirty="0" smtClean="0"/>
            </a:br>
            <a:r>
              <a:rPr lang="en-US" sz="2400" dirty="0"/>
              <a:t>first / last / insert</a:t>
            </a:r>
            <a:r>
              <a:rPr lang="en-US" sz="2400" dirty="0" smtClean="0"/>
              <a:t/>
            </a:r>
            <a:br>
              <a:rPr lang="en-US" sz="2400" dirty="0" smtClean="0"/>
            </a:br>
            <a:endParaRPr lang="en-US" sz="2400" dirty="0" smtClean="0"/>
          </a:p>
          <a:p>
            <a:pPr>
              <a:buFont typeface="Arial" panose="020B0604020202020204" pitchFamily="34" charset="0"/>
              <a:buChar char="•"/>
            </a:pPr>
            <a:r>
              <a:rPr lang="en-US" sz="2400" b="1" dirty="0" smtClean="0"/>
              <a:t>Remove</a:t>
            </a:r>
            <a:r>
              <a:rPr lang="en-US" sz="2400" dirty="0" smtClean="0"/>
              <a:t/>
            </a:r>
            <a:br>
              <a:rPr lang="en-US" sz="2400" dirty="0" smtClean="0"/>
            </a:br>
            <a:r>
              <a:rPr lang="en-US" sz="2400" dirty="0"/>
              <a:t>first / last / indexed</a:t>
            </a:r>
            <a:endParaRPr lang="en-US" sz="2400" dirty="0" smtClean="0"/>
          </a:p>
        </p:txBody>
      </p:sp>
      <p:sp>
        <p:nvSpPr>
          <p:cNvPr id="4" name="Content Placeholder 3"/>
          <p:cNvSpPr>
            <a:spLocks noGrp="1"/>
          </p:cNvSpPr>
          <p:nvPr>
            <p:ph sz="half" idx="2"/>
          </p:nvPr>
        </p:nvSpPr>
        <p:spPr>
          <a:xfrm>
            <a:off x="6564573" y="869245"/>
            <a:ext cx="4940038" cy="5847644"/>
          </a:xfrm>
        </p:spPr>
        <p:txBody>
          <a:bodyPr>
            <a:normAutofit/>
          </a:bodyPr>
          <a:lstStyle/>
          <a:p>
            <a:pPr>
              <a:spcBef>
                <a:spcPts val="700"/>
              </a:spcBef>
              <a:buFont typeface="Wingdings" panose="05000000000000000000" pitchFamily="2" charset="2"/>
              <a:buChar char="Ø"/>
            </a:pPr>
            <a:r>
              <a:rPr lang="en-US" sz="2400" dirty="0"/>
              <a:t>c</a:t>
            </a:r>
            <a:r>
              <a:rPr lang="en-US" sz="2400" dirty="0" smtClean="0"/>
              <a:t>hoose 1</a:t>
            </a:r>
            <a:br>
              <a:rPr lang="en-US" sz="2400" dirty="0" smtClean="0"/>
            </a:br>
            <a:r>
              <a:rPr lang="en-US" sz="2400" dirty="0" smtClean="0"/>
              <a:t/>
            </a:r>
            <a:br>
              <a:rPr lang="en-US" sz="2400" dirty="0" smtClean="0"/>
            </a:br>
            <a:endParaRPr lang="en-US" sz="2400" dirty="0" smtClean="0"/>
          </a:p>
          <a:p>
            <a:pPr>
              <a:spcBef>
                <a:spcPts val="700"/>
              </a:spcBef>
              <a:buFont typeface="Wingdings" panose="05000000000000000000" pitchFamily="2" charset="2"/>
              <a:buChar char="Ø"/>
            </a:pPr>
            <a:r>
              <a:rPr lang="en-US" sz="2400" dirty="0" smtClean="0"/>
              <a:t>choose 1</a:t>
            </a:r>
            <a:br>
              <a:rPr lang="en-US" sz="2400" dirty="0" smtClean="0"/>
            </a:br>
            <a:endParaRPr lang="en-US" sz="2400" dirty="0" smtClean="0"/>
          </a:p>
          <a:p>
            <a:pPr>
              <a:spcBef>
                <a:spcPts val="700"/>
              </a:spcBef>
              <a:buFont typeface="Wingdings" panose="05000000000000000000" pitchFamily="2" charset="2"/>
              <a:buChar char="Ø"/>
            </a:pPr>
            <a:endParaRPr lang="en-US" sz="2400" dirty="0" smtClean="0"/>
          </a:p>
          <a:p>
            <a:pPr>
              <a:spcBef>
                <a:spcPts val="700"/>
              </a:spcBef>
              <a:buFont typeface="Wingdings" panose="05000000000000000000" pitchFamily="2" charset="2"/>
              <a:buChar char="Ø"/>
            </a:pPr>
            <a:r>
              <a:rPr lang="en-US" sz="2400" dirty="0"/>
              <a:t>c</a:t>
            </a:r>
            <a:r>
              <a:rPr lang="en-US" sz="2400" dirty="0" smtClean="0"/>
              <a:t>hoose 1 – 2, or #3</a:t>
            </a:r>
            <a:br>
              <a:rPr lang="en-US" sz="2400" dirty="0" smtClean="0"/>
            </a:br>
            <a:r>
              <a:rPr lang="en-US" sz="2400" dirty="0" smtClean="0"/>
              <a:t/>
            </a:r>
            <a:br>
              <a:rPr lang="en-US" sz="2400" dirty="0" smtClean="0"/>
            </a:br>
            <a:endParaRPr lang="en-US" sz="2400" dirty="0" smtClean="0"/>
          </a:p>
          <a:p>
            <a:pPr>
              <a:spcBef>
                <a:spcPts val="700"/>
              </a:spcBef>
              <a:buFont typeface="Wingdings" panose="05000000000000000000" pitchFamily="2" charset="2"/>
              <a:buChar char="Ø"/>
            </a:pPr>
            <a:r>
              <a:rPr lang="en-US" sz="2400" dirty="0" smtClean="0"/>
              <a:t>choose 0 – 2, or #3</a:t>
            </a:r>
            <a:br>
              <a:rPr lang="en-US" sz="2400" dirty="0" smtClean="0"/>
            </a:br>
            <a:r>
              <a:rPr lang="en-US" sz="2400" dirty="0" smtClean="0"/>
              <a:t/>
            </a:r>
            <a:br>
              <a:rPr lang="en-US" sz="2400" dirty="0" smtClean="0"/>
            </a:br>
            <a:endParaRPr lang="en-US" sz="2400" dirty="0" smtClean="0"/>
          </a:p>
          <a:p>
            <a:pPr>
              <a:spcBef>
                <a:spcPts val="700"/>
              </a:spcBef>
              <a:buFont typeface="Wingdings" panose="05000000000000000000" pitchFamily="2" charset="2"/>
              <a:buChar char="Ø"/>
            </a:pPr>
            <a:r>
              <a:rPr lang="en-US" sz="2400" dirty="0" smtClean="0"/>
              <a:t>choose 0 </a:t>
            </a:r>
            <a:r>
              <a:rPr lang="en-US" sz="2400" dirty="0"/>
              <a:t>– 2, or </a:t>
            </a:r>
            <a:r>
              <a:rPr lang="en-US" sz="2400" dirty="0" smtClean="0"/>
              <a:t>#3</a:t>
            </a:r>
            <a:endParaRPr lang="en-US" sz="2400" dirty="0"/>
          </a:p>
        </p:txBody>
      </p:sp>
      <p:sp>
        <p:nvSpPr>
          <p:cNvPr id="6" name="TextBox 5"/>
          <p:cNvSpPr txBox="1"/>
          <p:nvPr/>
        </p:nvSpPr>
        <p:spPr>
          <a:xfrm>
            <a:off x="6856606" y="4899377"/>
            <a:ext cx="4197928" cy="369332"/>
          </a:xfrm>
          <a:prstGeom prst="rect">
            <a:avLst/>
          </a:prstGeom>
          <a:noFill/>
        </p:spPr>
        <p:txBody>
          <a:bodyPr wrap="square" rtlCol="0">
            <a:spAutoFit/>
          </a:bodyPr>
          <a:lstStyle/>
          <a:p>
            <a:r>
              <a:rPr lang="en-US" dirty="0"/>
              <a:t>(insert only for sorted &amp; random</a:t>
            </a:r>
            <a:r>
              <a:rPr lang="en-US" dirty="0" smtClean="0"/>
              <a:t>)</a:t>
            </a:r>
            <a:endParaRPr lang="en-US" dirty="0"/>
          </a:p>
        </p:txBody>
      </p:sp>
    </p:spTree>
    <p:extLst>
      <p:ext uri="{BB962C8B-B14F-4D97-AF65-F5344CB8AC3E}">
        <p14:creationId xmlns:p14="http://schemas.microsoft.com/office/powerpoint/2010/main" val="28302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Think we missed something?</a:t>
            </a:r>
            <a:endParaRPr lang="en-US" sz="54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smtClean="0"/>
              <a:t>Update is deconstruction followed by construction</a:t>
            </a:r>
            <a:br>
              <a:rPr lang="en-US" sz="3200" dirty="0" smtClean="0"/>
            </a:br>
            <a:endParaRPr lang="en-US" sz="3200" dirty="0" smtClean="0"/>
          </a:p>
          <a:p>
            <a:pPr>
              <a:buFont typeface="Wingdings" panose="05000000000000000000" pitchFamily="2" charset="2"/>
              <a:buChar char="Ø"/>
            </a:pPr>
            <a:r>
              <a:rPr lang="en-US" sz="3200" dirty="0" err="1" smtClean="0"/>
              <a:t>List.Length</a:t>
            </a:r>
            <a:r>
              <a:rPr lang="en-US" sz="3200" dirty="0" smtClean="0"/>
              <a:t> is O(n) </a:t>
            </a:r>
            <a:br>
              <a:rPr lang="en-US" sz="3200" dirty="0" smtClean="0"/>
            </a:br>
            <a:r>
              <a:rPr lang="en-US" sz="3200" dirty="0" smtClean="0"/>
              <a:t>	peek at one element at a time</a:t>
            </a:r>
            <a:br>
              <a:rPr lang="en-US" sz="3200" dirty="0" smtClean="0"/>
            </a:br>
            <a:r>
              <a:rPr lang="en-US" sz="3200" dirty="0" smtClean="0"/>
              <a:t>	equivalent of complete deconstruction </a:t>
            </a:r>
            <a:endParaRPr lang="en-US" sz="3200" dirty="0"/>
          </a:p>
        </p:txBody>
      </p:sp>
    </p:spTree>
    <p:extLst>
      <p:ext uri="{BB962C8B-B14F-4D97-AF65-F5344CB8AC3E}">
        <p14:creationId xmlns:p14="http://schemas.microsoft.com/office/powerpoint/2010/main" val="3691291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2285998" y="4098819"/>
            <a:ext cx="9486902" cy="2062103"/>
          </a:xfrm>
          <a:prstGeom prst="rect">
            <a:avLst/>
          </a:prstGeom>
          <a:noFill/>
        </p:spPr>
        <p:txBody>
          <a:bodyPr wrap="square" rtlCol="0">
            <a:spAutoFit/>
          </a:bodyPr>
          <a:lstStyle/>
          <a:p>
            <a:pPr marL="457200" indent="-457200">
              <a:spcAft>
                <a:spcPts val="1200"/>
              </a:spcAft>
              <a:buFont typeface="Wingdings" panose="05000000000000000000" pitchFamily="2" charset="2"/>
              <a:buChar char="Ø"/>
            </a:pPr>
            <a:r>
              <a:rPr lang="en-US" sz="3600" dirty="0" smtClean="0"/>
              <a:t>List, Tuple</a:t>
            </a:r>
          </a:p>
          <a:p>
            <a:pPr marL="457200" indent="-457200">
              <a:spcAft>
                <a:spcPts val="1200"/>
              </a:spcAft>
              <a:buFont typeface="Wingdings" panose="05000000000000000000" pitchFamily="2" charset="2"/>
              <a:buChar char="Ø"/>
            </a:pPr>
            <a:r>
              <a:rPr lang="en-US" sz="3600" dirty="0" err="1" smtClean="0"/>
              <a:t>seq</a:t>
            </a:r>
            <a:r>
              <a:rPr lang="en-US" sz="3600" dirty="0" smtClean="0"/>
              <a:t>{     }		(the phantom data structure)</a:t>
            </a:r>
          </a:p>
          <a:p>
            <a:pPr marL="457200" indent="-457200">
              <a:spcAft>
                <a:spcPts val="1200"/>
              </a:spcAft>
              <a:buFont typeface="Wingdings" panose="05000000000000000000" pitchFamily="2" charset="2"/>
              <a:buChar char="Ø"/>
            </a:pPr>
            <a:r>
              <a:rPr lang="en-US" sz="3600" dirty="0" smtClean="0"/>
              <a:t>Array 			(but it’s mutable)</a:t>
            </a:r>
            <a:endParaRPr lang="en-US" sz="3600" dirty="0"/>
          </a:p>
        </p:txBody>
      </p:sp>
      <p:sp>
        <p:nvSpPr>
          <p:cNvPr id="6" name="TextBox 5"/>
          <p:cNvSpPr txBox="1"/>
          <p:nvPr/>
        </p:nvSpPr>
        <p:spPr>
          <a:xfrm>
            <a:off x="3636817" y="4468150"/>
            <a:ext cx="831273" cy="1323439"/>
          </a:xfrm>
          <a:prstGeom prst="rect">
            <a:avLst/>
          </a:prstGeom>
          <a:noFill/>
        </p:spPr>
        <p:txBody>
          <a:bodyPr wrap="square" rtlCol="0">
            <a:spAutoFit/>
          </a:bodyPr>
          <a:lstStyle/>
          <a:p>
            <a:r>
              <a:rPr lang="en-US" sz="80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876" y="886641"/>
            <a:ext cx="4537296" cy="3084467"/>
          </a:xfrm>
          <a:prstGeom prst="rect">
            <a:avLst/>
          </a:prstGeom>
        </p:spPr>
      </p:pic>
      <p:sp>
        <p:nvSpPr>
          <p:cNvPr id="7" name="TextBox 6"/>
          <p:cNvSpPr txBox="1"/>
          <p:nvPr/>
        </p:nvSpPr>
        <p:spPr>
          <a:xfrm>
            <a:off x="7995090" y="6527106"/>
            <a:ext cx="4357396" cy="215444"/>
          </a:xfrm>
          <a:prstGeom prst="rect">
            <a:avLst/>
          </a:prstGeom>
          <a:noFill/>
        </p:spPr>
        <p:txBody>
          <a:bodyPr wrap="square" rtlCol="0">
            <a:spAutoFit/>
          </a:bodyPr>
          <a:lstStyle/>
          <a:p>
            <a:r>
              <a:rPr lang="en-US" sz="800" dirty="0"/>
              <a:t>Graphics: unattributed, all over the internet</a:t>
            </a:r>
          </a:p>
        </p:txBody>
      </p:sp>
    </p:spTree>
    <p:extLst>
      <p:ext uri="{BB962C8B-B14F-4D97-AF65-F5344CB8AC3E}">
        <p14:creationId xmlns:p14="http://schemas.microsoft.com/office/powerpoint/2010/main" val="2116560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3" name="Rectangle 2"/>
          <p:cNvSpPr/>
          <p:nvPr/>
        </p:nvSpPr>
        <p:spPr>
          <a:xfrm>
            <a:off x="5143500" y="1194955"/>
            <a:ext cx="999392" cy="2909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p:cNvSpPr txBox="1">
            <a:spLocks/>
          </p:cNvSpPr>
          <p:nvPr/>
        </p:nvSpPr>
        <p:spPr>
          <a:xfrm>
            <a:off x="1435608" y="274320"/>
            <a:ext cx="7498080" cy="744855"/>
          </a:xfrm>
          <a:prstGeom prst="rect">
            <a:avLst/>
          </a:prstGeom>
        </p:spPr>
        <p:txBody>
          <a:bodyPr>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List Update</a:t>
            </a:r>
            <a:endParaRPr lang="en-US" dirty="0"/>
          </a:p>
        </p:txBody>
      </p:sp>
      <p:sp>
        <p:nvSpPr>
          <p:cNvPr id="33" name="Content Placeholder 2"/>
          <p:cNvSpPr txBox="1">
            <a:spLocks/>
          </p:cNvSpPr>
          <p:nvPr/>
        </p:nvSpPr>
        <p:spPr>
          <a:xfrm>
            <a:off x="1410208" y="1099852"/>
            <a:ext cx="7098792" cy="25146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82296" indent="0">
              <a:lnSpc>
                <a:spcPct val="120000"/>
              </a:lnSpc>
              <a:buNone/>
            </a:pPr>
            <a:r>
              <a:rPr lang="fr-FR" sz="2000" b="1" dirty="0" smtClean="0">
                <a:solidFill>
                  <a:srgbClr val="0000FF"/>
                </a:solidFill>
                <a:latin typeface="Consolas" panose="020B0609020204030204" pitchFamily="49" charset="0"/>
                <a:cs typeface="Consolas" panose="020B0609020204030204" pitchFamily="49" charset="0"/>
              </a:rPr>
              <a:t>let </a:t>
            </a:r>
            <a:r>
              <a:rPr lang="fr-FR" sz="2000" b="1" dirty="0" err="1" smtClean="0">
                <a:solidFill>
                  <a:srgbClr val="0000FF"/>
                </a:solidFill>
                <a:latin typeface="Consolas" panose="020B0609020204030204" pitchFamily="49" charset="0"/>
                <a:cs typeface="Consolas" panose="020B0609020204030204" pitchFamily="49" charset="0"/>
              </a:rPr>
              <a:t>rec</a:t>
            </a:r>
            <a:r>
              <a:rPr lang="fr-FR" sz="2000" b="1" dirty="0" smtClean="0">
                <a:latin typeface="Consolas" panose="020B0609020204030204" pitchFamily="49" charset="0"/>
                <a:cs typeface="Consolas" panose="020B0609020204030204" pitchFamily="49" charset="0"/>
              </a:rPr>
              <a:t> </a:t>
            </a:r>
            <a:r>
              <a:rPr lang="fr-FR" sz="2000" b="1" dirty="0" err="1" smtClean="0">
                <a:latin typeface="Consolas" panose="020B0609020204030204" pitchFamily="49" charset="0"/>
                <a:cs typeface="Consolas" panose="020B0609020204030204" pitchFamily="49" charset="0"/>
              </a:rPr>
              <a:t>loop</a:t>
            </a:r>
            <a:r>
              <a:rPr lang="fr-FR" sz="2000" b="1" dirty="0" smtClean="0">
                <a:latin typeface="Consolas" panose="020B0609020204030204" pitchFamily="49" charset="0"/>
                <a:cs typeface="Consolas" panose="020B0609020204030204" pitchFamily="49" charset="0"/>
              </a:rPr>
              <a:t> i </a:t>
            </a:r>
            <a:r>
              <a:rPr lang="fr-FR" sz="2000" b="1" dirty="0" err="1" smtClean="0">
                <a:latin typeface="Consolas" panose="020B0609020204030204" pitchFamily="49" charset="0"/>
                <a:cs typeface="Consolas" panose="020B0609020204030204" pitchFamily="49" charset="0"/>
              </a:rPr>
              <a:t>updateElem</a:t>
            </a:r>
            <a:r>
              <a:rPr lang="fr-FR" sz="2000" b="1" dirty="0" smtClean="0">
                <a:latin typeface="Consolas" panose="020B0609020204030204" pitchFamily="49" charset="0"/>
                <a:cs typeface="Consolas" panose="020B0609020204030204" pitchFamily="49" charset="0"/>
              </a:rPr>
              <a:t> </a:t>
            </a:r>
            <a:r>
              <a:rPr lang="fr-FR" sz="2000" b="1" dirty="0" err="1" smtClean="0">
                <a:latin typeface="Consolas" panose="020B0609020204030204" pitchFamily="49" charset="0"/>
                <a:cs typeface="Consolas" panose="020B0609020204030204" pitchFamily="49" charset="0"/>
              </a:rPr>
              <a:t>myList</a:t>
            </a:r>
            <a:r>
              <a:rPr lang="fr-FR" sz="2000" b="1" dirty="0" smtClean="0">
                <a:latin typeface="Consolas" panose="020B0609020204030204" pitchFamily="49" charset="0"/>
                <a:cs typeface="Consolas" panose="020B0609020204030204" pitchFamily="49" charset="0"/>
              </a:rPr>
              <a:t> =</a:t>
            </a:r>
            <a:endParaRPr lang="en-US" sz="2000" b="1" dirty="0" smtClean="0">
              <a:latin typeface="Consolas" panose="020B0609020204030204" pitchFamily="49" charset="0"/>
              <a:cs typeface="Consolas" panose="020B0609020204030204" pitchFamily="49" charset="0"/>
            </a:endParaRPr>
          </a:p>
          <a:p>
            <a:pPr marL="82296" indent="0">
              <a:lnSpc>
                <a:spcPct val="120000"/>
              </a:lnSpc>
              <a:buNone/>
            </a:pPr>
            <a:r>
              <a:rPr lang="en-US" sz="2000" b="1" dirty="0" smtClean="0">
                <a:latin typeface="Consolas" panose="020B0609020204030204" pitchFamily="49" charset="0"/>
                <a:cs typeface="Consolas" panose="020B0609020204030204" pitchFamily="49" charset="0"/>
              </a:rPr>
              <a:t>  </a:t>
            </a:r>
            <a:r>
              <a:rPr lang="en-US" sz="2000" b="1" dirty="0" smtClean="0">
                <a:solidFill>
                  <a:srgbClr val="0000FF"/>
                </a:solidFill>
                <a:latin typeface="Consolas" panose="020B0609020204030204" pitchFamily="49" charset="0"/>
                <a:cs typeface="Consolas" panose="020B0609020204030204" pitchFamily="49" charset="0"/>
              </a:rPr>
              <a:t>match</a:t>
            </a:r>
            <a:r>
              <a:rPr lang="en-US" sz="2000" b="1" dirty="0" smtClean="0">
                <a:latin typeface="Consolas" panose="020B0609020204030204" pitchFamily="49" charset="0"/>
                <a:cs typeface="Consolas" panose="020B0609020204030204" pitchFamily="49" charset="0"/>
              </a:rPr>
              <a:t> (</a:t>
            </a:r>
            <a:r>
              <a:rPr lang="en-US" sz="2000" b="1" dirty="0" err="1" smtClean="0">
                <a:latin typeface="Consolas" panose="020B0609020204030204" pitchFamily="49" charset="0"/>
                <a:cs typeface="Consolas" panose="020B0609020204030204" pitchFamily="49" charset="0"/>
              </a:rPr>
              <a:t>i</a:t>
            </a:r>
            <a:r>
              <a:rPr lang="en-US" sz="2000" b="1" dirty="0" smtClean="0">
                <a:latin typeface="Consolas" panose="020B0609020204030204" pitchFamily="49" charset="0"/>
                <a:cs typeface="Consolas" panose="020B0609020204030204" pitchFamily="49" charset="0"/>
              </a:rPr>
              <a:t>, </a:t>
            </a:r>
            <a:r>
              <a:rPr lang="fr-FR" sz="2000" b="1" dirty="0" err="1" smtClean="0">
                <a:latin typeface="Consolas" panose="020B0609020204030204" pitchFamily="49" charset="0"/>
                <a:cs typeface="Consolas" panose="020B0609020204030204" pitchFamily="49" charset="0"/>
              </a:rPr>
              <a:t>myList</a:t>
            </a:r>
            <a:r>
              <a:rPr lang="en-US" sz="2000" b="1" dirty="0" smtClean="0">
                <a:latin typeface="Consolas" panose="020B0609020204030204" pitchFamily="49" charset="0"/>
                <a:cs typeface="Consolas" panose="020B0609020204030204" pitchFamily="49" charset="0"/>
              </a:rPr>
              <a:t>) </a:t>
            </a:r>
            <a:r>
              <a:rPr lang="en-US" sz="2000" b="1" dirty="0" smtClean="0">
                <a:solidFill>
                  <a:srgbClr val="0000FF"/>
                </a:solidFill>
                <a:latin typeface="Consolas" panose="020B0609020204030204" pitchFamily="49" charset="0"/>
                <a:cs typeface="Consolas" panose="020B0609020204030204" pitchFamily="49" charset="0"/>
              </a:rPr>
              <a:t>with</a:t>
            </a:r>
          </a:p>
          <a:p>
            <a:pPr marL="82296" indent="0">
              <a:lnSpc>
                <a:spcPct val="120000"/>
              </a:lnSpc>
              <a:buNone/>
            </a:pPr>
            <a:r>
              <a:rPr lang="en-US" sz="2000" b="1" dirty="0" smtClean="0">
                <a:latin typeface="Consolas" panose="020B0609020204030204" pitchFamily="49" charset="0"/>
                <a:cs typeface="Consolas" panose="020B0609020204030204" pitchFamily="49" charset="0"/>
              </a:rPr>
              <a:t>  </a:t>
            </a:r>
            <a:r>
              <a:rPr lang="fr-FR" sz="2000" b="1" dirty="0" smtClean="0">
                <a:latin typeface="Consolas" panose="020B0609020204030204" pitchFamily="49" charset="0"/>
                <a:cs typeface="Consolas" panose="020B0609020204030204" pitchFamily="49" charset="0"/>
              </a:rPr>
              <a:t>| i', [] </a:t>
            </a:r>
            <a:r>
              <a:rPr lang="fr-FR" sz="2000" b="1" dirty="0" smtClean="0">
                <a:solidFill>
                  <a:srgbClr val="0000FF"/>
                </a:solidFill>
                <a:latin typeface="Consolas" panose="020B0609020204030204" pitchFamily="49" charset="0"/>
                <a:cs typeface="Consolas" panose="020B0609020204030204" pitchFamily="49" charset="0"/>
              </a:rPr>
              <a:t>-&gt; </a:t>
            </a:r>
            <a:r>
              <a:rPr lang="en-US" sz="2000" b="1" dirty="0" err="1" smtClean="0">
                <a:solidFill>
                  <a:srgbClr val="0000FF"/>
                </a:solidFill>
                <a:latin typeface="Consolas" panose="020B0609020204030204" pitchFamily="49" charset="0"/>
                <a:cs typeface="Consolas" panose="020B0609020204030204" pitchFamily="49" charset="0"/>
              </a:rPr>
              <a:t>invalidArg</a:t>
            </a:r>
            <a:endParaRPr lang="en-US" sz="2000" b="1" dirty="0" smtClean="0">
              <a:solidFill>
                <a:srgbClr val="0000FF"/>
              </a:solidFill>
              <a:latin typeface="Consolas" panose="020B0609020204030204" pitchFamily="49" charset="0"/>
              <a:cs typeface="Consolas" panose="020B0609020204030204" pitchFamily="49" charset="0"/>
            </a:endParaRPr>
          </a:p>
          <a:p>
            <a:pPr marL="82296" indent="0">
              <a:lnSpc>
                <a:spcPct val="120000"/>
              </a:lnSpc>
              <a:buNone/>
            </a:pPr>
            <a:r>
              <a:rPr lang="en-US" sz="2000" b="1" dirty="0" smtClean="0">
                <a:latin typeface="Consolas" panose="020B0609020204030204" pitchFamily="49" charset="0"/>
                <a:cs typeface="Consolas" panose="020B0609020204030204" pitchFamily="49" charset="0"/>
              </a:rPr>
              <a:t>  | </a:t>
            </a:r>
            <a:r>
              <a:rPr lang="es-ES" sz="2000" b="1" dirty="0" smtClean="0">
                <a:latin typeface="Consolas" panose="020B0609020204030204" pitchFamily="49" charset="0"/>
                <a:cs typeface="Consolas" panose="020B0609020204030204" pitchFamily="49" charset="0"/>
              </a:rPr>
              <a:t>0, x::xs </a:t>
            </a:r>
            <a:r>
              <a:rPr lang="es-ES" sz="2000" b="1" dirty="0" smtClean="0">
                <a:solidFill>
                  <a:srgbClr val="0000FF"/>
                </a:solidFill>
                <a:latin typeface="Consolas" panose="020B0609020204030204" pitchFamily="49" charset="0"/>
                <a:cs typeface="Consolas" panose="020B0609020204030204" pitchFamily="49" charset="0"/>
              </a:rPr>
              <a:t>-&gt;</a:t>
            </a:r>
            <a:r>
              <a:rPr lang="es-ES" sz="2000" b="1" dirty="0" smtClean="0">
                <a:latin typeface="Consolas" panose="020B0609020204030204" pitchFamily="49" charset="0"/>
                <a:cs typeface="Consolas" panose="020B0609020204030204" pitchFamily="49" charset="0"/>
              </a:rPr>
              <a:t> </a:t>
            </a:r>
            <a:r>
              <a:rPr lang="fr-FR" sz="2000" b="1" dirty="0" err="1" smtClean="0">
                <a:latin typeface="Consolas" panose="020B0609020204030204" pitchFamily="49" charset="0"/>
                <a:cs typeface="Consolas" panose="020B0609020204030204" pitchFamily="49" charset="0"/>
              </a:rPr>
              <a:t>updateElem</a:t>
            </a:r>
            <a:r>
              <a:rPr lang="es-ES" sz="2000" b="1" dirty="0" smtClean="0">
                <a:latin typeface="Consolas" panose="020B0609020204030204" pitchFamily="49" charset="0"/>
                <a:cs typeface="Consolas" panose="020B0609020204030204" pitchFamily="49" charset="0"/>
              </a:rPr>
              <a:t>::</a:t>
            </a:r>
            <a:r>
              <a:rPr lang="es-ES" sz="2000" b="1" dirty="0" err="1" smtClean="0">
                <a:latin typeface="Consolas" panose="020B0609020204030204" pitchFamily="49" charset="0"/>
                <a:cs typeface="Consolas" panose="020B0609020204030204" pitchFamily="49" charset="0"/>
              </a:rPr>
              <a:t>xs</a:t>
            </a:r>
            <a:endParaRPr lang="en-US" sz="2000" b="1" dirty="0" smtClean="0">
              <a:latin typeface="Consolas" panose="020B0609020204030204" pitchFamily="49" charset="0"/>
              <a:cs typeface="Consolas" panose="020B0609020204030204" pitchFamily="49" charset="0"/>
            </a:endParaRPr>
          </a:p>
          <a:p>
            <a:pPr marL="82296" indent="0">
              <a:lnSpc>
                <a:spcPct val="120000"/>
              </a:lnSpc>
              <a:buNone/>
            </a:pPr>
            <a:r>
              <a:rPr lang="en-US" sz="2000" b="1" dirty="0" smtClean="0">
                <a:latin typeface="Consolas" panose="020B0609020204030204" pitchFamily="49" charset="0"/>
                <a:cs typeface="Consolas" panose="020B0609020204030204" pitchFamily="49" charset="0"/>
              </a:rPr>
              <a:t>  | </a:t>
            </a:r>
            <a:r>
              <a:rPr lang="es-ES" sz="2000" b="1" dirty="0" smtClean="0">
                <a:latin typeface="Consolas" panose="020B0609020204030204" pitchFamily="49" charset="0"/>
                <a:cs typeface="Consolas" panose="020B0609020204030204" pitchFamily="49" charset="0"/>
              </a:rPr>
              <a:t>i', x::xs </a:t>
            </a:r>
            <a:r>
              <a:rPr lang="es-ES" sz="2000" b="1" dirty="0" smtClean="0">
                <a:solidFill>
                  <a:srgbClr val="0000FF"/>
                </a:solidFill>
                <a:latin typeface="Consolas" panose="020B0609020204030204" pitchFamily="49" charset="0"/>
                <a:cs typeface="Consolas" panose="020B0609020204030204" pitchFamily="49" charset="0"/>
              </a:rPr>
              <a:t>-&gt;</a:t>
            </a:r>
            <a:r>
              <a:rPr lang="es-ES" sz="2000" b="1" dirty="0" smtClean="0">
                <a:latin typeface="Consolas" panose="020B0609020204030204" pitchFamily="49" charset="0"/>
                <a:cs typeface="Consolas" panose="020B0609020204030204" pitchFamily="49" charset="0"/>
              </a:rPr>
              <a:t> x::(loop (i</a:t>
            </a:r>
            <a:r>
              <a:rPr lang="fr-FR" sz="2000" b="1" dirty="0" smtClean="0">
                <a:latin typeface="Consolas" panose="020B0609020204030204" pitchFamily="49" charset="0"/>
                <a:cs typeface="Consolas" panose="020B0609020204030204" pitchFamily="49" charset="0"/>
              </a:rPr>
              <a:t>'</a:t>
            </a:r>
            <a:r>
              <a:rPr lang="es-ES" sz="2000" b="1" dirty="0" smtClean="0">
                <a:latin typeface="Consolas" panose="020B0609020204030204" pitchFamily="49" charset="0"/>
                <a:cs typeface="Consolas" panose="020B0609020204030204" pitchFamily="49" charset="0"/>
              </a:rPr>
              <a:t> - 1) y </a:t>
            </a:r>
            <a:r>
              <a:rPr lang="es-ES" sz="2000" b="1" dirty="0" err="1" smtClean="0">
                <a:latin typeface="Consolas" panose="020B0609020204030204" pitchFamily="49" charset="0"/>
                <a:cs typeface="Consolas" panose="020B0609020204030204" pitchFamily="49" charset="0"/>
              </a:rPr>
              <a:t>xs</a:t>
            </a:r>
            <a:r>
              <a:rPr lang="es-ES" sz="2000" b="1" dirty="0" smtClean="0">
                <a:latin typeface="Consolas" panose="020B0609020204030204" pitchFamily="49" charset="0"/>
                <a:cs typeface="Consolas" panose="020B0609020204030204" pitchFamily="49" charset="0"/>
              </a:rPr>
              <a:t>)</a:t>
            </a:r>
            <a:endParaRPr lang="en-US" sz="2000" b="1" dirty="0" smtClean="0">
              <a:latin typeface="Consolas" panose="020B0609020204030204" pitchFamily="49" charset="0"/>
              <a:cs typeface="Consolas" panose="020B0609020204030204" pitchFamily="49" charset="0"/>
            </a:endParaRPr>
          </a:p>
          <a:p>
            <a:pPr>
              <a:buFont typeface="Wingdings 3" charset="2"/>
              <a:buNone/>
            </a:pPr>
            <a:endParaRPr lang="en-US" dirty="0"/>
          </a:p>
        </p:txBody>
      </p:sp>
      <p:grpSp>
        <p:nvGrpSpPr>
          <p:cNvPr id="34" name="Group 33"/>
          <p:cNvGrpSpPr/>
          <p:nvPr/>
        </p:nvGrpSpPr>
        <p:grpSpPr>
          <a:xfrm>
            <a:off x="2209800" y="4419600"/>
            <a:ext cx="5943600" cy="943288"/>
            <a:chOff x="1752600" y="4191000"/>
            <a:chExt cx="7024255" cy="1143000"/>
          </a:xfrm>
        </p:grpSpPr>
        <p:grpSp>
          <p:nvGrpSpPr>
            <p:cNvPr id="35" name="Group 34"/>
            <p:cNvGrpSpPr/>
            <p:nvPr/>
          </p:nvGrpSpPr>
          <p:grpSpPr>
            <a:xfrm>
              <a:off x="7924800" y="4468000"/>
              <a:ext cx="852055" cy="866000"/>
              <a:chOff x="7543800" y="2867800"/>
              <a:chExt cx="852055" cy="866000"/>
            </a:xfrm>
          </p:grpSpPr>
          <p:sp>
            <p:nvSpPr>
              <p:cNvPr id="49" name="Rounded Rectangle 48"/>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585364" y="2867800"/>
                <a:ext cx="810491" cy="783171"/>
              </a:xfrm>
              <a:prstGeom prst="rect">
                <a:avLst/>
              </a:prstGeom>
              <a:noFill/>
            </p:spPr>
            <p:txBody>
              <a:bodyPr wrap="square" rtlCol="0">
                <a:spAutoFit/>
              </a:bodyPr>
              <a:lstStyle/>
              <a:p>
                <a:r>
                  <a:rPr lang="en-US" sz="3600" dirty="0" smtClean="0"/>
                  <a:t>[ ]</a:t>
                </a:r>
                <a:endParaRPr lang="en-US" sz="3600" dirty="0"/>
              </a:p>
            </p:txBody>
          </p:sp>
        </p:grpSp>
        <p:grpSp>
          <p:nvGrpSpPr>
            <p:cNvPr id="36" name="Group 35"/>
            <p:cNvGrpSpPr/>
            <p:nvPr/>
          </p:nvGrpSpPr>
          <p:grpSpPr>
            <a:xfrm>
              <a:off x="6400800" y="4495800"/>
              <a:ext cx="817696" cy="838200"/>
              <a:chOff x="7543800" y="2895600"/>
              <a:chExt cx="817696" cy="838200"/>
            </a:xfrm>
          </p:grpSpPr>
          <p:sp>
            <p:nvSpPr>
              <p:cNvPr id="47" name="Rounded Rectangle 46"/>
              <p:cNvSpPr/>
              <p:nvPr/>
            </p:nvSpPr>
            <p:spPr>
              <a:xfrm>
                <a:off x="7543800" y="28956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675696" y="2971800"/>
                <a:ext cx="685800" cy="646330"/>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1</a:t>
                </a:r>
                <a:endParaRPr lang="en-US" sz="3600" dirty="0">
                  <a:latin typeface="Arial Unicode MS" pitchFamily="34" charset="-128"/>
                  <a:ea typeface="Arial Unicode MS" pitchFamily="34" charset="-128"/>
                  <a:cs typeface="Arial Unicode MS" pitchFamily="34" charset="-128"/>
                </a:endParaRPr>
              </a:p>
            </p:txBody>
          </p:sp>
        </p:grpSp>
        <p:sp>
          <p:nvSpPr>
            <p:cNvPr id="37" name="Rounded Rectangle 36"/>
            <p:cNvSpPr/>
            <p:nvPr/>
          </p:nvSpPr>
          <p:spPr>
            <a:xfrm>
              <a:off x="4876800" y="44958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352800" y="44958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7214616" y="4953000"/>
              <a:ext cx="68580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752600" y="4495800"/>
              <a:ext cx="762000" cy="838200"/>
            </a:xfrm>
            <a:prstGeom prst="roundRect">
              <a:avLst/>
            </a:prstGeom>
            <a:solidFill>
              <a:srgbClr val="A2A9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008973" y="4572000"/>
              <a:ext cx="6096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2</a:t>
              </a:r>
              <a:endParaRPr lang="en-US" sz="3600" dirty="0">
                <a:latin typeface="Arial Unicode MS" pitchFamily="34" charset="-128"/>
                <a:ea typeface="Arial Unicode MS" pitchFamily="34" charset="-128"/>
                <a:cs typeface="Arial Unicode MS" pitchFamily="34" charset="-128"/>
              </a:endParaRPr>
            </a:p>
          </p:txBody>
        </p:sp>
        <p:sp>
          <p:nvSpPr>
            <p:cNvPr id="42" name="TextBox 41"/>
            <p:cNvSpPr txBox="1"/>
            <p:nvPr/>
          </p:nvSpPr>
          <p:spPr>
            <a:xfrm>
              <a:off x="3485250" y="4572000"/>
              <a:ext cx="6096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3</a:t>
              </a:r>
              <a:endParaRPr lang="en-US" sz="3600" dirty="0">
                <a:latin typeface="Arial Unicode MS" pitchFamily="34" charset="-128"/>
                <a:ea typeface="Arial Unicode MS" pitchFamily="34" charset="-128"/>
                <a:cs typeface="Arial Unicode MS" pitchFamily="34" charset="-128"/>
              </a:endParaRPr>
            </a:p>
          </p:txBody>
        </p:sp>
        <p:sp>
          <p:nvSpPr>
            <p:cNvPr id="43" name="TextBox 42"/>
            <p:cNvSpPr txBox="1"/>
            <p:nvPr/>
          </p:nvSpPr>
          <p:spPr>
            <a:xfrm>
              <a:off x="1885881" y="4572000"/>
              <a:ext cx="609600" cy="646331"/>
            </a:xfrm>
            <a:prstGeom prst="rect">
              <a:avLst/>
            </a:prstGeom>
            <a:noFill/>
          </p:spPr>
          <p:txBody>
            <a:bodyPr wrap="square" rtlCol="0">
              <a:spAutoFit/>
            </a:bodyPr>
            <a:lstStyle/>
            <a:p>
              <a:r>
                <a:rPr lang="en-US" sz="3600" dirty="0" smtClean="0">
                  <a:latin typeface="Arial Unicode MS" pitchFamily="34" charset="-128"/>
                  <a:ea typeface="Arial Unicode MS" pitchFamily="34" charset="-128"/>
                  <a:cs typeface="Arial Unicode MS" pitchFamily="34" charset="-128"/>
                </a:rPr>
                <a:t>4</a:t>
              </a:r>
              <a:endParaRPr lang="en-US" sz="3600" dirty="0">
                <a:latin typeface="Arial Unicode MS" pitchFamily="34" charset="-128"/>
                <a:ea typeface="Arial Unicode MS" pitchFamily="34" charset="-128"/>
                <a:cs typeface="Arial Unicode MS" pitchFamily="34" charset="-128"/>
              </a:endParaRPr>
            </a:p>
          </p:txBody>
        </p:sp>
        <p:sp>
          <p:nvSpPr>
            <p:cNvPr id="44" name="TextBox 43"/>
            <p:cNvSpPr txBox="1"/>
            <p:nvPr/>
          </p:nvSpPr>
          <p:spPr>
            <a:xfrm>
              <a:off x="2640865" y="4191000"/>
              <a:ext cx="675409" cy="1118816"/>
            </a:xfrm>
            <a:prstGeom prst="rect">
              <a:avLst/>
            </a:prstGeom>
            <a:noFill/>
          </p:spPr>
          <p:txBody>
            <a:bodyPr wrap="square" rtlCol="0">
              <a:spAutoFit/>
            </a:bodyPr>
            <a:lstStyle/>
            <a:p>
              <a:r>
                <a:rPr lang="en-US" sz="5400" dirty="0" smtClean="0"/>
                <a:t>::</a:t>
              </a:r>
              <a:endParaRPr lang="en-US" sz="5400" dirty="0"/>
            </a:p>
          </p:txBody>
        </p:sp>
        <p:sp>
          <p:nvSpPr>
            <p:cNvPr id="45" name="TextBox 44"/>
            <p:cNvSpPr txBox="1"/>
            <p:nvPr/>
          </p:nvSpPr>
          <p:spPr>
            <a:xfrm>
              <a:off x="4191001" y="4191000"/>
              <a:ext cx="685797" cy="1118816"/>
            </a:xfrm>
            <a:prstGeom prst="rect">
              <a:avLst/>
            </a:prstGeom>
            <a:noFill/>
          </p:spPr>
          <p:txBody>
            <a:bodyPr wrap="square" rtlCol="0">
              <a:spAutoFit/>
            </a:bodyPr>
            <a:lstStyle/>
            <a:p>
              <a:r>
                <a:rPr lang="en-US" sz="5400" dirty="0" smtClean="0"/>
                <a:t>::</a:t>
              </a:r>
              <a:endParaRPr lang="en-US" sz="5400" dirty="0"/>
            </a:p>
          </p:txBody>
        </p:sp>
        <p:sp>
          <p:nvSpPr>
            <p:cNvPr id="46" name="TextBox 45"/>
            <p:cNvSpPr txBox="1"/>
            <p:nvPr/>
          </p:nvSpPr>
          <p:spPr>
            <a:xfrm>
              <a:off x="5715000" y="4191000"/>
              <a:ext cx="692726" cy="1118817"/>
            </a:xfrm>
            <a:prstGeom prst="rect">
              <a:avLst/>
            </a:prstGeom>
            <a:noFill/>
          </p:spPr>
          <p:txBody>
            <a:bodyPr wrap="square" rtlCol="0">
              <a:spAutoFit/>
            </a:bodyPr>
            <a:lstStyle/>
            <a:p>
              <a:r>
                <a:rPr lang="en-US" sz="5400" dirty="0" smtClean="0"/>
                <a:t>::</a:t>
              </a:r>
              <a:endParaRPr lang="en-US" sz="5400" dirty="0"/>
            </a:p>
          </p:txBody>
        </p:sp>
      </p:grpSp>
      <p:sp>
        <p:nvSpPr>
          <p:cNvPr id="51" name="Freeform 50"/>
          <p:cNvSpPr/>
          <p:nvPr/>
        </p:nvSpPr>
        <p:spPr>
          <a:xfrm>
            <a:off x="2571750" y="3506787"/>
            <a:ext cx="6886575" cy="3378200"/>
          </a:xfrm>
          <a:custGeom>
            <a:avLst/>
            <a:gdLst>
              <a:gd name="connsiteX0" fmla="*/ 0 w 6886575"/>
              <a:gd name="connsiteY0" fmla="*/ 2027238 h 3378200"/>
              <a:gd name="connsiteX1" fmla="*/ 1228725 w 6886575"/>
              <a:gd name="connsiteY1" fmla="*/ 2913063 h 3378200"/>
              <a:gd name="connsiteX2" fmla="*/ 5629275 w 6886575"/>
              <a:gd name="connsiteY2" fmla="*/ 2998788 h 3378200"/>
              <a:gd name="connsiteX3" fmla="*/ 6296025 w 6886575"/>
              <a:gd name="connsiteY3" fmla="*/ 636588 h 3378200"/>
              <a:gd name="connsiteX4" fmla="*/ 2085975 w 6886575"/>
              <a:gd name="connsiteY4" fmla="*/ 74613 h 3378200"/>
              <a:gd name="connsiteX5" fmla="*/ 1285875 w 6886575"/>
              <a:gd name="connsiteY5" fmla="*/ 1084263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6575" h="3378200">
                <a:moveTo>
                  <a:pt x="0" y="2027238"/>
                </a:moveTo>
                <a:cubicBezTo>
                  <a:pt x="145256" y="2389188"/>
                  <a:pt x="290513" y="2751138"/>
                  <a:pt x="1228725" y="2913063"/>
                </a:cubicBezTo>
                <a:cubicBezTo>
                  <a:pt x="2166937" y="3074988"/>
                  <a:pt x="4784725" y="3378200"/>
                  <a:pt x="5629275" y="2998788"/>
                </a:cubicBezTo>
                <a:cubicBezTo>
                  <a:pt x="6473825" y="2619376"/>
                  <a:pt x="6886575" y="1123950"/>
                  <a:pt x="6296025" y="636588"/>
                </a:cubicBezTo>
                <a:cubicBezTo>
                  <a:pt x="5705475" y="149226"/>
                  <a:pt x="2921000" y="0"/>
                  <a:pt x="2085975" y="74613"/>
                </a:cubicBezTo>
                <a:cubicBezTo>
                  <a:pt x="1250950" y="149226"/>
                  <a:pt x="1417638" y="919163"/>
                  <a:pt x="1285875" y="1084263"/>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Arrow Connector 51"/>
          <p:cNvCxnSpPr/>
          <p:nvPr/>
        </p:nvCxnSpPr>
        <p:spPr>
          <a:xfrm flipH="1">
            <a:off x="3867574" y="4191000"/>
            <a:ext cx="85344"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3895725" y="3730625"/>
            <a:ext cx="4968875" cy="2884487"/>
          </a:xfrm>
          <a:custGeom>
            <a:avLst/>
            <a:gdLst>
              <a:gd name="connsiteX0" fmla="*/ 0 w 4968875"/>
              <a:gd name="connsiteY0" fmla="*/ 1727200 h 2884487"/>
              <a:gd name="connsiteX1" fmla="*/ 962025 w 4968875"/>
              <a:gd name="connsiteY1" fmla="*/ 2603500 h 2884487"/>
              <a:gd name="connsiteX2" fmla="*/ 3990975 w 4968875"/>
              <a:gd name="connsiteY2" fmla="*/ 2632075 h 2884487"/>
              <a:gd name="connsiteX3" fmla="*/ 4924425 w 4968875"/>
              <a:gd name="connsiteY3" fmla="*/ 1089025 h 2884487"/>
              <a:gd name="connsiteX4" fmla="*/ 4257675 w 4968875"/>
              <a:gd name="connsiteY4" fmla="*/ 336550 h 2884487"/>
              <a:gd name="connsiteX5" fmla="*/ 1819275 w 4968875"/>
              <a:gd name="connsiteY5" fmla="*/ 79375 h 2884487"/>
              <a:gd name="connsiteX6" fmla="*/ 1285875 w 4968875"/>
              <a:gd name="connsiteY6" fmla="*/ 812800 h 28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8875" h="2884487">
                <a:moveTo>
                  <a:pt x="0" y="1727200"/>
                </a:moveTo>
                <a:cubicBezTo>
                  <a:pt x="148431" y="2089944"/>
                  <a:pt x="296863" y="2452688"/>
                  <a:pt x="962025" y="2603500"/>
                </a:cubicBezTo>
                <a:cubicBezTo>
                  <a:pt x="1627187" y="2754312"/>
                  <a:pt x="3330575" y="2884487"/>
                  <a:pt x="3990975" y="2632075"/>
                </a:cubicBezTo>
                <a:cubicBezTo>
                  <a:pt x="4651375" y="2379663"/>
                  <a:pt x="4879975" y="1471612"/>
                  <a:pt x="4924425" y="1089025"/>
                </a:cubicBezTo>
                <a:cubicBezTo>
                  <a:pt x="4968875" y="706438"/>
                  <a:pt x="4775200" y="504825"/>
                  <a:pt x="4257675" y="336550"/>
                </a:cubicBezTo>
                <a:cubicBezTo>
                  <a:pt x="3740150" y="168275"/>
                  <a:pt x="2314575" y="0"/>
                  <a:pt x="1819275" y="79375"/>
                </a:cubicBezTo>
                <a:cubicBezTo>
                  <a:pt x="1323975" y="158750"/>
                  <a:pt x="1304925" y="485775"/>
                  <a:pt x="1285875" y="812800"/>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Arrow Connector 53"/>
          <p:cNvCxnSpPr>
            <a:stCxn id="53" idx="6"/>
          </p:cNvCxnSpPr>
          <p:nvPr/>
        </p:nvCxnSpPr>
        <p:spPr>
          <a:xfrm flipH="1">
            <a:off x="5181600" y="4543425"/>
            <a:ext cx="1" cy="1047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Freeform 54"/>
          <p:cNvSpPr/>
          <p:nvPr/>
        </p:nvSpPr>
        <p:spPr>
          <a:xfrm>
            <a:off x="5181600" y="4041775"/>
            <a:ext cx="3327400" cy="2446337"/>
          </a:xfrm>
          <a:custGeom>
            <a:avLst/>
            <a:gdLst>
              <a:gd name="connsiteX0" fmla="*/ 0 w 3327400"/>
              <a:gd name="connsiteY0" fmla="*/ 1425575 h 2446337"/>
              <a:gd name="connsiteX1" fmla="*/ 581025 w 3327400"/>
              <a:gd name="connsiteY1" fmla="*/ 2187575 h 2446337"/>
              <a:gd name="connsiteX2" fmla="*/ 2466975 w 3327400"/>
              <a:gd name="connsiteY2" fmla="*/ 2235200 h 2446337"/>
              <a:gd name="connsiteX3" fmla="*/ 3267075 w 3327400"/>
              <a:gd name="connsiteY3" fmla="*/ 920750 h 2446337"/>
              <a:gd name="connsiteX4" fmla="*/ 2828925 w 3327400"/>
              <a:gd name="connsiteY4" fmla="*/ 187325 h 2446337"/>
              <a:gd name="connsiteX5" fmla="*/ 1666875 w 3327400"/>
              <a:gd name="connsiteY5" fmla="*/ 15875 h 2446337"/>
              <a:gd name="connsiteX6" fmla="*/ 1323975 w 3327400"/>
              <a:gd name="connsiteY6" fmla="*/ 282575 h 244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400" h="2446337">
                <a:moveTo>
                  <a:pt x="0" y="1425575"/>
                </a:moveTo>
                <a:cubicBezTo>
                  <a:pt x="84931" y="1739106"/>
                  <a:pt x="169863" y="2052638"/>
                  <a:pt x="581025" y="2187575"/>
                </a:cubicBezTo>
                <a:cubicBezTo>
                  <a:pt x="992187" y="2322512"/>
                  <a:pt x="2019300" y="2446337"/>
                  <a:pt x="2466975" y="2235200"/>
                </a:cubicBezTo>
                <a:cubicBezTo>
                  <a:pt x="2914650" y="2024063"/>
                  <a:pt x="3206750" y="1262063"/>
                  <a:pt x="3267075" y="920750"/>
                </a:cubicBezTo>
                <a:cubicBezTo>
                  <a:pt x="3327400" y="579438"/>
                  <a:pt x="3095625" y="338138"/>
                  <a:pt x="2828925" y="187325"/>
                </a:cubicBezTo>
                <a:cubicBezTo>
                  <a:pt x="2562225" y="36513"/>
                  <a:pt x="1917700" y="0"/>
                  <a:pt x="1666875" y="15875"/>
                </a:cubicBezTo>
                <a:cubicBezTo>
                  <a:pt x="1416050" y="31750"/>
                  <a:pt x="1323975" y="282575"/>
                  <a:pt x="1323975" y="282575"/>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6" name="Straight Arrow Connector 55"/>
          <p:cNvCxnSpPr>
            <a:stCxn id="55" idx="6"/>
          </p:cNvCxnSpPr>
          <p:nvPr/>
        </p:nvCxnSpPr>
        <p:spPr>
          <a:xfrm flipH="1">
            <a:off x="6477001" y="4324350"/>
            <a:ext cx="28574" cy="1143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019800" y="4343400"/>
            <a:ext cx="1143000" cy="369332"/>
          </a:xfrm>
          <a:prstGeom prst="rect">
            <a:avLst/>
          </a:prstGeom>
          <a:noFill/>
        </p:spPr>
        <p:txBody>
          <a:bodyPr wrap="square" rtlCol="0">
            <a:spAutoFit/>
          </a:bodyPr>
          <a:lstStyle/>
          <a:p>
            <a:r>
              <a:rPr lang="en-US" dirty="0" smtClean="0">
                <a:solidFill>
                  <a:srgbClr val="C00000"/>
                </a:solidFill>
              </a:rPr>
              <a:t>found it!</a:t>
            </a:r>
            <a:endParaRPr lang="en-US" dirty="0">
              <a:solidFill>
                <a:srgbClr val="C00000"/>
              </a:solidFill>
            </a:endParaRPr>
          </a:p>
        </p:txBody>
      </p:sp>
    </p:spTree>
    <p:extLst>
      <p:ext uri="{BB962C8B-B14F-4D97-AF65-F5344CB8AC3E}">
        <p14:creationId xmlns:p14="http://schemas.microsoft.com/office/powerpoint/2010/main" val="595310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5174" t="584" r="1483" b="181"/>
          <a:stretch/>
        </p:blipFill>
        <p:spPr>
          <a:xfrm>
            <a:off x="4715840" y="2312185"/>
            <a:ext cx="3875316" cy="3457303"/>
          </a:xfrm>
          <a:prstGeom prst="rect">
            <a:avLst/>
          </a:prstGeom>
        </p:spPr>
      </p:pic>
      <p:sp>
        <p:nvSpPr>
          <p:cNvPr id="2" name="Title 1"/>
          <p:cNvSpPr>
            <a:spLocks noGrp="1"/>
          </p:cNvSpPr>
          <p:nvPr>
            <p:ph type="title"/>
          </p:nvPr>
        </p:nvSpPr>
        <p:spPr>
          <a:xfrm>
            <a:off x="731520" y="49376"/>
            <a:ext cx="10734887" cy="1280890"/>
          </a:xfrm>
        </p:spPr>
        <p:txBody>
          <a:bodyPr>
            <a:noAutofit/>
          </a:bodyPr>
          <a:lstStyle/>
          <a:p>
            <a:pPr algn="ctr"/>
            <a:r>
              <a:rPr lang="en-US" sz="9600" dirty="0" smtClean="0">
                <a:solidFill>
                  <a:schemeClr val="accent6"/>
                </a:solidFill>
              </a:rPr>
              <a:t>Performance</a:t>
            </a:r>
            <a:endParaRPr lang="en-US" sz="9600" dirty="0">
              <a:solidFill>
                <a:schemeClr val="accent6"/>
              </a:solidFill>
            </a:endParaRPr>
          </a:p>
        </p:txBody>
      </p:sp>
      <p:sp>
        <p:nvSpPr>
          <p:cNvPr id="4" name="TextBox 3"/>
          <p:cNvSpPr txBox="1"/>
          <p:nvPr/>
        </p:nvSpPr>
        <p:spPr>
          <a:xfrm>
            <a:off x="7995090" y="6527106"/>
            <a:ext cx="4357396" cy="215444"/>
          </a:xfrm>
          <a:prstGeom prst="rect">
            <a:avLst/>
          </a:prstGeom>
          <a:noFill/>
        </p:spPr>
        <p:txBody>
          <a:bodyPr wrap="square" rtlCol="0">
            <a:spAutoFit/>
          </a:bodyPr>
          <a:lstStyle/>
          <a:p>
            <a:r>
              <a:rPr lang="en-US" sz="800" dirty="0"/>
              <a:t>Graphics : www.clker.com, </a:t>
            </a:r>
            <a:r>
              <a:rPr lang="en-US" sz="800" dirty="0" err="1"/>
              <a:t>jackfoxy</a:t>
            </a:r>
            <a:endParaRPr lang="en-US" sz="8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92" y="2199462"/>
            <a:ext cx="3209189" cy="3955357"/>
          </a:xfrm>
          <a:prstGeom prst="rect">
            <a:avLst/>
          </a:prstGeom>
        </p:spPr>
      </p:pic>
      <p:sp>
        <p:nvSpPr>
          <p:cNvPr id="6" name="Rectangle 5"/>
          <p:cNvSpPr/>
          <p:nvPr/>
        </p:nvSpPr>
        <p:spPr>
          <a:xfrm>
            <a:off x="685800" y="4218709"/>
            <a:ext cx="2722419" cy="1641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17158" y="4177140"/>
            <a:ext cx="1080655" cy="1569660"/>
          </a:xfrm>
          <a:prstGeom prst="rect">
            <a:avLst/>
          </a:prstGeom>
          <a:noFill/>
        </p:spPr>
        <p:txBody>
          <a:bodyPr wrap="square" rtlCol="0">
            <a:spAutoFit/>
          </a:bodyPr>
          <a:lstStyle/>
          <a:p>
            <a:r>
              <a:rPr lang="en-US" sz="9600" dirty="0" smtClean="0"/>
              <a:t>[]</a:t>
            </a:r>
            <a:endParaRPr lang="en-US" sz="9600" dirty="0"/>
          </a:p>
        </p:txBody>
      </p:sp>
      <p:sp>
        <p:nvSpPr>
          <p:cNvPr id="9" name="TextBox 8"/>
          <p:cNvSpPr txBox="1"/>
          <p:nvPr/>
        </p:nvSpPr>
        <p:spPr>
          <a:xfrm rot="1578338">
            <a:off x="7335660" y="2513823"/>
            <a:ext cx="318875" cy="338554"/>
          </a:xfrm>
          <a:prstGeom prst="rect">
            <a:avLst/>
          </a:prstGeom>
          <a:noFill/>
        </p:spPr>
        <p:txBody>
          <a:bodyPr wrap="square" rtlCol="0">
            <a:spAutoFit/>
          </a:bodyPr>
          <a:lstStyle/>
          <a:p>
            <a:r>
              <a:rPr lang="en-US" sz="1600" dirty="0" smtClean="0">
                <a:latin typeface="Castellar" panose="020A0402060406010301" pitchFamily="18" charset="0"/>
              </a:rPr>
              <a:t>L</a:t>
            </a:r>
            <a:endParaRPr lang="en-US" sz="1600" dirty="0">
              <a:latin typeface="Castellar" panose="020A0402060406010301" pitchFamily="18" charset="0"/>
            </a:endParaRPr>
          </a:p>
        </p:txBody>
      </p:sp>
      <p:sp>
        <p:nvSpPr>
          <p:cNvPr id="10" name="TextBox 9"/>
          <p:cNvSpPr txBox="1"/>
          <p:nvPr/>
        </p:nvSpPr>
        <p:spPr>
          <a:xfrm rot="4412655">
            <a:off x="8053733" y="3274761"/>
            <a:ext cx="314324" cy="338554"/>
          </a:xfrm>
          <a:prstGeom prst="rect">
            <a:avLst/>
          </a:prstGeom>
          <a:noFill/>
        </p:spPr>
        <p:txBody>
          <a:bodyPr wrap="square" rtlCol="0">
            <a:spAutoFit/>
          </a:bodyPr>
          <a:lstStyle/>
          <a:p>
            <a:r>
              <a:rPr lang="en-US" sz="1600" dirty="0" smtClean="0">
                <a:latin typeface="Castellar" panose="020A0402060406010301" pitchFamily="18" charset="0"/>
              </a:rPr>
              <a:t>A</a:t>
            </a:r>
            <a:endParaRPr lang="en-US" sz="1600" dirty="0">
              <a:latin typeface="Castellar" panose="020A0402060406010301" pitchFamily="18" charset="0"/>
            </a:endParaRPr>
          </a:p>
        </p:txBody>
      </p:sp>
      <p:sp>
        <p:nvSpPr>
          <p:cNvPr id="11" name="TextBox 10"/>
          <p:cNvSpPr txBox="1"/>
          <p:nvPr/>
        </p:nvSpPr>
        <p:spPr>
          <a:xfrm rot="5670379">
            <a:off x="8155040" y="3892086"/>
            <a:ext cx="248503" cy="400110"/>
          </a:xfrm>
          <a:prstGeom prst="rect">
            <a:avLst/>
          </a:prstGeom>
          <a:noFill/>
        </p:spPr>
        <p:txBody>
          <a:bodyPr wrap="square" rtlCol="0">
            <a:spAutoFit/>
          </a:bodyPr>
          <a:lstStyle/>
          <a:p>
            <a:r>
              <a:rPr lang="en-US" sz="2000" dirty="0" smtClean="0">
                <a:latin typeface="Castellar" panose="020A0402060406010301" pitchFamily="18" charset="0"/>
              </a:rPr>
              <a:t>2</a:t>
            </a:r>
            <a:endParaRPr lang="en-US" sz="2000" dirty="0">
              <a:latin typeface="Castellar" panose="020A0402060406010301" pitchFamily="18" charset="0"/>
            </a:endParaRPr>
          </a:p>
        </p:txBody>
      </p:sp>
      <p:sp>
        <p:nvSpPr>
          <p:cNvPr id="12" name="TextBox 11"/>
          <p:cNvSpPr txBox="1"/>
          <p:nvPr/>
        </p:nvSpPr>
        <p:spPr>
          <a:xfrm rot="3207855">
            <a:off x="7914382" y="3031717"/>
            <a:ext cx="314324" cy="338554"/>
          </a:xfrm>
          <a:prstGeom prst="rect">
            <a:avLst/>
          </a:prstGeom>
          <a:noFill/>
        </p:spPr>
        <p:txBody>
          <a:bodyPr wrap="square" rtlCol="0">
            <a:spAutoFit/>
          </a:bodyPr>
          <a:lstStyle/>
          <a:p>
            <a:r>
              <a:rPr lang="en-US" sz="1600" dirty="0" smtClean="0">
                <a:latin typeface="Castellar" panose="020A0402060406010301" pitchFamily="18" charset="0"/>
              </a:rPr>
              <a:t>a</a:t>
            </a:r>
            <a:endParaRPr lang="en-US" sz="1600" dirty="0">
              <a:latin typeface="Castellar" panose="020A0402060406010301" pitchFamily="18" charset="0"/>
            </a:endParaRPr>
          </a:p>
        </p:txBody>
      </p:sp>
      <p:sp>
        <p:nvSpPr>
          <p:cNvPr id="13" name="TextBox 12"/>
          <p:cNvSpPr txBox="1"/>
          <p:nvPr/>
        </p:nvSpPr>
        <p:spPr>
          <a:xfrm rot="1931882">
            <a:off x="7448079" y="2578184"/>
            <a:ext cx="314324" cy="338554"/>
          </a:xfrm>
          <a:prstGeom prst="rect">
            <a:avLst/>
          </a:prstGeom>
          <a:noFill/>
        </p:spPr>
        <p:txBody>
          <a:bodyPr wrap="square" rtlCol="0">
            <a:spAutoFit/>
          </a:bodyPr>
          <a:lstStyle/>
          <a:p>
            <a:r>
              <a:rPr lang="en-US" sz="1600" dirty="0" smtClean="0">
                <a:latin typeface="Castellar" panose="020A0402060406010301" pitchFamily="18" charset="0"/>
              </a:rPr>
              <a:t>a</a:t>
            </a:r>
            <a:endParaRPr lang="en-US" sz="1600" dirty="0">
              <a:latin typeface="Castellar" panose="020A0402060406010301" pitchFamily="18" charset="0"/>
            </a:endParaRPr>
          </a:p>
        </p:txBody>
      </p:sp>
      <p:sp>
        <p:nvSpPr>
          <p:cNvPr id="14" name="TextBox 13"/>
          <p:cNvSpPr txBox="1"/>
          <p:nvPr/>
        </p:nvSpPr>
        <p:spPr>
          <a:xfrm rot="2453099">
            <a:off x="7569882" y="2679059"/>
            <a:ext cx="314324" cy="338554"/>
          </a:xfrm>
          <a:prstGeom prst="rect">
            <a:avLst/>
          </a:prstGeom>
          <a:noFill/>
        </p:spPr>
        <p:txBody>
          <a:bodyPr wrap="square" rtlCol="0">
            <a:spAutoFit/>
          </a:bodyPr>
          <a:lstStyle/>
          <a:p>
            <a:r>
              <a:rPr lang="en-US" sz="1600" dirty="0" smtClean="0">
                <a:latin typeface="Castellar" panose="020A0402060406010301" pitchFamily="18" charset="0"/>
              </a:rPr>
              <a:t>m</a:t>
            </a:r>
            <a:endParaRPr lang="en-US" sz="1600" dirty="0">
              <a:latin typeface="Castellar" panose="020A0402060406010301" pitchFamily="18" charset="0"/>
            </a:endParaRPr>
          </a:p>
        </p:txBody>
      </p:sp>
      <p:sp>
        <p:nvSpPr>
          <p:cNvPr id="15" name="TextBox 14"/>
          <p:cNvSpPr txBox="1"/>
          <p:nvPr/>
        </p:nvSpPr>
        <p:spPr>
          <a:xfrm rot="4598896">
            <a:off x="8119053" y="3397606"/>
            <a:ext cx="261951" cy="338554"/>
          </a:xfrm>
          <a:prstGeom prst="rect">
            <a:avLst/>
          </a:prstGeom>
          <a:noFill/>
        </p:spPr>
        <p:txBody>
          <a:bodyPr wrap="square" rtlCol="0">
            <a:spAutoFit/>
          </a:bodyPr>
          <a:lstStyle/>
          <a:p>
            <a:r>
              <a:rPr lang="en-US" sz="1600" dirty="0" smtClean="0">
                <a:latin typeface="Castellar" panose="020A0402060406010301" pitchFamily="18" charset="0"/>
              </a:rPr>
              <a:t>m</a:t>
            </a:r>
            <a:endParaRPr lang="en-US" sz="1600" dirty="0">
              <a:latin typeface="Castellar" panose="020A0402060406010301" pitchFamily="18" charset="0"/>
            </a:endParaRPr>
          </a:p>
        </p:txBody>
      </p:sp>
      <p:sp>
        <p:nvSpPr>
          <p:cNvPr id="16" name="TextBox 15"/>
          <p:cNvSpPr txBox="1"/>
          <p:nvPr/>
        </p:nvSpPr>
        <p:spPr>
          <a:xfrm rot="2541530">
            <a:off x="7721025" y="2810410"/>
            <a:ext cx="314324" cy="338554"/>
          </a:xfrm>
          <a:prstGeom prst="rect">
            <a:avLst/>
          </a:prstGeom>
          <a:noFill/>
        </p:spPr>
        <p:txBody>
          <a:bodyPr wrap="square" rtlCol="0">
            <a:spAutoFit/>
          </a:bodyPr>
          <a:lstStyle/>
          <a:p>
            <a:r>
              <a:rPr lang="en-US" sz="1600" dirty="0" smtClean="0">
                <a:latin typeface="Castellar" panose="020A0402060406010301" pitchFamily="18" charset="0"/>
              </a:rPr>
              <a:t>b</a:t>
            </a:r>
            <a:endParaRPr lang="en-US" sz="1600" dirty="0">
              <a:latin typeface="Castellar" panose="020A0402060406010301" pitchFamily="18" charset="0"/>
            </a:endParaRPr>
          </a:p>
        </p:txBody>
      </p:sp>
      <p:sp>
        <p:nvSpPr>
          <p:cNvPr id="17" name="TextBox 16"/>
          <p:cNvSpPr txBox="1"/>
          <p:nvPr/>
        </p:nvSpPr>
        <p:spPr>
          <a:xfrm rot="2855037">
            <a:off x="7807405" y="2901809"/>
            <a:ext cx="314324" cy="338554"/>
          </a:xfrm>
          <a:prstGeom prst="rect">
            <a:avLst/>
          </a:prstGeom>
          <a:noFill/>
        </p:spPr>
        <p:txBody>
          <a:bodyPr wrap="square" rtlCol="0">
            <a:spAutoFit/>
          </a:bodyPr>
          <a:lstStyle/>
          <a:p>
            <a:r>
              <a:rPr lang="en-US" sz="1600" dirty="0" smtClean="0">
                <a:latin typeface="Castellar" panose="020A0402060406010301" pitchFamily="18" charset="0"/>
              </a:rPr>
              <a:t>d</a:t>
            </a:r>
            <a:endParaRPr lang="en-US" sz="1600" dirty="0">
              <a:latin typeface="Castellar" panose="020A0402060406010301" pitchFamily="18" charset="0"/>
            </a:endParaRPr>
          </a:p>
        </p:txBody>
      </p:sp>
      <p:sp>
        <p:nvSpPr>
          <p:cNvPr id="18" name="TextBox 17"/>
          <p:cNvSpPr txBox="1"/>
          <p:nvPr/>
        </p:nvSpPr>
        <p:spPr>
          <a:xfrm rot="3550840">
            <a:off x="8030624" y="3157915"/>
            <a:ext cx="248417" cy="338554"/>
          </a:xfrm>
          <a:prstGeom prst="rect">
            <a:avLst/>
          </a:prstGeom>
          <a:noFill/>
        </p:spPr>
        <p:txBody>
          <a:bodyPr wrap="square" rtlCol="0">
            <a:spAutoFit/>
          </a:bodyPr>
          <a:lstStyle/>
          <a:p>
            <a:r>
              <a:rPr lang="en-US" sz="1600" dirty="0" smtClean="0">
                <a:latin typeface="Castellar" panose="020A0402060406010301" pitchFamily="18" charset="0"/>
              </a:rPr>
              <a:t>J</a:t>
            </a:r>
            <a:endParaRPr lang="en-US" sz="1600" dirty="0">
              <a:latin typeface="Castellar" panose="020A0402060406010301" pitchFamily="18" charset="0"/>
            </a:endParaRPr>
          </a:p>
        </p:txBody>
      </p:sp>
      <p:sp>
        <p:nvSpPr>
          <p:cNvPr id="19" name="TextBox 18"/>
          <p:cNvSpPr txBox="1"/>
          <p:nvPr/>
        </p:nvSpPr>
        <p:spPr>
          <a:xfrm rot="6133145">
            <a:off x="8143320" y="4047823"/>
            <a:ext cx="248503" cy="400110"/>
          </a:xfrm>
          <a:prstGeom prst="rect">
            <a:avLst/>
          </a:prstGeom>
          <a:noFill/>
        </p:spPr>
        <p:txBody>
          <a:bodyPr wrap="square" rtlCol="0">
            <a:spAutoFit/>
          </a:bodyPr>
          <a:lstStyle/>
          <a:p>
            <a:r>
              <a:rPr lang="en-US" sz="2000" dirty="0" smtClean="0">
                <a:latin typeface="Castellar" panose="020A0402060406010301" pitchFamily="18" charset="0"/>
              </a:rPr>
              <a:t>0</a:t>
            </a:r>
            <a:endParaRPr lang="en-US" sz="2000" dirty="0">
              <a:latin typeface="Castellar" panose="020A0402060406010301" pitchFamily="18" charset="0"/>
            </a:endParaRPr>
          </a:p>
        </p:txBody>
      </p:sp>
      <p:sp>
        <p:nvSpPr>
          <p:cNvPr id="20" name="TextBox 19"/>
          <p:cNvSpPr txBox="1"/>
          <p:nvPr/>
        </p:nvSpPr>
        <p:spPr>
          <a:xfrm rot="6569098">
            <a:off x="8097325" y="4238072"/>
            <a:ext cx="248503" cy="400110"/>
          </a:xfrm>
          <a:prstGeom prst="rect">
            <a:avLst/>
          </a:prstGeom>
          <a:noFill/>
        </p:spPr>
        <p:txBody>
          <a:bodyPr wrap="square" rtlCol="0">
            <a:spAutoFit/>
          </a:bodyPr>
          <a:lstStyle/>
          <a:p>
            <a:r>
              <a:rPr lang="en-US" sz="2000" dirty="0" smtClean="0">
                <a:latin typeface="Castellar" panose="020A0402060406010301" pitchFamily="18" charset="0"/>
              </a:rPr>
              <a:t>1</a:t>
            </a:r>
            <a:endParaRPr lang="en-US" sz="2000" dirty="0">
              <a:latin typeface="Castellar" panose="020A0402060406010301" pitchFamily="18" charset="0"/>
            </a:endParaRPr>
          </a:p>
        </p:txBody>
      </p:sp>
      <p:sp>
        <p:nvSpPr>
          <p:cNvPr id="21" name="TextBox 20"/>
          <p:cNvSpPr txBox="1"/>
          <p:nvPr/>
        </p:nvSpPr>
        <p:spPr>
          <a:xfrm rot="6853670">
            <a:off x="8059629" y="4346228"/>
            <a:ext cx="248503" cy="400110"/>
          </a:xfrm>
          <a:prstGeom prst="rect">
            <a:avLst/>
          </a:prstGeom>
          <a:noFill/>
        </p:spPr>
        <p:txBody>
          <a:bodyPr wrap="square" rtlCol="0">
            <a:spAutoFit/>
          </a:bodyPr>
          <a:lstStyle/>
          <a:p>
            <a:r>
              <a:rPr lang="en-US" sz="2000" dirty="0" smtClean="0">
                <a:latin typeface="Castellar" panose="020A0402060406010301" pitchFamily="18" charset="0"/>
              </a:rPr>
              <a:t>3</a:t>
            </a:r>
            <a:endParaRPr lang="en-US" sz="2000" dirty="0">
              <a:latin typeface="Castellar" panose="020A0402060406010301" pitchFamily="18" charset="0"/>
            </a:endParaRPr>
          </a:p>
        </p:txBody>
      </p:sp>
      <p:sp>
        <p:nvSpPr>
          <p:cNvPr id="22" name="TextBox 21"/>
          <p:cNvSpPr txBox="1"/>
          <p:nvPr/>
        </p:nvSpPr>
        <p:spPr>
          <a:xfrm rot="16490485">
            <a:off x="4818163" y="3716362"/>
            <a:ext cx="314324" cy="338554"/>
          </a:xfrm>
          <a:prstGeom prst="rect">
            <a:avLst/>
          </a:prstGeom>
          <a:noFill/>
        </p:spPr>
        <p:txBody>
          <a:bodyPr wrap="square" rtlCol="0">
            <a:spAutoFit/>
          </a:bodyPr>
          <a:lstStyle/>
          <a:p>
            <a:r>
              <a:rPr lang="en-US" sz="1600" dirty="0" smtClean="0">
                <a:latin typeface="Castellar" panose="020A0402060406010301" pitchFamily="18" charset="0"/>
              </a:rPr>
              <a:t>t</a:t>
            </a:r>
            <a:endParaRPr lang="en-US" sz="1600" dirty="0">
              <a:latin typeface="Castellar" panose="020A0402060406010301" pitchFamily="18" charset="0"/>
            </a:endParaRPr>
          </a:p>
        </p:txBody>
      </p:sp>
      <p:sp>
        <p:nvSpPr>
          <p:cNvPr id="23" name="TextBox 22"/>
          <p:cNvSpPr txBox="1"/>
          <p:nvPr/>
        </p:nvSpPr>
        <p:spPr>
          <a:xfrm rot="13466381">
            <a:off x="5245804" y="4899102"/>
            <a:ext cx="314324" cy="338554"/>
          </a:xfrm>
          <a:prstGeom prst="rect">
            <a:avLst/>
          </a:prstGeom>
          <a:noFill/>
        </p:spPr>
        <p:txBody>
          <a:bodyPr wrap="square" rtlCol="0">
            <a:spAutoFit/>
          </a:bodyPr>
          <a:lstStyle/>
          <a:p>
            <a:r>
              <a:rPr lang="en-US" sz="1600" dirty="0" err="1" smtClean="0">
                <a:latin typeface="Castellar" panose="020A0402060406010301" pitchFamily="18" charset="0"/>
              </a:rPr>
              <a:t>i</a:t>
            </a:r>
            <a:endParaRPr lang="en-US" sz="1600" dirty="0">
              <a:latin typeface="Castellar" panose="020A0402060406010301" pitchFamily="18" charset="0"/>
            </a:endParaRPr>
          </a:p>
        </p:txBody>
      </p:sp>
      <p:sp>
        <p:nvSpPr>
          <p:cNvPr id="24" name="TextBox 23"/>
          <p:cNvSpPr txBox="1"/>
          <p:nvPr/>
        </p:nvSpPr>
        <p:spPr>
          <a:xfrm rot="14299839">
            <a:off x="4996761" y="4564259"/>
            <a:ext cx="314324" cy="338554"/>
          </a:xfrm>
          <a:prstGeom prst="rect">
            <a:avLst/>
          </a:prstGeom>
          <a:noFill/>
        </p:spPr>
        <p:txBody>
          <a:bodyPr wrap="square" rtlCol="0">
            <a:spAutoFit/>
          </a:bodyPr>
          <a:lstStyle/>
          <a:p>
            <a:r>
              <a:rPr lang="en-US" sz="1600" dirty="0" err="1" smtClean="0">
                <a:latin typeface="Castellar" panose="020A0402060406010301" pitchFamily="18" charset="0"/>
              </a:rPr>
              <a:t>i</a:t>
            </a:r>
            <a:endParaRPr lang="en-US" sz="1600" dirty="0">
              <a:latin typeface="Castellar" panose="020A0402060406010301" pitchFamily="18" charset="0"/>
            </a:endParaRPr>
          </a:p>
        </p:txBody>
      </p:sp>
      <p:sp>
        <p:nvSpPr>
          <p:cNvPr id="25" name="TextBox 24"/>
          <p:cNvSpPr txBox="1"/>
          <p:nvPr/>
        </p:nvSpPr>
        <p:spPr>
          <a:xfrm rot="13708334">
            <a:off x="5182421" y="4804404"/>
            <a:ext cx="314324" cy="338554"/>
          </a:xfrm>
          <a:prstGeom prst="rect">
            <a:avLst/>
          </a:prstGeom>
          <a:noFill/>
        </p:spPr>
        <p:txBody>
          <a:bodyPr wrap="square" rtlCol="0">
            <a:spAutoFit/>
          </a:bodyPr>
          <a:lstStyle/>
          <a:p>
            <a:r>
              <a:rPr lang="en-US" sz="1600" dirty="0" smtClean="0">
                <a:latin typeface="Castellar" panose="020A0402060406010301" pitchFamily="18" charset="0"/>
              </a:rPr>
              <a:t>n</a:t>
            </a:r>
            <a:endParaRPr lang="en-US" sz="1600" dirty="0">
              <a:latin typeface="Castellar" panose="020A0402060406010301" pitchFamily="18" charset="0"/>
            </a:endParaRPr>
          </a:p>
        </p:txBody>
      </p:sp>
      <p:sp>
        <p:nvSpPr>
          <p:cNvPr id="26" name="TextBox 25"/>
          <p:cNvSpPr txBox="1"/>
          <p:nvPr/>
        </p:nvSpPr>
        <p:spPr>
          <a:xfrm rot="14744744">
            <a:off x="4943876" y="4463201"/>
            <a:ext cx="314324" cy="338554"/>
          </a:xfrm>
          <a:prstGeom prst="rect">
            <a:avLst/>
          </a:prstGeom>
          <a:noFill/>
        </p:spPr>
        <p:txBody>
          <a:bodyPr wrap="square" rtlCol="0">
            <a:spAutoFit/>
          </a:bodyPr>
          <a:lstStyle/>
          <a:p>
            <a:r>
              <a:rPr lang="en-US" sz="1600" dirty="0" smtClean="0">
                <a:latin typeface="Castellar" panose="020A0402060406010301" pitchFamily="18" charset="0"/>
              </a:rPr>
              <a:t>l</a:t>
            </a:r>
            <a:endParaRPr lang="en-US" sz="1600" dirty="0">
              <a:latin typeface="Castellar" panose="020A0402060406010301" pitchFamily="18" charset="0"/>
            </a:endParaRPr>
          </a:p>
        </p:txBody>
      </p:sp>
      <p:sp>
        <p:nvSpPr>
          <p:cNvPr id="27" name="TextBox 26"/>
          <p:cNvSpPr txBox="1"/>
          <p:nvPr/>
        </p:nvSpPr>
        <p:spPr>
          <a:xfrm rot="15208365">
            <a:off x="4858631" y="4213600"/>
            <a:ext cx="314324" cy="338554"/>
          </a:xfrm>
          <a:prstGeom prst="rect">
            <a:avLst/>
          </a:prstGeom>
          <a:noFill/>
        </p:spPr>
        <p:txBody>
          <a:bodyPr wrap="square" rtlCol="0">
            <a:spAutoFit/>
          </a:bodyPr>
          <a:lstStyle/>
          <a:p>
            <a:r>
              <a:rPr lang="en-US" sz="1600" dirty="0" smtClean="0">
                <a:latin typeface="Castellar" panose="020A0402060406010301" pitchFamily="18" charset="0"/>
              </a:rPr>
              <a:t>w</a:t>
            </a:r>
            <a:endParaRPr lang="en-US" sz="1600" dirty="0">
              <a:latin typeface="Castellar" panose="020A0402060406010301" pitchFamily="18" charset="0"/>
            </a:endParaRPr>
          </a:p>
        </p:txBody>
      </p:sp>
      <p:sp>
        <p:nvSpPr>
          <p:cNvPr id="28" name="TextBox 27"/>
          <p:cNvSpPr txBox="1"/>
          <p:nvPr/>
        </p:nvSpPr>
        <p:spPr>
          <a:xfrm rot="15921233">
            <a:off x="4816774" y="3989867"/>
            <a:ext cx="314324" cy="338554"/>
          </a:xfrm>
          <a:prstGeom prst="rect">
            <a:avLst/>
          </a:prstGeom>
          <a:noFill/>
        </p:spPr>
        <p:txBody>
          <a:bodyPr wrap="square" rtlCol="0">
            <a:spAutoFit/>
          </a:bodyPr>
          <a:lstStyle/>
          <a:p>
            <a:r>
              <a:rPr lang="en-US" sz="1600" dirty="0" smtClean="0">
                <a:latin typeface="Castellar" panose="020A0402060406010301" pitchFamily="18" charset="0"/>
              </a:rPr>
              <a:t>e</a:t>
            </a:r>
            <a:endParaRPr lang="en-US" sz="1600" dirty="0">
              <a:latin typeface="Castellar" panose="020A0402060406010301" pitchFamily="18" charset="0"/>
            </a:endParaRPr>
          </a:p>
        </p:txBody>
      </p:sp>
      <p:sp>
        <p:nvSpPr>
          <p:cNvPr id="29" name="TextBox 28"/>
          <p:cNvSpPr txBox="1"/>
          <p:nvPr/>
        </p:nvSpPr>
        <p:spPr>
          <a:xfrm rot="16900389">
            <a:off x="4849214" y="3553640"/>
            <a:ext cx="314324" cy="338554"/>
          </a:xfrm>
          <a:prstGeom prst="rect">
            <a:avLst/>
          </a:prstGeom>
          <a:noFill/>
        </p:spPr>
        <p:txBody>
          <a:bodyPr wrap="square" rtlCol="0">
            <a:spAutoFit/>
          </a:bodyPr>
          <a:lstStyle/>
          <a:p>
            <a:r>
              <a:rPr lang="en-US" sz="1600" dirty="0" smtClean="0">
                <a:latin typeface="Castellar" panose="020A0402060406010301" pitchFamily="18" charset="0"/>
              </a:rPr>
              <a:t>r</a:t>
            </a:r>
            <a:endParaRPr lang="en-US" sz="1600" dirty="0">
              <a:latin typeface="Castellar" panose="020A0402060406010301" pitchFamily="18" charset="0"/>
            </a:endParaRPr>
          </a:p>
        </p:txBody>
      </p:sp>
      <p:sp>
        <p:nvSpPr>
          <p:cNvPr id="30" name="TextBox 29"/>
          <p:cNvSpPr txBox="1"/>
          <p:nvPr/>
        </p:nvSpPr>
        <p:spPr>
          <a:xfrm rot="17253162">
            <a:off x="4890883" y="3407664"/>
            <a:ext cx="314324" cy="338554"/>
          </a:xfrm>
          <a:prstGeom prst="rect">
            <a:avLst/>
          </a:prstGeom>
          <a:noFill/>
        </p:spPr>
        <p:txBody>
          <a:bodyPr wrap="square" rtlCol="0">
            <a:spAutoFit/>
          </a:bodyPr>
          <a:lstStyle/>
          <a:p>
            <a:r>
              <a:rPr lang="en-US" sz="1600" dirty="0" smtClean="0">
                <a:latin typeface="Castellar" panose="020A0402060406010301" pitchFamily="18" charset="0"/>
              </a:rPr>
              <a:t>u</a:t>
            </a:r>
            <a:endParaRPr lang="en-US" sz="1600" dirty="0">
              <a:latin typeface="Castellar" panose="020A0402060406010301" pitchFamily="18" charset="0"/>
            </a:endParaRPr>
          </a:p>
        </p:txBody>
      </p:sp>
      <p:sp>
        <p:nvSpPr>
          <p:cNvPr id="31" name="TextBox 30"/>
          <p:cNvSpPr txBox="1"/>
          <p:nvPr/>
        </p:nvSpPr>
        <p:spPr>
          <a:xfrm rot="17617482">
            <a:off x="4954079" y="3225791"/>
            <a:ext cx="314324" cy="338554"/>
          </a:xfrm>
          <a:prstGeom prst="rect">
            <a:avLst/>
          </a:prstGeom>
          <a:noFill/>
        </p:spPr>
        <p:txBody>
          <a:bodyPr wrap="square" rtlCol="0">
            <a:spAutoFit/>
          </a:bodyPr>
          <a:lstStyle/>
          <a:p>
            <a:r>
              <a:rPr lang="en-US" sz="1600" dirty="0" smtClean="0">
                <a:latin typeface="Castellar" panose="020A0402060406010301" pitchFamily="18" charset="0"/>
              </a:rPr>
              <a:t>s</a:t>
            </a:r>
            <a:endParaRPr lang="en-US" sz="1600" dirty="0">
              <a:latin typeface="Castellar" panose="020A0402060406010301" pitchFamily="18" charset="0"/>
            </a:endParaRPr>
          </a:p>
        </p:txBody>
      </p:sp>
      <p:sp>
        <p:nvSpPr>
          <p:cNvPr id="32" name="TextBox 31"/>
          <p:cNvSpPr txBox="1"/>
          <p:nvPr/>
        </p:nvSpPr>
        <p:spPr>
          <a:xfrm rot="18025113">
            <a:off x="5000256" y="3124600"/>
            <a:ext cx="314324" cy="338554"/>
          </a:xfrm>
          <a:prstGeom prst="rect">
            <a:avLst/>
          </a:prstGeom>
          <a:noFill/>
        </p:spPr>
        <p:txBody>
          <a:bodyPr wrap="square" rtlCol="0">
            <a:spAutoFit/>
          </a:bodyPr>
          <a:lstStyle/>
          <a:p>
            <a:r>
              <a:rPr lang="en-US" sz="1600" dirty="0" smtClean="0">
                <a:latin typeface="Castellar" panose="020A0402060406010301" pitchFamily="18" charset="0"/>
              </a:rPr>
              <a:t>t</a:t>
            </a:r>
            <a:endParaRPr lang="en-US" sz="1600" dirty="0">
              <a:latin typeface="Castellar" panose="020A0402060406010301" pitchFamily="18"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7206" y="2480109"/>
            <a:ext cx="1978025" cy="1908175"/>
          </a:xfrm>
          <a:prstGeom prst="rect">
            <a:avLst/>
          </a:prstGeom>
        </p:spPr>
      </p:pic>
      <p:sp>
        <p:nvSpPr>
          <p:cNvPr id="35" name="Title 1"/>
          <p:cNvSpPr txBox="1">
            <a:spLocks/>
          </p:cNvSpPr>
          <p:nvPr/>
        </p:nvSpPr>
        <p:spPr>
          <a:xfrm>
            <a:off x="9437206" y="4241674"/>
            <a:ext cx="1940241"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smtClean="0">
                <a:solidFill>
                  <a:schemeClr val="accent6"/>
                </a:solidFill>
              </a:rPr>
              <a:t>JIT</a:t>
            </a:r>
            <a:endParaRPr lang="en-US" sz="9600" dirty="0">
              <a:solidFill>
                <a:schemeClr val="accent6"/>
              </a:solidFill>
            </a:endParaRPr>
          </a:p>
        </p:txBody>
      </p:sp>
      <p:sp>
        <p:nvSpPr>
          <p:cNvPr id="36" name="Right Arrow 35"/>
          <p:cNvSpPr/>
          <p:nvPr/>
        </p:nvSpPr>
        <p:spPr>
          <a:xfrm>
            <a:off x="3814145" y="3428047"/>
            <a:ext cx="757646" cy="141725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Right Arrow 36"/>
          <p:cNvSpPr/>
          <p:nvPr/>
        </p:nvSpPr>
        <p:spPr>
          <a:xfrm>
            <a:off x="8735206" y="3422741"/>
            <a:ext cx="757646" cy="141725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8" name="Straight Connector 37"/>
          <p:cNvCxnSpPr/>
          <p:nvPr/>
        </p:nvCxnSpPr>
        <p:spPr>
          <a:xfrm flipH="1">
            <a:off x="8154832" y="3823973"/>
            <a:ext cx="122634" cy="769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290202" y="3917960"/>
            <a:ext cx="122634" cy="769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8277467" y="3822643"/>
            <a:ext cx="144048" cy="8843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8131205" y="3906829"/>
            <a:ext cx="144048" cy="8843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8" name="Freeform 7"/>
          <p:cNvSpPr/>
          <p:nvPr/>
        </p:nvSpPr>
        <p:spPr>
          <a:xfrm>
            <a:off x="4619625" y="2257425"/>
            <a:ext cx="1574800" cy="1387475"/>
          </a:xfrm>
          <a:custGeom>
            <a:avLst/>
            <a:gdLst>
              <a:gd name="connsiteX0" fmla="*/ 73025 w 1574800"/>
              <a:gd name="connsiteY0" fmla="*/ 22225 h 1387475"/>
              <a:gd name="connsiteX1" fmla="*/ 73025 w 1574800"/>
              <a:gd name="connsiteY1" fmla="*/ 22225 h 1387475"/>
              <a:gd name="connsiteX2" fmla="*/ 101600 w 1574800"/>
              <a:gd name="connsiteY2" fmla="*/ 25400 h 1387475"/>
              <a:gd name="connsiteX3" fmla="*/ 111125 w 1574800"/>
              <a:gd name="connsiteY3" fmla="*/ 28575 h 1387475"/>
              <a:gd name="connsiteX4" fmla="*/ 152400 w 1574800"/>
              <a:gd name="connsiteY4" fmla="*/ 25400 h 1387475"/>
              <a:gd name="connsiteX5" fmla="*/ 187325 w 1574800"/>
              <a:gd name="connsiteY5" fmla="*/ 19050 h 1387475"/>
              <a:gd name="connsiteX6" fmla="*/ 206375 w 1574800"/>
              <a:gd name="connsiteY6" fmla="*/ 15875 h 1387475"/>
              <a:gd name="connsiteX7" fmla="*/ 238125 w 1574800"/>
              <a:gd name="connsiteY7" fmla="*/ 12700 h 1387475"/>
              <a:gd name="connsiteX8" fmla="*/ 260350 w 1574800"/>
              <a:gd name="connsiteY8" fmla="*/ 9525 h 1387475"/>
              <a:gd name="connsiteX9" fmla="*/ 304800 w 1574800"/>
              <a:gd name="connsiteY9" fmla="*/ 6350 h 1387475"/>
              <a:gd name="connsiteX10" fmla="*/ 346075 w 1574800"/>
              <a:gd name="connsiteY10" fmla="*/ 0 h 1387475"/>
              <a:gd name="connsiteX11" fmla="*/ 542925 w 1574800"/>
              <a:gd name="connsiteY11" fmla="*/ 3175 h 1387475"/>
              <a:gd name="connsiteX12" fmla="*/ 581025 w 1574800"/>
              <a:gd name="connsiteY12" fmla="*/ 6350 h 1387475"/>
              <a:gd name="connsiteX13" fmla="*/ 644525 w 1574800"/>
              <a:gd name="connsiteY13" fmla="*/ 9525 h 1387475"/>
              <a:gd name="connsiteX14" fmla="*/ 676275 w 1574800"/>
              <a:gd name="connsiteY14" fmla="*/ 15875 h 1387475"/>
              <a:gd name="connsiteX15" fmla="*/ 708025 w 1574800"/>
              <a:gd name="connsiteY15" fmla="*/ 19050 h 1387475"/>
              <a:gd name="connsiteX16" fmla="*/ 733425 w 1574800"/>
              <a:gd name="connsiteY16" fmla="*/ 25400 h 1387475"/>
              <a:gd name="connsiteX17" fmla="*/ 777875 w 1574800"/>
              <a:gd name="connsiteY17" fmla="*/ 31750 h 1387475"/>
              <a:gd name="connsiteX18" fmla="*/ 793750 w 1574800"/>
              <a:gd name="connsiteY18" fmla="*/ 34925 h 1387475"/>
              <a:gd name="connsiteX19" fmla="*/ 819150 w 1574800"/>
              <a:gd name="connsiteY19" fmla="*/ 38100 h 1387475"/>
              <a:gd name="connsiteX20" fmla="*/ 841375 w 1574800"/>
              <a:gd name="connsiteY20" fmla="*/ 41275 h 1387475"/>
              <a:gd name="connsiteX21" fmla="*/ 863600 w 1574800"/>
              <a:gd name="connsiteY21" fmla="*/ 47625 h 1387475"/>
              <a:gd name="connsiteX22" fmla="*/ 873125 w 1574800"/>
              <a:gd name="connsiteY22" fmla="*/ 50800 h 1387475"/>
              <a:gd name="connsiteX23" fmla="*/ 1054100 w 1574800"/>
              <a:gd name="connsiteY23" fmla="*/ 44450 h 1387475"/>
              <a:gd name="connsiteX24" fmla="*/ 1098550 w 1574800"/>
              <a:gd name="connsiteY24" fmla="*/ 41275 h 1387475"/>
              <a:gd name="connsiteX25" fmla="*/ 1149350 w 1574800"/>
              <a:gd name="connsiteY25" fmla="*/ 34925 h 1387475"/>
              <a:gd name="connsiteX26" fmla="*/ 1168400 w 1574800"/>
              <a:gd name="connsiteY26" fmla="*/ 28575 h 1387475"/>
              <a:gd name="connsiteX27" fmla="*/ 1254125 w 1574800"/>
              <a:gd name="connsiteY27" fmla="*/ 25400 h 1387475"/>
              <a:gd name="connsiteX28" fmla="*/ 1362075 w 1574800"/>
              <a:gd name="connsiteY28" fmla="*/ 28575 h 1387475"/>
              <a:gd name="connsiteX29" fmla="*/ 1504950 w 1574800"/>
              <a:gd name="connsiteY29" fmla="*/ 31750 h 1387475"/>
              <a:gd name="connsiteX30" fmla="*/ 1574800 w 1574800"/>
              <a:gd name="connsiteY30" fmla="*/ 34925 h 1387475"/>
              <a:gd name="connsiteX31" fmla="*/ 1520825 w 1574800"/>
              <a:gd name="connsiteY31" fmla="*/ 47625 h 1387475"/>
              <a:gd name="connsiteX32" fmla="*/ 1511300 w 1574800"/>
              <a:gd name="connsiteY32" fmla="*/ 50800 h 1387475"/>
              <a:gd name="connsiteX33" fmla="*/ 1460500 w 1574800"/>
              <a:gd name="connsiteY33" fmla="*/ 57150 h 1387475"/>
              <a:gd name="connsiteX34" fmla="*/ 1447800 w 1574800"/>
              <a:gd name="connsiteY34" fmla="*/ 60325 h 1387475"/>
              <a:gd name="connsiteX35" fmla="*/ 1431925 w 1574800"/>
              <a:gd name="connsiteY35" fmla="*/ 63500 h 1387475"/>
              <a:gd name="connsiteX36" fmla="*/ 1409700 w 1574800"/>
              <a:gd name="connsiteY36" fmla="*/ 69850 h 1387475"/>
              <a:gd name="connsiteX37" fmla="*/ 1387475 w 1574800"/>
              <a:gd name="connsiteY37" fmla="*/ 73025 h 1387475"/>
              <a:gd name="connsiteX38" fmla="*/ 1374775 w 1574800"/>
              <a:gd name="connsiteY38" fmla="*/ 76200 h 1387475"/>
              <a:gd name="connsiteX39" fmla="*/ 1365250 w 1574800"/>
              <a:gd name="connsiteY39" fmla="*/ 79375 h 1387475"/>
              <a:gd name="connsiteX40" fmla="*/ 1343025 w 1574800"/>
              <a:gd name="connsiteY40" fmla="*/ 82550 h 1387475"/>
              <a:gd name="connsiteX41" fmla="*/ 1323975 w 1574800"/>
              <a:gd name="connsiteY41" fmla="*/ 92075 h 1387475"/>
              <a:gd name="connsiteX42" fmla="*/ 1304925 w 1574800"/>
              <a:gd name="connsiteY42" fmla="*/ 98425 h 1387475"/>
              <a:gd name="connsiteX43" fmla="*/ 1285875 w 1574800"/>
              <a:gd name="connsiteY43" fmla="*/ 104775 h 1387475"/>
              <a:gd name="connsiteX44" fmla="*/ 1276350 w 1574800"/>
              <a:gd name="connsiteY44" fmla="*/ 107950 h 1387475"/>
              <a:gd name="connsiteX45" fmla="*/ 1266825 w 1574800"/>
              <a:gd name="connsiteY45" fmla="*/ 111125 h 1387475"/>
              <a:gd name="connsiteX46" fmla="*/ 1257300 w 1574800"/>
              <a:gd name="connsiteY46" fmla="*/ 117475 h 1387475"/>
              <a:gd name="connsiteX47" fmla="*/ 1238250 w 1574800"/>
              <a:gd name="connsiteY47" fmla="*/ 123825 h 1387475"/>
              <a:gd name="connsiteX48" fmla="*/ 1228725 w 1574800"/>
              <a:gd name="connsiteY48" fmla="*/ 127000 h 1387475"/>
              <a:gd name="connsiteX49" fmla="*/ 1203325 w 1574800"/>
              <a:gd name="connsiteY49" fmla="*/ 133350 h 1387475"/>
              <a:gd name="connsiteX50" fmla="*/ 1184275 w 1574800"/>
              <a:gd name="connsiteY50" fmla="*/ 146050 h 1387475"/>
              <a:gd name="connsiteX51" fmla="*/ 1155700 w 1574800"/>
              <a:gd name="connsiteY51" fmla="*/ 155575 h 1387475"/>
              <a:gd name="connsiteX52" fmla="*/ 1146175 w 1574800"/>
              <a:gd name="connsiteY52" fmla="*/ 158750 h 1387475"/>
              <a:gd name="connsiteX53" fmla="*/ 1136650 w 1574800"/>
              <a:gd name="connsiteY53" fmla="*/ 165100 h 1387475"/>
              <a:gd name="connsiteX54" fmla="*/ 1127125 w 1574800"/>
              <a:gd name="connsiteY54" fmla="*/ 168275 h 1387475"/>
              <a:gd name="connsiteX55" fmla="*/ 1108075 w 1574800"/>
              <a:gd name="connsiteY55" fmla="*/ 180975 h 1387475"/>
              <a:gd name="connsiteX56" fmla="*/ 1079500 w 1574800"/>
              <a:gd name="connsiteY56" fmla="*/ 196850 h 1387475"/>
              <a:gd name="connsiteX57" fmla="*/ 1069975 w 1574800"/>
              <a:gd name="connsiteY57" fmla="*/ 203200 h 1387475"/>
              <a:gd name="connsiteX58" fmla="*/ 1050925 w 1574800"/>
              <a:gd name="connsiteY58" fmla="*/ 212725 h 1387475"/>
              <a:gd name="connsiteX59" fmla="*/ 1019175 w 1574800"/>
              <a:gd name="connsiteY59" fmla="*/ 219075 h 1387475"/>
              <a:gd name="connsiteX60" fmla="*/ 1009650 w 1574800"/>
              <a:gd name="connsiteY60" fmla="*/ 225425 h 1387475"/>
              <a:gd name="connsiteX61" fmla="*/ 1000125 w 1574800"/>
              <a:gd name="connsiteY61" fmla="*/ 228600 h 1387475"/>
              <a:gd name="connsiteX62" fmla="*/ 981075 w 1574800"/>
              <a:gd name="connsiteY62" fmla="*/ 241300 h 1387475"/>
              <a:gd name="connsiteX63" fmla="*/ 971550 w 1574800"/>
              <a:gd name="connsiteY63" fmla="*/ 250825 h 1387475"/>
              <a:gd name="connsiteX64" fmla="*/ 930275 w 1574800"/>
              <a:gd name="connsiteY64" fmla="*/ 260350 h 1387475"/>
              <a:gd name="connsiteX65" fmla="*/ 911225 w 1574800"/>
              <a:gd name="connsiteY65" fmla="*/ 273050 h 1387475"/>
              <a:gd name="connsiteX66" fmla="*/ 901700 w 1574800"/>
              <a:gd name="connsiteY66" fmla="*/ 279400 h 1387475"/>
              <a:gd name="connsiteX67" fmla="*/ 892175 w 1574800"/>
              <a:gd name="connsiteY67" fmla="*/ 282575 h 1387475"/>
              <a:gd name="connsiteX68" fmla="*/ 882650 w 1574800"/>
              <a:gd name="connsiteY68" fmla="*/ 288925 h 1387475"/>
              <a:gd name="connsiteX69" fmla="*/ 863600 w 1574800"/>
              <a:gd name="connsiteY69" fmla="*/ 295275 h 1387475"/>
              <a:gd name="connsiteX70" fmla="*/ 854075 w 1574800"/>
              <a:gd name="connsiteY70" fmla="*/ 298450 h 1387475"/>
              <a:gd name="connsiteX71" fmla="*/ 850900 w 1574800"/>
              <a:gd name="connsiteY71" fmla="*/ 307975 h 1387475"/>
              <a:gd name="connsiteX72" fmla="*/ 831850 w 1574800"/>
              <a:gd name="connsiteY72" fmla="*/ 320675 h 1387475"/>
              <a:gd name="connsiteX73" fmla="*/ 822325 w 1574800"/>
              <a:gd name="connsiteY73" fmla="*/ 327025 h 1387475"/>
              <a:gd name="connsiteX74" fmla="*/ 812800 w 1574800"/>
              <a:gd name="connsiteY74" fmla="*/ 336550 h 1387475"/>
              <a:gd name="connsiteX75" fmla="*/ 796925 w 1574800"/>
              <a:gd name="connsiteY75" fmla="*/ 355600 h 1387475"/>
              <a:gd name="connsiteX76" fmla="*/ 787400 w 1574800"/>
              <a:gd name="connsiteY76" fmla="*/ 374650 h 1387475"/>
              <a:gd name="connsiteX77" fmla="*/ 777875 w 1574800"/>
              <a:gd name="connsiteY77" fmla="*/ 377825 h 1387475"/>
              <a:gd name="connsiteX78" fmla="*/ 768350 w 1574800"/>
              <a:gd name="connsiteY78" fmla="*/ 384175 h 1387475"/>
              <a:gd name="connsiteX79" fmla="*/ 758825 w 1574800"/>
              <a:gd name="connsiteY79" fmla="*/ 387350 h 1387475"/>
              <a:gd name="connsiteX80" fmla="*/ 749300 w 1574800"/>
              <a:gd name="connsiteY80" fmla="*/ 393700 h 1387475"/>
              <a:gd name="connsiteX81" fmla="*/ 730250 w 1574800"/>
              <a:gd name="connsiteY81" fmla="*/ 400050 h 1387475"/>
              <a:gd name="connsiteX82" fmla="*/ 720725 w 1574800"/>
              <a:gd name="connsiteY82" fmla="*/ 403225 h 1387475"/>
              <a:gd name="connsiteX83" fmla="*/ 711200 w 1574800"/>
              <a:gd name="connsiteY83" fmla="*/ 406400 h 1387475"/>
              <a:gd name="connsiteX84" fmla="*/ 701675 w 1574800"/>
              <a:gd name="connsiteY84" fmla="*/ 409575 h 1387475"/>
              <a:gd name="connsiteX85" fmla="*/ 673100 w 1574800"/>
              <a:gd name="connsiteY85" fmla="*/ 425450 h 1387475"/>
              <a:gd name="connsiteX86" fmla="*/ 666750 w 1574800"/>
              <a:gd name="connsiteY86" fmla="*/ 434975 h 1387475"/>
              <a:gd name="connsiteX87" fmla="*/ 663575 w 1574800"/>
              <a:gd name="connsiteY87" fmla="*/ 444500 h 1387475"/>
              <a:gd name="connsiteX88" fmla="*/ 654050 w 1574800"/>
              <a:gd name="connsiteY88" fmla="*/ 450850 h 1387475"/>
              <a:gd name="connsiteX89" fmla="*/ 638175 w 1574800"/>
              <a:gd name="connsiteY89" fmla="*/ 466725 h 1387475"/>
              <a:gd name="connsiteX90" fmla="*/ 622300 w 1574800"/>
              <a:gd name="connsiteY90" fmla="*/ 482600 h 1387475"/>
              <a:gd name="connsiteX91" fmla="*/ 600075 w 1574800"/>
              <a:gd name="connsiteY91" fmla="*/ 508000 h 1387475"/>
              <a:gd name="connsiteX92" fmla="*/ 590550 w 1574800"/>
              <a:gd name="connsiteY92" fmla="*/ 527050 h 1387475"/>
              <a:gd name="connsiteX93" fmla="*/ 581025 w 1574800"/>
              <a:gd name="connsiteY93" fmla="*/ 533400 h 1387475"/>
              <a:gd name="connsiteX94" fmla="*/ 565150 w 1574800"/>
              <a:gd name="connsiteY94" fmla="*/ 561975 h 1387475"/>
              <a:gd name="connsiteX95" fmla="*/ 536575 w 1574800"/>
              <a:gd name="connsiteY95" fmla="*/ 574675 h 1387475"/>
              <a:gd name="connsiteX96" fmla="*/ 527050 w 1574800"/>
              <a:gd name="connsiteY96" fmla="*/ 584200 h 1387475"/>
              <a:gd name="connsiteX97" fmla="*/ 511175 w 1574800"/>
              <a:gd name="connsiteY97" fmla="*/ 612775 h 1387475"/>
              <a:gd name="connsiteX98" fmla="*/ 504825 w 1574800"/>
              <a:gd name="connsiteY98" fmla="*/ 622300 h 1387475"/>
              <a:gd name="connsiteX99" fmla="*/ 501650 w 1574800"/>
              <a:gd name="connsiteY99" fmla="*/ 631825 h 1387475"/>
              <a:gd name="connsiteX100" fmla="*/ 492125 w 1574800"/>
              <a:gd name="connsiteY100" fmla="*/ 638175 h 1387475"/>
              <a:gd name="connsiteX101" fmla="*/ 469900 w 1574800"/>
              <a:gd name="connsiteY101" fmla="*/ 666750 h 1387475"/>
              <a:gd name="connsiteX102" fmla="*/ 454025 w 1574800"/>
              <a:gd name="connsiteY102" fmla="*/ 682625 h 1387475"/>
              <a:gd name="connsiteX103" fmla="*/ 441325 w 1574800"/>
              <a:gd name="connsiteY103" fmla="*/ 695325 h 1387475"/>
              <a:gd name="connsiteX104" fmla="*/ 428625 w 1574800"/>
              <a:gd name="connsiteY104" fmla="*/ 708025 h 1387475"/>
              <a:gd name="connsiteX105" fmla="*/ 422275 w 1574800"/>
              <a:gd name="connsiteY105" fmla="*/ 717550 h 1387475"/>
              <a:gd name="connsiteX106" fmla="*/ 412750 w 1574800"/>
              <a:gd name="connsiteY106" fmla="*/ 720725 h 1387475"/>
              <a:gd name="connsiteX107" fmla="*/ 403225 w 1574800"/>
              <a:gd name="connsiteY107" fmla="*/ 727075 h 1387475"/>
              <a:gd name="connsiteX108" fmla="*/ 396875 w 1574800"/>
              <a:gd name="connsiteY108" fmla="*/ 736600 h 1387475"/>
              <a:gd name="connsiteX109" fmla="*/ 396875 w 1574800"/>
              <a:gd name="connsiteY109" fmla="*/ 758825 h 1387475"/>
              <a:gd name="connsiteX110" fmla="*/ 406400 w 1574800"/>
              <a:gd name="connsiteY110" fmla="*/ 762000 h 1387475"/>
              <a:gd name="connsiteX111" fmla="*/ 400050 w 1574800"/>
              <a:gd name="connsiteY111" fmla="*/ 781050 h 1387475"/>
              <a:gd name="connsiteX112" fmla="*/ 393700 w 1574800"/>
              <a:gd name="connsiteY112" fmla="*/ 790575 h 1387475"/>
              <a:gd name="connsiteX113" fmla="*/ 384175 w 1574800"/>
              <a:gd name="connsiteY113" fmla="*/ 822325 h 1387475"/>
              <a:gd name="connsiteX114" fmla="*/ 381000 w 1574800"/>
              <a:gd name="connsiteY114" fmla="*/ 831850 h 1387475"/>
              <a:gd name="connsiteX115" fmla="*/ 371475 w 1574800"/>
              <a:gd name="connsiteY115" fmla="*/ 838200 h 1387475"/>
              <a:gd name="connsiteX116" fmla="*/ 361950 w 1574800"/>
              <a:gd name="connsiteY116" fmla="*/ 857250 h 1387475"/>
              <a:gd name="connsiteX117" fmla="*/ 352425 w 1574800"/>
              <a:gd name="connsiteY117" fmla="*/ 860425 h 1387475"/>
              <a:gd name="connsiteX118" fmla="*/ 336550 w 1574800"/>
              <a:gd name="connsiteY118" fmla="*/ 873125 h 1387475"/>
              <a:gd name="connsiteX119" fmla="*/ 317500 w 1574800"/>
              <a:gd name="connsiteY119" fmla="*/ 885825 h 1387475"/>
              <a:gd name="connsiteX120" fmla="*/ 295275 w 1574800"/>
              <a:gd name="connsiteY120" fmla="*/ 911225 h 1387475"/>
              <a:gd name="connsiteX121" fmla="*/ 285750 w 1574800"/>
              <a:gd name="connsiteY121" fmla="*/ 930275 h 1387475"/>
              <a:gd name="connsiteX122" fmla="*/ 282575 w 1574800"/>
              <a:gd name="connsiteY122" fmla="*/ 939800 h 1387475"/>
              <a:gd name="connsiteX123" fmla="*/ 273050 w 1574800"/>
              <a:gd name="connsiteY123" fmla="*/ 946150 h 1387475"/>
              <a:gd name="connsiteX124" fmla="*/ 250825 w 1574800"/>
              <a:gd name="connsiteY124" fmla="*/ 974725 h 1387475"/>
              <a:gd name="connsiteX125" fmla="*/ 244475 w 1574800"/>
              <a:gd name="connsiteY125" fmla="*/ 984250 h 1387475"/>
              <a:gd name="connsiteX126" fmla="*/ 238125 w 1574800"/>
              <a:gd name="connsiteY126" fmla="*/ 993775 h 1387475"/>
              <a:gd name="connsiteX127" fmla="*/ 234950 w 1574800"/>
              <a:gd name="connsiteY127" fmla="*/ 1003300 h 1387475"/>
              <a:gd name="connsiteX128" fmla="*/ 222250 w 1574800"/>
              <a:gd name="connsiteY128" fmla="*/ 1022350 h 1387475"/>
              <a:gd name="connsiteX129" fmla="*/ 215900 w 1574800"/>
              <a:gd name="connsiteY129" fmla="*/ 1041400 h 1387475"/>
              <a:gd name="connsiteX130" fmla="*/ 212725 w 1574800"/>
              <a:gd name="connsiteY130" fmla="*/ 1050925 h 1387475"/>
              <a:gd name="connsiteX131" fmla="*/ 206375 w 1574800"/>
              <a:gd name="connsiteY131" fmla="*/ 1060450 h 1387475"/>
              <a:gd name="connsiteX132" fmla="*/ 196850 w 1574800"/>
              <a:gd name="connsiteY132" fmla="*/ 1089025 h 1387475"/>
              <a:gd name="connsiteX133" fmla="*/ 193675 w 1574800"/>
              <a:gd name="connsiteY133" fmla="*/ 1098550 h 1387475"/>
              <a:gd name="connsiteX134" fmla="*/ 190500 w 1574800"/>
              <a:gd name="connsiteY134" fmla="*/ 1108075 h 1387475"/>
              <a:gd name="connsiteX135" fmla="*/ 187325 w 1574800"/>
              <a:gd name="connsiteY135" fmla="*/ 1127125 h 1387475"/>
              <a:gd name="connsiteX136" fmla="*/ 184150 w 1574800"/>
              <a:gd name="connsiteY136" fmla="*/ 1158875 h 1387475"/>
              <a:gd name="connsiteX137" fmla="*/ 174625 w 1574800"/>
              <a:gd name="connsiteY137" fmla="*/ 1190625 h 1387475"/>
              <a:gd name="connsiteX138" fmla="*/ 171450 w 1574800"/>
              <a:gd name="connsiteY138" fmla="*/ 1200150 h 1387475"/>
              <a:gd name="connsiteX139" fmla="*/ 158750 w 1574800"/>
              <a:gd name="connsiteY139" fmla="*/ 1219200 h 1387475"/>
              <a:gd name="connsiteX140" fmla="*/ 146050 w 1574800"/>
              <a:gd name="connsiteY140" fmla="*/ 1235075 h 1387475"/>
              <a:gd name="connsiteX141" fmla="*/ 139700 w 1574800"/>
              <a:gd name="connsiteY141" fmla="*/ 1254125 h 1387475"/>
              <a:gd name="connsiteX142" fmla="*/ 117475 w 1574800"/>
              <a:gd name="connsiteY142" fmla="*/ 1282700 h 1387475"/>
              <a:gd name="connsiteX143" fmla="*/ 104775 w 1574800"/>
              <a:gd name="connsiteY143" fmla="*/ 1320800 h 1387475"/>
              <a:gd name="connsiteX144" fmla="*/ 101600 w 1574800"/>
              <a:gd name="connsiteY144" fmla="*/ 1330325 h 1387475"/>
              <a:gd name="connsiteX145" fmla="*/ 98425 w 1574800"/>
              <a:gd name="connsiteY145" fmla="*/ 1339850 h 1387475"/>
              <a:gd name="connsiteX146" fmla="*/ 88900 w 1574800"/>
              <a:gd name="connsiteY146" fmla="*/ 1381125 h 1387475"/>
              <a:gd name="connsiteX147" fmla="*/ 79375 w 1574800"/>
              <a:gd name="connsiteY147" fmla="*/ 1387475 h 1387475"/>
              <a:gd name="connsiteX148" fmla="*/ 73025 w 1574800"/>
              <a:gd name="connsiteY148" fmla="*/ 1374775 h 1387475"/>
              <a:gd name="connsiteX149" fmla="*/ 66675 w 1574800"/>
              <a:gd name="connsiteY149" fmla="*/ 1365250 h 1387475"/>
              <a:gd name="connsiteX150" fmla="*/ 63500 w 1574800"/>
              <a:gd name="connsiteY150" fmla="*/ 1355725 h 1387475"/>
              <a:gd name="connsiteX151" fmla="*/ 60325 w 1574800"/>
              <a:gd name="connsiteY151" fmla="*/ 1327150 h 1387475"/>
              <a:gd name="connsiteX152" fmla="*/ 57150 w 1574800"/>
              <a:gd name="connsiteY152" fmla="*/ 1314450 h 1387475"/>
              <a:gd name="connsiteX153" fmla="*/ 47625 w 1574800"/>
              <a:gd name="connsiteY153" fmla="*/ 1304925 h 1387475"/>
              <a:gd name="connsiteX154" fmla="*/ 38100 w 1574800"/>
              <a:gd name="connsiteY154" fmla="*/ 1282700 h 1387475"/>
              <a:gd name="connsiteX155" fmla="*/ 31750 w 1574800"/>
              <a:gd name="connsiteY155" fmla="*/ 1257300 h 1387475"/>
              <a:gd name="connsiteX156" fmla="*/ 25400 w 1574800"/>
              <a:gd name="connsiteY156" fmla="*/ 1238250 h 1387475"/>
              <a:gd name="connsiteX157" fmla="*/ 34925 w 1574800"/>
              <a:gd name="connsiteY157" fmla="*/ 1123950 h 1387475"/>
              <a:gd name="connsiteX158" fmla="*/ 38100 w 1574800"/>
              <a:gd name="connsiteY158" fmla="*/ 1101725 h 1387475"/>
              <a:gd name="connsiteX159" fmla="*/ 50800 w 1574800"/>
              <a:gd name="connsiteY159" fmla="*/ 1057275 h 1387475"/>
              <a:gd name="connsiteX160" fmla="*/ 53975 w 1574800"/>
              <a:gd name="connsiteY160" fmla="*/ 1041400 h 1387475"/>
              <a:gd name="connsiteX161" fmla="*/ 60325 w 1574800"/>
              <a:gd name="connsiteY161" fmla="*/ 1016000 h 1387475"/>
              <a:gd name="connsiteX162" fmla="*/ 63500 w 1574800"/>
              <a:gd name="connsiteY162" fmla="*/ 946150 h 1387475"/>
              <a:gd name="connsiteX163" fmla="*/ 69850 w 1574800"/>
              <a:gd name="connsiteY163" fmla="*/ 892175 h 1387475"/>
              <a:gd name="connsiteX164" fmla="*/ 66675 w 1574800"/>
              <a:gd name="connsiteY164" fmla="*/ 831850 h 1387475"/>
              <a:gd name="connsiteX165" fmla="*/ 57150 w 1574800"/>
              <a:gd name="connsiteY165" fmla="*/ 796925 h 1387475"/>
              <a:gd name="connsiteX166" fmla="*/ 53975 w 1574800"/>
              <a:gd name="connsiteY166" fmla="*/ 787400 h 1387475"/>
              <a:gd name="connsiteX167" fmla="*/ 50800 w 1574800"/>
              <a:gd name="connsiteY167" fmla="*/ 771525 h 1387475"/>
              <a:gd name="connsiteX168" fmla="*/ 44450 w 1574800"/>
              <a:gd name="connsiteY168" fmla="*/ 746125 h 1387475"/>
              <a:gd name="connsiteX169" fmla="*/ 38100 w 1574800"/>
              <a:gd name="connsiteY169" fmla="*/ 701675 h 1387475"/>
              <a:gd name="connsiteX170" fmla="*/ 34925 w 1574800"/>
              <a:gd name="connsiteY170" fmla="*/ 539750 h 1387475"/>
              <a:gd name="connsiteX171" fmla="*/ 31750 w 1574800"/>
              <a:gd name="connsiteY171" fmla="*/ 488950 h 1387475"/>
              <a:gd name="connsiteX172" fmla="*/ 19050 w 1574800"/>
              <a:gd name="connsiteY172" fmla="*/ 441325 h 1387475"/>
              <a:gd name="connsiteX173" fmla="*/ 12700 w 1574800"/>
              <a:gd name="connsiteY173" fmla="*/ 409575 h 1387475"/>
              <a:gd name="connsiteX174" fmla="*/ 6350 w 1574800"/>
              <a:gd name="connsiteY174" fmla="*/ 390525 h 1387475"/>
              <a:gd name="connsiteX175" fmla="*/ 0 w 1574800"/>
              <a:gd name="connsiteY175" fmla="*/ 358775 h 1387475"/>
              <a:gd name="connsiteX176" fmla="*/ 3175 w 1574800"/>
              <a:gd name="connsiteY176" fmla="*/ 254000 h 1387475"/>
              <a:gd name="connsiteX177" fmla="*/ 9525 w 1574800"/>
              <a:gd name="connsiteY177" fmla="*/ 177800 h 1387475"/>
              <a:gd name="connsiteX178" fmla="*/ 15875 w 1574800"/>
              <a:gd name="connsiteY178" fmla="*/ 130175 h 1387475"/>
              <a:gd name="connsiteX179" fmla="*/ 22225 w 1574800"/>
              <a:gd name="connsiteY179" fmla="*/ 120650 h 1387475"/>
              <a:gd name="connsiteX180" fmla="*/ 25400 w 1574800"/>
              <a:gd name="connsiteY180" fmla="*/ 98425 h 1387475"/>
              <a:gd name="connsiteX181" fmla="*/ 31750 w 1574800"/>
              <a:gd name="connsiteY181" fmla="*/ 79375 h 1387475"/>
              <a:gd name="connsiteX182" fmla="*/ 34925 w 1574800"/>
              <a:gd name="connsiteY182" fmla="*/ 69850 h 1387475"/>
              <a:gd name="connsiteX183" fmla="*/ 38100 w 1574800"/>
              <a:gd name="connsiteY183" fmla="*/ 60325 h 1387475"/>
              <a:gd name="connsiteX184" fmla="*/ 47625 w 1574800"/>
              <a:gd name="connsiteY184" fmla="*/ 53975 h 1387475"/>
              <a:gd name="connsiteX185" fmla="*/ 53975 w 1574800"/>
              <a:gd name="connsiteY185" fmla="*/ 44450 h 1387475"/>
              <a:gd name="connsiteX186" fmla="*/ 73025 w 1574800"/>
              <a:gd name="connsiteY186" fmla="*/ 22225 h 138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574800" h="1387475">
                <a:moveTo>
                  <a:pt x="73025" y="22225"/>
                </a:moveTo>
                <a:lnTo>
                  <a:pt x="73025" y="22225"/>
                </a:lnTo>
                <a:cubicBezTo>
                  <a:pt x="82550" y="23283"/>
                  <a:pt x="92147" y="23824"/>
                  <a:pt x="101600" y="25400"/>
                </a:cubicBezTo>
                <a:cubicBezTo>
                  <a:pt x="104901" y="25950"/>
                  <a:pt x="107778" y="28575"/>
                  <a:pt x="111125" y="28575"/>
                </a:cubicBezTo>
                <a:cubicBezTo>
                  <a:pt x="124924" y="28575"/>
                  <a:pt x="138642" y="26458"/>
                  <a:pt x="152400" y="25400"/>
                </a:cubicBezTo>
                <a:cubicBezTo>
                  <a:pt x="171076" y="19175"/>
                  <a:pt x="155912" y="23538"/>
                  <a:pt x="187325" y="19050"/>
                </a:cubicBezTo>
                <a:cubicBezTo>
                  <a:pt x="193698" y="18140"/>
                  <a:pt x="199987" y="16673"/>
                  <a:pt x="206375" y="15875"/>
                </a:cubicBezTo>
                <a:cubicBezTo>
                  <a:pt x="216929" y="14556"/>
                  <a:pt x="227562" y="13943"/>
                  <a:pt x="238125" y="12700"/>
                </a:cubicBezTo>
                <a:cubicBezTo>
                  <a:pt x="245557" y="11826"/>
                  <a:pt x="252900" y="10235"/>
                  <a:pt x="260350" y="9525"/>
                </a:cubicBezTo>
                <a:cubicBezTo>
                  <a:pt x="275138" y="8117"/>
                  <a:pt x="290012" y="7758"/>
                  <a:pt x="304800" y="6350"/>
                </a:cubicBezTo>
                <a:cubicBezTo>
                  <a:pt x="314333" y="5442"/>
                  <a:pt x="336044" y="1672"/>
                  <a:pt x="346075" y="0"/>
                </a:cubicBezTo>
                <a:lnTo>
                  <a:pt x="542925" y="3175"/>
                </a:lnTo>
                <a:cubicBezTo>
                  <a:pt x="555664" y="3519"/>
                  <a:pt x="568306" y="5555"/>
                  <a:pt x="581025" y="6350"/>
                </a:cubicBezTo>
                <a:cubicBezTo>
                  <a:pt x="602177" y="7672"/>
                  <a:pt x="623358" y="8467"/>
                  <a:pt x="644525" y="9525"/>
                </a:cubicBezTo>
                <a:cubicBezTo>
                  <a:pt x="655108" y="11642"/>
                  <a:pt x="665601" y="14274"/>
                  <a:pt x="676275" y="15875"/>
                </a:cubicBezTo>
                <a:cubicBezTo>
                  <a:pt x="686793" y="17453"/>
                  <a:pt x="697534" y="17301"/>
                  <a:pt x="708025" y="19050"/>
                </a:cubicBezTo>
                <a:cubicBezTo>
                  <a:pt x="716633" y="20485"/>
                  <a:pt x="724839" y="23839"/>
                  <a:pt x="733425" y="25400"/>
                </a:cubicBezTo>
                <a:cubicBezTo>
                  <a:pt x="748151" y="28077"/>
                  <a:pt x="763199" y="28815"/>
                  <a:pt x="777875" y="31750"/>
                </a:cubicBezTo>
                <a:cubicBezTo>
                  <a:pt x="783167" y="32808"/>
                  <a:pt x="788416" y="34104"/>
                  <a:pt x="793750" y="34925"/>
                </a:cubicBezTo>
                <a:cubicBezTo>
                  <a:pt x="802183" y="36222"/>
                  <a:pt x="810692" y="36972"/>
                  <a:pt x="819150" y="38100"/>
                </a:cubicBezTo>
                <a:lnTo>
                  <a:pt x="841375" y="41275"/>
                </a:lnTo>
                <a:cubicBezTo>
                  <a:pt x="864213" y="48888"/>
                  <a:pt x="835693" y="39652"/>
                  <a:pt x="863600" y="47625"/>
                </a:cubicBezTo>
                <a:cubicBezTo>
                  <a:pt x="866818" y="48544"/>
                  <a:pt x="869950" y="49742"/>
                  <a:pt x="873125" y="50800"/>
                </a:cubicBezTo>
                <a:lnTo>
                  <a:pt x="1054100" y="44450"/>
                </a:lnTo>
                <a:cubicBezTo>
                  <a:pt x="1068933" y="43648"/>
                  <a:pt x="1083733" y="42333"/>
                  <a:pt x="1098550" y="41275"/>
                </a:cubicBezTo>
                <a:cubicBezTo>
                  <a:pt x="1138148" y="31375"/>
                  <a:pt x="1064453" y="49075"/>
                  <a:pt x="1149350" y="34925"/>
                </a:cubicBezTo>
                <a:cubicBezTo>
                  <a:pt x="1155952" y="33825"/>
                  <a:pt x="1162050" y="30692"/>
                  <a:pt x="1168400" y="28575"/>
                </a:cubicBezTo>
                <a:cubicBezTo>
                  <a:pt x="1195527" y="19533"/>
                  <a:pt x="1225550" y="26458"/>
                  <a:pt x="1254125" y="25400"/>
                </a:cubicBezTo>
                <a:lnTo>
                  <a:pt x="1362075" y="28575"/>
                </a:lnTo>
                <a:lnTo>
                  <a:pt x="1504950" y="31750"/>
                </a:lnTo>
                <a:cubicBezTo>
                  <a:pt x="1528247" y="32445"/>
                  <a:pt x="1551517" y="33867"/>
                  <a:pt x="1574800" y="34925"/>
                </a:cubicBezTo>
                <a:cubicBezTo>
                  <a:pt x="1566102" y="61019"/>
                  <a:pt x="1575765" y="41842"/>
                  <a:pt x="1520825" y="47625"/>
                </a:cubicBezTo>
                <a:cubicBezTo>
                  <a:pt x="1517497" y="47975"/>
                  <a:pt x="1514608" y="50291"/>
                  <a:pt x="1511300" y="50800"/>
                </a:cubicBezTo>
                <a:cubicBezTo>
                  <a:pt x="1463880" y="58095"/>
                  <a:pt x="1495649" y="50120"/>
                  <a:pt x="1460500" y="57150"/>
                </a:cubicBezTo>
                <a:cubicBezTo>
                  <a:pt x="1456221" y="58006"/>
                  <a:pt x="1452060" y="59378"/>
                  <a:pt x="1447800" y="60325"/>
                </a:cubicBezTo>
                <a:cubicBezTo>
                  <a:pt x="1442532" y="61496"/>
                  <a:pt x="1437160" y="62191"/>
                  <a:pt x="1431925" y="63500"/>
                </a:cubicBezTo>
                <a:cubicBezTo>
                  <a:pt x="1413790" y="68034"/>
                  <a:pt x="1431476" y="65891"/>
                  <a:pt x="1409700" y="69850"/>
                </a:cubicBezTo>
                <a:cubicBezTo>
                  <a:pt x="1402337" y="71189"/>
                  <a:pt x="1394838" y="71686"/>
                  <a:pt x="1387475" y="73025"/>
                </a:cubicBezTo>
                <a:cubicBezTo>
                  <a:pt x="1383182" y="73806"/>
                  <a:pt x="1378971" y="75001"/>
                  <a:pt x="1374775" y="76200"/>
                </a:cubicBezTo>
                <a:cubicBezTo>
                  <a:pt x="1371557" y="77119"/>
                  <a:pt x="1368532" y="78719"/>
                  <a:pt x="1365250" y="79375"/>
                </a:cubicBezTo>
                <a:cubicBezTo>
                  <a:pt x="1357912" y="80843"/>
                  <a:pt x="1350433" y="81492"/>
                  <a:pt x="1343025" y="82550"/>
                </a:cubicBezTo>
                <a:cubicBezTo>
                  <a:pt x="1308287" y="94129"/>
                  <a:pt x="1360904" y="75662"/>
                  <a:pt x="1323975" y="92075"/>
                </a:cubicBezTo>
                <a:cubicBezTo>
                  <a:pt x="1317858" y="94793"/>
                  <a:pt x="1311275" y="96308"/>
                  <a:pt x="1304925" y="98425"/>
                </a:cubicBezTo>
                <a:lnTo>
                  <a:pt x="1285875" y="104775"/>
                </a:lnTo>
                <a:lnTo>
                  <a:pt x="1276350" y="107950"/>
                </a:lnTo>
                <a:cubicBezTo>
                  <a:pt x="1273175" y="109008"/>
                  <a:pt x="1269610" y="109269"/>
                  <a:pt x="1266825" y="111125"/>
                </a:cubicBezTo>
                <a:cubicBezTo>
                  <a:pt x="1263650" y="113242"/>
                  <a:pt x="1260787" y="115925"/>
                  <a:pt x="1257300" y="117475"/>
                </a:cubicBezTo>
                <a:cubicBezTo>
                  <a:pt x="1251183" y="120193"/>
                  <a:pt x="1244600" y="121708"/>
                  <a:pt x="1238250" y="123825"/>
                </a:cubicBezTo>
                <a:cubicBezTo>
                  <a:pt x="1235075" y="124883"/>
                  <a:pt x="1231972" y="126188"/>
                  <a:pt x="1228725" y="127000"/>
                </a:cubicBezTo>
                <a:lnTo>
                  <a:pt x="1203325" y="133350"/>
                </a:lnTo>
                <a:cubicBezTo>
                  <a:pt x="1196975" y="137583"/>
                  <a:pt x="1191515" y="143637"/>
                  <a:pt x="1184275" y="146050"/>
                </a:cubicBezTo>
                <a:lnTo>
                  <a:pt x="1155700" y="155575"/>
                </a:lnTo>
                <a:cubicBezTo>
                  <a:pt x="1152525" y="156633"/>
                  <a:pt x="1148960" y="156894"/>
                  <a:pt x="1146175" y="158750"/>
                </a:cubicBezTo>
                <a:cubicBezTo>
                  <a:pt x="1143000" y="160867"/>
                  <a:pt x="1140063" y="163393"/>
                  <a:pt x="1136650" y="165100"/>
                </a:cubicBezTo>
                <a:cubicBezTo>
                  <a:pt x="1133657" y="166597"/>
                  <a:pt x="1130051" y="166650"/>
                  <a:pt x="1127125" y="168275"/>
                </a:cubicBezTo>
                <a:cubicBezTo>
                  <a:pt x="1120454" y="171981"/>
                  <a:pt x="1115315" y="178562"/>
                  <a:pt x="1108075" y="180975"/>
                </a:cubicBezTo>
                <a:cubicBezTo>
                  <a:pt x="1091310" y="186563"/>
                  <a:pt x="1101335" y="182294"/>
                  <a:pt x="1079500" y="196850"/>
                </a:cubicBezTo>
                <a:cubicBezTo>
                  <a:pt x="1076325" y="198967"/>
                  <a:pt x="1073595" y="201993"/>
                  <a:pt x="1069975" y="203200"/>
                </a:cubicBezTo>
                <a:cubicBezTo>
                  <a:pt x="1046034" y="211180"/>
                  <a:pt x="1075544" y="200415"/>
                  <a:pt x="1050925" y="212725"/>
                </a:cubicBezTo>
                <a:cubicBezTo>
                  <a:pt x="1042059" y="217158"/>
                  <a:pt x="1027365" y="217905"/>
                  <a:pt x="1019175" y="219075"/>
                </a:cubicBezTo>
                <a:cubicBezTo>
                  <a:pt x="1016000" y="221192"/>
                  <a:pt x="1013063" y="223718"/>
                  <a:pt x="1009650" y="225425"/>
                </a:cubicBezTo>
                <a:cubicBezTo>
                  <a:pt x="1006657" y="226922"/>
                  <a:pt x="1002910" y="226744"/>
                  <a:pt x="1000125" y="228600"/>
                </a:cubicBezTo>
                <a:cubicBezTo>
                  <a:pt x="976342" y="244455"/>
                  <a:pt x="1003723" y="233751"/>
                  <a:pt x="981075" y="241300"/>
                </a:cubicBezTo>
                <a:cubicBezTo>
                  <a:pt x="977900" y="244475"/>
                  <a:pt x="975638" y="248967"/>
                  <a:pt x="971550" y="250825"/>
                </a:cubicBezTo>
                <a:cubicBezTo>
                  <a:pt x="965532" y="253560"/>
                  <a:pt x="939485" y="258508"/>
                  <a:pt x="930275" y="260350"/>
                </a:cubicBezTo>
                <a:lnTo>
                  <a:pt x="911225" y="273050"/>
                </a:lnTo>
                <a:cubicBezTo>
                  <a:pt x="908050" y="275167"/>
                  <a:pt x="905320" y="278193"/>
                  <a:pt x="901700" y="279400"/>
                </a:cubicBezTo>
                <a:cubicBezTo>
                  <a:pt x="898525" y="280458"/>
                  <a:pt x="895168" y="281078"/>
                  <a:pt x="892175" y="282575"/>
                </a:cubicBezTo>
                <a:cubicBezTo>
                  <a:pt x="888762" y="284282"/>
                  <a:pt x="886137" y="287375"/>
                  <a:pt x="882650" y="288925"/>
                </a:cubicBezTo>
                <a:cubicBezTo>
                  <a:pt x="876533" y="291643"/>
                  <a:pt x="869950" y="293158"/>
                  <a:pt x="863600" y="295275"/>
                </a:cubicBezTo>
                <a:lnTo>
                  <a:pt x="854075" y="298450"/>
                </a:lnTo>
                <a:cubicBezTo>
                  <a:pt x="853017" y="301625"/>
                  <a:pt x="853267" y="305608"/>
                  <a:pt x="850900" y="307975"/>
                </a:cubicBezTo>
                <a:cubicBezTo>
                  <a:pt x="845504" y="313371"/>
                  <a:pt x="838200" y="316442"/>
                  <a:pt x="831850" y="320675"/>
                </a:cubicBezTo>
                <a:cubicBezTo>
                  <a:pt x="828675" y="322792"/>
                  <a:pt x="825023" y="324327"/>
                  <a:pt x="822325" y="327025"/>
                </a:cubicBezTo>
                <a:cubicBezTo>
                  <a:pt x="819150" y="330200"/>
                  <a:pt x="815675" y="333101"/>
                  <a:pt x="812800" y="336550"/>
                </a:cubicBezTo>
                <a:cubicBezTo>
                  <a:pt x="790698" y="363072"/>
                  <a:pt x="824752" y="327773"/>
                  <a:pt x="796925" y="355600"/>
                </a:cubicBezTo>
                <a:cubicBezTo>
                  <a:pt x="794833" y="361875"/>
                  <a:pt x="792995" y="370174"/>
                  <a:pt x="787400" y="374650"/>
                </a:cubicBezTo>
                <a:cubicBezTo>
                  <a:pt x="784787" y="376741"/>
                  <a:pt x="780868" y="376328"/>
                  <a:pt x="777875" y="377825"/>
                </a:cubicBezTo>
                <a:cubicBezTo>
                  <a:pt x="774462" y="379532"/>
                  <a:pt x="771763" y="382468"/>
                  <a:pt x="768350" y="384175"/>
                </a:cubicBezTo>
                <a:cubicBezTo>
                  <a:pt x="765357" y="385672"/>
                  <a:pt x="761818" y="385853"/>
                  <a:pt x="758825" y="387350"/>
                </a:cubicBezTo>
                <a:cubicBezTo>
                  <a:pt x="755412" y="389057"/>
                  <a:pt x="752787" y="392150"/>
                  <a:pt x="749300" y="393700"/>
                </a:cubicBezTo>
                <a:cubicBezTo>
                  <a:pt x="743183" y="396418"/>
                  <a:pt x="736600" y="397933"/>
                  <a:pt x="730250" y="400050"/>
                </a:cubicBezTo>
                <a:lnTo>
                  <a:pt x="720725" y="403225"/>
                </a:lnTo>
                <a:lnTo>
                  <a:pt x="711200" y="406400"/>
                </a:lnTo>
                <a:cubicBezTo>
                  <a:pt x="708025" y="407458"/>
                  <a:pt x="704460" y="407719"/>
                  <a:pt x="701675" y="409575"/>
                </a:cubicBezTo>
                <a:cubicBezTo>
                  <a:pt x="679840" y="424131"/>
                  <a:pt x="689865" y="419862"/>
                  <a:pt x="673100" y="425450"/>
                </a:cubicBezTo>
                <a:cubicBezTo>
                  <a:pt x="670983" y="428625"/>
                  <a:pt x="668457" y="431562"/>
                  <a:pt x="666750" y="434975"/>
                </a:cubicBezTo>
                <a:cubicBezTo>
                  <a:pt x="665253" y="437968"/>
                  <a:pt x="665666" y="441887"/>
                  <a:pt x="663575" y="444500"/>
                </a:cubicBezTo>
                <a:cubicBezTo>
                  <a:pt x="661191" y="447480"/>
                  <a:pt x="657225" y="448733"/>
                  <a:pt x="654050" y="450850"/>
                </a:cubicBezTo>
                <a:cubicBezTo>
                  <a:pt x="637117" y="476250"/>
                  <a:pt x="659342" y="445558"/>
                  <a:pt x="638175" y="466725"/>
                </a:cubicBezTo>
                <a:cubicBezTo>
                  <a:pt x="617008" y="487892"/>
                  <a:pt x="647700" y="465667"/>
                  <a:pt x="622300" y="482600"/>
                </a:cubicBezTo>
                <a:cubicBezTo>
                  <a:pt x="607483" y="504825"/>
                  <a:pt x="615950" y="497417"/>
                  <a:pt x="600075" y="508000"/>
                </a:cubicBezTo>
                <a:cubicBezTo>
                  <a:pt x="597493" y="515747"/>
                  <a:pt x="596705" y="520895"/>
                  <a:pt x="590550" y="527050"/>
                </a:cubicBezTo>
                <a:cubicBezTo>
                  <a:pt x="587852" y="529748"/>
                  <a:pt x="584200" y="531283"/>
                  <a:pt x="581025" y="533400"/>
                </a:cubicBezTo>
                <a:cubicBezTo>
                  <a:pt x="578229" y="541787"/>
                  <a:pt x="573338" y="559246"/>
                  <a:pt x="565150" y="561975"/>
                </a:cubicBezTo>
                <a:cubicBezTo>
                  <a:pt x="551306" y="566590"/>
                  <a:pt x="546638" y="566289"/>
                  <a:pt x="536575" y="574675"/>
                </a:cubicBezTo>
                <a:cubicBezTo>
                  <a:pt x="533126" y="577550"/>
                  <a:pt x="530225" y="581025"/>
                  <a:pt x="527050" y="584200"/>
                </a:cubicBezTo>
                <a:cubicBezTo>
                  <a:pt x="521462" y="600965"/>
                  <a:pt x="525731" y="590940"/>
                  <a:pt x="511175" y="612775"/>
                </a:cubicBezTo>
                <a:cubicBezTo>
                  <a:pt x="509058" y="615950"/>
                  <a:pt x="506032" y="618680"/>
                  <a:pt x="504825" y="622300"/>
                </a:cubicBezTo>
                <a:cubicBezTo>
                  <a:pt x="503767" y="625475"/>
                  <a:pt x="503741" y="629212"/>
                  <a:pt x="501650" y="631825"/>
                </a:cubicBezTo>
                <a:cubicBezTo>
                  <a:pt x="499266" y="634805"/>
                  <a:pt x="495300" y="636058"/>
                  <a:pt x="492125" y="638175"/>
                </a:cubicBezTo>
                <a:cubicBezTo>
                  <a:pt x="460027" y="686323"/>
                  <a:pt x="494769" y="636907"/>
                  <a:pt x="469900" y="666750"/>
                </a:cubicBezTo>
                <a:cubicBezTo>
                  <a:pt x="456671" y="682625"/>
                  <a:pt x="471487" y="670983"/>
                  <a:pt x="454025" y="682625"/>
                </a:cubicBezTo>
                <a:cubicBezTo>
                  <a:pt x="445558" y="708025"/>
                  <a:pt x="458258" y="678392"/>
                  <a:pt x="441325" y="695325"/>
                </a:cubicBezTo>
                <a:cubicBezTo>
                  <a:pt x="424392" y="712258"/>
                  <a:pt x="454025" y="699558"/>
                  <a:pt x="428625" y="708025"/>
                </a:cubicBezTo>
                <a:cubicBezTo>
                  <a:pt x="426508" y="711200"/>
                  <a:pt x="425255" y="715166"/>
                  <a:pt x="422275" y="717550"/>
                </a:cubicBezTo>
                <a:cubicBezTo>
                  <a:pt x="419662" y="719641"/>
                  <a:pt x="415743" y="719228"/>
                  <a:pt x="412750" y="720725"/>
                </a:cubicBezTo>
                <a:cubicBezTo>
                  <a:pt x="409337" y="722432"/>
                  <a:pt x="406400" y="724958"/>
                  <a:pt x="403225" y="727075"/>
                </a:cubicBezTo>
                <a:cubicBezTo>
                  <a:pt x="401108" y="730250"/>
                  <a:pt x="398582" y="733187"/>
                  <a:pt x="396875" y="736600"/>
                </a:cubicBezTo>
                <a:cubicBezTo>
                  <a:pt x="393506" y="743338"/>
                  <a:pt x="391342" y="751909"/>
                  <a:pt x="396875" y="758825"/>
                </a:cubicBezTo>
                <a:cubicBezTo>
                  <a:pt x="398966" y="761438"/>
                  <a:pt x="403225" y="760942"/>
                  <a:pt x="406400" y="762000"/>
                </a:cubicBezTo>
                <a:cubicBezTo>
                  <a:pt x="404283" y="768350"/>
                  <a:pt x="403763" y="775481"/>
                  <a:pt x="400050" y="781050"/>
                </a:cubicBezTo>
                <a:cubicBezTo>
                  <a:pt x="397933" y="784225"/>
                  <a:pt x="395250" y="787088"/>
                  <a:pt x="393700" y="790575"/>
                </a:cubicBezTo>
                <a:cubicBezTo>
                  <a:pt x="387664" y="804156"/>
                  <a:pt x="387869" y="809395"/>
                  <a:pt x="384175" y="822325"/>
                </a:cubicBezTo>
                <a:cubicBezTo>
                  <a:pt x="383256" y="825543"/>
                  <a:pt x="383091" y="829237"/>
                  <a:pt x="381000" y="831850"/>
                </a:cubicBezTo>
                <a:cubicBezTo>
                  <a:pt x="378616" y="834830"/>
                  <a:pt x="374650" y="836083"/>
                  <a:pt x="371475" y="838200"/>
                </a:cubicBezTo>
                <a:cubicBezTo>
                  <a:pt x="369383" y="844475"/>
                  <a:pt x="367545" y="852774"/>
                  <a:pt x="361950" y="857250"/>
                </a:cubicBezTo>
                <a:cubicBezTo>
                  <a:pt x="359337" y="859341"/>
                  <a:pt x="355600" y="859367"/>
                  <a:pt x="352425" y="860425"/>
                </a:cubicBezTo>
                <a:cubicBezTo>
                  <a:pt x="340692" y="878024"/>
                  <a:pt x="352788" y="864104"/>
                  <a:pt x="336550" y="873125"/>
                </a:cubicBezTo>
                <a:cubicBezTo>
                  <a:pt x="329879" y="876831"/>
                  <a:pt x="317500" y="885825"/>
                  <a:pt x="317500" y="885825"/>
                </a:cubicBezTo>
                <a:cubicBezTo>
                  <a:pt x="302683" y="908050"/>
                  <a:pt x="311150" y="900642"/>
                  <a:pt x="295275" y="911225"/>
                </a:cubicBezTo>
                <a:cubicBezTo>
                  <a:pt x="287295" y="935166"/>
                  <a:pt x="298060" y="905656"/>
                  <a:pt x="285750" y="930275"/>
                </a:cubicBezTo>
                <a:cubicBezTo>
                  <a:pt x="284253" y="933268"/>
                  <a:pt x="284666" y="937187"/>
                  <a:pt x="282575" y="939800"/>
                </a:cubicBezTo>
                <a:cubicBezTo>
                  <a:pt x="280191" y="942780"/>
                  <a:pt x="275981" y="943707"/>
                  <a:pt x="273050" y="946150"/>
                </a:cubicBezTo>
                <a:cubicBezTo>
                  <a:pt x="261859" y="955476"/>
                  <a:pt x="259675" y="961450"/>
                  <a:pt x="250825" y="974725"/>
                </a:cubicBezTo>
                <a:lnTo>
                  <a:pt x="244475" y="984250"/>
                </a:lnTo>
                <a:cubicBezTo>
                  <a:pt x="242358" y="987425"/>
                  <a:pt x="239332" y="990155"/>
                  <a:pt x="238125" y="993775"/>
                </a:cubicBezTo>
                <a:cubicBezTo>
                  <a:pt x="237067" y="996950"/>
                  <a:pt x="236575" y="1000374"/>
                  <a:pt x="234950" y="1003300"/>
                </a:cubicBezTo>
                <a:cubicBezTo>
                  <a:pt x="231244" y="1009971"/>
                  <a:pt x="224663" y="1015110"/>
                  <a:pt x="222250" y="1022350"/>
                </a:cubicBezTo>
                <a:lnTo>
                  <a:pt x="215900" y="1041400"/>
                </a:lnTo>
                <a:cubicBezTo>
                  <a:pt x="214842" y="1044575"/>
                  <a:pt x="214581" y="1048140"/>
                  <a:pt x="212725" y="1050925"/>
                </a:cubicBezTo>
                <a:cubicBezTo>
                  <a:pt x="210608" y="1054100"/>
                  <a:pt x="207925" y="1056963"/>
                  <a:pt x="206375" y="1060450"/>
                </a:cubicBezTo>
                <a:lnTo>
                  <a:pt x="196850" y="1089025"/>
                </a:lnTo>
                <a:lnTo>
                  <a:pt x="193675" y="1098550"/>
                </a:lnTo>
                <a:cubicBezTo>
                  <a:pt x="192617" y="1101725"/>
                  <a:pt x="191050" y="1104774"/>
                  <a:pt x="190500" y="1108075"/>
                </a:cubicBezTo>
                <a:cubicBezTo>
                  <a:pt x="189442" y="1114425"/>
                  <a:pt x="188123" y="1120737"/>
                  <a:pt x="187325" y="1127125"/>
                </a:cubicBezTo>
                <a:cubicBezTo>
                  <a:pt x="186006" y="1137679"/>
                  <a:pt x="185654" y="1148346"/>
                  <a:pt x="184150" y="1158875"/>
                </a:cubicBezTo>
                <a:cubicBezTo>
                  <a:pt x="182950" y="1167272"/>
                  <a:pt x="176835" y="1183996"/>
                  <a:pt x="174625" y="1190625"/>
                </a:cubicBezTo>
                <a:cubicBezTo>
                  <a:pt x="173567" y="1193800"/>
                  <a:pt x="173306" y="1197365"/>
                  <a:pt x="171450" y="1200150"/>
                </a:cubicBezTo>
                <a:cubicBezTo>
                  <a:pt x="167217" y="1206500"/>
                  <a:pt x="161163" y="1211960"/>
                  <a:pt x="158750" y="1219200"/>
                </a:cubicBezTo>
                <a:cubicBezTo>
                  <a:pt x="154368" y="1232345"/>
                  <a:pt x="158360" y="1226869"/>
                  <a:pt x="146050" y="1235075"/>
                </a:cubicBezTo>
                <a:cubicBezTo>
                  <a:pt x="143933" y="1241425"/>
                  <a:pt x="143413" y="1248556"/>
                  <a:pt x="139700" y="1254125"/>
                </a:cubicBezTo>
                <a:cubicBezTo>
                  <a:pt x="124509" y="1276911"/>
                  <a:pt x="132396" y="1267779"/>
                  <a:pt x="117475" y="1282700"/>
                </a:cubicBezTo>
                <a:lnTo>
                  <a:pt x="104775" y="1320800"/>
                </a:lnTo>
                <a:lnTo>
                  <a:pt x="101600" y="1330325"/>
                </a:lnTo>
                <a:lnTo>
                  <a:pt x="98425" y="1339850"/>
                </a:lnTo>
                <a:cubicBezTo>
                  <a:pt x="96767" y="1356428"/>
                  <a:pt x="100469" y="1369556"/>
                  <a:pt x="88900" y="1381125"/>
                </a:cubicBezTo>
                <a:cubicBezTo>
                  <a:pt x="86202" y="1383823"/>
                  <a:pt x="82550" y="1385358"/>
                  <a:pt x="79375" y="1387475"/>
                </a:cubicBezTo>
                <a:cubicBezTo>
                  <a:pt x="77258" y="1383242"/>
                  <a:pt x="75373" y="1378884"/>
                  <a:pt x="73025" y="1374775"/>
                </a:cubicBezTo>
                <a:cubicBezTo>
                  <a:pt x="71132" y="1371462"/>
                  <a:pt x="68382" y="1368663"/>
                  <a:pt x="66675" y="1365250"/>
                </a:cubicBezTo>
                <a:cubicBezTo>
                  <a:pt x="65178" y="1362257"/>
                  <a:pt x="64558" y="1358900"/>
                  <a:pt x="63500" y="1355725"/>
                </a:cubicBezTo>
                <a:cubicBezTo>
                  <a:pt x="62442" y="1346200"/>
                  <a:pt x="61782" y="1336622"/>
                  <a:pt x="60325" y="1327150"/>
                </a:cubicBezTo>
                <a:cubicBezTo>
                  <a:pt x="59661" y="1322837"/>
                  <a:pt x="59315" y="1318239"/>
                  <a:pt x="57150" y="1314450"/>
                </a:cubicBezTo>
                <a:cubicBezTo>
                  <a:pt x="54922" y="1310551"/>
                  <a:pt x="50235" y="1308579"/>
                  <a:pt x="47625" y="1304925"/>
                </a:cubicBezTo>
                <a:cubicBezTo>
                  <a:pt x="43799" y="1299568"/>
                  <a:pt x="39929" y="1289406"/>
                  <a:pt x="38100" y="1282700"/>
                </a:cubicBezTo>
                <a:cubicBezTo>
                  <a:pt x="35804" y="1274280"/>
                  <a:pt x="34510" y="1265579"/>
                  <a:pt x="31750" y="1257300"/>
                </a:cubicBezTo>
                <a:lnTo>
                  <a:pt x="25400" y="1238250"/>
                </a:lnTo>
                <a:cubicBezTo>
                  <a:pt x="28108" y="1189513"/>
                  <a:pt x="28006" y="1172385"/>
                  <a:pt x="34925" y="1123950"/>
                </a:cubicBezTo>
                <a:cubicBezTo>
                  <a:pt x="35983" y="1116542"/>
                  <a:pt x="36367" y="1109005"/>
                  <a:pt x="38100" y="1101725"/>
                </a:cubicBezTo>
                <a:cubicBezTo>
                  <a:pt x="41669" y="1086734"/>
                  <a:pt x="47778" y="1072385"/>
                  <a:pt x="50800" y="1057275"/>
                </a:cubicBezTo>
                <a:cubicBezTo>
                  <a:pt x="51858" y="1051983"/>
                  <a:pt x="52666" y="1046635"/>
                  <a:pt x="53975" y="1041400"/>
                </a:cubicBezTo>
                <a:cubicBezTo>
                  <a:pt x="63738" y="1002348"/>
                  <a:pt x="48622" y="1074513"/>
                  <a:pt x="60325" y="1016000"/>
                </a:cubicBezTo>
                <a:cubicBezTo>
                  <a:pt x="61383" y="992717"/>
                  <a:pt x="62046" y="969412"/>
                  <a:pt x="63500" y="946150"/>
                </a:cubicBezTo>
                <a:cubicBezTo>
                  <a:pt x="64807" y="925245"/>
                  <a:pt x="67009" y="912059"/>
                  <a:pt x="69850" y="892175"/>
                </a:cubicBezTo>
                <a:cubicBezTo>
                  <a:pt x="68792" y="872067"/>
                  <a:pt x="68347" y="851917"/>
                  <a:pt x="66675" y="831850"/>
                </a:cubicBezTo>
                <a:cubicBezTo>
                  <a:pt x="65678" y="819883"/>
                  <a:pt x="60877" y="808106"/>
                  <a:pt x="57150" y="796925"/>
                </a:cubicBezTo>
                <a:cubicBezTo>
                  <a:pt x="56092" y="793750"/>
                  <a:pt x="54631" y="790682"/>
                  <a:pt x="53975" y="787400"/>
                </a:cubicBezTo>
                <a:cubicBezTo>
                  <a:pt x="52917" y="782108"/>
                  <a:pt x="52013" y="776783"/>
                  <a:pt x="50800" y="771525"/>
                </a:cubicBezTo>
                <a:cubicBezTo>
                  <a:pt x="48838" y="763021"/>
                  <a:pt x="45684" y="754765"/>
                  <a:pt x="44450" y="746125"/>
                </a:cubicBezTo>
                <a:lnTo>
                  <a:pt x="38100" y="701675"/>
                </a:lnTo>
                <a:cubicBezTo>
                  <a:pt x="37042" y="647700"/>
                  <a:pt x="36536" y="593711"/>
                  <a:pt x="34925" y="539750"/>
                </a:cubicBezTo>
                <a:cubicBezTo>
                  <a:pt x="34419" y="522791"/>
                  <a:pt x="34452" y="505700"/>
                  <a:pt x="31750" y="488950"/>
                </a:cubicBezTo>
                <a:cubicBezTo>
                  <a:pt x="29134" y="472730"/>
                  <a:pt x="22884" y="457301"/>
                  <a:pt x="19050" y="441325"/>
                </a:cubicBezTo>
                <a:cubicBezTo>
                  <a:pt x="16531" y="430830"/>
                  <a:pt x="15318" y="420046"/>
                  <a:pt x="12700" y="409575"/>
                </a:cubicBezTo>
                <a:cubicBezTo>
                  <a:pt x="11077" y="403081"/>
                  <a:pt x="7973" y="397019"/>
                  <a:pt x="6350" y="390525"/>
                </a:cubicBezTo>
                <a:cubicBezTo>
                  <a:pt x="3732" y="380054"/>
                  <a:pt x="0" y="358775"/>
                  <a:pt x="0" y="358775"/>
                </a:cubicBezTo>
                <a:cubicBezTo>
                  <a:pt x="1058" y="323850"/>
                  <a:pt x="1882" y="288917"/>
                  <a:pt x="3175" y="254000"/>
                </a:cubicBezTo>
                <a:cubicBezTo>
                  <a:pt x="5676" y="186483"/>
                  <a:pt x="-561" y="208057"/>
                  <a:pt x="9525" y="177800"/>
                </a:cubicBezTo>
                <a:cubicBezTo>
                  <a:pt x="9938" y="173672"/>
                  <a:pt x="12288" y="139740"/>
                  <a:pt x="15875" y="130175"/>
                </a:cubicBezTo>
                <a:cubicBezTo>
                  <a:pt x="17215" y="126602"/>
                  <a:pt x="20108" y="123825"/>
                  <a:pt x="22225" y="120650"/>
                </a:cubicBezTo>
                <a:cubicBezTo>
                  <a:pt x="23283" y="113242"/>
                  <a:pt x="23717" y="105717"/>
                  <a:pt x="25400" y="98425"/>
                </a:cubicBezTo>
                <a:cubicBezTo>
                  <a:pt x="26905" y="91903"/>
                  <a:pt x="29633" y="85725"/>
                  <a:pt x="31750" y="79375"/>
                </a:cubicBezTo>
                <a:lnTo>
                  <a:pt x="34925" y="69850"/>
                </a:lnTo>
                <a:cubicBezTo>
                  <a:pt x="35983" y="66675"/>
                  <a:pt x="35315" y="62181"/>
                  <a:pt x="38100" y="60325"/>
                </a:cubicBezTo>
                <a:lnTo>
                  <a:pt x="47625" y="53975"/>
                </a:lnTo>
                <a:cubicBezTo>
                  <a:pt x="49742" y="50800"/>
                  <a:pt x="51103" y="46963"/>
                  <a:pt x="53975" y="44450"/>
                </a:cubicBezTo>
                <a:cubicBezTo>
                  <a:pt x="73906" y="27011"/>
                  <a:pt x="69850" y="25929"/>
                  <a:pt x="73025" y="222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38"/>
          <p:cNvSpPr/>
          <p:nvPr/>
        </p:nvSpPr>
        <p:spPr>
          <a:xfrm>
            <a:off x="7092950" y="2232025"/>
            <a:ext cx="1593882" cy="1587500"/>
          </a:xfrm>
          <a:custGeom>
            <a:avLst/>
            <a:gdLst>
              <a:gd name="connsiteX0" fmla="*/ 0 w 1593882"/>
              <a:gd name="connsiteY0" fmla="*/ 44450 h 1587500"/>
              <a:gd name="connsiteX1" fmla="*/ 0 w 1593882"/>
              <a:gd name="connsiteY1" fmla="*/ 44450 h 1587500"/>
              <a:gd name="connsiteX2" fmla="*/ 44450 w 1593882"/>
              <a:gd name="connsiteY2" fmla="*/ 63500 h 1587500"/>
              <a:gd name="connsiteX3" fmla="*/ 69850 w 1593882"/>
              <a:gd name="connsiteY3" fmla="*/ 66675 h 1587500"/>
              <a:gd name="connsiteX4" fmla="*/ 101600 w 1593882"/>
              <a:gd name="connsiteY4" fmla="*/ 76200 h 1587500"/>
              <a:gd name="connsiteX5" fmla="*/ 111125 w 1593882"/>
              <a:gd name="connsiteY5" fmla="*/ 79375 h 1587500"/>
              <a:gd name="connsiteX6" fmla="*/ 139700 w 1593882"/>
              <a:gd name="connsiteY6" fmla="*/ 95250 h 1587500"/>
              <a:gd name="connsiteX7" fmla="*/ 149225 w 1593882"/>
              <a:gd name="connsiteY7" fmla="*/ 101600 h 1587500"/>
              <a:gd name="connsiteX8" fmla="*/ 168275 w 1593882"/>
              <a:gd name="connsiteY8" fmla="*/ 104775 h 1587500"/>
              <a:gd name="connsiteX9" fmla="*/ 231775 w 1593882"/>
              <a:gd name="connsiteY9" fmla="*/ 107950 h 1587500"/>
              <a:gd name="connsiteX10" fmla="*/ 250825 w 1593882"/>
              <a:gd name="connsiteY10" fmla="*/ 114300 h 1587500"/>
              <a:gd name="connsiteX11" fmla="*/ 269875 w 1593882"/>
              <a:gd name="connsiteY11" fmla="*/ 127000 h 1587500"/>
              <a:gd name="connsiteX12" fmla="*/ 298450 w 1593882"/>
              <a:gd name="connsiteY12" fmla="*/ 139700 h 1587500"/>
              <a:gd name="connsiteX13" fmla="*/ 307975 w 1593882"/>
              <a:gd name="connsiteY13" fmla="*/ 142875 h 1587500"/>
              <a:gd name="connsiteX14" fmla="*/ 346075 w 1593882"/>
              <a:gd name="connsiteY14" fmla="*/ 158750 h 1587500"/>
              <a:gd name="connsiteX15" fmla="*/ 355600 w 1593882"/>
              <a:gd name="connsiteY15" fmla="*/ 165100 h 1587500"/>
              <a:gd name="connsiteX16" fmla="*/ 374650 w 1593882"/>
              <a:gd name="connsiteY16" fmla="*/ 168275 h 1587500"/>
              <a:gd name="connsiteX17" fmla="*/ 390525 w 1593882"/>
              <a:gd name="connsiteY17" fmla="*/ 171450 h 1587500"/>
              <a:gd name="connsiteX18" fmla="*/ 419100 w 1593882"/>
              <a:gd name="connsiteY18" fmla="*/ 184150 h 1587500"/>
              <a:gd name="connsiteX19" fmla="*/ 450850 w 1593882"/>
              <a:gd name="connsiteY19" fmla="*/ 193675 h 1587500"/>
              <a:gd name="connsiteX20" fmla="*/ 482600 w 1593882"/>
              <a:gd name="connsiteY20" fmla="*/ 203200 h 1587500"/>
              <a:gd name="connsiteX21" fmla="*/ 492125 w 1593882"/>
              <a:gd name="connsiteY21" fmla="*/ 206375 h 1587500"/>
              <a:gd name="connsiteX22" fmla="*/ 511175 w 1593882"/>
              <a:gd name="connsiteY22" fmla="*/ 219075 h 1587500"/>
              <a:gd name="connsiteX23" fmla="*/ 520700 w 1593882"/>
              <a:gd name="connsiteY23" fmla="*/ 222250 h 1587500"/>
              <a:gd name="connsiteX24" fmla="*/ 539750 w 1593882"/>
              <a:gd name="connsiteY24" fmla="*/ 234950 h 1587500"/>
              <a:gd name="connsiteX25" fmla="*/ 549275 w 1593882"/>
              <a:gd name="connsiteY25" fmla="*/ 241300 h 1587500"/>
              <a:gd name="connsiteX26" fmla="*/ 555625 w 1593882"/>
              <a:gd name="connsiteY26" fmla="*/ 250825 h 1587500"/>
              <a:gd name="connsiteX27" fmla="*/ 574675 w 1593882"/>
              <a:gd name="connsiteY27" fmla="*/ 257175 h 1587500"/>
              <a:gd name="connsiteX28" fmla="*/ 603250 w 1593882"/>
              <a:gd name="connsiteY28" fmla="*/ 269875 h 1587500"/>
              <a:gd name="connsiteX29" fmla="*/ 635000 w 1593882"/>
              <a:gd name="connsiteY29" fmla="*/ 279400 h 1587500"/>
              <a:gd name="connsiteX30" fmla="*/ 644525 w 1593882"/>
              <a:gd name="connsiteY30" fmla="*/ 285750 h 1587500"/>
              <a:gd name="connsiteX31" fmla="*/ 663575 w 1593882"/>
              <a:gd name="connsiteY31" fmla="*/ 292100 h 1587500"/>
              <a:gd name="connsiteX32" fmla="*/ 682625 w 1593882"/>
              <a:gd name="connsiteY32" fmla="*/ 304800 h 1587500"/>
              <a:gd name="connsiteX33" fmla="*/ 701675 w 1593882"/>
              <a:gd name="connsiteY33" fmla="*/ 317500 h 1587500"/>
              <a:gd name="connsiteX34" fmla="*/ 720725 w 1593882"/>
              <a:gd name="connsiteY34" fmla="*/ 333375 h 1587500"/>
              <a:gd name="connsiteX35" fmla="*/ 733425 w 1593882"/>
              <a:gd name="connsiteY35" fmla="*/ 336550 h 1587500"/>
              <a:gd name="connsiteX36" fmla="*/ 742950 w 1593882"/>
              <a:gd name="connsiteY36" fmla="*/ 339725 h 1587500"/>
              <a:gd name="connsiteX37" fmla="*/ 755650 w 1593882"/>
              <a:gd name="connsiteY37" fmla="*/ 355600 h 1587500"/>
              <a:gd name="connsiteX38" fmla="*/ 768350 w 1593882"/>
              <a:gd name="connsiteY38" fmla="*/ 374650 h 1587500"/>
              <a:gd name="connsiteX39" fmla="*/ 774700 w 1593882"/>
              <a:gd name="connsiteY39" fmla="*/ 384175 h 1587500"/>
              <a:gd name="connsiteX40" fmla="*/ 784225 w 1593882"/>
              <a:gd name="connsiteY40" fmla="*/ 393700 h 1587500"/>
              <a:gd name="connsiteX41" fmla="*/ 803275 w 1593882"/>
              <a:gd name="connsiteY41" fmla="*/ 406400 h 1587500"/>
              <a:gd name="connsiteX42" fmla="*/ 828675 w 1593882"/>
              <a:gd name="connsiteY42" fmla="*/ 428625 h 1587500"/>
              <a:gd name="connsiteX43" fmla="*/ 838200 w 1593882"/>
              <a:gd name="connsiteY43" fmla="*/ 434975 h 1587500"/>
              <a:gd name="connsiteX44" fmla="*/ 847725 w 1593882"/>
              <a:gd name="connsiteY44" fmla="*/ 438150 h 1587500"/>
              <a:gd name="connsiteX45" fmla="*/ 857250 w 1593882"/>
              <a:gd name="connsiteY45" fmla="*/ 444500 h 1587500"/>
              <a:gd name="connsiteX46" fmla="*/ 876300 w 1593882"/>
              <a:gd name="connsiteY46" fmla="*/ 450850 h 1587500"/>
              <a:gd name="connsiteX47" fmla="*/ 889000 w 1593882"/>
              <a:gd name="connsiteY47" fmla="*/ 463550 h 1587500"/>
              <a:gd name="connsiteX48" fmla="*/ 892175 w 1593882"/>
              <a:gd name="connsiteY48" fmla="*/ 473075 h 1587500"/>
              <a:gd name="connsiteX49" fmla="*/ 901700 w 1593882"/>
              <a:gd name="connsiteY49" fmla="*/ 476250 h 1587500"/>
              <a:gd name="connsiteX50" fmla="*/ 923925 w 1593882"/>
              <a:gd name="connsiteY50" fmla="*/ 485775 h 1587500"/>
              <a:gd name="connsiteX51" fmla="*/ 936625 w 1593882"/>
              <a:gd name="connsiteY51" fmla="*/ 495300 h 1587500"/>
              <a:gd name="connsiteX52" fmla="*/ 949325 w 1593882"/>
              <a:gd name="connsiteY52" fmla="*/ 498475 h 1587500"/>
              <a:gd name="connsiteX53" fmla="*/ 962025 w 1593882"/>
              <a:gd name="connsiteY53" fmla="*/ 517525 h 1587500"/>
              <a:gd name="connsiteX54" fmla="*/ 971550 w 1593882"/>
              <a:gd name="connsiteY54" fmla="*/ 530225 h 1587500"/>
              <a:gd name="connsiteX55" fmla="*/ 984250 w 1593882"/>
              <a:gd name="connsiteY55" fmla="*/ 549275 h 1587500"/>
              <a:gd name="connsiteX56" fmla="*/ 996950 w 1593882"/>
              <a:gd name="connsiteY56" fmla="*/ 568325 h 1587500"/>
              <a:gd name="connsiteX57" fmla="*/ 1009650 w 1593882"/>
              <a:gd name="connsiteY57" fmla="*/ 587375 h 1587500"/>
              <a:gd name="connsiteX58" fmla="*/ 1016000 w 1593882"/>
              <a:gd name="connsiteY58" fmla="*/ 596900 h 1587500"/>
              <a:gd name="connsiteX59" fmla="*/ 1035050 w 1593882"/>
              <a:gd name="connsiteY59" fmla="*/ 609600 h 1587500"/>
              <a:gd name="connsiteX60" fmla="*/ 1047750 w 1593882"/>
              <a:gd name="connsiteY60" fmla="*/ 628650 h 1587500"/>
              <a:gd name="connsiteX61" fmla="*/ 1047750 w 1593882"/>
              <a:gd name="connsiteY61" fmla="*/ 625475 h 1587500"/>
              <a:gd name="connsiteX62" fmla="*/ 1038225 w 1593882"/>
              <a:gd name="connsiteY62" fmla="*/ 600075 h 1587500"/>
              <a:gd name="connsiteX63" fmla="*/ 1038225 w 1593882"/>
              <a:gd name="connsiteY63" fmla="*/ 638175 h 1587500"/>
              <a:gd name="connsiteX64" fmla="*/ 1044575 w 1593882"/>
              <a:gd name="connsiteY64" fmla="*/ 647700 h 1587500"/>
              <a:gd name="connsiteX65" fmla="*/ 1060450 w 1593882"/>
              <a:gd name="connsiteY65" fmla="*/ 669925 h 1587500"/>
              <a:gd name="connsiteX66" fmla="*/ 1069975 w 1593882"/>
              <a:gd name="connsiteY66" fmla="*/ 666750 h 1587500"/>
              <a:gd name="connsiteX67" fmla="*/ 1082675 w 1593882"/>
              <a:gd name="connsiteY67" fmla="*/ 663575 h 1587500"/>
              <a:gd name="connsiteX68" fmla="*/ 1095375 w 1593882"/>
              <a:gd name="connsiteY68" fmla="*/ 682625 h 1587500"/>
              <a:gd name="connsiteX69" fmla="*/ 1101725 w 1593882"/>
              <a:gd name="connsiteY69" fmla="*/ 701675 h 1587500"/>
              <a:gd name="connsiteX70" fmla="*/ 1123950 w 1593882"/>
              <a:gd name="connsiteY70" fmla="*/ 727075 h 1587500"/>
              <a:gd name="connsiteX71" fmla="*/ 1136650 w 1593882"/>
              <a:gd name="connsiteY71" fmla="*/ 739775 h 1587500"/>
              <a:gd name="connsiteX72" fmla="*/ 1152525 w 1593882"/>
              <a:gd name="connsiteY72" fmla="*/ 752475 h 1587500"/>
              <a:gd name="connsiteX73" fmla="*/ 1165225 w 1593882"/>
              <a:gd name="connsiteY73" fmla="*/ 771525 h 1587500"/>
              <a:gd name="connsiteX74" fmla="*/ 1174750 w 1593882"/>
              <a:gd name="connsiteY74" fmla="*/ 777875 h 1587500"/>
              <a:gd name="connsiteX75" fmla="*/ 1193800 w 1593882"/>
              <a:gd name="connsiteY75" fmla="*/ 796925 h 1587500"/>
              <a:gd name="connsiteX76" fmla="*/ 1219200 w 1593882"/>
              <a:gd name="connsiteY76" fmla="*/ 812800 h 1587500"/>
              <a:gd name="connsiteX77" fmla="*/ 1228725 w 1593882"/>
              <a:gd name="connsiteY77" fmla="*/ 831850 h 1587500"/>
              <a:gd name="connsiteX78" fmla="*/ 1235075 w 1593882"/>
              <a:gd name="connsiteY78" fmla="*/ 841375 h 1587500"/>
              <a:gd name="connsiteX79" fmla="*/ 1241425 w 1593882"/>
              <a:gd name="connsiteY79" fmla="*/ 860425 h 1587500"/>
              <a:gd name="connsiteX80" fmla="*/ 1254125 w 1593882"/>
              <a:gd name="connsiteY80" fmla="*/ 879475 h 1587500"/>
              <a:gd name="connsiteX81" fmla="*/ 1266825 w 1593882"/>
              <a:gd name="connsiteY81" fmla="*/ 901700 h 1587500"/>
              <a:gd name="connsiteX82" fmla="*/ 1276350 w 1593882"/>
              <a:gd name="connsiteY82" fmla="*/ 911225 h 1587500"/>
              <a:gd name="connsiteX83" fmla="*/ 1285875 w 1593882"/>
              <a:gd name="connsiteY83" fmla="*/ 930275 h 1587500"/>
              <a:gd name="connsiteX84" fmla="*/ 1295400 w 1593882"/>
              <a:gd name="connsiteY84" fmla="*/ 939800 h 1587500"/>
              <a:gd name="connsiteX85" fmla="*/ 1308100 w 1593882"/>
              <a:gd name="connsiteY85" fmla="*/ 958850 h 1587500"/>
              <a:gd name="connsiteX86" fmla="*/ 1314450 w 1593882"/>
              <a:gd name="connsiteY86" fmla="*/ 968375 h 1587500"/>
              <a:gd name="connsiteX87" fmla="*/ 1320800 w 1593882"/>
              <a:gd name="connsiteY87" fmla="*/ 987425 h 1587500"/>
              <a:gd name="connsiteX88" fmla="*/ 1323975 w 1593882"/>
              <a:gd name="connsiteY88" fmla="*/ 996950 h 1587500"/>
              <a:gd name="connsiteX89" fmla="*/ 1330325 w 1593882"/>
              <a:gd name="connsiteY89" fmla="*/ 1006475 h 1587500"/>
              <a:gd name="connsiteX90" fmla="*/ 1336675 w 1593882"/>
              <a:gd name="connsiteY90" fmla="*/ 1025525 h 1587500"/>
              <a:gd name="connsiteX91" fmla="*/ 1343025 w 1593882"/>
              <a:gd name="connsiteY91" fmla="*/ 1047750 h 1587500"/>
              <a:gd name="connsiteX92" fmla="*/ 1349375 w 1593882"/>
              <a:gd name="connsiteY92" fmla="*/ 1057275 h 1587500"/>
              <a:gd name="connsiteX93" fmla="*/ 1358900 w 1593882"/>
              <a:gd name="connsiteY93" fmla="*/ 1076325 h 1587500"/>
              <a:gd name="connsiteX94" fmla="*/ 1365250 w 1593882"/>
              <a:gd name="connsiteY94" fmla="*/ 1098550 h 1587500"/>
              <a:gd name="connsiteX95" fmla="*/ 1371600 w 1593882"/>
              <a:gd name="connsiteY95" fmla="*/ 1108075 h 1587500"/>
              <a:gd name="connsiteX96" fmla="*/ 1374775 w 1593882"/>
              <a:gd name="connsiteY96" fmla="*/ 1117600 h 1587500"/>
              <a:gd name="connsiteX97" fmla="*/ 1384300 w 1593882"/>
              <a:gd name="connsiteY97" fmla="*/ 1123950 h 1587500"/>
              <a:gd name="connsiteX98" fmla="*/ 1390650 w 1593882"/>
              <a:gd name="connsiteY98" fmla="*/ 1133475 h 1587500"/>
              <a:gd name="connsiteX99" fmla="*/ 1400175 w 1593882"/>
              <a:gd name="connsiteY99" fmla="*/ 1139825 h 1587500"/>
              <a:gd name="connsiteX100" fmla="*/ 1403350 w 1593882"/>
              <a:gd name="connsiteY100" fmla="*/ 1155700 h 1587500"/>
              <a:gd name="connsiteX101" fmla="*/ 1409700 w 1593882"/>
              <a:gd name="connsiteY101" fmla="*/ 1174750 h 1587500"/>
              <a:gd name="connsiteX102" fmla="*/ 1419225 w 1593882"/>
              <a:gd name="connsiteY102" fmla="*/ 1222375 h 1587500"/>
              <a:gd name="connsiteX103" fmla="*/ 1422400 w 1593882"/>
              <a:gd name="connsiteY103" fmla="*/ 1231900 h 1587500"/>
              <a:gd name="connsiteX104" fmla="*/ 1425575 w 1593882"/>
              <a:gd name="connsiteY104" fmla="*/ 1241425 h 1587500"/>
              <a:gd name="connsiteX105" fmla="*/ 1444625 w 1593882"/>
              <a:gd name="connsiteY105" fmla="*/ 1270000 h 1587500"/>
              <a:gd name="connsiteX106" fmla="*/ 1450975 w 1593882"/>
              <a:gd name="connsiteY106" fmla="*/ 1279525 h 1587500"/>
              <a:gd name="connsiteX107" fmla="*/ 1457325 w 1593882"/>
              <a:gd name="connsiteY107" fmla="*/ 1301750 h 1587500"/>
              <a:gd name="connsiteX108" fmla="*/ 1463675 w 1593882"/>
              <a:gd name="connsiteY108" fmla="*/ 1346200 h 1587500"/>
              <a:gd name="connsiteX109" fmla="*/ 1466850 w 1593882"/>
              <a:gd name="connsiteY109" fmla="*/ 1403350 h 1587500"/>
              <a:gd name="connsiteX110" fmla="*/ 1476375 w 1593882"/>
              <a:gd name="connsiteY110" fmla="*/ 1431925 h 1587500"/>
              <a:gd name="connsiteX111" fmla="*/ 1479550 w 1593882"/>
              <a:gd name="connsiteY111" fmla="*/ 1441450 h 1587500"/>
              <a:gd name="connsiteX112" fmla="*/ 1482725 w 1593882"/>
              <a:gd name="connsiteY112" fmla="*/ 1460500 h 1587500"/>
              <a:gd name="connsiteX113" fmla="*/ 1489075 w 1593882"/>
              <a:gd name="connsiteY113" fmla="*/ 1508125 h 1587500"/>
              <a:gd name="connsiteX114" fmla="*/ 1492250 w 1593882"/>
              <a:gd name="connsiteY114" fmla="*/ 1517650 h 1587500"/>
              <a:gd name="connsiteX115" fmla="*/ 1495425 w 1593882"/>
              <a:gd name="connsiteY115" fmla="*/ 1530350 h 1587500"/>
              <a:gd name="connsiteX116" fmla="*/ 1498600 w 1593882"/>
              <a:gd name="connsiteY116" fmla="*/ 1539875 h 1587500"/>
              <a:gd name="connsiteX117" fmla="*/ 1504950 w 1593882"/>
              <a:gd name="connsiteY117" fmla="*/ 1562100 h 1587500"/>
              <a:gd name="connsiteX118" fmla="*/ 1517650 w 1593882"/>
              <a:gd name="connsiteY118" fmla="*/ 1581150 h 1587500"/>
              <a:gd name="connsiteX119" fmla="*/ 1527175 w 1593882"/>
              <a:gd name="connsiteY119" fmla="*/ 1587500 h 1587500"/>
              <a:gd name="connsiteX120" fmla="*/ 1546225 w 1593882"/>
              <a:gd name="connsiteY120" fmla="*/ 1574800 h 1587500"/>
              <a:gd name="connsiteX121" fmla="*/ 1552575 w 1593882"/>
              <a:gd name="connsiteY121" fmla="*/ 1555750 h 1587500"/>
              <a:gd name="connsiteX122" fmla="*/ 1555750 w 1593882"/>
              <a:gd name="connsiteY122" fmla="*/ 1463675 h 1587500"/>
              <a:gd name="connsiteX123" fmla="*/ 1558925 w 1593882"/>
              <a:gd name="connsiteY123" fmla="*/ 1311275 h 1587500"/>
              <a:gd name="connsiteX124" fmla="*/ 1562100 w 1593882"/>
              <a:gd name="connsiteY124" fmla="*/ 1279525 h 1587500"/>
              <a:gd name="connsiteX125" fmla="*/ 1571625 w 1593882"/>
              <a:gd name="connsiteY125" fmla="*/ 1238250 h 1587500"/>
              <a:gd name="connsiteX126" fmla="*/ 1574800 w 1593882"/>
              <a:gd name="connsiteY126" fmla="*/ 1228725 h 1587500"/>
              <a:gd name="connsiteX127" fmla="*/ 1581150 w 1593882"/>
              <a:gd name="connsiteY127" fmla="*/ 1219200 h 1587500"/>
              <a:gd name="connsiteX128" fmla="*/ 1584325 w 1593882"/>
              <a:gd name="connsiteY128" fmla="*/ 1200150 h 1587500"/>
              <a:gd name="connsiteX129" fmla="*/ 1587500 w 1593882"/>
              <a:gd name="connsiteY129" fmla="*/ 1187450 h 1587500"/>
              <a:gd name="connsiteX130" fmla="*/ 1584325 w 1593882"/>
              <a:gd name="connsiteY130" fmla="*/ 1073150 h 1587500"/>
              <a:gd name="connsiteX131" fmla="*/ 1590675 w 1593882"/>
              <a:gd name="connsiteY131" fmla="*/ 746125 h 1587500"/>
              <a:gd name="connsiteX132" fmla="*/ 1584325 w 1593882"/>
              <a:gd name="connsiteY132" fmla="*/ 561975 h 1587500"/>
              <a:gd name="connsiteX133" fmla="*/ 1581150 w 1593882"/>
              <a:gd name="connsiteY133" fmla="*/ 517525 h 1587500"/>
              <a:gd name="connsiteX134" fmla="*/ 1587500 w 1593882"/>
              <a:gd name="connsiteY134" fmla="*/ 269875 h 1587500"/>
              <a:gd name="connsiteX135" fmla="*/ 1581150 w 1593882"/>
              <a:gd name="connsiteY135" fmla="*/ 209550 h 1587500"/>
              <a:gd name="connsiteX136" fmla="*/ 1577975 w 1593882"/>
              <a:gd name="connsiteY136" fmla="*/ 190500 h 1587500"/>
              <a:gd name="connsiteX137" fmla="*/ 1571625 w 1593882"/>
              <a:gd name="connsiteY137" fmla="*/ 165100 h 1587500"/>
              <a:gd name="connsiteX138" fmla="*/ 1565275 w 1593882"/>
              <a:gd name="connsiteY138" fmla="*/ 127000 h 1587500"/>
              <a:gd name="connsiteX139" fmla="*/ 1562100 w 1593882"/>
              <a:gd name="connsiteY139" fmla="*/ 104775 h 1587500"/>
              <a:gd name="connsiteX140" fmla="*/ 1558925 w 1593882"/>
              <a:gd name="connsiteY140" fmla="*/ 88900 h 1587500"/>
              <a:gd name="connsiteX141" fmla="*/ 1536700 w 1593882"/>
              <a:gd name="connsiteY141" fmla="*/ 60325 h 1587500"/>
              <a:gd name="connsiteX142" fmla="*/ 1524000 w 1593882"/>
              <a:gd name="connsiteY142" fmla="*/ 47625 h 1587500"/>
              <a:gd name="connsiteX143" fmla="*/ 1495425 w 1593882"/>
              <a:gd name="connsiteY143" fmla="*/ 31750 h 1587500"/>
              <a:gd name="connsiteX144" fmla="*/ 1485900 w 1593882"/>
              <a:gd name="connsiteY144" fmla="*/ 22225 h 1587500"/>
              <a:gd name="connsiteX145" fmla="*/ 1454150 w 1593882"/>
              <a:gd name="connsiteY145" fmla="*/ 15875 h 1587500"/>
              <a:gd name="connsiteX146" fmla="*/ 1374775 w 1593882"/>
              <a:gd name="connsiteY146" fmla="*/ 12700 h 1587500"/>
              <a:gd name="connsiteX147" fmla="*/ 1273175 w 1593882"/>
              <a:gd name="connsiteY147" fmla="*/ 9525 h 1587500"/>
              <a:gd name="connsiteX148" fmla="*/ 1257300 w 1593882"/>
              <a:gd name="connsiteY148" fmla="*/ 6350 h 1587500"/>
              <a:gd name="connsiteX149" fmla="*/ 1235075 w 1593882"/>
              <a:gd name="connsiteY149" fmla="*/ 3175 h 1587500"/>
              <a:gd name="connsiteX150" fmla="*/ 1225550 w 1593882"/>
              <a:gd name="connsiteY150" fmla="*/ 0 h 1587500"/>
              <a:gd name="connsiteX151" fmla="*/ 1152525 w 1593882"/>
              <a:gd name="connsiteY151" fmla="*/ 3175 h 1587500"/>
              <a:gd name="connsiteX152" fmla="*/ 1111250 w 1593882"/>
              <a:gd name="connsiteY152" fmla="*/ 9525 h 1587500"/>
              <a:gd name="connsiteX153" fmla="*/ 1066800 w 1593882"/>
              <a:gd name="connsiteY153" fmla="*/ 15875 h 1587500"/>
              <a:gd name="connsiteX154" fmla="*/ 952500 w 1593882"/>
              <a:gd name="connsiteY154" fmla="*/ 12700 h 1587500"/>
              <a:gd name="connsiteX155" fmla="*/ 920750 w 1593882"/>
              <a:gd name="connsiteY155" fmla="*/ 9525 h 1587500"/>
              <a:gd name="connsiteX156" fmla="*/ 831850 w 1593882"/>
              <a:gd name="connsiteY156" fmla="*/ 12700 h 1587500"/>
              <a:gd name="connsiteX157" fmla="*/ 469900 w 1593882"/>
              <a:gd name="connsiteY157" fmla="*/ 12700 h 1587500"/>
              <a:gd name="connsiteX158" fmla="*/ 428625 w 1593882"/>
              <a:gd name="connsiteY158" fmla="*/ 15875 h 1587500"/>
              <a:gd name="connsiteX159" fmla="*/ 371475 w 1593882"/>
              <a:gd name="connsiteY159" fmla="*/ 22225 h 1587500"/>
              <a:gd name="connsiteX160" fmla="*/ 349250 w 1593882"/>
              <a:gd name="connsiteY160" fmla="*/ 28575 h 1587500"/>
              <a:gd name="connsiteX161" fmla="*/ 333375 w 1593882"/>
              <a:gd name="connsiteY161" fmla="*/ 31750 h 1587500"/>
              <a:gd name="connsiteX162" fmla="*/ 301625 w 1593882"/>
              <a:gd name="connsiteY162" fmla="*/ 28575 h 1587500"/>
              <a:gd name="connsiteX163" fmla="*/ 282575 w 1593882"/>
              <a:gd name="connsiteY163" fmla="*/ 22225 h 1587500"/>
              <a:gd name="connsiteX164" fmla="*/ 149225 w 1593882"/>
              <a:gd name="connsiteY164" fmla="*/ 22225 h 1587500"/>
              <a:gd name="connsiteX165" fmla="*/ 63500 w 1593882"/>
              <a:gd name="connsiteY165" fmla="*/ 25400 h 1587500"/>
              <a:gd name="connsiteX166" fmla="*/ 34925 w 1593882"/>
              <a:gd name="connsiteY166" fmla="*/ 34925 h 1587500"/>
              <a:gd name="connsiteX167" fmla="*/ 25400 w 1593882"/>
              <a:gd name="connsiteY167" fmla="*/ 38100 h 1587500"/>
              <a:gd name="connsiteX168" fmla="*/ 15875 w 1593882"/>
              <a:gd name="connsiteY168" fmla="*/ 41275 h 1587500"/>
              <a:gd name="connsiteX169" fmla="*/ 0 w 1593882"/>
              <a:gd name="connsiteY169" fmla="*/ 4445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1593882" h="1587500">
                <a:moveTo>
                  <a:pt x="0" y="44450"/>
                </a:moveTo>
                <a:lnTo>
                  <a:pt x="0" y="44450"/>
                </a:lnTo>
                <a:cubicBezTo>
                  <a:pt x="9364" y="49132"/>
                  <a:pt x="31992" y="61943"/>
                  <a:pt x="44450" y="63500"/>
                </a:cubicBezTo>
                <a:cubicBezTo>
                  <a:pt x="52917" y="64558"/>
                  <a:pt x="61434" y="65272"/>
                  <a:pt x="69850" y="66675"/>
                </a:cubicBezTo>
                <a:cubicBezTo>
                  <a:pt x="79447" y="68274"/>
                  <a:pt x="93131" y="73377"/>
                  <a:pt x="101600" y="76200"/>
                </a:cubicBezTo>
                <a:lnTo>
                  <a:pt x="111125" y="79375"/>
                </a:lnTo>
                <a:cubicBezTo>
                  <a:pt x="141020" y="109270"/>
                  <a:pt x="93081" y="64170"/>
                  <a:pt x="139700" y="95250"/>
                </a:cubicBezTo>
                <a:cubicBezTo>
                  <a:pt x="142875" y="97367"/>
                  <a:pt x="145605" y="100393"/>
                  <a:pt x="149225" y="101600"/>
                </a:cubicBezTo>
                <a:cubicBezTo>
                  <a:pt x="155332" y="103636"/>
                  <a:pt x="161856" y="104281"/>
                  <a:pt x="168275" y="104775"/>
                </a:cubicBezTo>
                <a:cubicBezTo>
                  <a:pt x="189406" y="106400"/>
                  <a:pt x="210608" y="106892"/>
                  <a:pt x="231775" y="107950"/>
                </a:cubicBezTo>
                <a:cubicBezTo>
                  <a:pt x="238125" y="110067"/>
                  <a:pt x="245256" y="110587"/>
                  <a:pt x="250825" y="114300"/>
                </a:cubicBezTo>
                <a:cubicBezTo>
                  <a:pt x="257175" y="118533"/>
                  <a:pt x="262635" y="124587"/>
                  <a:pt x="269875" y="127000"/>
                </a:cubicBezTo>
                <a:cubicBezTo>
                  <a:pt x="319022" y="143382"/>
                  <a:pt x="268261" y="124606"/>
                  <a:pt x="298450" y="139700"/>
                </a:cubicBezTo>
                <a:cubicBezTo>
                  <a:pt x="301443" y="141197"/>
                  <a:pt x="305049" y="141250"/>
                  <a:pt x="307975" y="142875"/>
                </a:cubicBezTo>
                <a:cubicBezTo>
                  <a:pt x="339355" y="160308"/>
                  <a:pt x="313615" y="153340"/>
                  <a:pt x="346075" y="158750"/>
                </a:cubicBezTo>
                <a:cubicBezTo>
                  <a:pt x="349250" y="160867"/>
                  <a:pt x="351980" y="163893"/>
                  <a:pt x="355600" y="165100"/>
                </a:cubicBezTo>
                <a:cubicBezTo>
                  <a:pt x="361707" y="167136"/>
                  <a:pt x="368316" y="167123"/>
                  <a:pt x="374650" y="168275"/>
                </a:cubicBezTo>
                <a:cubicBezTo>
                  <a:pt x="379959" y="169240"/>
                  <a:pt x="385319" y="170030"/>
                  <a:pt x="390525" y="171450"/>
                </a:cubicBezTo>
                <a:cubicBezTo>
                  <a:pt x="439458" y="184795"/>
                  <a:pt x="389033" y="170787"/>
                  <a:pt x="419100" y="184150"/>
                </a:cubicBezTo>
                <a:cubicBezTo>
                  <a:pt x="441181" y="193964"/>
                  <a:pt x="432379" y="187518"/>
                  <a:pt x="450850" y="193675"/>
                </a:cubicBezTo>
                <a:cubicBezTo>
                  <a:pt x="502045" y="210740"/>
                  <a:pt x="432438" y="190659"/>
                  <a:pt x="482600" y="203200"/>
                </a:cubicBezTo>
                <a:cubicBezTo>
                  <a:pt x="485847" y="204012"/>
                  <a:pt x="489199" y="204750"/>
                  <a:pt x="492125" y="206375"/>
                </a:cubicBezTo>
                <a:cubicBezTo>
                  <a:pt x="498796" y="210081"/>
                  <a:pt x="503935" y="216662"/>
                  <a:pt x="511175" y="219075"/>
                </a:cubicBezTo>
                <a:cubicBezTo>
                  <a:pt x="514350" y="220133"/>
                  <a:pt x="517774" y="220625"/>
                  <a:pt x="520700" y="222250"/>
                </a:cubicBezTo>
                <a:cubicBezTo>
                  <a:pt x="527371" y="225956"/>
                  <a:pt x="533400" y="230717"/>
                  <a:pt x="539750" y="234950"/>
                </a:cubicBezTo>
                <a:lnTo>
                  <a:pt x="549275" y="241300"/>
                </a:lnTo>
                <a:cubicBezTo>
                  <a:pt x="551392" y="244475"/>
                  <a:pt x="552389" y="248803"/>
                  <a:pt x="555625" y="250825"/>
                </a:cubicBezTo>
                <a:cubicBezTo>
                  <a:pt x="561301" y="254373"/>
                  <a:pt x="569106" y="253462"/>
                  <a:pt x="574675" y="257175"/>
                </a:cubicBezTo>
                <a:cubicBezTo>
                  <a:pt x="587185" y="265515"/>
                  <a:pt x="585114" y="265341"/>
                  <a:pt x="603250" y="269875"/>
                </a:cubicBezTo>
                <a:cubicBezTo>
                  <a:pt x="610349" y="271650"/>
                  <a:pt x="630362" y="276308"/>
                  <a:pt x="635000" y="279400"/>
                </a:cubicBezTo>
                <a:cubicBezTo>
                  <a:pt x="638175" y="281517"/>
                  <a:pt x="641038" y="284200"/>
                  <a:pt x="644525" y="285750"/>
                </a:cubicBezTo>
                <a:cubicBezTo>
                  <a:pt x="650642" y="288468"/>
                  <a:pt x="658006" y="288387"/>
                  <a:pt x="663575" y="292100"/>
                </a:cubicBezTo>
                <a:lnTo>
                  <a:pt x="682625" y="304800"/>
                </a:lnTo>
                <a:cubicBezTo>
                  <a:pt x="693786" y="321542"/>
                  <a:pt x="682539" y="309299"/>
                  <a:pt x="701675" y="317500"/>
                </a:cubicBezTo>
                <a:cubicBezTo>
                  <a:pt x="723998" y="327067"/>
                  <a:pt x="697839" y="320297"/>
                  <a:pt x="720725" y="333375"/>
                </a:cubicBezTo>
                <a:cubicBezTo>
                  <a:pt x="724514" y="335540"/>
                  <a:pt x="729229" y="335351"/>
                  <a:pt x="733425" y="336550"/>
                </a:cubicBezTo>
                <a:cubicBezTo>
                  <a:pt x="736643" y="337469"/>
                  <a:pt x="739775" y="338667"/>
                  <a:pt x="742950" y="339725"/>
                </a:cubicBezTo>
                <a:cubicBezTo>
                  <a:pt x="750100" y="361175"/>
                  <a:pt x="740184" y="337925"/>
                  <a:pt x="755650" y="355600"/>
                </a:cubicBezTo>
                <a:cubicBezTo>
                  <a:pt x="760676" y="361343"/>
                  <a:pt x="764117" y="368300"/>
                  <a:pt x="768350" y="374650"/>
                </a:cubicBezTo>
                <a:cubicBezTo>
                  <a:pt x="770467" y="377825"/>
                  <a:pt x="772002" y="381477"/>
                  <a:pt x="774700" y="384175"/>
                </a:cubicBezTo>
                <a:cubicBezTo>
                  <a:pt x="777875" y="387350"/>
                  <a:pt x="780681" y="390943"/>
                  <a:pt x="784225" y="393700"/>
                </a:cubicBezTo>
                <a:cubicBezTo>
                  <a:pt x="790249" y="398385"/>
                  <a:pt x="803275" y="406400"/>
                  <a:pt x="803275" y="406400"/>
                </a:cubicBezTo>
                <a:cubicBezTo>
                  <a:pt x="813858" y="422275"/>
                  <a:pt x="806450" y="413808"/>
                  <a:pt x="828675" y="428625"/>
                </a:cubicBezTo>
                <a:cubicBezTo>
                  <a:pt x="831850" y="430742"/>
                  <a:pt x="834580" y="433768"/>
                  <a:pt x="838200" y="434975"/>
                </a:cubicBezTo>
                <a:cubicBezTo>
                  <a:pt x="841375" y="436033"/>
                  <a:pt x="844732" y="436653"/>
                  <a:pt x="847725" y="438150"/>
                </a:cubicBezTo>
                <a:cubicBezTo>
                  <a:pt x="851138" y="439857"/>
                  <a:pt x="853763" y="442950"/>
                  <a:pt x="857250" y="444500"/>
                </a:cubicBezTo>
                <a:cubicBezTo>
                  <a:pt x="863367" y="447218"/>
                  <a:pt x="876300" y="450850"/>
                  <a:pt x="876300" y="450850"/>
                </a:cubicBezTo>
                <a:cubicBezTo>
                  <a:pt x="884767" y="476250"/>
                  <a:pt x="872067" y="446617"/>
                  <a:pt x="889000" y="463550"/>
                </a:cubicBezTo>
                <a:cubicBezTo>
                  <a:pt x="891367" y="465917"/>
                  <a:pt x="889808" y="470708"/>
                  <a:pt x="892175" y="473075"/>
                </a:cubicBezTo>
                <a:cubicBezTo>
                  <a:pt x="894542" y="475442"/>
                  <a:pt x="898707" y="474753"/>
                  <a:pt x="901700" y="476250"/>
                </a:cubicBezTo>
                <a:cubicBezTo>
                  <a:pt x="923626" y="487213"/>
                  <a:pt x="897494" y="479167"/>
                  <a:pt x="923925" y="485775"/>
                </a:cubicBezTo>
                <a:cubicBezTo>
                  <a:pt x="928158" y="488950"/>
                  <a:pt x="931892" y="492933"/>
                  <a:pt x="936625" y="495300"/>
                </a:cubicBezTo>
                <a:cubicBezTo>
                  <a:pt x="940528" y="497251"/>
                  <a:pt x="946041" y="495602"/>
                  <a:pt x="949325" y="498475"/>
                </a:cubicBezTo>
                <a:cubicBezTo>
                  <a:pt x="955068" y="503501"/>
                  <a:pt x="957446" y="511420"/>
                  <a:pt x="962025" y="517525"/>
                </a:cubicBezTo>
                <a:cubicBezTo>
                  <a:pt x="965200" y="521758"/>
                  <a:pt x="968515" y="525890"/>
                  <a:pt x="971550" y="530225"/>
                </a:cubicBezTo>
                <a:cubicBezTo>
                  <a:pt x="975927" y="536477"/>
                  <a:pt x="980017" y="542925"/>
                  <a:pt x="984250" y="549275"/>
                </a:cubicBezTo>
                <a:lnTo>
                  <a:pt x="996950" y="568325"/>
                </a:lnTo>
                <a:lnTo>
                  <a:pt x="1009650" y="587375"/>
                </a:lnTo>
                <a:cubicBezTo>
                  <a:pt x="1011767" y="590550"/>
                  <a:pt x="1012825" y="594783"/>
                  <a:pt x="1016000" y="596900"/>
                </a:cubicBezTo>
                <a:lnTo>
                  <a:pt x="1035050" y="609600"/>
                </a:lnTo>
                <a:lnTo>
                  <a:pt x="1047750" y="628650"/>
                </a:lnTo>
                <a:cubicBezTo>
                  <a:pt x="1058891" y="645361"/>
                  <a:pt x="1053121" y="637560"/>
                  <a:pt x="1047750" y="625475"/>
                </a:cubicBezTo>
                <a:cubicBezTo>
                  <a:pt x="1042688" y="614086"/>
                  <a:pt x="1041716" y="610548"/>
                  <a:pt x="1038225" y="600075"/>
                </a:cubicBezTo>
                <a:cubicBezTo>
                  <a:pt x="1034055" y="616756"/>
                  <a:pt x="1032408" y="616847"/>
                  <a:pt x="1038225" y="638175"/>
                </a:cubicBezTo>
                <a:cubicBezTo>
                  <a:pt x="1039229" y="641856"/>
                  <a:pt x="1043025" y="644213"/>
                  <a:pt x="1044575" y="647700"/>
                </a:cubicBezTo>
                <a:cubicBezTo>
                  <a:pt x="1054882" y="670891"/>
                  <a:pt x="1043126" y="664150"/>
                  <a:pt x="1060450" y="669925"/>
                </a:cubicBezTo>
                <a:cubicBezTo>
                  <a:pt x="1063625" y="668867"/>
                  <a:pt x="1067608" y="669117"/>
                  <a:pt x="1069975" y="666750"/>
                </a:cubicBezTo>
                <a:cubicBezTo>
                  <a:pt x="1079615" y="657110"/>
                  <a:pt x="1064370" y="651372"/>
                  <a:pt x="1082675" y="663575"/>
                </a:cubicBezTo>
                <a:cubicBezTo>
                  <a:pt x="1093179" y="695087"/>
                  <a:pt x="1075556" y="646950"/>
                  <a:pt x="1095375" y="682625"/>
                </a:cubicBezTo>
                <a:cubicBezTo>
                  <a:pt x="1098626" y="688476"/>
                  <a:pt x="1098012" y="696106"/>
                  <a:pt x="1101725" y="701675"/>
                </a:cubicBezTo>
                <a:cubicBezTo>
                  <a:pt x="1116542" y="723900"/>
                  <a:pt x="1108075" y="716492"/>
                  <a:pt x="1123950" y="727075"/>
                </a:cubicBezTo>
                <a:cubicBezTo>
                  <a:pt x="1130877" y="747857"/>
                  <a:pt x="1121256" y="727460"/>
                  <a:pt x="1136650" y="739775"/>
                </a:cubicBezTo>
                <a:cubicBezTo>
                  <a:pt x="1157166" y="756188"/>
                  <a:pt x="1128584" y="744495"/>
                  <a:pt x="1152525" y="752475"/>
                </a:cubicBezTo>
                <a:cubicBezTo>
                  <a:pt x="1156758" y="758825"/>
                  <a:pt x="1158875" y="767292"/>
                  <a:pt x="1165225" y="771525"/>
                </a:cubicBezTo>
                <a:cubicBezTo>
                  <a:pt x="1168400" y="773642"/>
                  <a:pt x="1171898" y="775340"/>
                  <a:pt x="1174750" y="777875"/>
                </a:cubicBezTo>
                <a:cubicBezTo>
                  <a:pt x="1181462" y="783841"/>
                  <a:pt x="1186099" y="792305"/>
                  <a:pt x="1193800" y="796925"/>
                </a:cubicBezTo>
                <a:cubicBezTo>
                  <a:pt x="1212947" y="808413"/>
                  <a:pt x="1204540" y="803027"/>
                  <a:pt x="1219200" y="812800"/>
                </a:cubicBezTo>
                <a:cubicBezTo>
                  <a:pt x="1237398" y="840097"/>
                  <a:pt x="1215580" y="805560"/>
                  <a:pt x="1228725" y="831850"/>
                </a:cubicBezTo>
                <a:cubicBezTo>
                  <a:pt x="1230432" y="835263"/>
                  <a:pt x="1233525" y="837888"/>
                  <a:pt x="1235075" y="841375"/>
                </a:cubicBezTo>
                <a:cubicBezTo>
                  <a:pt x="1237793" y="847492"/>
                  <a:pt x="1237712" y="854856"/>
                  <a:pt x="1241425" y="860425"/>
                </a:cubicBezTo>
                <a:cubicBezTo>
                  <a:pt x="1245658" y="866775"/>
                  <a:pt x="1250712" y="872649"/>
                  <a:pt x="1254125" y="879475"/>
                </a:cubicBezTo>
                <a:cubicBezTo>
                  <a:pt x="1258007" y="887239"/>
                  <a:pt x="1261215" y="894968"/>
                  <a:pt x="1266825" y="901700"/>
                </a:cubicBezTo>
                <a:cubicBezTo>
                  <a:pt x="1269700" y="905149"/>
                  <a:pt x="1273175" y="908050"/>
                  <a:pt x="1276350" y="911225"/>
                </a:cubicBezTo>
                <a:cubicBezTo>
                  <a:pt x="1279532" y="920771"/>
                  <a:pt x="1279036" y="922069"/>
                  <a:pt x="1285875" y="930275"/>
                </a:cubicBezTo>
                <a:cubicBezTo>
                  <a:pt x="1288750" y="933724"/>
                  <a:pt x="1292643" y="936256"/>
                  <a:pt x="1295400" y="939800"/>
                </a:cubicBezTo>
                <a:cubicBezTo>
                  <a:pt x="1300085" y="945824"/>
                  <a:pt x="1303867" y="952500"/>
                  <a:pt x="1308100" y="958850"/>
                </a:cubicBezTo>
                <a:cubicBezTo>
                  <a:pt x="1310217" y="962025"/>
                  <a:pt x="1313243" y="964755"/>
                  <a:pt x="1314450" y="968375"/>
                </a:cubicBezTo>
                <a:lnTo>
                  <a:pt x="1320800" y="987425"/>
                </a:lnTo>
                <a:cubicBezTo>
                  <a:pt x="1321858" y="990600"/>
                  <a:pt x="1322119" y="994165"/>
                  <a:pt x="1323975" y="996950"/>
                </a:cubicBezTo>
                <a:cubicBezTo>
                  <a:pt x="1326092" y="1000125"/>
                  <a:pt x="1328775" y="1002988"/>
                  <a:pt x="1330325" y="1006475"/>
                </a:cubicBezTo>
                <a:cubicBezTo>
                  <a:pt x="1333043" y="1012592"/>
                  <a:pt x="1335052" y="1019031"/>
                  <a:pt x="1336675" y="1025525"/>
                </a:cubicBezTo>
                <a:cubicBezTo>
                  <a:pt x="1337692" y="1029594"/>
                  <a:pt x="1340748" y="1043195"/>
                  <a:pt x="1343025" y="1047750"/>
                </a:cubicBezTo>
                <a:cubicBezTo>
                  <a:pt x="1344732" y="1051163"/>
                  <a:pt x="1347668" y="1053862"/>
                  <a:pt x="1349375" y="1057275"/>
                </a:cubicBezTo>
                <a:cubicBezTo>
                  <a:pt x="1362520" y="1083565"/>
                  <a:pt x="1340702" y="1049028"/>
                  <a:pt x="1358900" y="1076325"/>
                </a:cubicBezTo>
                <a:cubicBezTo>
                  <a:pt x="1359917" y="1080394"/>
                  <a:pt x="1362973" y="1093995"/>
                  <a:pt x="1365250" y="1098550"/>
                </a:cubicBezTo>
                <a:cubicBezTo>
                  <a:pt x="1366957" y="1101963"/>
                  <a:pt x="1369893" y="1104662"/>
                  <a:pt x="1371600" y="1108075"/>
                </a:cubicBezTo>
                <a:cubicBezTo>
                  <a:pt x="1373097" y="1111068"/>
                  <a:pt x="1372684" y="1114987"/>
                  <a:pt x="1374775" y="1117600"/>
                </a:cubicBezTo>
                <a:cubicBezTo>
                  <a:pt x="1377159" y="1120580"/>
                  <a:pt x="1381125" y="1121833"/>
                  <a:pt x="1384300" y="1123950"/>
                </a:cubicBezTo>
                <a:cubicBezTo>
                  <a:pt x="1386417" y="1127125"/>
                  <a:pt x="1387952" y="1130777"/>
                  <a:pt x="1390650" y="1133475"/>
                </a:cubicBezTo>
                <a:cubicBezTo>
                  <a:pt x="1393348" y="1136173"/>
                  <a:pt x="1398282" y="1136512"/>
                  <a:pt x="1400175" y="1139825"/>
                </a:cubicBezTo>
                <a:cubicBezTo>
                  <a:pt x="1402852" y="1144510"/>
                  <a:pt x="1401930" y="1150494"/>
                  <a:pt x="1403350" y="1155700"/>
                </a:cubicBezTo>
                <a:cubicBezTo>
                  <a:pt x="1405111" y="1162158"/>
                  <a:pt x="1409700" y="1174750"/>
                  <a:pt x="1409700" y="1174750"/>
                </a:cubicBezTo>
                <a:cubicBezTo>
                  <a:pt x="1413614" y="1209978"/>
                  <a:pt x="1409844" y="1194233"/>
                  <a:pt x="1419225" y="1222375"/>
                </a:cubicBezTo>
                <a:lnTo>
                  <a:pt x="1422400" y="1231900"/>
                </a:lnTo>
                <a:cubicBezTo>
                  <a:pt x="1423458" y="1235075"/>
                  <a:pt x="1423719" y="1238640"/>
                  <a:pt x="1425575" y="1241425"/>
                </a:cubicBezTo>
                <a:lnTo>
                  <a:pt x="1444625" y="1270000"/>
                </a:lnTo>
                <a:cubicBezTo>
                  <a:pt x="1446742" y="1273175"/>
                  <a:pt x="1449768" y="1275905"/>
                  <a:pt x="1450975" y="1279525"/>
                </a:cubicBezTo>
                <a:cubicBezTo>
                  <a:pt x="1453491" y="1287074"/>
                  <a:pt x="1455996" y="1293777"/>
                  <a:pt x="1457325" y="1301750"/>
                </a:cubicBezTo>
                <a:cubicBezTo>
                  <a:pt x="1459786" y="1316513"/>
                  <a:pt x="1463675" y="1346200"/>
                  <a:pt x="1463675" y="1346200"/>
                </a:cubicBezTo>
                <a:cubicBezTo>
                  <a:pt x="1464733" y="1365250"/>
                  <a:pt x="1464483" y="1384418"/>
                  <a:pt x="1466850" y="1403350"/>
                </a:cubicBezTo>
                <a:lnTo>
                  <a:pt x="1476375" y="1431925"/>
                </a:lnTo>
                <a:cubicBezTo>
                  <a:pt x="1477433" y="1435100"/>
                  <a:pt x="1479000" y="1438149"/>
                  <a:pt x="1479550" y="1441450"/>
                </a:cubicBezTo>
                <a:cubicBezTo>
                  <a:pt x="1480608" y="1447800"/>
                  <a:pt x="1481874" y="1454119"/>
                  <a:pt x="1482725" y="1460500"/>
                </a:cubicBezTo>
                <a:cubicBezTo>
                  <a:pt x="1485018" y="1477696"/>
                  <a:pt x="1485395" y="1491563"/>
                  <a:pt x="1489075" y="1508125"/>
                </a:cubicBezTo>
                <a:cubicBezTo>
                  <a:pt x="1489801" y="1511392"/>
                  <a:pt x="1491331" y="1514432"/>
                  <a:pt x="1492250" y="1517650"/>
                </a:cubicBezTo>
                <a:cubicBezTo>
                  <a:pt x="1493449" y="1521846"/>
                  <a:pt x="1494226" y="1526154"/>
                  <a:pt x="1495425" y="1530350"/>
                </a:cubicBezTo>
                <a:cubicBezTo>
                  <a:pt x="1496344" y="1533568"/>
                  <a:pt x="1497681" y="1536657"/>
                  <a:pt x="1498600" y="1539875"/>
                </a:cubicBezTo>
                <a:cubicBezTo>
                  <a:pt x="1499567" y="1543260"/>
                  <a:pt x="1502711" y="1558070"/>
                  <a:pt x="1504950" y="1562100"/>
                </a:cubicBezTo>
                <a:cubicBezTo>
                  <a:pt x="1508656" y="1568771"/>
                  <a:pt x="1511300" y="1576917"/>
                  <a:pt x="1517650" y="1581150"/>
                </a:cubicBezTo>
                <a:lnTo>
                  <a:pt x="1527175" y="1587500"/>
                </a:lnTo>
                <a:cubicBezTo>
                  <a:pt x="1539816" y="1584340"/>
                  <a:pt x="1540743" y="1587134"/>
                  <a:pt x="1546225" y="1574800"/>
                </a:cubicBezTo>
                <a:cubicBezTo>
                  <a:pt x="1548943" y="1568683"/>
                  <a:pt x="1552575" y="1555750"/>
                  <a:pt x="1552575" y="1555750"/>
                </a:cubicBezTo>
                <a:cubicBezTo>
                  <a:pt x="1553633" y="1525058"/>
                  <a:pt x="1554953" y="1494375"/>
                  <a:pt x="1555750" y="1463675"/>
                </a:cubicBezTo>
                <a:cubicBezTo>
                  <a:pt x="1557069" y="1412881"/>
                  <a:pt x="1557174" y="1362056"/>
                  <a:pt x="1558925" y="1311275"/>
                </a:cubicBezTo>
                <a:cubicBezTo>
                  <a:pt x="1559292" y="1300645"/>
                  <a:pt x="1560857" y="1290088"/>
                  <a:pt x="1562100" y="1279525"/>
                </a:cubicBezTo>
                <a:cubicBezTo>
                  <a:pt x="1565098" y="1254046"/>
                  <a:pt x="1563914" y="1261383"/>
                  <a:pt x="1571625" y="1238250"/>
                </a:cubicBezTo>
                <a:cubicBezTo>
                  <a:pt x="1572683" y="1235075"/>
                  <a:pt x="1572944" y="1231510"/>
                  <a:pt x="1574800" y="1228725"/>
                </a:cubicBezTo>
                <a:lnTo>
                  <a:pt x="1581150" y="1219200"/>
                </a:lnTo>
                <a:cubicBezTo>
                  <a:pt x="1582208" y="1212850"/>
                  <a:pt x="1583062" y="1206463"/>
                  <a:pt x="1584325" y="1200150"/>
                </a:cubicBezTo>
                <a:cubicBezTo>
                  <a:pt x="1585181" y="1195871"/>
                  <a:pt x="1587500" y="1191814"/>
                  <a:pt x="1587500" y="1187450"/>
                </a:cubicBezTo>
                <a:cubicBezTo>
                  <a:pt x="1587500" y="1149335"/>
                  <a:pt x="1585383" y="1111250"/>
                  <a:pt x="1584325" y="1073150"/>
                </a:cubicBezTo>
                <a:cubicBezTo>
                  <a:pt x="1584914" y="1044305"/>
                  <a:pt x="1590675" y="766802"/>
                  <a:pt x="1590675" y="746125"/>
                </a:cubicBezTo>
                <a:cubicBezTo>
                  <a:pt x="1590675" y="583335"/>
                  <a:pt x="1601115" y="629134"/>
                  <a:pt x="1584325" y="561975"/>
                </a:cubicBezTo>
                <a:cubicBezTo>
                  <a:pt x="1583267" y="547158"/>
                  <a:pt x="1581150" y="532379"/>
                  <a:pt x="1581150" y="517525"/>
                </a:cubicBezTo>
                <a:cubicBezTo>
                  <a:pt x="1581150" y="324304"/>
                  <a:pt x="1577656" y="368319"/>
                  <a:pt x="1587500" y="269875"/>
                </a:cubicBezTo>
                <a:cubicBezTo>
                  <a:pt x="1584474" y="233564"/>
                  <a:pt x="1585675" y="238961"/>
                  <a:pt x="1581150" y="209550"/>
                </a:cubicBezTo>
                <a:cubicBezTo>
                  <a:pt x="1580171" y="203187"/>
                  <a:pt x="1579324" y="196795"/>
                  <a:pt x="1577975" y="190500"/>
                </a:cubicBezTo>
                <a:cubicBezTo>
                  <a:pt x="1576146" y="181966"/>
                  <a:pt x="1573060" y="173708"/>
                  <a:pt x="1571625" y="165100"/>
                </a:cubicBezTo>
                <a:cubicBezTo>
                  <a:pt x="1569508" y="152400"/>
                  <a:pt x="1567096" y="139746"/>
                  <a:pt x="1565275" y="127000"/>
                </a:cubicBezTo>
                <a:cubicBezTo>
                  <a:pt x="1564217" y="119592"/>
                  <a:pt x="1563330" y="112157"/>
                  <a:pt x="1562100" y="104775"/>
                </a:cubicBezTo>
                <a:cubicBezTo>
                  <a:pt x="1561213" y="99452"/>
                  <a:pt x="1561158" y="93813"/>
                  <a:pt x="1558925" y="88900"/>
                </a:cubicBezTo>
                <a:cubicBezTo>
                  <a:pt x="1552596" y="74975"/>
                  <a:pt x="1546408" y="70033"/>
                  <a:pt x="1536700" y="60325"/>
                </a:cubicBezTo>
                <a:cubicBezTo>
                  <a:pt x="1531312" y="44161"/>
                  <a:pt x="1537855" y="55322"/>
                  <a:pt x="1524000" y="47625"/>
                </a:cubicBezTo>
                <a:cubicBezTo>
                  <a:pt x="1491248" y="29429"/>
                  <a:pt x="1516978" y="38934"/>
                  <a:pt x="1495425" y="31750"/>
                </a:cubicBezTo>
                <a:cubicBezTo>
                  <a:pt x="1492250" y="28575"/>
                  <a:pt x="1489636" y="24716"/>
                  <a:pt x="1485900" y="22225"/>
                </a:cubicBezTo>
                <a:cubicBezTo>
                  <a:pt x="1479967" y="18269"/>
                  <a:pt x="1455782" y="15977"/>
                  <a:pt x="1454150" y="15875"/>
                </a:cubicBezTo>
                <a:cubicBezTo>
                  <a:pt x="1427722" y="14223"/>
                  <a:pt x="1401238" y="13629"/>
                  <a:pt x="1374775" y="12700"/>
                </a:cubicBezTo>
                <a:lnTo>
                  <a:pt x="1273175" y="9525"/>
                </a:lnTo>
                <a:cubicBezTo>
                  <a:pt x="1267883" y="8467"/>
                  <a:pt x="1262623" y="7237"/>
                  <a:pt x="1257300" y="6350"/>
                </a:cubicBezTo>
                <a:cubicBezTo>
                  <a:pt x="1249918" y="5120"/>
                  <a:pt x="1242413" y="4643"/>
                  <a:pt x="1235075" y="3175"/>
                </a:cubicBezTo>
                <a:cubicBezTo>
                  <a:pt x="1231793" y="2519"/>
                  <a:pt x="1228725" y="1058"/>
                  <a:pt x="1225550" y="0"/>
                </a:cubicBezTo>
                <a:cubicBezTo>
                  <a:pt x="1201208" y="1058"/>
                  <a:pt x="1176836" y="1554"/>
                  <a:pt x="1152525" y="3175"/>
                </a:cubicBezTo>
                <a:cubicBezTo>
                  <a:pt x="1143929" y="3748"/>
                  <a:pt x="1120476" y="8141"/>
                  <a:pt x="1111250" y="9525"/>
                </a:cubicBezTo>
                <a:lnTo>
                  <a:pt x="1066800" y="15875"/>
                </a:lnTo>
                <a:lnTo>
                  <a:pt x="952500" y="12700"/>
                </a:lnTo>
                <a:cubicBezTo>
                  <a:pt x="941874" y="12238"/>
                  <a:pt x="931386" y="9525"/>
                  <a:pt x="920750" y="9525"/>
                </a:cubicBezTo>
                <a:cubicBezTo>
                  <a:pt x="891098" y="9525"/>
                  <a:pt x="861483" y="11642"/>
                  <a:pt x="831850" y="12700"/>
                </a:cubicBezTo>
                <a:cubicBezTo>
                  <a:pt x="647605" y="9821"/>
                  <a:pt x="640221" y="7293"/>
                  <a:pt x="469900" y="12700"/>
                </a:cubicBezTo>
                <a:cubicBezTo>
                  <a:pt x="456108" y="13138"/>
                  <a:pt x="442383" y="14817"/>
                  <a:pt x="428625" y="15875"/>
                </a:cubicBezTo>
                <a:cubicBezTo>
                  <a:pt x="390196" y="23561"/>
                  <a:pt x="441202" y="14022"/>
                  <a:pt x="371475" y="22225"/>
                </a:cubicBezTo>
                <a:cubicBezTo>
                  <a:pt x="360257" y="23545"/>
                  <a:pt x="359288" y="26066"/>
                  <a:pt x="349250" y="28575"/>
                </a:cubicBezTo>
                <a:cubicBezTo>
                  <a:pt x="344015" y="29884"/>
                  <a:pt x="338667" y="30692"/>
                  <a:pt x="333375" y="31750"/>
                </a:cubicBezTo>
                <a:cubicBezTo>
                  <a:pt x="322792" y="30692"/>
                  <a:pt x="312079" y="30535"/>
                  <a:pt x="301625" y="28575"/>
                </a:cubicBezTo>
                <a:cubicBezTo>
                  <a:pt x="295046" y="27341"/>
                  <a:pt x="282575" y="22225"/>
                  <a:pt x="282575" y="22225"/>
                </a:cubicBezTo>
                <a:cubicBezTo>
                  <a:pt x="166564" y="29476"/>
                  <a:pt x="309962" y="22225"/>
                  <a:pt x="149225" y="22225"/>
                </a:cubicBezTo>
                <a:cubicBezTo>
                  <a:pt x="120630" y="22225"/>
                  <a:pt x="92075" y="24342"/>
                  <a:pt x="63500" y="25400"/>
                </a:cubicBezTo>
                <a:lnTo>
                  <a:pt x="34925" y="34925"/>
                </a:lnTo>
                <a:lnTo>
                  <a:pt x="25400" y="38100"/>
                </a:lnTo>
                <a:cubicBezTo>
                  <a:pt x="22225" y="39158"/>
                  <a:pt x="19222" y="41275"/>
                  <a:pt x="15875" y="41275"/>
                </a:cubicBezTo>
                <a:lnTo>
                  <a:pt x="0" y="44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41"/>
          <p:cNvSpPr/>
          <p:nvPr/>
        </p:nvSpPr>
        <p:spPr>
          <a:xfrm>
            <a:off x="7016750" y="4162425"/>
            <a:ext cx="1685925" cy="1682750"/>
          </a:xfrm>
          <a:custGeom>
            <a:avLst/>
            <a:gdLst>
              <a:gd name="connsiteX0" fmla="*/ 1587500 w 1685925"/>
              <a:gd name="connsiteY0" fmla="*/ 0 h 1682750"/>
              <a:gd name="connsiteX1" fmla="*/ 1587500 w 1685925"/>
              <a:gd name="connsiteY1" fmla="*/ 0 h 1682750"/>
              <a:gd name="connsiteX2" fmla="*/ 1584325 w 1685925"/>
              <a:gd name="connsiteY2" fmla="*/ 28575 h 1682750"/>
              <a:gd name="connsiteX3" fmla="*/ 1581150 w 1685925"/>
              <a:gd name="connsiteY3" fmla="*/ 38100 h 1682750"/>
              <a:gd name="connsiteX4" fmla="*/ 1577975 w 1685925"/>
              <a:gd name="connsiteY4" fmla="*/ 50800 h 1682750"/>
              <a:gd name="connsiteX5" fmla="*/ 1571625 w 1685925"/>
              <a:gd name="connsiteY5" fmla="*/ 85725 h 1682750"/>
              <a:gd name="connsiteX6" fmla="*/ 1568450 w 1685925"/>
              <a:gd name="connsiteY6" fmla="*/ 127000 h 1682750"/>
              <a:gd name="connsiteX7" fmla="*/ 1562100 w 1685925"/>
              <a:gd name="connsiteY7" fmla="*/ 146050 h 1682750"/>
              <a:gd name="connsiteX8" fmla="*/ 1558925 w 1685925"/>
              <a:gd name="connsiteY8" fmla="*/ 263525 h 1682750"/>
              <a:gd name="connsiteX9" fmla="*/ 1555750 w 1685925"/>
              <a:gd name="connsiteY9" fmla="*/ 273050 h 1682750"/>
              <a:gd name="connsiteX10" fmla="*/ 1549400 w 1685925"/>
              <a:gd name="connsiteY10" fmla="*/ 307975 h 1682750"/>
              <a:gd name="connsiteX11" fmla="*/ 1546225 w 1685925"/>
              <a:gd name="connsiteY11" fmla="*/ 339725 h 1682750"/>
              <a:gd name="connsiteX12" fmla="*/ 1543050 w 1685925"/>
              <a:gd name="connsiteY12" fmla="*/ 349250 h 1682750"/>
              <a:gd name="connsiteX13" fmla="*/ 1539875 w 1685925"/>
              <a:gd name="connsiteY13" fmla="*/ 361950 h 1682750"/>
              <a:gd name="connsiteX14" fmla="*/ 1533525 w 1685925"/>
              <a:gd name="connsiteY14" fmla="*/ 381000 h 1682750"/>
              <a:gd name="connsiteX15" fmla="*/ 1527175 w 1685925"/>
              <a:gd name="connsiteY15" fmla="*/ 390525 h 1682750"/>
              <a:gd name="connsiteX16" fmla="*/ 1520825 w 1685925"/>
              <a:gd name="connsiteY16" fmla="*/ 409575 h 1682750"/>
              <a:gd name="connsiteX17" fmla="*/ 1517650 w 1685925"/>
              <a:gd name="connsiteY17" fmla="*/ 419100 h 1682750"/>
              <a:gd name="connsiteX18" fmla="*/ 1514475 w 1685925"/>
              <a:gd name="connsiteY18" fmla="*/ 428625 h 1682750"/>
              <a:gd name="connsiteX19" fmla="*/ 1508125 w 1685925"/>
              <a:gd name="connsiteY19" fmla="*/ 438150 h 1682750"/>
              <a:gd name="connsiteX20" fmla="*/ 1504950 w 1685925"/>
              <a:gd name="connsiteY20" fmla="*/ 450850 h 1682750"/>
              <a:gd name="connsiteX21" fmla="*/ 1495425 w 1685925"/>
              <a:gd name="connsiteY21" fmla="*/ 479425 h 1682750"/>
              <a:gd name="connsiteX22" fmla="*/ 1492250 w 1685925"/>
              <a:gd name="connsiteY22" fmla="*/ 488950 h 1682750"/>
              <a:gd name="connsiteX23" fmla="*/ 1489075 w 1685925"/>
              <a:gd name="connsiteY23" fmla="*/ 498475 h 1682750"/>
              <a:gd name="connsiteX24" fmla="*/ 1482725 w 1685925"/>
              <a:gd name="connsiteY24" fmla="*/ 523875 h 1682750"/>
              <a:gd name="connsiteX25" fmla="*/ 1479550 w 1685925"/>
              <a:gd name="connsiteY25" fmla="*/ 552450 h 1682750"/>
              <a:gd name="connsiteX26" fmla="*/ 1470025 w 1685925"/>
              <a:gd name="connsiteY26" fmla="*/ 606425 h 1682750"/>
              <a:gd name="connsiteX27" fmla="*/ 1463675 w 1685925"/>
              <a:gd name="connsiteY27" fmla="*/ 615950 h 1682750"/>
              <a:gd name="connsiteX28" fmla="*/ 1454150 w 1685925"/>
              <a:gd name="connsiteY28" fmla="*/ 622300 h 1682750"/>
              <a:gd name="connsiteX29" fmla="*/ 1447800 w 1685925"/>
              <a:gd name="connsiteY29" fmla="*/ 641350 h 1682750"/>
              <a:gd name="connsiteX30" fmla="*/ 1431925 w 1685925"/>
              <a:gd name="connsiteY30" fmla="*/ 660400 h 1682750"/>
              <a:gd name="connsiteX31" fmla="*/ 1422400 w 1685925"/>
              <a:gd name="connsiteY31" fmla="*/ 669925 h 1682750"/>
              <a:gd name="connsiteX32" fmla="*/ 1403350 w 1685925"/>
              <a:gd name="connsiteY32" fmla="*/ 698500 h 1682750"/>
              <a:gd name="connsiteX33" fmla="*/ 1397000 w 1685925"/>
              <a:gd name="connsiteY33" fmla="*/ 708025 h 1682750"/>
              <a:gd name="connsiteX34" fmla="*/ 1387475 w 1685925"/>
              <a:gd name="connsiteY34" fmla="*/ 714375 h 1682750"/>
              <a:gd name="connsiteX35" fmla="*/ 1365250 w 1685925"/>
              <a:gd name="connsiteY35" fmla="*/ 742950 h 1682750"/>
              <a:gd name="connsiteX36" fmla="*/ 1349375 w 1685925"/>
              <a:gd name="connsiteY36" fmla="*/ 758825 h 1682750"/>
              <a:gd name="connsiteX37" fmla="*/ 1343025 w 1685925"/>
              <a:gd name="connsiteY37" fmla="*/ 768350 h 1682750"/>
              <a:gd name="connsiteX38" fmla="*/ 1333500 w 1685925"/>
              <a:gd name="connsiteY38" fmla="*/ 777875 h 1682750"/>
              <a:gd name="connsiteX39" fmla="*/ 1327150 w 1685925"/>
              <a:gd name="connsiteY39" fmla="*/ 790575 h 1682750"/>
              <a:gd name="connsiteX40" fmla="*/ 1320800 w 1685925"/>
              <a:gd name="connsiteY40" fmla="*/ 800100 h 1682750"/>
              <a:gd name="connsiteX41" fmla="*/ 1317625 w 1685925"/>
              <a:gd name="connsiteY41" fmla="*/ 809625 h 1682750"/>
              <a:gd name="connsiteX42" fmla="*/ 1308100 w 1685925"/>
              <a:gd name="connsiteY42" fmla="*/ 815975 h 1682750"/>
              <a:gd name="connsiteX43" fmla="*/ 1295400 w 1685925"/>
              <a:gd name="connsiteY43" fmla="*/ 835025 h 1682750"/>
              <a:gd name="connsiteX44" fmla="*/ 1289050 w 1685925"/>
              <a:gd name="connsiteY44" fmla="*/ 844550 h 1682750"/>
              <a:gd name="connsiteX45" fmla="*/ 1279525 w 1685925"/>
              <a:gd name="connsiteY45" fmla="*/ 854075 h 1682750"/>
              <a:gd name="connsiteX46" fmla="*/ 1273175 w 1685925"/>
              <a:gd name="connsiteY46" fmla="*/ 866775 h 1682750"/>
              <a:gd name="connsiteX47" fmla="*/ 1254125 w 1685925"/>
              <a:gd name="connsiteY47" fmla="*/ 882650 h 1682750"/>
              <a:gd name="connsiteX48" fmla="*/ 1244600 w 1685925"/>
              <a:gd name="connsiteY48" fmla="*/ 901700 h 1682750"/>
              <a:gd name="connsiteX49" fmla="*/ 1235075 w 1685925"/>
              <a:gd name="connsiteY49" fmla="*/ 908050 h 1682750"/>
              <a:gd name="connsiteX50" fmla="*/ 1225550 w 1685925"/>
              <a:gd name="connsiteY50" fmla="*/ 917575 h 1682750"/>
              <a:gd name="connsiteX51" fmla="*/ 1212850 w 1685925"/>
              <a:gd name="connsiteY51" fmla="*/ 923925 h 1682750"/>
              <a:gd name="connsiteX52" fmla="*/ 1203325 w 1685925"/>
              <a:gd name="connsiteY52" fmla="*/ 930275 h 1682750"/>
              <a:gd name="connsiteX53" fmla="*/ 1187450 w 1685925"/>
              <a:gd name="connsiteY53" fmla="*/ 949325 h 1682750"/>
              <a:gd name="connsiteX54" fmla="*/ 1181100 w 1685925"/>
              <a:gd name="connsiteY54" fmla="*/ 958850 h 1682750"/>
              <a:gd name="connsiteX55" fmla="*/ 1171575 w 1685925"/>
              <a:gd name="connsiteY55" fmla="*/ 968375 h 1682750"/>
              <a:gd name="connsiteX56" fmla="*/ 1165225 w 1685925"/>
              <a:gd name="connsiteY56" fmla="*/ 977900 h 1682750"/>
              <a:gd name="connsiteX57" fmla="*/ 1162050 w 1685925"/>
              <a:gd name="connsiteY57" fmla="*/ 987425 h 1682750"/>
              <a:gd name="connsiteX58" fmla="*/ 1143000 w 1685925"/>
              <a:gd name="connsiteY58" fmla="*/ 1000125 h 1682750"/>
              <a:gd name="connsiteX59" fmla="*/ 1133475 w 1685925"/>
              <a:gd name="connsiteY59" fmla="*/ 1019175 h 1682750"/>
              <a:gd name="connsiteX60" fmla="*/ 1114425 w 1685925"/>
              <a:gd name="connsiteY60" fmla="*/ 1038225 h 1682750"/>
              <a:gd name="connsiteX61" fmla="*/ 1104900 w 1685925"/>
              <a:gd name="connsiteY61" fmla="*/ 1047750 h 1682750"/>
              <a:gd name="connsiteX62" fmla="*/ 1098550 w 1685925"/>
              <a:gd name="connsiteY62" fmla="*/ 1057275 h 1682750"/>
              <a:gd name="connsiteX63" fmla="*/ 1079500 w 1685925"/>
              <a:gd name="connsiteY63" fmla="*/ 1069975 h 1682750"/>
              <a:gd name="connsiteX64" fmla="*/ 1063625 w 1685925"/>
              <a:gd name="connsiteY64" fmla="*/ 1082675 h 1682750"/>
              <a:gd name="connsiteX65" fmla="*/ 1044575 w 1685925"/>
              <a:gd name="connsiteY65" fmla="*/ 1095375 h 1682750"/>
              <a:gd name="connsiteX66" fmla="*/ 1025525 w 1685925"/>
              <a:gd name="connsiteY66" fmla="*/ 1101725 h 1682750"/>
              <a:gd name="connsiteX67" fmla="*/ 1019175 w 1685925"/>
              <a:gd name="connsiteY67" fmla="*/ 1111250 h 1682750"/>
              <a:gd name="connsiteX68" fmla="*/ 1000125 w 1685925"/>
              <a:gd name="connsiteY68" fmla="*/ 1117600 h 1682750"/>
              <a:gd name="connsiteX69" fmla="*/ 984250 w 1685925"/>
              <a:gd name="connsiteY69" fmla="*/ 1130300 h 1682750"/>
              <a:gd name="connsiteX70" fmla="*/ 977900 w 1685925"/>
              <a:gd name="connsiteY70" fmla="*/ 1139825 h 1682750"/>
              <a:gd name="connsiteX71" fmla="*/ 968375 w 1685925"/>
              <a:gd name="connsiteY71" fmla="*/ 1146175 h 1682750"/>
              <a:gd name="connsiteX72" fmla="*/ 958850 w 1685925"/>
              <a:gd name="connsiteY72" fmla="*/ 1165225 h 1682750"/>
              <a:gd name="connsiteX73" fmla="*/ 946150 w 1685925"/>
              <a:gd name="connsiteY73" fmla="*/ 1187450 h 1682750"/>
              <a:gd name="connsiteX74" fmla="*/ 936625 w 1685925"/>
              <a:gd name="connsiteY74" fmla="*/ 1193800 h 1682750"/>
              <a:gd name="connsiteX75" fmla="*/ 923925 w 1685925"/>
              <a:gd name="connsiteY75" fmla="*/ 1206500 h 1682750"/>
              <a:gd name="connsiteX76" fmla="*/ 904875 w 1685925"/>
              <a:gd name="connsiteY76" fmla="*/ 1219200 h 1682750"/>
              <a:gd name="connsiteX77" fmla="*/ 885825 w 1685925"/>
              <a:gd name="connsiteY77" fmla="*/ 1228725 h 1682750"/>
              <a:gd name="connsiteX78" fmla="*/ 882650 w 1685925"/>
              <a:gd name="connsiteY78" fmla="*/ 1238250 h 1682750"/>
              <a:gd name="connsiteX79" fmla="*/ 873125 w 1685925"/>
              <a:gd name="connsiteY79" fmla="*/ 1241425 h 1682750"/>
              <a:gd name="connsiteX80" fmla="*/ 854075 w 1685925"/>
              <a:gd name="connsiteY80" fmla="*/ 1254125 h 1682750"/>
              <a:gd name="connsiteX81" fmla="*/ 844550 w 1685925"/>
              <a:gd name="connsiteY81" fmla="*/ 1260475 h 1682750"/>
              <a:gd name="connsiteX82" fmla="*/ 828675 w 1685925"/>
              <a:gd name="connsiteY82" fmla="*/ 1276350 h 1682750"/>
              <a:gd name="connsiteX83" fmla="*/ 809625 w 1685925"/>
              <a:gd name="connsiteY83" fmla="*/ 1295400 h 1682750"/>
              <a:gd name="connsiteX84" fmla="*/ 777875 w 1685925"/>
              <a:gd name="connsiteY84" fmla="*/ 1317625 h 1682750"/>
              <a:gd name="connsiteX85" fmla="*/ 749300 w 1685925"/>
              <a:gd name="connsiteY85" fmla="*/ 1336675 h 1682750"/>
              <a:gd name="connsiteX86" fmla="*/ 739775 w 1685925"/>
              <a:gd name="connsiteY86" fmla="*/ 1343025 h 1682750"/>
              <a:gd name="connsiteX87" fmla="*/ 717550 w 1685925"/>
              <a:gd name="connsiteY87" fmla="*/ 1349375 h 1682750"/>
              <a:gd name="connsiteX88" fmla="*/ 708025 w 1685925"/>
              <a:gd name="connsiteY88" fmla="*/ 1355725 h 1682750"/>
              <a:gd name="connsiteX89" fmla="*/ 682625 w 1685925"/>
              <a:gd name="connsiteY89" fmla="*/ 1362075 h 1682750"/>
              <a:gd name="connsiteX90" fmla="*/ 673100 w 1685925"/>
              <a:gd name="connsiteY90" fmla="*/ 1368425 h 1682750"/>
              <a:gd name="connsiteX91" fmla="*/ 650875 w 1685925"/>
              <a:gd name="connsiteY91" fmla="*/ 1374775 h 1682750"/>
              <a:gd name="connsiteX92" fmla="*/ 641350 w 1685925"/>
              <a:gd name="connsiteY92" fmla="*/ 1381125 h 1682750"/>
              <a:gd name="connsiteX93" fmla="*/ 622300 w 1685925"/>
              <a:gd name="connsiteY93" fmla="*/ 1387475 h 1682750"/>
              <a:gd name="connsiteX94" fmla="*/ 609600 w 1685925"/>
              <a:gd name="connsiteY94" fmla="*/ 1393825 h 1682750"/>
              <a:gd name="connsiteX95" fmla="*/ 587375 w 1685925"/>
              <a:gd name="connsiteY95" fmla="*/ 1403350 h 1682750"/>
              <a:gd name="connsiteX96" fmla="*/ 577850 w 1685925"/>
              <a:gd name="connsiteY96" fmla="*/ 1409700 h 1682750"/>
              <a:gd name="connsiteX97" fmla="*/ 558800 w 1685925"/>
              <a:gd name="connsiteY97" fmla="*/ 1416050 h 1682750"/>
              <a:gd name="connsiteX98" fmla="*/ 549275 w 1685925"/>
              <a:gd name="connsiteY98" fmla="*/ 1422400 h 1682750"/>
              <a:gd name="connsiteX99" fmla="*/ 517525 w 1685925"/>
              <a:gd name="connsiteY99" fmla="*/ 1431925 h 1682750"/>
              <a:gd name="connsiteX100" fmla="*/ 508000 w 1685925"/>
              <a:gd name="connsiteY100" fmla="*/ 1435100 h 1682750"/>
              <a:gd name="connsiteX101" fmla="*/ 482600 w 1685925"/>
              <a:gd name="connsiteY101" fmla="*/ 1450975 h 1682750"/>
              <a:gd name="connsiteX102" fmla="*/ 469900 w 1685925"/>
              <a:gd name="connsiteY102" fmla="*/ 1454150 h 1682750"/>
              <a:gd name="connsiteX103" fmla="*/ 460375 w 1685925"/>
              <a:gd name="connsiteY103" fmla="*/ 1457325 h 1682750"/>
              <a:gd name="connsiteX104" fmla="*/ 454025 w 1685925"/>
              <a:gd name="connsiteY104" fmla="*/ 1466850 h 1682750"/>
              <a:gd name="connsiteX105" fmla="*/ 444500 w 1685925"/>
              <a:gd name="connsiteY105" fmla="*/ 1470025 h 1682750"/>
              <a:gd name="connsiteX106" fmla="*/ 434975 w 1685925"/>
              <a:gd name="connsiteY106" fmla="*/ 1476375 h 1682750"/>
              <a:gd name="connsiteX107" fmla="*/ 425450 w 1685925"/>
              <a:gd name="connsiteY107" fmla="*/ 1479550 h 1682750"/>
              <a:gd name="connsiteX108" fmla="*/ 415925 w 1685925"/>
              <a:gd name="connsiteY108" fmla="*/ 1485900 h 1682750"/>
              <a:gd name="connsiteX109" fmla="*/ 406400 w 1685925"/>
              <a:gd name="connsiteY109" fmla="*/ 1489075 h 1682750"/>
              <a:gd name="connsiteX110" fmla="*/ 381000 w 1685925"/>
              <a:gd name="connsiteY110" fmla="*/ 1498600 h 1682750"/>
              <a:gd name="connsiteX111" fmla="*/ 342900 w 1685925"/>
              <a:gd name="connsiteY111" fmla="*/ 1501775 h 1682750"/>
              <a:gd name="connsiteX112" fmla="*/ 311150 w 1685925"/>
              <a:gd name="connsiteY112" fmla="*/ 1511300 h 1682750"/>
              <a:gd name="connsiteX113" fmla="*/ 292100 w 1685925"/>
              <a:gd name="connsiteY113" fmla="*/ 1524000 h 1682750"/>
              <a:gd name="connsiteX114" fmla="*/ 276225 w 1685925"/>
              <a:gd name="connsiteY114" fmla="*/ 1536700 h 1682750"/>
              <a:gd name="connsiteX115" fmla="*/ 254000 w 1685925"/>
              <a:gd name="connsiteY115" fmla="*/ 1555750 h 1682750"/>
              <a:gd name="connsiteX116" fmla="*/ 244475 w 1685925"/>
              <a:gd name="connsiteY116" fmla="*/ 1558925 h 1682750"/>
              <a:gd name="connsiteX117" fmla="*/ 234950 w 1685925"/>
              <a:gd name="connsiteY117" fmla="*/ 1565275 h 1682750"/>
              <a:gd name="connsiteX118" fmla="*/ 225425 w 1685925"/>
              <a:gd name="connsiteY118" fmla="*/ 1568450 h 1682750"/>
              <a:gd name="connsiteX119" fmla="*/ 203200 w 1685925"/>
              <a:gd name="connsiteY119" fmla="*/ 1581150 h 1682750"/>
              <a:gd name="connsiteX120" fmla="*/ 184150 w 1685925"/>
              <a:gd name="connsiteY120" fmla="*/ 1587500 h 1682750"/>
              <a:gd name="connsiteX121" fmla="*/ 149225 w 1685925"/>
              <a:gd name="connsiteY121" fmla="*/ 1587500 h 1682750"/>
              <a:gd name="connsiteX122" fmla="*/ 146050 w 1685925"/>
              <a:gd name="connsiteY122" fmla="*/ 1597025 h 1682750"/>
              <a:gd name="connsiteX123" fmla="*/ 136525 w 1685925"/>
              <a:gd name="connsiteY123" fmla="*/ 1606550 h 1682750"/>
              <a:gd name="connsiteX124" fmla="*/ 117475 w 1685925"/>
              <a:gd name="connsiteY124" fmla="*/ 1609725 h 1682750"/>
              <a:gd name="connsiteX125" fmla="*/ 107950 w 1685925"/>
              <a:gd name="connsiteY125" fmla="*/ 1612900 h 1682750"/>
              <a:gd name="connsiteX126" fmla="*/ 92075 w 1685925"/>
              <a:gd name="connsiteY126" fmla="*/ 1616075 h 1682750"/>
              <a:gd name="connsiteX127" fmla="*/ 73025 w 1685925"/>
              <a:gd name="connsiteY127" fmla="*/ 1622425 h 1682750"/>
              <a:gd name="connsiteX128" fmla="*/ 28575 w 1685925"/>
              <a:gd name="connsiteY128" fmla="*/ 1628775 h 1682750"/>
              <a:gd name="connsiteX129" fmla="*/ 0 w 1685925"/>
              <a:gd name="connsiteY129" fmla="*/ 1635125 h 1682750"/>
              <a:gd name="connsiteX130" fmla="*/ 12700 w 1685925"/>
              <a:gd name="connsiteY130" fmla="*/ 1657350 h 1682750"/>
              <a:gd name="connsiteX131" fmla="*/ 34925 w 1685925"/>
              <a:gd name="connsiteY131" fmla="*/ 1663700 h 1682750"/>
              <a:gd name="connsiteX132" fmla="*/ 44450 w 1685925"/>
              <a:gd name="connsiteY132" fmla="*/ 1670050 h 1682750"/>
              <a:gd name="connsiteX133" fmla="*/ 63500 w 1685925"/>
              <a:gd name="connsiteY133" fmla="*/ 1676400 h 1682750"/>
              <a:gd name="connsiteX134" fmla="*/ 174625 w 1685925"/>
              <a:gd name="connsiteY134" fmla="*/ 1673225 h 1682750"/>
              <a:gd name="connsiteX135" fmla="*/ 196850 w 1685925"/>
              <a:gd name="connsiteY135" fmla="*/ 1660525 h 1682750"/>
              <a:gd name="connsiteX136" fmla="*/ 222250 w 1685925"/>
              <a:gd name="connsiteY136" fmla="*/ 1654175 h 1682750"/>
              <a:gd name="connsiteX137" fmla="*/ 269875 w 1685925"/>
              <a:gd name="connsiteY137" fmla="*/ 1660525 h 1682750"/>
              <a:gd name="connsiteX138" fmla="*/ 285750 w 1685925"/>
              <a:gd name="connsiteY138" fmla="*/ 1663700 h 1682750"/>
              <a:gd name="connsiteX139" fmla="*/ 422275 w 1685925"/>
              <a:gd name="connsiteY139" fmla="*/ 1666875 h 1682750"/>
              <a:gd name="connsiteX140" fmla="*/ 438150 w 1685925"/>
              <a:gd name="connsiteY140" fmla="*/ 1670050 h 1682750"/>
              <a:gd name="connsiteX141" fmla="*/ 447675 w 1685925"/>
              <a:gd name="connsiteY141" fmla="*/ 1673225 h 1682750"/>
              <a:gd name="connsiteX142" fmla="*/ 460375 w 1685925"/>
              <a:gd name="connsiteY142" fmla="*/ 1676400 h 1682750"/>
              <a:gd name="connsiteX143" fmla="*/ 647700 w 1685925"/>
              <a:gd name="connsiteY143" fmla="*/ 1673225 h 1682750"/>
              <a:gd name="connsiteX144" fmla="*/ 660400 w 1685925"/>
              <a:gd name="connsiteY144" fmla="*/ 1670050 h 1682750"/>
              <a:gd name="connsiteX145" fmla="*/ 749300 w 1685925"/>
              <a:gd name="connsiteY145" fmla="*/ 1666875 h 1682750"/>
              <a:gd name="connsiteX146" fmla="*/ 774700 w 1685925"/>
              <a:gd name="connsiteY146" fmla="*/ 1660525 h 1682750"/>
              <a:gd name="connsiteX147" fmla="*/ 863600 w 1685925"/>
              <a:gd name="connsiteY147" fmla="*/ 1666875 h 1682750"/>
              <a:gd name="connsiteX148" fmla="*/ 933450 w 1685925"/>
              <a:gd name="connsiteY148" fmla="*/ 1673225 h 1682750"/>
              <a:gd name="connsiteX149" fmla="*/ 942975 w 1685925"/>
              <a:gd name="connsiteY149" fmla="*/ 1676400 h 1682750"/>
              <a:gd name="connsiteX150" fmla="*/ 958850 w 1685925"/>
              <a:gd name="connsiteY150" fmla="*/ 1679575 h 1682750"/>
              <a:gd name="connsiteX151" fmla="*/ 1108075 w 1685925"/>
              <a:gd name="connsiteY151" fmla="*/ 1676400 h 1682750"/>
              <a:gd name="connsiteX152" fmla="*/ 1200150 w 1685925"/>
              <a:gd name="connsiteY152" fmla="*/ 1670050 h 1682750"/>
              <a:gd name="connsiteX153" fmla="*/ 1254125 w 1685925"/>
              <a:gd name="connsiteY153" fmla="*/ 1666875 h 1682750"/>
              <a:gd name="connsiteX154" fmla="*/ 1374775 w 1685925"/>
              <a:gd name="connsiteY154" fmla="*/ 1670050 h 1682750"/>
              <a:gd name="connsiteX155" fmla="*/ 1400175 w 1685925"/>
              <a:gd name="connsiteY155" fmla="*/ 1673225 h 1682750"/>
              <a:gd name="connsiteX156" fmla="*/ 1460500 w 1685925"/>
              <a:gd name="connsiteY156" fmla="*/ 1670050 h 1682750"/>
              <a:gd name="connsiteX157" fmla="*/ 1485900 w 1685925"/>
              <a:gd name="connsiteY157" fmla="*/ 1673225 h 1682750"/>
              <a:gd name="connsiteX158" fmla="*/ 1527175 w 1685925"/>
              <a:gd name="connsiteY158" fmla="*/ 1676400 h 1682750"/>
              <a:gd name="connsiteX159" fmla="*/ 1546225 w 1685925"/>
              <a:gd name="connsiteY159" fmla="*/ 1679575 h 1682750"/>
              <a:gd name="connsiteX160" fmla="*/ 1577975 w 1685925"/>
              <a:gd name="connsiteY160" fmla="*/ 1682750 h 1682750"/>
              <a:gd name="connsiteX161" fmla="*/ 1625600 w 1685925"/>
              <a:gd name="connsiteY161" fmla="*/ 1679575 h 1682750"/>
              <a:gd name="connsiteX162" fmla="*/ 1628775 w 1685925"/>
              <a:gd name="connsiteY162" fmla="*/ 1670050 h 1682750"/>
              <a:gd name="connsiteX163" fmla="*/ 1635125 w 1685925"/>
              <a:gd name="connsiteY163" fmla="*/ 1647825 h 1682750"/>
              <a:gd name="connsiteX164" fmla="*/ 1641475 w 1685925"/>
              <a:gd name="connsiteY164" fmla="*/ 1635125 h 1682750"/>
              <a:gd name="connsiteX165" fmla="*/ 1644650 w 1685925"/>
              <a:gd name="connsiteY165" fmla="*/ 1612900 h 1682750"/>
              <a:gd name="connsiteX166" fmla="*/ 1651000 w 1685925"/>
              <a:gd name="connsiteY166" fmla="*/ 1587500 h 1682750"/>
              <a:gd name="connsiteX167" fmla="*/ 1654175 w 1685925"/>
              <a:gd name="connsiteY167" fmla="*/ 1546225 h 1682750"/>
              <a:gd name="connsiteX168" fmla="*/ 1657350 w 1685925"/>
              <a:gd name="connsiteY168" fmla="*/ 1533525 h 1682750"/>
              <a:gd name="connsiteX169" fmla="*/ 1660525 w 1685925"/>
              <a:gd name="connsiteY169" fmla="*/ 1514475 h 1682750"/>
              <a:gd name="connsiteX170" fmla="*/ 1666875 w 1685925"/>
              <a:gd name="connsiteY170" fmla="*/ 1371600 h 1682750"/>
              <a:gd name="connsiteX171" fmla="*/ 1670050 w 1685925"/>
              <a:gd name="connsiteY171" fmla="*/ 1339850 h 1682750"/>
              <a:gd name="connsiteX172" fmla="*/ 1673225 w 1685925"/>
              <a:gd name="connsiteY172" fmla="*/ 1298575 h 1682750"/>
              <a:gd name="connsiteX173" fmla="*/ 1676400 w 1685925"/>
              <a:gd name="connsiteY173" fmla="*/ 1289050 h 1682750"/>
              <a:gd name="connsiteX174" fmla="*/ 1685925 w 1685925"/>
              <a:gd name="connsiteY174" fmla="*/ 1247775 h 1682750"/>
              <a:gd name="connsiteX175" fmla="*/ 1679575 w 1685925"/>
              <a:gd name="connsiteY175" fmla="*/ 1117600 h 1682750"/>
              <a:gd name="connsiteX176" fmla="*/ 1673225 w 1685925"/>
              <a:gd name="connsiteY176" fmla="*/ 1047750 h 1682750"/>
              <a:gd name="connsiteX177" fmla="*/ 1676400 w 1685925"/>
              <a:gd name="connsiteY177" fmla="*/ 987425 h 1682750"/>
              <a:gd name="connsiteX178" fmla="*/ 1679575 w 1685925"/>
              <a:gd name="connsiteY178" fmla="*/ 942975 h 1682750"/>
              <a:gd name="connsiteX179" fmla="*/ 1685925 w 1685925"/>
              <a:gd name="connsiteY179" fmla="*/ 755650 h 1682750"/>
              <a:gd name="connsiteX180" fmla="*/ 1682750 w 1685925"/>
              <a:gd name="connsiteY180" fmla="*/ 654050 h 1682750"/>
              <a:gd name="connsiteX181" fmla="*/ 1676400 w 1685925"/>
              <a:gd name="connsiteY181" fmla="*/ 619125 h 1682750"/>
              <a:gd name="connsiteX182" fmla="*/ 1673225 w 1685925"/>
              <a:gd name="connsiteY182" fmla="*/ 561975 h 1682750"/>
              <a:gd name="connsiteX183" fmla="*/ 1663700 w 1685925"/>
              <a:gd name="connsiteY183" fmla="*/ 530225 h 1682750"/>
              <a:gd name="connsiteX184" fmla="*/ 1654175 w 1685925"/>
              <a:gd name="connsiteY184" fmla="*/ 498475 h 1682750"/>
              <a:gd name="connsiteX185" fmla="*/ 1651000 w 1685925"/>
              <a:gd name="connsiteY185" fmla="*/ 482600 h 1682750"/>
              <a:gd name="connsiteX186" fmla="*/ 1644650 w 1685925"/>
              <a:gd name="connsiteY186" fmla="*/ 469900 h 1682750"/>
              <a:gd name="connsiteX187" fmla="*/ 1638300 w 1685925"/>
              <a:gd name="connsiteY187" fmla="*/ 415925 h 1682750"/>
              <a:gd name="connsiteX188" fmla="*/ 1635125 w 1685925"/>
              <a:gd name="connsiteY188" fmla="*/ 260350 h 1682750"/>
              <a:gd name="connsiteX189" fmla="*/ 1631950 w 1685925"/>
              <a:gd name="connsiteY189" fmla="*/ 206375 h 1682750"/>
              <a:gd name="connsiteX190" fmla="*/ 1625600 w 1685925"/>
              <a:gd name="connsiteY190" fmla="*/ 187325 h 1682750"/>
              <a:gd name="connsiteX191" fmla="*/ 1622425 w 1685925"/>
              <a:gd name="connsiteY191" fmla="*/ 152400 h 1682750"/>
              <a:gd name="connsiteX192" fmla="*/ 1616075 w 1685925"/>
              <a:gd name="connsiteY192" fmla="*/ 133350 h 1682750"/>
              <a:gd name="connsiteX193" fmla="*/ 1612900 w 1685925"/>
              <a:gd name="connsiteY193" fmla="*/ 107950 h 1682750"/>
              <a:gd name="connsiteX194" fmla="*/ 1606550 w 1685925"/>
              <a:gd name="connsiteY194" fmla="*/ 69850 h 1682750"/>
              <a:gd name="connsiteX195" fmla="*/ 1593850 w 1685925"/>
              <a:gd name="connsiteY195" fmla="*/ 19050 h 1682750"/>
              <a:gd name="connsiteX196" fmla="*/ 1587500 w 1685925"/>
              <a:gd name="connsiteY196" fmla="*/ 0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685925" h="1682750">
                <a:moveTo>
                  <a:pt x="1587500" y="0"/>
                </a:moveTo>
                <a:lnTo>
                  <a:pt x="1587500" y="0"/>
                </a:lnTo>
                <a:cubicBezTo>
                  <a:pt x="1586442" y="9525"/>
                  <a:pt x="1585901" y="19122"/>
                  <a:pt x="1584325" y="28575"/>
                </a:cubicBezTo>
                <a:cubicBezTo>
                  <a:pt x="1583775" y="31876"/>
                  <a:pt x="1582069" y="34882"/>
                  <a:pt x="1581150" y="38100"/>
                </a:cubicBezTo>
                <a:cubicBezTo>
                  <a:pt x="1579951" y="42296"/>
                  <a:pt x="1578922" y="46540"/>
                  <a:pt x="1577975" y="50800"/>
                </a:cubicBezTo>
                <a:cubicBezTo>
                  <a:pt x="1575017" y="64113"/>
                  <a:pt x="1573923" y="71939"/>
                  <a:pt x="1571625" y="85725"/>
                </a:cubicBezTo>
                <a:cubicBezTo>
                  <a:pt x="1570567" y="99483"/>
                  <a:pt x="1570602" y="113370"/>
                  <a:pt x="1568450" y="127000"/>
                </a:cubicBezTo>
                <a:cubicBezTo>
                  <a:pt x="1567406" y="133612"/>
                  <a:pt x="1562100" y="146050"/>
                  <a:pt x="1562100" y="146050"/>
                </a:cubicBezTo>
                <a:cubicBezTo>
                  <a:pt x="1561042" y="185208"/>
                  <a:pt x="1560881" y="224401"/>
                  <a:pt x="1558925" y="263525"/>
                </a:cubicBezTo>
                <a:cubicBezTo>
                  <a:pt x="1558758" y="266868"/>
                  <a:pt x="1556669" y="269832"/>
                  <a:pt x="1555750" y="273050"/>
                </a:cubicBezTo>
                <a:cubicBezTo>
                  <a:pt x="1551922" y="286447"/>
                  <a:pt x="1551199" y="292686"/>
                  <a:pt x="1549400" y="307975"/>
                </a:cubicBezTo>
                <a:cubicBezTo>
                  <a:pt x="1548157" y="318538"/>
                  <a:pt x="1547842" y="329213"/>
                  <a:pt x="1546225" y="339725"/>
                </a:cubicBezTo>
                <a:cubicBezTo>
                  <a:pt x="1545716" y="343033"/>
                  <a:pt x="1543969" y="346032"/>
                  <a:pt x="1543050" y="349250"/>
                </a:cubicBezTo>
                <a:cubicBezTo>
                  <a:pt x="1541851" y="353446"/>
                  <a:pt x="1541129" y="357770"/>
                  <a:pt x="1539875" y="361950"/>
                </a:cubicBezTo>
                <a:cubicBezTo>
                  <a:pt x="1537952" y="368361"/>
                  <a:pt x="1537238" y="375431"/>
                  <a:pt x="1533525" y="381000"/>
                </a:cubicBezTo>
                <a:cubicBezTo>
                  <a:pt x="1531408" y="384175"/>
                  <a:pt x="1528725" y="387038"/>
                  <a:pt x="1527175" y="390525"/>
                </a:cubicBezTo>
                <a:cubicBezTo>
                  <a:pt x="1524457" y="396642"/>
                  <a:pt x="1522942" y="403225"/>
                  <a:pt x="1520825" y="409575"/>
                </a:cubicBezTo>
                <a:lnTo>
                  <a:pt x="1517650" y="419100"/>
                </a:lnTo>
                <a:cubicBezTo>
                  <a:pt x="1516592" y="422275"/>
                  <a:pt x="1516331" y="425840"/>
                  <a:pt x="1514475" y="428625"/>
                </a:cubicBezTo>
                <a:lnTo>
                  <a:pt x="1508125" y="438150"/>
                </a:lnTo>
                <a:cubicBezTo>
                  <a:pt x="1507067" y="442383"/>
                  <a:pt x="1506204" y="446670"/>
                  <a:pt x="1504950" y="450850"/>
                </a:cubicBezTo>
                <a:lnTo>
                  <a:pt x="1495425" y="479425"/>
                </a:lnTo>
                <a:lnTo>
                  <a:pt x="1492250" y="488950"/>
                </a:lnTo>
                <a:cubicBezTo>
                  <a:pt x="1491192" y="492125"/>
                  <a:pt x="1489887" y="495228"/>
                  <a:pt x="1489075" y="498475"/>
                </a:cubicBezTo>
                <a:lnTo>
                  <a:pt x="1482725" y="523875"/>
                </a:lnTo>
                <a:cubicBezTo>
                  <a:pt x="1481667" y="533400"/>
                  <a:pt x="1480504" y="542914"/>
                  <a:pt x="1479550" y="552450"/>
                </a:cubicBezTo>
                <a:cubicBezTo>
                  <a:pt x="1478420" y="563745"/>
                  <a:pt x="1478553" y="593632"/>
                  <a:pt x="1470025" y="606425"/>
                </a:cubicBezTo>
                <a:cubicBezTo>
                  <a:pt x="1467908" y="609600"/>
                  <a:pt x="1466373" y="613252"/>
                  <a:pt x="1463675" y="615950"/>
                </a:cubicBezTo>
                <a:cubicBezTo>
                  <a:pt x="1460977" y="618648"/>
                  <a:pt x="1457325" y="620183"/>
                  <a:pt x="1454150" y="622300"/>
                </a:cubicBezTo>
                <a:cubicBezTo>
                  <a:pt x="1452033" y="628650"/>
                  <a:pt x="1452533" y="636617"/>
                  <a:pt x="1447800" y="641350"/>
                </a:cubicBezTo>
                <a:cubicBezTo>
                  <a:pt x="1419973" y="669177"/>
                  <a:pt x="1454027" y="633878"/>
                  <a:pt x="1431925" y="660400"/>
                </a:cubicBezTo>
                <a:cubicBezTo>
                  <a:pt x="1429050" y="663849"/>
                  <a:pt x="1425157" y="666381"/>
                  <a:pt x="1422400" y="669925"/>
                </a:cubicBezTo>
                <a:lnTo>
                  <a:pt x="1403350" y="698500"/>
                </a:lnTo>
                <a:cubicBezTo>
                  <a:pt x="1401233" y="701675"/>
                  <a:pt x="1400175" y="705908"/>
                  <a:pt x="1397000" y="708025"/>
                </a:cubicBezTo>
                <a:lnTo>
                  <a:pt x="1387475" y="714375"/>
                </a:lnTo>
                <a:cubicBezTo>
                  <a:pt x="1355377" y="762523"/>
                  <a:pt x="1390119" y="713107"/>
                  <a:pt x="1365250" y="742950"/>
                </a:cubicBezTo>
                <a:cubicBezTo>
                  <a:pt x="1352021" y="758825"/>
                  <a:pt x="1366837" y="747183"/>
                  <a:pt x="1349375" y="758825"/>
                </a:cubicBezTo>
                <a:cubicBezTo>
                  <a:pt x="1347258" y="762000"/>
                  <a:pt x="1345468" y="765419"/>
                  <a:pt x="1343025" y="768350"/>
                </a:cubicBezTo>
                <a:cubicBezTo>
                  <a:pt x="1340150" y="771799"/>
                  <a:pt x="1336110" y="774221"/>
                  <a:pt x="1333500" y="777875"/>
                </a:cubicBezTo>
                <a:cubicBezTo>
                  <a:pt x="1330749" y="781726"/>
                  <a:pt x="1329498" y="786466"/>
                  <a:pt x="1327150" y="790575"/>
                </a:cubicBezTo>
                <a:cubicBezTo>
                  <a:pt x="1325257" y="793888"/>
                  <a:pt x="1322507" y="796687"/>
                  <a:pt x="1320800" y="800100"/>
                </a:cubicBezTo>
                <a:cubicBezTo>
                  <a:pt x="1319303" y="803093"/>
                  <a:pt x="1319716" y="807012"/>
                  <a:pt x="1317625" y="809625"/>
                </a:cubicBezTo>
                <a:cubicBezTo>
                  <a:pt x="1315241" y="812605"/>
                  <a:pt x="1311275" y="813858"/>
                  <a:pt x="1308100" y="815975"/>
                </a:cubicBezTo>
                <a:lnTo>
                  <a:pt x="1295400" y="835025"/>
                </a:lnTo>
                <a:cubicBezTo>
                  <a:pt x="1293283" y="838200"/>
                  <a:pt x="1291748" y="841852"/>
                  <a:pt x="1289050" y="844550"/>
                </a:cubicBezTo>
                <a:cubicBezTo>
                  <a:pt x="1285875" y="847725"/>
                  <a:pt x="1282135" y="850421"/>
                  <a:pt x="1279525" y="854075"/>
                </a:cubicBezTo>
                <a:cubicBezTo>
                  <a:pt x="1276774" y="857926"/>
                  <a:pt x="1275926" y="862924"/>
                  <a:pt x="1273175" y="866775"/>
                </a:cubicBezTo>
                <a:cubicBezTo>
                  <a:pt x="1267619" y="874553"/>
                  <a:pt x="1261720" y="877587"/>
                  <a:pt x="1254125" y="882650"/>
                </a:cubicBezTo>
                <a:cubicBezTo>
                  <a:pt x="1251543" y="890397"/>
                  <a:pt x="1250755" y="895545"/>
                  <a:pt x="1244600" y="901700"/>
                </a:cubicBezTo>
                <a:cubicBezTo>
                  <a:pt x="1241902" y="904398"/>
                  <a:pt x="1238006" y="905607"/>
                  <a:pt x="1235075" y="908050"/>
                </a:cubicBezTo>
                <a:cubicBezTo>
                  <a:pt x="1231626" y="910925"/>
                  <a:pt x="1229204" y="914965"/>
                  <a:pt x="1225550" y="917575"/>
                </a:cubicBezTo>
                <a:cubicBezTo>
                  <a:pt x="1221699" y="920326"/>
                  <a:pt x="1216959" y="921577"/>
                  <a:pt x="1212850" y="923925"/>
                </a:cubicBezTo>
                <a:cubicBezTo>
                  <a:pt x="1209537" y="925818"/>
                  <a:pt x="1206500" y="928158"/>
                  <a:pt x="1203325" y="930275"/>
                </a:cubicBezTo>
                <a:cubicBezTo>
                  <a:pt x="1187559" y="953924"/>
                  <a:pt x="1207822" y="924879"/>
                  <a:pt x="1187450" y="949325"/>
                </a:cubicBezTo>
                <a:cubicBezTo>
                  <a:pt x="1185007" y="952256"/>
                  <a:pt x="1183543" y="955919"/>
                  <a:pt x="1181100" y="958850"/>
                </a:cubicBezTo>
                <a:cubicBezTo>
                  <a:pt x="1178225" y="962299"/>
                  <a:pt x="1174450" y="964926"/>
                  <a:pt x="1171575" y="968375"/>
                </a:cubicBezTo>
                <a:cubicBezTo>
                  <a:pt x="1169132" y="971306"/>
                  <a:pt x="1166932" y="974487"/>
                  <a:pt x="1165225" y="977900"/>
                </a:cubicBezTo>
                <a:cubicBezTo>
                  <a:pt x="1163728" y="980893"/>
                  <a:pt x="1164417" y="985058"/>
                  <a:pt x="1162050" y="987425"/>
                </a:cubicBezTo>
                <a:cubicBezTo>
                  <a:pt x="1156654" y="992821"/>
                  <a:pt x="1143000" y="1000125"/>
                  <a:pt x="1143000" y="1000125"/>
                </a:cubicBezTo>
                <a:cubicBezTo>
                  <a:pt x="1140058" y="1008952"/>
                  <a:pt x="1140040" y="1011789"/>
                  <a:pt x="1133475" y="1019175"/>
                </a:cubicBezTo>
                <a:cubicBezTo>
                  <a:pt x="1127509" y="1025887"/>
                  <a:pt x="1120775" y="1031875"/>
                  <a:pt x="1114425" y="1038225"/>
                </a:cubicBezTo>
                <a:cubicBezTo>
                  <a:pt x="1111250" y="1041400"/>
                  <a:pt x="1107391" y="1044014"/>
                  <a:pt x="1104900" y="1047750"/>
                </a:cubicBezTo>
                <a:cubicBezTo>
                  <a:pt x="1102783" y="1050925"/>
                  <a:pt x="1101422" y="1054762"/>
                  <a:pt x="1098550" y="1057275"/>
                </a:cubicBezTo>
                <a:cubicBezTo>
                  <a:pt x="1092807" y="1062301"/>
                  <a:pt x="1079500" y="1069975"/>
                  <a:pt x="1079500" y="1069975"/>
                </a:cubicBezTo>
                <a:cubicBezTo>
                  <a:pt x="1067767" y="1087574"/>
                  <a:pt x="1079863" y="1073654"/>
                  <a:pt x="1063625" y="1082675"/>
                </a:cubicBezTo>
                <a:cubicBezTo>
                  <a:pt x="1056954" y="1086381"/>
                  <a:pt x="1051815" y="1092962"/>
                  <a:pt x="1044575" y="1095375"/>
                </a:cubicBezTo>
                <a:lnTo>
                  <a:pt x="1025525" y="1101725"/>
                </a:lnTo>
                <a:cubicBezTo>
                  <a:pt x="1023408" y="1104900"/>
                  <a:pt x="1022411" y="1109228"/>
                  <a:pt x="1019175" y="1111250"/>
                </a:cubicBezTo>
                <a:cubicBezTo>
                  <a:pt x="1013499" y="1114798"/>
                  <a:pt x="1000125" y="1117600"/>
                  <a:pt x="1000125" y="1117600"/>
                </a:cubicBezTo>
                <a:cubicBezTo>
                  <a:pt x="981927" y="1144897"/>
                  <a:pt x="1006158" y="1112773"/>
                  <a:pt x="984250" y="1130300"/>
                </a:cubicBezTo>
                <a:cubicBezTo>
                  <a:pt x="981270" y="1132684"/>
                  <a:pt x="980598" y="1137127"/>
                  <a:pt x="977900" y="1139825"/>
                </a:cubicBezTo>
                <a:cubicBezTo>
                  <a:pt x="975202" y="1142523"/>
                  <a:pt x="971550" y="1144058"/>
                  <a:pt x="968375" y="1146175"/>
                </a:cubicBezTo>
                <a:cubicBezTo>
                  <a:pt x="962554" y="1163639"/>
                  <a:pt x="968698" y="1147991"/>
                  <a:pt x="958850" y="1165225"/>
                </a:cubicBezTo>
                <a:cubicBezTo>
                  <a:pt x="955530" y="1171035"/>
                  <a:pt x="951307" y="1182293"/>
                  <a:pt x="946150" y="1187450"/>
                </a:cubicBezTo>
                <a:cubicBezTo>
                  <a:pt x="943452" y="1190148"/>
                  <a:pt x="939800" y="1191683"/>
                  <a:pt x="936625" y="1193800"/>
                </a:cubicBezTo>
                <a:cubicBezTo>
                  <a:pt x="931237" y="1209964"/>
                  <a:pt x="937780" y="1198803"/>
                  <a:pt x="923925" y="1206500"/>
                </a:cubicBezTo>
                <a:cubicBezTo>
                  <a:pt x="917254" y="1210206"/>
                  <a:pt x="912115" y="1216787"/>
                  <a:pt x="904875" y="1219200"/>
                </a:cubicBezTo>
                <a:cubicBezTo>
                  <a:pt x="891730" y="1223582"/>
                  <a:pt x="898135" y="1220519"/>
                  <a:pt x="885825" y="1228725"/>
                </a:cubicBezTo>
                <a:cubicBezTo>
                  <a:pt x="884767" y="1231900"/>
                  <a:pt x="885017" y="1235883"/>
                  <a:pt x="882650" y="1238250"/>
                </a:cubicBezTo>
                <a:cubicBezTo>
                  <a:pt x="880283" y="1240617"/>
                  <a:pt x="876051" y="1239800"/>
                  <a:pt x="873125" y="1241425"/>
                </a:cubicBezTo>
                <a:cubicBezTo>
                  <a:pt x="866454" y="1245131"/>
                  <a:pt x="860425" y="1249892"/>
                  <a:pt x="854075" y="1254125"/>
                </a:cubicBezTo>
                <a:lnTo>
                  <a:pt x="844550" y="1260475"/>
                </a:lnTo>
                <a:cubicBezTo>
                  <a:pt x="831465" y="1280102"/>
                  <a:pt x="845993" y="1260956"/>
                  <a:pt x="828675" y="1276350"/>
                </a:cubicBezTo>
                <a:cubicBezTo>
                  <a:pt x="821963" y="1282316"/>
                  <a:pt x="816809" y="1290012"/>
                  <a:pt x="809625" y="1295400"/>
                </a:cubicBezTo>
                <a:cubicBezTo>
                  <a:pt x="790820" y="1309504"/>
                  <a:pt x="801328" y="1301990"/>
                  <a:pt x="777875" y="1317625"/>
                </a:cubicBezTo>
                <a:lnTo>
                  <a:pt x="749300" y="1336675"/>
                </a:lnTo>
                <a:cubicBezTo>
                  <a:pt x="746125" y="1338792"/>
                  <a:pt x="743395" y="1341818"/>
                  <a:pt x="739775" y="1343025"/>
                </a:cubicBezTo>
                <a:cubicBezTo>
                  <a:pt x="726110" y="1347580"/>
                  <a:pt x="733497" y="1345388"/>
                  <a:pt x="717550" y="1349375"/>
                </a:cubicBezTo>
                <a:cubicBezTo>
                  <a:pt x="714375" y="1351492"/>
                  <a:pt x="711611" y="1354421"/>
                  <a:pt x="708025" y="1355725"/>
                </a:cubicBezTo>
                <a:cubicBezTo>
                  <a:pt x="699823" y="1358707"/>
                  <a:pt x="682625" y="1362075"/>
                  <a:pt x="682625" y="1362075"/>
                </a:cubicBezTo>
                <a:cubicBezTo>
                  <a:pt x="679450" y="1364192"/>
                  <a:pt x="676607" y="1366922"/>
                  <a:pt x="673100" y="1368425"/>
                </a:cubicBezTo>
                <a:cubicBezTo>
                  <a:pt x="658858" y="1374529"/>
                  <a:pt x="663232" y="1368596"/>
                  <a:pt x="650875" y="1374775"/>
                </a:cubicBezTo>
                <a:cubicBezTo>
                  <a:pt x="647462" y="1376482"/>
                  <a:pt x="644837" y="1379575"/>
                  <a:pt x="641350" y="1381125"/>
                </a:cubicBezTo>
                <a:cubicBezTo>
                  <a:pt x="635233" y="1383843"/>
                  <a:pt x="628287" y="1384482"/>
                  <a:pt x="622300" y="1387475"/>
                </a:cubicBezTo>
                <a:cubicBezTo>
                  <a:pt x="618067" y="1389592"/>
                  <a:pt x="613950" y="1391961"/>
                  <a:pt x="609600" y="1393825"/>
                </a:cubicBezTo>
                <a:cubicBezTo>
                  <a:pt x="591790" y="1401458"/>
                  <a:pt x="608435" y="1391316"/>
                  <a:pt x="587375" y="1403350"/>
                </a:cubicBezTo>
                <a:cubicBezTo>
                  <a:pt x="584062" y="1405243"/>
                  <a:pt x="581337" y="1408150"/>
                  <a:pt x="577850" y="1409700"/>
                </a:cubicBezTo>
                <a:cubicBezTo>
                  <a:pt x="571733" y="1412418"/>
                  <a:pt x="564369" y="1412337"/>
                  <a:pt x="558800" y="1416050"/>
                </a:cubicBezTo>
                <a:cubicBezTo>
                  <a:pt x="555625" y="1418167"/>
                  <a:pt x="552762" y="1420850"/>
                  <a:pt x="549275" y="1422400"/>
                </a:cubicBezTo>
                <a:cubicBezTo>
                  <a:pt x="535694" y="1428436"/>
                  <a:pt x="530455" y="1428231"/>
                  <a:pt x="517525" y="1431925"/>
                </a:cubicBezTo>
                <a:cubicBezTo>
                  <a:pt x="514307" y="1432844"/>
                  <a:pt x="511175" y="1434042"/>
                  <a:pt x="508000" y="1435100"/>
                </a:cubicBezTo>
                <a:cubicBezTo>
                  <a:pt x="498010" y="1442592"/>
                  <a:pt x="494222" y="1446617"/>
                  <a:pt x="482600" y="1450975"/>
                </a:cubicBezTo>
                <a:cubicBezTo>
                  <a:pt x="478514" y="1452507"/>
                  <a:pt x="474096" y="1452951"/>
                  <a:pt x="469900" y="1454150"/>
                </a:cubicBezTo>
                <a:cubicBezTo>
                  <a:pt x="466682" y="1455069"/>
                  <a:pt x="463550" y="1456267"/>
                  <a:pt x="460375" y="1457325"/>
                </a:cubicBezTo>
                <a:cubicBezTo>
                  <a:pt x="458258" y="1460500"/>
                  <a:pt x="457005" y="1464466"/>
                  <a:pt x="454025" y="1466850"/>
                </a:cubicBezTo>
                <a:cubicBezTo>
                  <a:pt x="451412" y="1468941"/>
                  <a:pt x="447493" y="1468528"/>
                  <a:pt x="444500" y="1470025"/>
                </a:cubicBezTo>
                <a:cubicBezTo>
                  <a:pt x="441087" y="1471732"/>
                  <a:pt x="438388" y="1474668"/>
                  <a:pt x="434975" y="1476375"/>
                </a:cubicBezTo>
                <a:cubicBezTo>
                  <a:pt x="431982" y="1477872"/>
                  <a:pt x="428443" y="1478053"/>
                  <a:pt x="425450" y="1479550"/>
                </a:cubicBezTo>
                <a:cubicBezTo>
                  <a:pt x="422037" y="1481257"/>
                  <a:pt x="419338" y="1484193"/>
                  <a:pt x="415925" y="1485900"/>
                </a:cubicBezTo>
                <a:cubicBezTo>
                  <a:pt x="412932" y="1487397"/>
                  <a:pt x="409476" y="1487757"/>
                  <a:pt x="406400" y="1489075"/>
                </a:cubicBezTo>
                <a:cubicBezTo>
                  <a:pt x="393613" y="1494555"/>
                  <a:pt x="394773" y="1496878"/>
                  <a:pt x="381000" y="1498600"/>
                </a:cubicBezTo>
                <a:cubicBezTo>
                  <a:pt x="368354" y="1500181"/>
                  <a:pt x="355600" y="1500717"/>
                  <a:pt x="342900" y="1501775"/>
                </a:cubicBezTo>
                <a:cubicBezTo>
                  <a:pt x="335801" y="1503550"/>
                  <a:pt x="315788" y="1508208"/>
                  <a:pt x="311150" y="1511300"/>
                </a:cubicBezTo>
                <a:lnTo>
                  <a:pt x="292100" y="1524000"/>
                </a:lnTo>
                <a:cubicBezTo>
                  <a:pt x="277898" y="1545302"/>
                  <a:pt x="294628" y="1524431"/>
                  <a:pt x="276225" y="1536700"/>
                </a:cubicBezTo>
                <a:cubicBezTo>
                  <a:pt x="242445" y="1559220"/>
                  <a:pt x="294467" y="1532626"/>
                  <a:pt x="254000" y="1555750"/>
                </a:cubicBezTo>
                <a:cubicBezTo>
                  <a:pt x="251094" y="1557410"/>
                  <a:pt x="247468" y="1557428"/>
                  <a:pt x="244475" y="1558925"/>
                </a:cubicBezTo>
                <a:cubicBezTo>
                  <a:pt x="241062" y="1560632"/>
                  <a:pt x="238363" y="1563568"/>
                  <a:pt x="234950" y="1565275"/>
                </a:cubicBezTo>
                <a:cubicBezTo>
                  <a:pt x="231957" y="1566772"/>
                  <a:pt x="228418" y="1566953"/>
                  <a:pt x="225425" y="1568450"/>
                </a:cubicBezTo>
                <a:cubicBezTo>
                  <a:pt x="202514" y="1579905"/>
                  <a:pt x="231032" y="1570017"/>
                  <a:pt x="203200" y="1581150"/>
                </a:cubicBezTo>
                <a:cubicBezTo>
                  <a:pt x="196985" y="1583636"/>
                  <a:pt x="184150" y="1587500"/>
                  <a:pt x="184150" y="1587500"/>
                </a:cubicBezTo>
                <a:cubicBezTo>
                  <a:pt x="174599" y="1585908"/>
                  <a:pt x="158988" y="1580992"/>
                  <a:pt x="149225" y="1587500"/>
                </a:cubicBezTo>
                <a:cubicBezTo>
                  <a:pt x="146440" y="1589356"/>
                  <a:pt x="147906" y="1594240"/>
                  <a:pt x="146050" y="1597025"/>
                </a:cubicBezTo>
                <a:cubicBezTo>
                  <a:pt x="143559" y="1600761"/>
                  <a:pt x="140628" y="1604726"/>
                  <a:pt x="136525" y="1606550"/>
                </a:cubicBezTo>
                <a:cubicBezTo>
                  <a:pt x="130642" y="1609165"/>
                  <a:pt x="123759" y="1608328"/>
                  <a:pt x="117475" y="1609725"/>
                </a:cubicBezTo>
                <a:cubicBezTo>
                  <a:pt x="114208" y="1610451"/>
                  <a:pt x="111197" y="1612088"/>
                  <a:pt x="107950" y="1612900"/>
                </a:cubicBezTo>
                <a:cubicBezTo>
                  <a:pt x="102715" y="1614209"/>
                  <a:pt x="97281" y="1614655"/>
                  <a:pt x="92075" y="1616075"/>
                </a:cubicBezTo>
                <a:cubicBezTo>
                  <a:pt x="85617" y="1617836"/>
                  <a:pt x="79678" y="1621686"/>
                  <a:pt x="73025" y="1622425"/>
                </a:cubicBezTo>
                <a:cubicBezTo>
                  <a:pt x="27546" y="1627478"/>
                  <a:pt x="60346" y="1622998"/>
                  <a:pt x="28575" y="1628775"/>
                </a:cubicBezTo>
                <a:cubicBezTo>
                  <a:pt x="3989" y="1633245"/>
                  <a:pt x="16794" y="1629527"/>
                  <a:pt x="0" y="1635125"/>
                </a:cubicBezTo>
                <a:cubicBezTo>
                  <a:pt x="3165" y="1644620"/>
                  <a:pt x="3828" y="1649957"/>
                  <a:pt x="12700" y="1657350"/>
                </a:cubicBezTo>
                <a:cubicBezTo>
                  <a:pt x="14652" y="1658977"/>
                  <a:pt x="34250" y="1663531"/>
                  <a:pt x="34925" y="1663700"/>
                </a:cubicBezTo>
                <a:cubicBezTo>
                  <a:pt x="38100" y="1665817"/>
                  <a:pt x="40963" y="1668500"/>
                  <a:pt x="44450" y="1670050"/>
                </a:cubicBezTo>
                <a:cubicBezTo>
                  <a:pt x="50567" y="1672768"/>
                  <a:pt x="63500" y="1676400"/>
                  <a:pt x="63500" y="1676400"/>
                </a:cubicBezTo>
                <a:cubicBezTo>
                  <a:pt x="100542" y="1675342"/>
                  <a:pt x="137677" y="1676067"/>
                  <a:pt x="174625" y="1673225"/>
                </a:cubicBezTo>
                <a:cubicBezTo>
                  <a:pt x="181203" y="1672719"/>
                  <a:pt x="191074" y="1663413"/>
                  <a:pt x="196850" y="1660525"/>
                </a:cubicBezTo>
                <a:cubicBezTo>
                  <a:pt x="203359" y="1657271"/>
                  <a:pt x="216212" y="1655383"/>
                  <a:pt x="222250" y="1654175"/>
                </a:cubicBezTo>
                <a:cubicBezTo>
                  <a:pt x="235092" y="1655780"/>
                  <a:pt x="256730" y="1658334"/>
                  <a:pt x="269875" y="1660525"/>
                </a:cubicBezTo>
                <a:cubicBezTo>
                  <a:pt x="275198" y="1661412"/>
                  <a:pt x="280358" y="1663475"/>
                  <a:pt x="285750" y="1663700"/>
                </a:cubicBezTo>
                <a:cubicBezTo>
                  <a:pt x="331231" y="1665595"/>
                  <a:pt x="376767" y="1665817"/>
                  <a:pt x="422275" y="1666875"/>
                </a:cubicBezTo>
                <a:cubicBezTo>
                  <a:pt x="427567" y="1667933"/>
                  <a:pt x="432915" y="1668741"/>
                  <a:pt x="438150" y="1670050"/>
                </a:cubicBezTo>
                <a:cubicBezTo>
                  <a:pt x="441397" y="1670862"/>
                  <a:pt x="444457" y="1672306"/>
                  <a:pt x="447675" y="1673225"/>
                </a:cubicBezTo>
                <a:cubicBezTo>
                  <a:pt x="451871" y="1674424"/>
                  <a:pt x="456142" y="1675342"/>
                  <a:pt x="460375" y="1676400"/>
                </a:cubicBezTo>
                <a:lnTo>
                  <a:pt x="647700" y="1673225"/>
                </a:lnTo>
                <a:cubicBezTo>
                  <a:pt x="652061" y="1673087"/>
                  <a:pt x="656045" y="1670322"/>
                  <a:pt x="660400" y="1670050"/>
                </a:cubicBezTo>
                <a:cubicBezTo>
                  <a:pt x="689994" y="1668200"/>
                  <a:pt x="719667" y="1667933"/>
                  <a:pt x="749300" y="1666875"/>
                </a:cubicBezTo>
                <a:cubicBezTo>
                  <a:pt x="756816" y="1664370"/>
                  <a:pt x="767037" y="1660525"/>
                  <a:pt x="774700" y="1660525"/>
                </a:cubicBezTo>
                <a:cubicBezTo>
                  <a:pt x="797869" y="1660525"/>
                  <a:pt x="838276" y="1664573"/>
                  <a:pt x="863600" y="1666875"/>
                </a:cubicBezTo>
                <a:cubicBezTo>
                  <a:pt x="904467" y="1675048"/>
                  <a:pt x="849645" y="1664844"/>
                  <a:pt x="933450" y="1673225"/>
                </a:cubicBezTo>
                <a:cubicBezTo>
                  <a:pt x="936780" y="1673558"/>
                  <a:pt x="939728" y="1675588"/>
                  <a:pt x="942975" y="1676400"/>
                </a:cubicBezTo>
                <a:cubicBezTo>
                  <a:pt x="948210" y="1677709"/>
                  <a:pt x="953558" y="1678517"/>
                  <a:pt x="958850" y="1679575"/>
                </a:cubicBezTo>
                <a:lnTo>
                  <a:pt x="1108075" y="1676400"/>
                </a:lnTo>
                <a:cubicBezTo>
                  <a:pt x="1138816" y="1675187"/>
                  <a:pt x="1169439" y="1671857"/>
                  <a:pt x="1200150" y="1670050"/>
                </a:cubicBezTo>
                <a:lnTo>
                  <a:pt x="1254125" y="1666875"/>
                </a:lnTo>
                <a:lnTo>
                  <a:pt x="1374775" y="1670050"/>
                </a:lnTo>
                <a:cubicBezTo>
                  <a:pt x="1383300" y="1670421"/>
                  <a:pt x="1391642" y="1673225"/>
                  <a:pt x="1400175" y="1673225"/>
                </a:cubicBezTo>
                <a:cubicBezTo>
                  <a:pt x="1420311" y="1673225"/>
                  <a:pt x="1440392" y="1671108"/>
                  <a:pt x="1460500" y="1670050"/>
                </a:cubicBezTo>
                <a:cubicBezTo>
                  <a:pt x="1468967" y="1671108"/>
                  <a:pt x="1477406" y="1672416"/>
                  <a:pt x="1485900" y="1673225"/>
                </a:cubicBezTo>
                <a:cubicBezTo>
                  <a:pt x="1499637" y="1674533"/>
                  <a:pt x="1513452" y="1674955"/>
                  <a:pt x="1527175" y="1676400"/>
                </a:cubicBezTo>
                <a:cubicBezTo>
                  <a:pt x="1533577" y="1677074"/>
                  <a:pt x="1539837" y="1678777"/>
                  <a:pt x="1546225" y="1679575"/>
                </a:cubicBezTo>
                <a:cubicBezTo>
                  <a:pt x="1556779" y="1680894"/>
                  <a:pt x="1567392" y="1681692"/>
                  <a:pt x="1577975" y="1682750"/>
                </a:cubicBezTo>
                <a:cubicBezTo>
                  <a:pt x="1593850" y="1681692"/>
                  <a:pt x="1610165" y="1683434"/>
                  <a:pt x="1625600" y="1679575"/>
                </a:cubicBezTo>
                <a:cubicBezTo>
                  <a:pt x="1628847" y="1678763"/>
                  <a:pt x="1627856" y="1673268"/>
                  <a:pt x="1628775" y="1670050"/>
                </a:cubicBezTo>
                <a:cubicBezTo>
                  <a:pt x="1631077" y="1661994"/>
                  <a:pt x="1631862" y="1655438"/>
                  <a:pt x="1635125" y="1647825"/>
                </a:cubicBezTo>
                <a:cubicBezTo>
                  <a:pt x="1636989" y="1643475"/>
                  <a:pt x="1639358" y="1639358"/>
                  <a:pt x="1641475" y="1635125"/>
                </a:cubicBezTo>
                <a:cubicBezTo>
                  <a:pt x="1642533" y="1627717"/>
                  <a:pt x="1643182" y="1620238"/>
                  <a:pt x="1644650" y="1612900"/>
                </a:cubicBezTo>
                <a:cubicBezTo>
                  <a:pt x="1646362" y="1604342"/>
                  <a:pt x="1651000" y="1587500"/>
                  <a:pt x="1651000" y="1587500"/>
                </a:cubicBezTo>
                <a:cubicBezTo>
                  <a:pt x="1652058" y="1573742"/>
                  <a:pt x="1652563" y="1559929"/>
                  <a:pt x="1654175" y="1546225"/>
                </a:cubicBezTo>
                <a:cubicBezTo>
                  <a:pt x="1654685" y="1541891"/>
                  <a:pt x="1656494" y="1537804"/>
                  <a:pt x="1657350" y="1533525"/>
                </a:cubicBezTo>
                <a:cubicBezTo>
                  <a:pt x="1658613" y="1527212"/>
                  <a:pt x="1659467" y="1520825"/>
                  <a:pt x="1660525" y="1514475"/>
                </a:cubicBezTo>
                <a:cubicBezTo>
                  <a:pt x="1662391" y="1462231"/>
                  <a:pt x="1663145" y="1421949"/>
                  <a:pt x="1666875" y="1371600"/>
                </a:cubicBezTo>
                <a:cubicBezTo>
                  <a:pt x="1667661" y="1360993"/>
                  <a:pt x="1669129" y="1350446"/>
                  <a:pt x="1670050" y="1339850"/>
                </a:cubicBezTo>
                <a:cubicBezTo>
                  <a:pt x="1671245" y="1326103"/>
                  <a:pt x="1671513" y="1312267"/>
                  <a:pt x="1673225" y="1298575"/>
                </a:cubicBezTo>
                <a:cubicBezTo>
                  <a:pt x="1673640" y="1295254"/>
                  <a:pt x="1675647" y="1292311"/>
                  <a:pt x="1676400" y="1289050"/>
                </a:cubicBezTo>
                <a:cubicBezTo>
                  <a:pt x="1686910" y="1243509"/>
                  <a:pt x="1678251" y="1270798"/>
                  <a:pt x="1685925" y="1247775"/>
                </a:cubicBezTo>
                <a:cubicBezTo>
                  <a:pt x="1683538" y="1183327"/>
                  <a:pt x="1684092" y="1171808"/>
                  <a:pt x="1679575" y="1117600"/>
                </a:cubicBezTo>
                <a:cubicBezTo>
                  <a:pt x="1677633" y="1094301"/>
                  <a:pt x="1673225" y="1047750"/>
                  <a:pt x="1673225" y="1047750"/>
                </a:cubicBezTo>
                <a:cubicBezTo>
                  <a:pt x="1674283" y="1027642"/>
                  <a:pt x="1675182" y="1007524"/>
                  <a:pt x="1676400" y="987425"/>
                </a:cubicBezTo>
                <a:cubicBezTo>
                  <a:pt x="1677299" y="972598"/>
                  <a:pt x="1679045" y="957820"/>
                  <a:pt x="1679575" y="942975"/>
                </a:cubicBezTo>
                <a:cubicBezTo>
                  <a:pt x="1687766" y="713630"/>
                  <a:pt x="1678280" y="885619"/>
                  <a:pt x="1685925" y="755650"/>
                </a:cubicBezTo>
                <a:cubicBezTo>
                  <a:pt x="1684867" y="721783"/>
                  <a:pt x="1684531" y="687886"/>
                  <a:pt x="1682750" y="654050"/>
                </a:cubicBezTo>
                <a:cubicBezTo>
                  <a:pt x="1682460" y="648537"/>
                  <a:pt x="1677676" y="625503"/>
                  <a:pt x="1676400" y="619125"/>
                </a:cubicBezTo>
                <a:cubicBezTo>
                  <a:pt x="1675342" y="600075"/>
                  <a:pt x="1674952" y="580976"/>
                  <a:pt x="1673225" y="561975"/>
                </a:cubicBezTo>
                <a:cubicBezTo>
                  <a:pt x="1672121" y="549829"/>
                  <a:pt x="1665763" y="542604"/>
                  <a:pt x="1663700" y="530225"/>
                </a:cubicBezTo>
                <a:cubicBezTo>
                  <a:pt x="1659747" y="506506"/>
                  <a:pt x="1663404" y="516933"/>
                  <a:pt x="1654175" y="498475"/>
                </a:cubicBezTo>
                <a:cubicBezTo>
                  <a:pt x="1653117" y="493183"/>
                  <a:pt x="1652707" y="487720"/>
                  <a:pt x="1651000" y="482600"/>
                </a:cubicBezTo>
                <a:cubicBezTo>
                  <a:pt x="1649503" y="478110"/>
                  <a:pt x="1645798" y="474492"/>
                  <a:pt x="1644650" y="469900"/>
                </a:cubicBezTo>
                <a:cubicBezTo>
                  <a:pt x="1643777" y="466409"/>
                  <a:pt x="1638496" y="417691"/>
                  <a:pt x="1638300" y="415925"/>
                </a:cubicBezTo>
                <a:cubicBezTo>
                  <a:pt x="1637242" y="364067"/>
                  <a:pt x="1636696" y="312195"/>
                  <a:pt x="1635125" y="260350"/>
                </a:cubicBezTo>
                <a:cubicBezTo>
                  <a:pt x="1634579" y="242336"/>
                  <a:pt x="1634281" y="224246"/>
                  <a:pt x="1631950" y="206375"/>
                </a:cubicBezTo>
                <a:cubicBezTo>
                  <a:pt x="1631084" y="199738"/>
                  <a:pt x="1625600" y="187325"/>
                  <a:pt x="1625600" y="187325"/>
                </a:cubicBezTo>
                <a:cubicBezTo>
                  <a:pt x="1624542" y="175683"/>
                  <a:pt x="1624456" y="163912"/>
                  <a:pt x="1622425" y="152400"/>
                </a:cubicBezTo>
                <a:cubicBezTo>
                  <a:pt x="1621262" y="145808"/>
                  <a:pt x="1616075" y="133350"/>
                  <a:pt x="1616075" y="133350"/>
                </a:cubicBezTo>
                <a:cubicBezTo>
                  <a:pt x="1615017" y="124883"/>
                  <a:pt x="1613897" y="116424"/>
                  <a:pt x="1612900" y="107950"/>
                </a:cubicBezTo>
                <a:cubicBezTo>
                  <a:pt x="1609033" y="75082"/>
                  <a:pt x="1612868" y="88804"/>
                  <a:pt x="1606550" y="69850"/>
                </a:cubicBezTo>
                <a:cubicBezTo>
                  <a:pt x="1601807" y="-1293"/>
                  <a:pt x="1618752" y="31501"/>
                  <a:pt x="1593850" y="19050"/>
                </a:cubicBezTo>
                <a:cubicBezTo>
                  <a:pt x="1592511" y="18381"/>
                  <a:pt x="1588558" y="3175"/>
                  <a:pt x="15875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42"/>
          <p:cNvSpPr/>
          <p:nvPr/>
        </p:nvSpPr>
        <p:spPr>
          <a:xfrm>
            <a:off x="4581525" y="4216400"/>
            <a:ext cx="1828800" cy="1638300"/>
          </a:xfrm>
          <a:custGeom>
            <a:avLst/>
            <a:gdLst>
              <a:gd name="connsiteX0" fmla="*/ 101600 w 1828800"/>
              <a:gd name="connsiteY0" fmla="*/ 0 h 1638300"/>
              <a:gd name="connsiteX1" fmla="*/ 101600 w 1828800"/>
              <a:gd name="connsiteY1" fmla="*/ 0 h 1638300"/>
              <a:gd name="connsiteX2" fmla="*/ 123825 w 1828800"/>
              <a:gd name="connsiteY2" fmla="*/ 82550 h 1638300"/>
              <a:gd name="connsiteX3" fmla="*/ 133350 w 1828800"/>
              <a:gd name="connsiteY3" fmla="*/ 101600 h 1638300"/>
              <a:gd name="connsiteX4" fmla="*/ 139700 w 1828800"/>
              <a:gd name="connsiteY4" fmla="*/ 120650 h 1638300"/>
              <a:gd name="connsiteX5" fmla="*/ 146050 w 1828800"/>
              <a:gd name="connsiteY5" fmla="*/ 142875 h 1638300"/>
              <a:gd name="connsiteX6" fmla="*/ 149225 w 1828800"/>
              <a:gd name="connsiteY6" fmla="*/ 174625 h 1638300"/>
              <a:gd name="connsiteX7" fmla="*/ 152400 w 1828800"/>
              <a:gd name="connsiteY7" fmla="*/ 184150 h 1638300"/>
              <a:gd name="connsiteX8" fmla="*/ 155575 w 1828800"/>
              <a:gd name="connsiteY8" fmla="*/ 219075 h 1638300"/>
              <a:gd name="connsiteX9" fmla="*/ 158750 w 1828800"/>
              <a:gd name="connsiteY9" fmla="*/ 238125 h 1638300"/>
              <a:gd name="connsiteX10" fmla="*/ 161925 w 1828800"/>
              <a:gd name="connsiteY10" fmla="*/ 282575 h 1638300"/>
              <a:gd name="connsiteX11" fmla="*/ 168275 w 1828800"/>
              <a:gd name="connsiteY11" fmla="*/ 301625 h 1638300"/>
              <a:gd name="connsiteX12" fmla="*/ 171450 w 1828800"/>
              <a:gd name="connsiteY12" fmla="*/ 311150 h 1638300"/>
              <a:gd name="connsiteX13" fmla="*/ 177800 w 1828800"/>
              <a:gd name="connsiteY13" fmla="*/ 320675 h 1638300"/>
              <a:gd name="connsiteX14" fmla="*/ 184150 w 1828800"/>
              <a:gd name="connsiteY14" fmla="*/ 339725 h 1638300"/>
              <a:gd name="connsiteX15" fmla="*/ 187325 w 1828800"/>
              <a:gd name="connsiteY15" fmla="*/ 349250 h 1638300"/>
              <a:gd name="connsiteX16" fmla="*/ 190500 w 1828800"/>
              <a:gd name="connsiteY16" fmla="*/ 358775 h 1638300"/>
              <a:gd name="connsiteX17" fmla="*/ 193675 w 1828800"/>
              <a:gd name="connsiteY17" fmla="*/ 371475 h 1638300"/>
              <a:gd name="connsiteX18" fmla="*/ 196850 w 1828800"/>
              <a:gd name="connsiteY18" fmla="*/ 387350 h 1638300"/>
              <a:gd name="connsiteX19" fmla="*/ 203200 w 1828800"/>
              <a:gd name="connsiteY19" fmla="*/ 406400 h 1638300"/>
              <a:gd name="connsiteX20" fmla="*/ 209550 w 1828800"/>
              <a:gd name="connsiteY20" fmla="*/ 415925 h 1638300"/>
              <a:gd name="connsiteX21" fmla="*/ 215900 w 1828800"/>
              <a:gd name="connsiteY21" fmla="*/ 434975 h 1638300"/>
              <a:gd name="connsiteX22" fmla="*/ 234950 w 1828800"/>
              <a:gd name="connsiteY22" fmla="*/ 463550 h 1638300"/>
              <a:gd name="connsiteX23" fmla="*/ 241300 w 1828800"/>
              <a:gd name="connsiteY23" fmla="*/ 473075 h 1638300"/>
              <a:gd name="connsiteX24" fmla="*/ 247650 w 1828800"/>
              <a:gd name="connsiteY24" fmla="*/ 492125 h 1638300"/>
              <a:gd name="connsiteX25" fmla="*/ 250825 w 1828800"/>
              <a:gd name="connsiteY25" fmla="*/ 501650 h 1638300"/>
              <a:gd name="connsiteX26" fmla="*/ 263525 w 1828800"/>
              <a:gd name="connsiteY26" fmla="*/ 530225 h 1638300"/>
              <a:gd name="connsiteX27" fmla="*/ 269875 w 1828800"/>
              <a:gd name="connsiteY27" fmla="*/ 552450 h 1638300"/>
              <a:gd name="connsiteX28" fmla="*/ 279400 w 1828800"/>
              <a:gd name="connsiteY28" fmla="*/ 571500 h 1638300"/>
              <a:gd name="connsiteX29" fmla="*/ 288925 w 1828800"/>
              <a:gd name="connsiteY29" fmla="*/ 603250 h 1638300"/>
              <a:gd name="connsiteX30" fmla="*/ 292100 w 1828800"/>
              <a:gd name="connsiteY30" fmla="*/ 612775 h 1638300"/>
              <a:gd name="connsiteX31" fmla="*/ 304800 w 1828800"/>
              <a:gd name="connsiteY31" fmla="*/ 631825 h 1638300"/>
              <a:gd name="connsiteX32" fmla="*/ 307975 w 1828800"/>
              <a:gd name="connsiteY32" fmla="*/ 641350 h 1638300"/>
              <a:gd name="connsiteX33" fmla="*/ 327025 w 1828800"/>
              <a:gd name="connsiteY33" fmla="*/ 660400 h 1638300"/>
              <a:gd name="connsiteX34" fmla="*/ 339725 w 1828800"/>
              <a:gd name="connsiteY34" fmla="*/ 673100 h 1638300"/>
              <a:gd name="connsiteX35" fmla="*/ 342900 w 1828800"/>
              <a:gd name="connsiteY35" fmla="*/ 682625 h 1638300"/>
              <a:gd name="connsiteX36" fmla="*/ 352425 w 1828800"/>
              <a:gd name="connsiteY36" fmla="*/ 688975 h 1638300"/>
              <a:gd name="connsiteX37" fmla="*/ 365125 w 1828800"/>
              <a:gd name="connsiteY37" fmla="*/ 704850 h 1638300"/>
              <a:gd name="connsiteX38" fmla="*/ 368300 w 1828800"/>
              <a:gd name="connsiteY38" fmla="*/ 714375 h 1638300"/>
              <a:gd name="connsiteX39" fmla="*/ 377825 w 1828800"/>
              <a:gd name="connsiteY39" fmla="*/ 720725 h 1638300"/>
              <a:gd name="connsiteX40" fmla="*/ 396875 w 1828800"/>
              <a:gd name="connsiteY40" fmla="*/ 739775 h 1638300"/>
              <a:gd name="connsiteX41" fmla="*/ 403225 w 1828800"/>
              <a:gd name="connsiteY41" fmla="*/ 749300 h 1638300"/>
              <a:gd name="connsiteX42" fmla="*/ 412750 w 1828800"/>
              <a:gd name="connsiteY42" fmla="*/ 755650 h 1638300"/>
              <a:gd name="connsiteX43" fmla="*/ 419100 w 1828800"/>
              <a:gd name="connsiteY43" fmla="*/ 765175 h 1638300"/>
              <a:gd name="connsiteX44" fmla="*/ 428625 w 1828800"/>
              <a:gd name="connsiteY44" fmla="*/ 771525 h 1638300"/>
              <a:gd name="connsiteX45" fmla="*/ 431800 w 1828800"/>
              <a:gd name="connsiteY45" fmla="*/ 781050 h 1638300"/>
              <a:gd name="connsiteX46" fmla="*/ 444500 w 1828800"/>
              <a:gd name="connsiteY46" fmla="*/ 800100 h 1638300"/>
              <a:gd name="connsiteX47" fmla="*/ 460375 w 1828800"/>
              <a:gd name="connsiteY47" fmla="*/ 819150 h 1638300"/>
              <a:gd name="connsiteX48" fmla="*/ 469900 w 1828800"/>
              <a:gd name="connsiteY48" fmla="*/ 825500 h 1638300"/>
              <a:gd name="connsiteX49" fmla="*/ 476250 w 1828800"/>
              <a:gd name="connsiteY49" fmla="*/ 835025 h 1638300"/>
              <a:gd name="connsiteX50" fmla="*/ 482600 w 1828800"/>
              <a:gd name="connsiteY50" fmla="*/ 854075 h 1638300"/>
              <a:gd name="connsiteX51" fmla="*/ 492125 w 1828800"/>
              <a:gd name="connsiteY51" fmla="*/ 860425 h 1638300"/>
              <a:gd name="connsiteX52" fmla="*/ 498475 w 1828800"/>
              <a:gd name="connsiteY52" fmla="*/ 879475 h 1638300"/>
              <a:gd name="connsiteX53" fmla="*/ 514350 w 1828800"/>
              <a:gd name="connsiteY53" fmla="*/ 901700 h 1638300"/>
              <a:gd name="connsiteX54" fmla="*/ 523875 w 1828800"/>
              <a:gd name="connsiteY54" fmla="*/ 911225 h 1638300"/>
              <a:gd name="connsiteX55" fmla="*/ 539750 w 1828800"/>
              <a:gd name="connsiteY55" fmla="*/ 939800 h 1638300"/>
              <a:gd name="connsiteX56" fmla="*/ 549275 w 1828800"/>
              <a:gd name="connsiteY56" fmla="*/ 949325 h 1638300"/>
              <a:gd name="connsiteX57" fmla="*/ 555625 w 1828800"/>
              <a:gd name="connsiteY57" fmla="*/ 958850 h 1638300"/>
              <a:gd name="connsiteX58" fmla="*/ 558800 w 1828800"/>
              <a:gd name="connsiteY58" fmla="*/ 968375 h 1638300"/>
              <a:gd name="connsiteX59" fmla="*/ 568325 w 1828800"/>
              <a:gd name="connsiteY59" fmla="*/ 974725 h 1638300"/>
              <a:gd name="connsiteX60" fmla="*/ 577850 w 1828800"/>
              <a:gd name="connsiteY60" fmla="*/ 993775 h 1638300"/>
              <a:gd name="connsiteX61" fmla="*/ 590550 w 1828800"/>
              <a:gd name="connsiteY61" fmla="*/ 1003300 h 1638300"/>
              <a:gd name="connsiteX62" fmla="*/ 606425 w 1828800"/>
              <a:gd name="connsiteY62" fmla="*/ 1022350 h 1638300"/>
              <a:gd name="connsiteX63" fmla="*/ 625475 w 1828800"/>
              <a:gd name="connsiteY63" fmla="*/ 1035050 h 1638300"/>
              <a:gd name="connsiteX64" fmla="*/ 635000 w 1828800"/>
              <a:gd name="connsiteY64" fmla="*/ 1041400 h 1638300"/>
              <a:gd name="connsiteX65" fmla="*/ 644525 w 1828800"/>
              <a:gd name="connsiteY65" fmla="*/ 1044575 h 1638300"/>
              <a:gd name="connsiteX66" fmla="*/ 663575 w 1828800"/>
              <a:gd name="connsiteY66" fmla="*/ 1057275 h 1638300"/>
              <a:gd name="connsiteX67" fmla="*/ 673100 w 1828800"/>
              <a:gd name="connsiteY67" fmla="*/ 1063625 h 1638300"/>
              <a:gd name="connsiteX68" fmla="*/ 682625 w 1828800"/>
              <a:gd name="connsiteY68" fmla="*/ 1073150 h 1638300"/>
              <a:gd name="connsiteX69" fmla="*/ 692150 w 1828800"/>
              <a:gd name="connsiteY69" fmla="*/ 1076325 h 1638300"/>
              <a:gd name="connsiteX70" fmla="*/ 711200 w 1828800"/>
              <a:gd name="connsiteY70" fmla="*/ 1089025 h 1638300"/>
              <a:gd name="connsiteX71" fmla="*/ 720725 w 1828800"/>
              <a:gd name="connsiteY71" fmla="*/ 1095375 h 1638300"/>
              <a:gd name="connsiteX72" fmla="*/ 736600 w 1828800"/>
              <a:gd name="connsiteY72" fmla="*/ 1108075 h 1638300"/>
              <a:gd name="connsiteX73" fmla="*/ 752475 w 1828800"/>
              <a:gd name="connsiteY73" fmla="*/ 1120775 h 1638300"/>
              <a:gd name="connsiteX74" fmla="*/ 771525 w 1828800"/>
              <a:gd name="connsiteY74" fmla="*/ 1133475 h 1638300"/>
              <a:gd name="connsiteX75" fmla="*/ 800100 w 1828800"/>
              <a:gd name="connsiteY75" fmla="*/ 1143000 h 1638300"/>
              <a:gd name="connsiteX76" fmla="*/ 828675 w 1828800"/>
              <a:gd name="connsiteY76" fmla="*/ 1158875 h 1638300"/>
              <a:gd name="connsiteX77" fmla="*/ 850900 w 1828800"/>
              <a:gd name="connsiteY77" fmla="*/ 1168400 h 1638300"/>
              <a:gd name="connsiteX78" fmla="*/ 863600 w 1828800"/>
              <a:gd name="connsiteY78" fmla="*/ 1187450 h 1638300"/>
              <a:gd name="connsiteX79" fmla="*/ 879475 w 1828800"/>
              <a:gd name="connsiteY79" fmla="*/ 1216025 h 1638300"/>
              <a:gd name="connsiteX80" fmla="*/ 898525 w 1828800"/>
              <a:gd name="connsiteY80" fmla="*/ 1235075 h 1638300"/>
              <a:gd name="connsiteX81" fmla="*/ 911225 w 1828800"/>
              <a:gd name="connsiteY81" fmla="*/ 1244600 h 1638300"/>
              <a:gd name="connsiteX82" fmla="*/ 920750 w 1828800"/>
              <a:gd name="connsiteY82" fmla="*/ 1250950 h 1638300"/>
              <a:gd name="connsiteX83" fmla="*/ 946150 w 1828800"/>
              <a:gd name="connsiteY83" fmla="*/ 1266825 h 1638300"/>
              <a:gd name="connsiteX84" fmla="*/ 965200 w 1828800"/>
              <a:gd name="connsiteY84" fmla="*/ 1282700 h 1638300"/>
              <a:gd name="connsiteX85" fmla="*/ 974725 w 1828800"/>
              <a:gd name="connsiteY85" fmla="*/ 1285875 h 1638300"/>
              <a:gd name="connsiteX86" fmla="*/ 990600 w 1828800"/>
              <a:gd name="connsiteY86" fmla="*/ 1304925 h 1638300"/>
              <a:gd name="connsiteX87" fmla="*/ 1003300 w 1828800"/>
              <a:gd name="connsiteY87" fmla="*/ 1308100 h 1638300"/>
              <a:gd name="connsiteX88" fmla="*/ 1012825 w 1828800"/>
              <a:gd name="connsiteY88" fmla="*/ 1317625 h 1638300"/>
              <a:gd name="connsiteX89" fmla="*/ 1031875 w 1828800"/>
              <a:gd name="connsiteY89" fmla="*/ 1323975 h 1638300"/>
              <a:gd name="connsiteX90" fmla="*/ 1041400 w 1828800"/>
              <a:gd name="connsiteY90" fmla="*/ 1327150 h 1638300"/>
              <a:gd name="connsiteX91" fmla="*/ 1057275 w 1828800"/>
              <a:gd name="connsiteY91" fmla="*/ 1336675 h 1638300"/>
              <a:gd name="connsiteX92" fmla="*/ 1073150 w 1828800"/>
              <a:gd name="connsiteY92" fmla="*/ 1339850 h 1638300"/>
              <a:gd name="connsiteX93" fmla="*/ 1082675 w 1828800"/>
              <a:gd name="connsiteY93" fmla="*/ 1343025 h 1638300"/>
              <a:gd name="connsiteX94" fmla="*/ 1120775 w 1828800"/>
              <a:gd name="connsiteY94" fmla="*/ 1346200 h 1638300"/>
              <a:gd name="connsiteX95" fmla="*/ 1130300 w 1828800"/>
              <a:gd name="connsiteY95" fmla="*/ 1349375 h 1638300"/>
              <a:gd name="connsiteX96" fmla="*/ 1139825 w 1828800"/>
              <a:gd name="connsiteY96" fmla="*/ 1358900 h 1638300"/>
              <a:gd name="connsiteX97" fmla="*/ 1152525 w 1828800"/>
              <a:gd name="connsiteY97" fmla="*/ 1381125 h 1638300"/>
              <a:gd name="connsiteX98" fmla="*/ 1171575 w 1828800"/>
              <a:gd name="connsiteY98" fmla="*/ 1397000 h 1638300"/>
              <a:gd name="connsiteX99" fmla="*/ 1177925 w 1828800"/>
              <a:gd name="connsiteY99" fmla="*/ 1406525 h 1638300"/>
              <a:gd name="connsiteX100" fmla="*/ 1187450 w 1828800"/>
              <a:gd name="connsiteY100" fmla="*/ 1409700 h 1638300"/>
              <a:gd name="connsiteX101" fmla="*/ 1200150 w 1828800"/>
              <a:gd name="connsiteY101" fmla="*/ 1419225 h 1638300"/>
              <a:gd name="connsiteX102" fmla="*/ 1216025 w 1828800"/>
              <a:gd name="connsiteY102" fmla="*/ 1425575 h 1638300"/>
              <a:gd name="connsiteX103" fmla="*/ 1241425 w 1828800"/>
              <a:gd name="connsiteY103" fmla="*/ 1441450 h 1638300"/>
              <a:gd name="connsiteX104" fmla="*/ 1266825 w 1828800"/>
              <a:gd name="connsiteY104" fmla="*/ 1447800 h 1638300"/>
              <a:gd name="connsiteX105" fmla="*/ 1298575 w 1828800"/>
              <a:gd name="connsiteY105" fmla="*/ 1457325 h 1638300"/>
              <a:gd name="connsiteX106" fmla="*/ 1330325 w 1828800"/>
              <a:gd name="connsiteY106" fmla="*/ 1470025 h 1638300"/>
              <a:gd name="connsiteX107" fmla="*/ 1343025 w 1828800"/>
              <a:gd name="connsiteY107" fmla="*/ 1476375 h 1638300"/>
              <a:gd name="connsiteX108" fmla="*/ 1390650 w 1828800"/>
              <a:gd name="connsiteY108" fmla="*/ 1489075 h 1638300"/>
              <a:gd name="connsiteX109" fmla="*/ 1435100 w 1828800"/>
              <a:gd name="connsiteY109" fmla="*/ 1508125 h 1638300"/>
              <a:gd name="connsiteX110" fmla="*/ 1460500 w 1828800"/>
              <a:gd name="connsiteY110" fmla="*/ 1514475 h 1638300"/>
              <a:gd name="connsiteX111" fmla="*/ 1473200 w 1828800"/>
              <a:gd name="connsiteY111" fmla="*/ 1517650 h 1638300"/>
              <a:gd name="connsiteX112" fmla="*/ 1482725 w 1828800"/>
              <a:gd name="connsiteY112" fmla="*/ 1520825 h 1638300"/>
              <a:gd name="connsiteX113" fmla="*/ 1498600 w 1828800"/>
              <a:gd name="connsiteY113" fmla="*/ 1527175 h 1638300"/>
              <a:gd name="connsiteX114" fmla="*/ 1517650 w 1828800"/>
              <a:gd name="connsiteY114" fmla="*/ 1530350 h 1638300"/>
              <a:gd name="connsiteX115" fmla="*/ 1527175 w 1828800"/>
              <a:gd name="connsiteY115" fmla="*/ 1533525 h 1638300"/>
              <a:gd name="connsiteX116" fmla="*/ 1543050 w 1828800"/>
              <a:gd name="connsiteY116" fmla="*/ 1536700 h 1638300"/>
              <a:gd name="connsiteX117" fmla="*/ 1555750 w 1828800"/>
              <a:gd name="connsiteY117" fmla="*/ 1539875 h 1638300"/>
              <a:gd name="connsiteX118" fmla="*/ 1584325 w 1828800"/>
              <a:gd name="connsiteY118" fmla="*/ 1543050 h 1638300"/>
              <a:gd name="connsiteX119" fmla="*/ 1625600 w 1828800"/>
              <a:gd name="connsiteY119" fmla="*/ 1549400 h 1638300"/>
              <a:gd name="connsiteX120" fmla="*/ 1638300 w 1828800"/>
              <a:gd name="connsiteY120" fmla="*/ 1555750 h 1638300"/>
              <a:gd name="connsiteX121" fmla="*/ 1654175 w 1828800"/>
              <a:gd name="connsiteY121" fmla="*/ 1558925 h 1638300"/>
              <a:gd name="connsiteX122" fmla="*/ 1689100 w 1828800"/>
              <a:gd name="connsiteY122" fmla="*/ 1565275 h 1638300"/>
              <a:gd name="connsiteX123" fmla="*/ 1727200 w 1828800"/>
              <a:gd name="connsiteY123" fmla="*/ 1577975 h 1638300"/>
              <a:gd name="connsiteX124" fmla="*/ 1758950 w 1828800"/>
              <a:gd name="connsiteY124" fmla="*/ 1587500 h 1638300"/>
              <a:gd name="connsiteX125" fmla="*/ 1787525 w 1828800"/>
              <a:gd name="connsiteY125" fmla="*/ 1597025 h 1638300"/>
              <a:gd name="connsiteX126" fmla="*/ 1825625 w 1828800"/>
              <a:gd name="connsiteY126" fmla="*/ 1600200 h 1638300"/>
              <a:gd name="connsiteX127" fmla="*/ 1828800 w 1828800"/>
              <a:gd name="connsiteY127" fmla="*/ 1609725 h 1638300"/>
              <a:gd name="connsiteX128" fmla="*/ 1812925 w 1828800"/>
              <a:gd name="connsiteY128" fmla="*/ 1628775 h 1638300"/>
              <a:gd name="connsiteX129" fmla="*/ 1790700 w 1828800"/>
              <a:gd name="connsiteY129" fmla="*/ 1638300 h 1638300"/>
              <a:gd name="connsiteX130" fmla="*/ 1733550 w 1828800"/>
              <a:gd name="connsiteY130" fmla="*/ 1631950 h 1638300"/>
              <a:gd name="connsiteX131" fmla="*/ 1711325 w 1828800"/>
              <a:gd name="connsiteY131" fmla="*/ 1628775 h 1638300"/>
              <a:gd name="connsiteX132" fmla="*/ 1679575 w 1828800"/>
              <a:gd name="connsiteY132" fmla="*/ 1625600 h 1638300"/>
              <a:gd name="connsiteX133" fmla="*/ 1628775 w 1828800"/>
              <a:gd name="connsiteY133" fmla="*/ 1619250 h 1638300"/>
              <a:gd name="connsiteX134" fmla="*/ 1577975 w 1828800"/>
              <a:gd name="connsiteY134" fmla="*/ 1603375 h 1638300"/>
              <a:gd name="connsiteX135" fmla="*/ 1568450 w 1828800"/>
              <a:gd name="connsiteY135" fmla="*/ 1600200 h 1638300"/>
              <a:gd name="connsiteX136" fmla="*/ 1558925 w 1828800"/>
              <a:gd name="connsiteY136" fmla="*/ 1597025 h 1638300"/>
              <a:gd name="connsiteX137" fmla="*/ 1520825 w 1828800"/>
              <a:gd name="connsiteY137" fmla="*/ 1581150 h 1638300"/>
              <a:gd name="connsiteX138" fmla="*/ 1508125 w 1828800"/>
              <a:gd name="connsiteY138" fmla="*/ 1574800 h 1638300"/>
              <a:gd name="connsiteX139" fmla="*/ 1470025 w 1828800"/>
              <a:gd name="connsiteY139" fmla="*/ 1565275 h 1638300"/>
              <a:gd name="connsiteX140" fmla="*/ 1428750 w 1828800"/>
              <a:gd name="connsiteY140" fmla="*/ 1562100 h 1638300"/>
              <a:gd name="connsiteX141" fmla="*/ 1403350 w 1828800"/>
              <a:gd name="connsiteY141" fmla="*/ 1558925 h 1638300"/>
              <a:gd name="connsiteX142" fmla="*/ 1349375 w 1828800"/>
              <a:gd name="connsiteY142" fmla="*/ 1562100 h 1638300"/>
              <a:gd name="connsiteX143" fmla="*/ 1339850 w 1828800"/>
              <a:gd name="connsiteY143" fmla="*/ 1568450 h 1638300"/>
              <a:gd name="connsiteX144" fmla="*/ 1330325 w 1828800"/>
              <a:gd name="connsiteY144" fmla="*/ 1571625 h 1638300"/>
              <a:gd name="connsiteX145" fmla="*/ 1196975 w 1828800"/>
              <a:gd name="connsiteY145" fmla="*/ 1571625 h 1638300"/>
              <a:gd name="connsiteX146" fmla="*/ 1177925 w 1828800"/>
              <a:gd name="connsiteY146" fmla="*/ 1577975 h 1638300"/>
              <a:gd name="connsiteX147" fmla="*/ 1168400 w 1828800"/>
              <a:gd name="connsiteY147" fmla="*/ 1581150 h 1638300"/>
              <a:gd name="connsiteX148" fmla="*/ 1139825 w 1828800"/>
              <a:gd name="connsiteY148" fmla="*/ 1584325 h 1638300"/>
              <a:gd name="connsiteX149" fmla="*/ 1127125 w 1828800"/>
              <a:gd name="connsiteY149" fmla="*/ 1587500 h 1638300"/>
              <a:gd name="connsiteX150" fmla="*/ 996950 w 1828800"/>
              <a:gd name="connsiteY150" fmla="*/ 1587500 h 1638300"/>
              <a:gd name="connsiteX151" fmla="*/ 736600 w 1828800"/>
              <a:gd name="connsiteY151" fmla="*/ 1590675 h 1638300"/>
              <a:gd name="connsiteX152" fmla="*/ 727075 w 1828800"/>
              <a:gd name="connsiteY152" fmla="*/ 1593850 h 1638300"/>
              <a:gd name="connsiteX153" fmla="*/ 711200 w 1828800"/>
              <a:gd name="connsiteY153" fmla="*/ 1597025 h 1638300"/>
              <a:gd name="connsiteX154" fmla="*/ 641350 w 1828800"/>
              <a:gd name="connsiteY154" fmla="*/ 1600200 h 1638300"/>
              <a:gd name="connsiteX155" fmla="*/ 590550 w 1828800"/>
              <a:gd name="connsiteY155" fmla="*/ 1603375 h 1638300"/>
              <a:gd name="connsiteX156" fmla="*/ 571500 w 1828800"/>
              <a:gd name="connsiteY156" fmla="*/ 1606550 h 1638300"/>
              <a:gd name="connsiteX157" fmla="*/ 561975 w 1828800"/>
              <a:gd name="connsiteY157" fmla="*/ 1609725 h 1638300"/>
              <a:gd name="connsiteX158" fmla="*/ 549275 w 1828800"/>
              <a:gd name="connsiteY158" fmla="*/ 1612900 h 1638300"/>
              <a:gd name="connsiteX159" fmla="*/ 520700 w 1828800"/>
              <a:gd name="connsiteY159" fmla="*/ 1622425 h 1638300"/>
              <a:gd name="connsiteX160" fmla="*/ 165100 w 1828800"/>
              <a:gd name="connsiteY160" fmla="*/ 1619250 h 1638300"/>
              <a:gd name="connsiteX161" fmla="*/ 146050 w 1828800"/>
              <a:gd name="connsiteY161" fmla="*/ 1612900 h 1638300"/>
              <a:gd name="connsiteX162" fmla="*/ 133350 w 1828800"/>
              <a:gd name="connsiteY162" fmla="*/ 1609725 h 1638300"/>
              <a:gd name="connsiteX163" fmla="*/ 120650 w 1828800"/>
              <a:gd name="connsiteY163" fmla="*/ 1603375 h 1638300"/>
              <a:gd name="connsiteX164" fmla="*/ 104775 w 1828800"/>
              <a:gd name="connsiteY164" fmla="*/ 1600200 h 1638300"/>
              <a:gd name="connsiteX165" fmla="*/ 82550 w 1828800"/>
              <a:gd name="connsiteY165" fmla="*/ 1593850 h 1638300"/>
              <a:gd name="connsiteX166" fmla="*/ 69850 w 1828800"/>
              <a:gd name="connsiteY166" fmla="*/ 1574800 h 1638300"/>
              <a:gd name="connsiteX167" fmla="*/ 63500 w 1828800"/>
              <a:gd name="connsiteY167" fmla="*/ 1552575 h 1638300"/>
              <a:gd name="connsiteX168" fmla="*/ 57150 w 1828800"/>
              <a:gd name="connsiteY168" fmla="*/ 1543050 h 1638300"/>
              <a:gd name="connsiteX169" fmla="*/ 53975 w 1828800"/>
              <a:gd name="connsiteY169" fmla="*/ 1533525 h 1638300"/>
              <a:gd name="connsiteX170" fmla="*/ 47625 w 1828800"/>
              <a:gd name="connsiteY170" fmla="*/ 1504950 h 1638300"/>
              <a:gd name="connsiteX171" fmla="*/ 44450 w 1828800"/>
              <a:gd name="connsiteY171" fmla="*/ 1495425 h 1638300"/>
              <a:gd name="connsiteX172" fmla="*/ 38100 w 1828800"/>
              <a:gd name="connsiteY172" fmla="*/ 1470025 h 1638300"/>
              <a:gd name="connsiteX173" fmla="*/ 31750 w 1828800"/>
              <a:gd name="connsiteY173" fmla="*/ 1447800 h 1638300"/>
              <a:gd name="connsiteX174" fmla="*/ 28575 w 1828800"/>
              <a:gd name="connsiteY174" fmla="*/ 1409700 h 1638300"/>
              <a:gd name="connsiteX175" fmla="*/ 25400 w 1828800"/>
              <a:gd name="connsiteY175" fmla="*/ 1355725 h 1638300"/>
              <a:gd name="connsiteX176" fmla="*/ 19050 w 1828800"/>
              <a:gd name="connsiteY176" fmla="*/ 1323975 h 1638300"/>
              <a:gd name="connsiteX177" fmla="*/ 12700 w 1828800"/>
              <a:gd name="connsiteY177" fmla="*/ 1314450 h 1638300"/>
              <a:gd name="connsiteX178" fmla="*/ 3175 w 1828800"/>
              <a:gd name="connsiteY178" fmla="*/ 1263650 h 1638300"/>
              <a:gd name="connsiteX179" fmla="*/ 0 w 1828800"/>
              <a:gd name="connsiteY179" fmla="*/ 1250950 h 1638300"/>
              <a:gd name="connsiteX180" fmla="*/ 3175 w 1828800"/>
              <a:gd name="connsiteY180" fmla="*/ 1092200 h 1638300"/>
              <a:gd name="connsiteX181" fmla="*/ 6350 w 1828800"/>
              <a:gd name="connsiteY181" fmla="*/ 1079500 h 1638300"/>
              <a:gd name="connsiteX182" fmla="*/ 9525 w 1828800"/>
              <a:gd name="connsiteY182" fmla="*/ 1063625 h 1638300"/>
              <a:gd name="connsiteX183" fmla="*/ 12700 w 1828800"/>
              <a:gd name="connsiteY183" fmla="*/ 1038225 h 1638300"/>
              <a:gd name="connsiteX184" fmla="*/ 19050 w 1828800"/>
              <a:gd name="connsiteY184" fmla="*/ 1019175 h 1638300"/>
              <a:gd name="connsiteX185" fmla="*/ 22225 w 1828800"/>
              <a:gd name="connsiteY185" fmla="*/ 1009650 h 1638300"/>
              <a:gd name="connsiteX186" fmla="*/ 28575 w 1828800"/>
              <a:gd name="connsiteY186" fmla="*/ 1000125 h 1638300"/>
              <a:gd name="connsiteX187" fmla="*/ 34925 w 1828800"/>
              <a:gd name="connsiteY187" fmla="*/ 968375 h 1638300"/>
              <a:gd name="connsiteX188" fmla="*/ 38100 w 1828800"/>
              <a:gd name="connsiteY188" fmla="*/ 936625 h 1638300"/>
              <a:gd name="connsiteX189" fmla="*/ 44450 w 1828800"/>
              <a:gd name="connsiteY189" fmla="*/ 911225 h 1638300"/>
              <a:gd name="connsiteX190" fmla="*/ 47625 w 1828800"/>
              <a:gd name="connsiteY190" fmla="*/ 854075 h 1638300"/>
              <a:gd name="connsiteX191" fmla="*/ 50800 w 1828800"/>
              <a:gd name="connsiteY191" fmla="*/ 822325 h 1638300"/>
              <a:gd name="connsiteX192" fmla="*/ 53975 w 1828800"/>
              <a:gd name="connsiteY192" fmla="*/ 755650 h 1638300"/>
              <a:gd name="connsiteX193" fmla="*/ 60325 w 1828800"/>
              <a:gd name="connsiteY193" fmla="*/ 669925 h 1638300"/>
              <a:gd name="connsiteX194" fmla="*/ 69850 w 1828800"/>
              <a:gd name="connsiteY194" fmla="*/ 549275 h 1638300"/>
              <a:gd name="connsiteX195" fmla="*/ 73025 w 1828800"/>
              <a:gd name="connsiteY195" fmla="*/ 485775 h 1638300"/>
              <a:gd name="connsiteX196" fmla="*/ 76200 w 1828800"/>
              <a:gd name="connsiteY196" fmla="*/ 460375 h 1638300"/>
              <a:gd name="connsiteX197" fmla="*/ 73025 w 1828800"/>
              <a:gd name="connsiteY197" fmla="*/ 149225 h 1638300"/>
              <a:gd name="connsiteX198" fmla="*/ 76200 w 1828800"/>
              <a:gd name="connsiteY198" fmla="*/ 50800 h 1638300"/>
              <a:gd name="connsiteX199" fmla="*/ 79375 w 1828800"/>
              <a:gd name="connsiteY199" fmla="*/ 41275 h 1638300"/>
              <a:gd name="connsiteX200" fmla="*/ 82550 w 1828800"/>
              <a:gd name="connsiteY200" fmla="*/ 25400 h 1638300"/>
              <a:gd name="connsiteX201" fmla="*/ 101600 w 1828800"/>
              <a:gd name="connsiteY201"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828800" h="1638300">
                <a:moveTo>
                  <a:pt x="101600" y="0"/>
                </a:moveTo>
                <a:lnTo>
                  <a:pt x="101600" y="0"/>
                </a:lnTo>
                <a:cubicBezTo>
                  <a:pt x="109008" y="27517"/>
                  <a:pt x="116247" y="55080"/>
                  <a:pt x="123825" y="82550"/>
                </a:cubicBezTo>
                <a:cubicBezTo>
                  <a:pt x="130141" y="105445"/>
                  <a:pt x="122938" y="78173"/>
                  <a:pt x="133350" y="101600"/>
                </a:cubicBezTo>
                <a:cubicBezTo>
                  <a:pt x="136068" y="107717"/>
                  <a:pt x="137583" y="114300"/>
                  <a:pt x="139700" y="120650"/>
                </a:cubicBezTo>
                <a:cubicBezTo>
                  <a:pt x="144255" y="134315"/>
                  <a:pt x="142063" y="126928"/>
                  <a:pt x="146050" y="142875"/>
                </a:cubicBezTo>
                <a:cubicBezTo>
                  <a:pt x="147108" y="153458"/>
                  <a:pt x="147608" y="164113"/>
                  <a:pt x="149225" y="174625"/>
                </a:cubicBezTo>
                <a:cubicBezTo>
                  <a:pt x="149734" y="177933"/>
                  <a:pt x="151927" y="180837"/>
                  <a:pt x="152400" y="184150"/>
                </a:cubicBezTo>
                <a:cubicBezTo>
                  <a:pt x="154053" y="195722"/>
                  <a:pt x="154209" y="207465"/>
                  <a:pt x="155575" y="219075"/>
                </a:cubicBezTo>
                <a:cubicBezTo>
                  <a:pt x="156327" y="225468"/>
                  <a:pt x="157692" y="231775"/>
                  <a:pt x="158750" y="238125"/>
                </a:cubicBezTo>
                <a:cubicBezTo>
                  <a:pt x="159808" y="252942"/>
                  <a:pt x="159721" y="267885"/>
                  <a:pt x="161925" y="282575"/>
                </a:cubicBezTo>
                <a:cubicBezTo>
                  <a:pt x="162918" y="289194"/>
                  <a:pt x="166158" y="295275"/>
                  <a:pt x="168275" y="301625"/>
                </a:cubicBezTo>
                <a:cubicBezTo>
                  <a:pt x="169333" y="304800"/>
                  <a:pt x="169594" y="308365"/>
                  <a:pt x="171450" y="311150"/>
                </a:cubicBezTo>
                <a:cubicBezTo>
                  <a:pt x="173567" y="314325"/>
                  <a:pt x="176250" y="317188"/>
                  <a:pt x="177800" y="320675"/>
                </a:cubicBezTo>
                <a:cubicBezTo>
                  <a:pt x="180518" y="326792"/>
                  <a:pt x="182033" y="333375"/>
                  <a:pt x="184150" y="339725"/>
                </a:cubicBezTo>
                <a:lnTo>
                  <a:pt x="187325" y="349250"/>
                </a:lnTo>
                <a:cubicBezTo>
                  <a:pt x="188383" y="352425"/>
                  <a:pt x="189688" y="355528"/>
                  <a:pt x="190500" y="358775"/>
                </a:cubicBezTo>
                <a:cubicBezTo>
                  <a:pt x="191558" y="363008"/>
                  <a:pt x="192728" y="367215"/>
                  <a:pt x="193675" y="371475"/>
                </a:cubicBezTo>
                <a:cubicBezTo>
                  <a:pt x="194846" y="376743"/>
                  <a:pt x="195430" y="382144"/>
                  <a:pt x="196850" y="387350"/>
                </a:cubicBezTo>
                <a:cubicBezTo>
                  <a:pt x="198611" y="393808"/>
                  <a:pt x="199487" y="400831"/>
                  <a:pt x="203200" y="406400"/>
                </a:cubicBezTo>
                <a:cubicBezTo>
                  <a:pt x="205317" y="409575"/>
                  <a:pt x="208000" y="412438"/>
                  <a:pt x="209550" y="415925"/>
                </a:cubicBezTo>
                <a:cubicBezTo>
                  <a:pt x="212268" y="422042"/>
                  <a:pt x="212187" y="429406"/>
                  <a:pt x="215900" y="434975"/>
                </a:cubicBezTo>
                <a:lnTo>
                  <a:pt x="234950" y="463550"/>
                </a:lnTo>
                <a:cubicBezTo>
                  <a:pt x="237067" y="466725"/>
                  <a:pt x="240093" y="469455"/>
                  <a:pt x="241300" y="473075"/>
                </a:cubicBezTo>
                <a:lnTo>
                  <a:pt x="247650" y="492125"/>
                </a:lnTo>
                <a:cubicBezTo>
                  <a:pt x="248708" y="495300"/>
                  <a:pt x="248969" y="498865"/>
                  <a:pt x="250825" y="501650"/>
                </a:cubicBezTo>
                <a:cubicBezTo>
                  <a:pt x="259165" y="514160"/>
                  <a:pt x="258991" y="512089"/>
                  <a:pt x="263525" y="530225"/>
                </a:cubicBezTo>
                <a:cubicBezTo>
                  <a:pt x="264542" y="534294"/>
                  <a:pt x="267598" y="547895"/>
                  <a:pt x="269875" y="552450"/>
                </a:cubicBezTo>
                <a:cubicBezTo>
                  <a:pt x="279152" y="571003"/>
                  <a:pt x="274080" y="552879"/>
                  <a:pt x="279400" y="571500"/>
                </a:cubicBezTo>
                <a:cubicBezTo>
                  <a:pt x="288997" y="605089"/>
                  <a:pt x="273835" y="557979"/>
                  <a:pt x="288925" y="603250"/>
                </a:cubicBezTo>
                <a:cubicBezTo>
                  <a:pt x="289983" y="606425"/>
                  <a:pt x="290244" y="609990"/>
                  <a:pt x="292100" y="612775"/>
                </a:cubicBezTo>
                <a:cubicBezTo>
                  <a:pt x="296333" y="619125"/>
                  <a:pt x="302387" y="624585"/>
                  <a:pt x="304800" y="631825"/>
                </a:cubicBezTo>
                <a:cubicBezTo>
                  <a:pt x="305858" y="635000"/>
                  <a:pt x="305920" y="638708"/>
                  <a:pt x="307975" y="641350"/>
                </a:cubicBezTo>
                <a:cubicBezTo>
                  <a:pt x="313488" y="648439"/>
                  <a:pt x="327025" y="660400"/>
                  <a:pt x="327025" y="660400"/>
                </a:cubicBezTo>
                <a:cubicBezTo>
                  <a:pt x="335492" y="685800"/>
                  <a:pt x="322792" y="656167"/>
                  <a:pt x="339725" y="673100"/>
                </a:cubicBezTo>
                <a:cubicBezTo>
                  <a:pt x="342092" y="675467"/>
                  <a:pt x="340809" y="680012"/>
                  <a:pt x="342900" y="682625"/>
                </a:cubicBezTo>
                <a:cubicBezTo>
                  <a:pt x="345284" y="685605"/>
                  <a:pt x="349250" y="686858"/>
                  <a:pt x="352425" y="688975"/>
                </a:cubicBezTo>
                <a:cubicBezTo>
                  <a:pt x="360405" y="712916"/>
                  <a:pt x="348712" y="684334"/>
                  <a:pt x="365125" y="704850"/>
                </a:cubicBezTo>
                <a:cubicBezTo>
                  <a:pt x="367216" y="707463"/>
                  <a:pt x="366209" y="711762"/>
                  <a:pt x="368300" y="714375"/>
                </a:cubicBezTo>
                <a:cubicBezTo>
                  <a:pt x="370684" y="717355"/>
                  <a:pt x="374973" y="718190"/>
                  <a:pt x="377825" y="720725"/>
                </a:cubicBezTo>
                <a:cubicBezTo>
                  <a:pt x="384537" y="726691"/>
                  <a:pt x="391894" y="732303"/>
                  <a:pt x="396875" y="739775"/>
                </a:cubicBezTo>
                <a:cubicBezTo>
                  <a:pt x="398992" y="742950"/>
                  <a:pt x="400527" y="746602"/>
                  <a:pt x="403225" y="749300"/>
                </a:cubicBezTo>
                <a:cubicBezTo>
                  <a:pt x="405923" y="751998"/>
                  <a:pt x="409575" y="753533"/>
                  <a:pt x="412750" y="755650"/>
                </a:cubicBezTo>
                <a:cubicBezTo>
                  <a:pt x="414867" y="758825"/>
                  <a:pt x="416402" y="762477"/>
                  <a:pt x="419100" y="765175"/>
                </a:cubicBezTo>
                <a:cubicBezTo>
                  <a:pt x="421798" y="767873"/>
                  <a:pt x="426241" y="768545"/>
                  <a:pt x="428625" y="771525"/>
                </a:cubicBezTo>
                <a:cubicBezTo>
                  <a:pt x="430716" y="774138"/>
                  <a:pt x="430175" y="778124"/>
                  <a:pt x="431800" y="781050"/>
                </a:cubicBezTo>
                <a:cubicBezTo>
                  <a:pt x="435506" y="787721"/>
                  <a:pt x="440267" y="793750"/>
                  <a:pt x="444500" y="800100"/>
                </a:cubicBezTo>
                <a:cubicBezTo>
                  <a:pt x="450744" y="809466"/>
                  <a:pt x="451208" y="811510"/>
                  <a:pt x="460375" y="819150"/>
                </a:cubicBezTo>
                <a:cubicBezTo>
                  <a:pt x="463306" y="821593"/>
                  <a:pt x="466725" y="823383"/>
                  <a:pt x="469900" y="825500"/>
                </a:cubicBezTo>
                <a:cubicBezTo>
                  <a:pt x="472017" y="828675"/>
                  <a:pt x="474700" y="831538"/>
                  <a:pt x="476250" y="835025"/>
                </a:cubicBezTo>
                <a:cubicBezTo>
                  <a:pt x="478968" y="841142"/>
                  <a:pt x="477031" y="850362"/>
                  <a:pt x="482600" y="854075"/>
                </a:cubicBezTo>
                <a:lnTo>
                  <a:pt x="492125" y="860425"/>
                </a:lnTo>
                <a:cubicBezTo>
                  <a:pt x="494242" y="866775"/>
                  <a:pt x="494762" y="873906"/>
                  <a:pt x="498475" y="879475"/>
                </a:cubicBezTo>
                <a:cubicBezTo>
                  <a:pt x="503501" y="887013"/>
                  <a:pt x="508443" y="894808"/>
                  <a:pt x="514350" y="901700"/>
                </a:cubicBezTo>
                <a:cubicBezTo>
                  <a:pt x="517272" y="905109"/>
                  <a:pt x="520700" y="908050"/>
                  <a:pt x="523875" y="911225"/>
                </a:cubicBezTo>
                <a:cubicBezTo>
                  <a:pt x="527868" y="923203"/>
                  <a:pt x="528833" y="928883"/>
                  <a:pt x="539750" y="939800"/>
                </a:cubicBezTo>
                <a:cubicBezTo>
                  <a:pt x="542925" y="942975"/>
                  <a:pt x="546400" y="945876"/>
                  <a:pt x="549275" y="949325"/>
                </a:cubicBezTo>
                <a:cubicBezTo>
                  <a:pt x="551718" y="952256"/>
                  <a:pt x="553918" y="955437"/>
                  <a:pt x="555625" y="958850"/>
                </a:cubicBezTo>
                <a:cubicBezTo>
                  <a:pt x="557122" y="961843"/>
                  <a:pt x="556709" y="965762"/>
                  <a:pt x="558800" y="968375"/>
                </a:cubicBezTo>
                <a:cubicBezTo>
                  <a:pt x="561184" y="971355"/>
                  <a:pt x="565150" y="972608"/>
                  <a:pt x="568325" y="974725"/>
                </a:cubicBezTo>
                <a:cubicBezTo>
                  <a:pt x="570907" y="982472"/>
                  <a:pt x="571695" y="987620"/>
                  <a:pt x="577850" y="993775"/>
                </a:cubicBezTo>
                <a:cubicBezTo>
                  <a:pt x="581592" y="997517"/>
                  <a:pt x="586808" y="999558"/>
                  <a:pt x="590550" y="1003300"/>
                </a:cubicBezTo>
                <a:cubicBezTo>
                  <a:pt x="608894" y="1021644"/>
                  <a:pt x="583019" y="1004145"/>
                  <a:pt x="606425" y="1022350"/>
                </a:cubicBezTo>
                <a:cubicBezTo>
                  <a:pt x="612449" y="1027035"/>
                  <a:pt x="619125" y="1030817"/>
                  <a:pt x="625475" y="1035050"/>
                </a:cubicBezTo>
                <a:cubicBezTo>
                  <a:pt x="628650" y="1037167"/>
                  <a:pt x="631380" y="1040193"/>
                  <a:pt x="635000" y="1041400"/>
                </a:cubicBezTo>
                <a:cubicBezTo>
                  <a:pt x="638175" y="1042458"/>
                  <a:pt x="641599" y="1042950"/>
                  <a:pt x="644525" y="1044575"/>
                </a:cubicBezTo>
                <a:cubicBezTo>
                  <a:pt x="651196" y="1048281"/>
                  <a:pt x="657225" y="1053042"/>
                  <a:pt x="663575" y="1057275"/>
                </a:cubicBezTo>
                <a:cubicBezTo>
                  <a:pt x="666750" y="1059392"/>
                  <a:pt x="670402" y="1060927"/>
                  <a:pt x="673100" y="1063625"/>
                </a:cubicBezTo>
                <a:cubicBezTo>
                  <a:pt x="676275" y="1066800"/>
                  <a:pt x="678889" y="1070659"/>
                  <a:pt x="682625" y="1073150"/>
                </a:cubicBezTo>
                <a:cubicBezTo>
                  <a:pt x="685410" y="1075006"/>
                  <a:pt x="689224" y="1074700"/>
                  <a:pt x="692150" y="1076325"/>
                </a:cubicBezTo>
                <a:cubicBezTo>
                  <a:pt x="698821" y="1080031"/>
                  <a:pt x="704850" y="1084792"/>
                  <a:pt x="711200" y="1089025"/>
                </a:cubicBezTo>
                <a:lnTo>
                  <a:pt x="720725" y="1095375"/>
                </a:lnTo>
                <a:cubicBezTo>
                  <a:pt x="738923" y="1122672"/>
                  <a:pt x="714692" y="1090548"/>
                  <a:pt x="736600" y="1108075"/>
                </a:cubicBezTo>
                <a:cubicBezTo>
                  <a:pt x="757116" y="1124488"/>
                  <a:pt x="728534" y="1112795"/>
                  <a:pt x="752475" y="1120775"/>
                </a:cubicBezTo>
                <a:cubicBezTo>
                  <a:pt x="763636" y="1137517"/>
                  <a:pt x="752389" y="1125274"/>
                  <a:pt x="771525" y="1133475"/>
                </a:cubicBezTo>
                <a:cubicBezTo>
                  <a:pt x="799935" y="1145651"/>
                  <a:pt x="754463" y="1135394"/>
                  <a:pt x="800100" y="1143000"/>
                </a:cubicBezTo>
                <a:cubicBezTo>
                  <a:pt x="825080" y="1161735"/>
                  <a:pt x="799572" y="1144323"/>
                  <a:pt x="828675" y="1158875"/>
                </a:cubicBezTo>
                <a:cubicBezTo>
                  <a:pt x="850601" y="1169838"/>
                  <a:pt x="824469" y="1161792"/>
                  <a:pt x="850900" y="1168400"/>
                </a:cubicBezTo>
                <a:cubicBezTo>
                  <a:pt x="855133" y="1174750"/>
                  <a:pt x="861187" y="1180210"/>
                  <a:pt x="863600" y="1187450"/>
                </a:cubicBezTo>
                <a:cubicBezTo>
                  <a:pt x="867593" y="1199428"/>
                  <a:pt x="868558" y="1205108"/>
                  <a:pt x="879475" y="1216025"/>
                </a:cubicBezTo>
                <a:cubicBezTo>
                  <a:pt x="885825" y="1222375"/>
                  <a:pt x="891341" y="1229687"/>
                  <a:pt x="898525" y="1235075"/>
                </a:cubicBezTo>
                <a:cubicBezTo>
                  <a:pt x="902758" y="1238250"/>
                  <a:pt x="906919" y="1241524"/>
                  <a:pt x="911225" y="1244600"/>
                </a:cubicBezTo>
                <a:cubicBezTo>
                  <a:pt x="914330" y="1246818"/>
                  <a:pt x="917697" y="1248660"/>
                  <a:pt x="920750" y="1250950"/>
                </a:cubicBezTo>
                <a:cubicBezTo>
                  <a:pt x="941457" y="1266480"/>
                  <a:pt x="929100" y="1261142"/>
                  <a:pt x="946150" y="1266825"/>
                </a:cubicBezTo>
                <a:cubicBezTo>
                  <a:pt x="953172" y="1273847"/>
                  <a:pt x="956359" y="1278280"/>
                  <a:pt x="965200" y="1282700"/>
                </a:cubicBezTo>
                <a:cubicBezTo>
                  <a:pt x="968193" y="1284197"/>
                  <a:pt x="971550" y="1284817"/>
                  <a:pt x="974725" y="1285875"/>
                </a:cubicBezTo>
                <a:cubicBezTo>
                  <a:pt x="978771" y="1291944"/>
                  <a:pt x="984018" y="1301164"/>
                  <a:pt x="990600" y="1304925"/>
                </a:cubicBezTo>
                <a:cubicBezTo>
                  <a:pt x="994389" y="1307090"/>
                  <a:pt x="999067" y="1307042"/>
                  <a:pt x="1003300" y="1308100"/>
                </a:cubicBezTo>
                <a:cubicBezTo>
                  <a:pt x="1006475" y="1311275"/>
                  <a:pt x="1008900" y="1315444"/>
                  <a:pt x="1012825" y="1317625"/>
                </a:cubicBezTo>
                <a:cubicBezTo>
                  <a:pt x="1018676" y="1320876"/>
                  <a:pt x="1025525" y="1321858"/>
                  <a:pt x="1031875" y="1323975"/>
                </a:cubicBezTo>
                <a:cubicBezTo>
                  <a:pt x="1035050" y="1325033"/>
                  <a:pt x="1038530" y="1325428"/>
                  <a:pt x="1041400" y="1327150"/>
                </a:cubicBezTo>
                <a:cubicBezTo>
                  <a:pt x="1046692" y="1330325"/>
                  <a:pt x="1051545" y="1334383"/>
                  <a:pt x="1057275" y="1336675"/>
                </a:cubicBezTo>
                <a:cubicBezTo>
                  <a:pt x="1062285" y="1338679"/>
                  <a:pt x="1067915" y="1338541"/>
                  <a:pt x="1073150" y="1339850"/>
                </a:cubicBezTo>
                <a:cubicBezTo>
                  <a:pt x="1076397" y="1340662"/>
                  <a:pt x="1079358" y="1342583"/>
                  <a:pt x="1082675" y="1343025"/>
                </a:cubicBezTo>
                <a:cubicBezTo>
                  <a:pt x="1095307" y="1344709"/>
                  <a:pt x="1108075" y="1345142"/>
                  <a:pt x="1120775" y="1346200"/>
                </a:cubicBezTo>
                <a:cubicBezTo>
                  <a:pt x="1123950" y="1347258"/>
                  <a:pt x="1127515" y="1347519"/>
                  <a:pt x="1130300" y="1349375"/>
                </a:cubicBezTo>
                <a:cubicBezTo>
                  <a:pt x="1134036" y="1351866"/>
                  <a:pt x="1137215" y="1355246"/>
                  <a:pt x="1139825" y="1358900"/>
                </a:cubicBezTo>
                <a:cubicBezTo>
                  <a:pt x="1155352" y="1380638"/>
                  <a:pt x="1137527" y="1363127"/>
                  <a:pt x="1152525" y="1381125"/>
                </a:cubicBezTo>
                <a:cubicBezTo>
                  <a:pt x="1160165" y="1390292"/>
                  <a:pt x="1162209" y="1390756"/>
                  <a:pt x="1171575" y="1397000"/>
                </a:cubicBezTo>
                <a:cubicBezTo>
                  <a:pt x="1173692" y="1400175"/>
                  <a:pt x="1174945" y="1404141"/>
                  <a:pt x="1177925" y="1406525"/>
                </a:cubicBezTo>
                <a:cubicBezTo>
                  <a:pt x="1180538" y="1408616"/>
                  <a:pt x="1184544" y="1408040"/>
                  <a:pt x="1187450" y="1409700"/>
                </a:cubicBezTo>
                <a:cubicBezTo>
                  <a:pt x="1192044" y="1412325"/>
                  <a:pt x="1195524" y="1416655"/>
                  <a:pt x="1200150" y="1419225"/>
                </a:cubicBezTo>
                <a:cubicBezTo>
                  <a:pt x="1205132" y="1421993"/>
                  <a:pt x="1211043" y="1422807"/>
                  <a:pt x="1216025" y="1425575"/>
                </a:cubicBezTo>
                <a:cubicBezTo>
                  <a:pt x="1232319" y="1434627"/>
                  <a:pt x="1224164" y="1435696"/>
                  <a:pt x="1241425" y="1441450"/>
                </a:cubicBezTo>
                <a:cubicBezTo>
                  <a:pt x="1249704" y="1444210"/>
                  <a:pt x="1258358" y="1445683"/>
                  <a:pt x="1266825" y="1447800"/>
                </a:cubicBezTo>
                <a:cubicBezTo>
                  <a:pt x="1279300" y="1450919"/>
                  <a:pt x="1285692" y="1452172"/>
                  <a:pt x="1298575" y="1457325"/>
                </a:cubicBezTo>
                <a:cubicBezTo>
                  <a:pt x="1309158" y="1461558"/>
                  <a:pt x="1320130" y="1464927"/>
                  <a:pt x="1330325" y="1470025"/>
                </a:cubicBezTo>
                <a:cubicBezTo>
                  <a:pt x="1334558" y="1472142"/>
                  <a:pt x="1338535" y="1474878"/>
                  <a:pt x="1343025" y="1476375"/>
                </a:cubicBezTo>
                <a:cubicBezTo>
                  <a:pt x="1396717" y="1494272"/>
                  <a:pt x="1341656" y="1471783"/>
                  <a:pt x="1390650" y="1489075"/>
                </a:cubicBezTo>
                <a:cubicBezTo>
                  <a:pt x="1456380" y="1512274"/>
                  <a:pt x="1399920" y="1493048"/>
                  <a:pt x="1435100" y="1508125"/>
                </a:cubicBezTo>
                <a:cubicBezTo>
                  <a:pt x="1444265" y="1512053"/>
                  <a:pt x="1450179" y="1512181"/>
                  <a:pt x="1460500" y="1514475"/>
                </a:cubicBezTo>
                <a:cubicBezTo>
                  <a:pt x="1464760" y="1515422"/>
                  <a:pt x="1469004" y="1516451"/>
                  <a:pt x="1473200" y="1517650"/>
                </a:cubicBezTo>
                <a:cubicBezTo>
                  <a:pt x="1476418" y="1518569"/>
                  <a:pt x="1479591" y="1519650"/>
                  <a:pt x="1482725" y="1520825"/>
                </a:cubicBezTo>
                <a:cubicBezTo>
                  <a:pt x="1488061" y="1522826"/>
                  <a:pt x="1493102" y="1525675"/>
                  <a:pt x="1498600" y="1527175"/>
                </a:cubicBezTo>
                <a:cubicBezTo>
                  <a:pt x="1504811" y="1528869"/>
                  <a:pt x="1511366" y="1528953"/>
                  <a:pt x="1517650" y="1530350"/>
                </a:cubicBezTo>
                <a:cubicBezTo>
                  <a:pt x="1520917" y="1531076"/>
                  <a:pt x="1523928" y="1532713"/>
                  <a:pt x="1527175" y="1533525"/>
                </a:cubicBezTo>
                <a:cubicBezTo>
                  <a:pt x="1532410" y="1534834"/>
                  <a:pt x="1537782" y="1535529"/>
                  <a:pt x="1543050" y="1536700"/>
                </a:cubicBezTo>
                <a:cubicBezTo>
                  <a:pt x="1547310" y="1537647"/>
                  <a:pt x="1551437" y="1539211"/>
                  <a:pt x="1555750" y="1539875"/>
                </a:cubicBezTo>
                <a:cubicBezTo>
                  <a:pt x="1565222" y="1541332"/>
                  <a:pt x="1574807" y="1541930"/>
                  <a:pt x="1584325" y="1543050"/>
                </a:cubicBezTo>
                <a:cubicBezTo>
                  <a:pt x="1612334" y="1546345"/>
                  <a:pt x="1603095" y="1544899"/>
                  <a:pt x="1625600" y="1549400"/>
                </a:cubicBezTo>
                <a:cubicBezTo>
                  <a:pt x="1629833" y="1551517"/>
                  <a:pt x="1633810" y="1554253"/>
                  <a:pt x="1638300" y="1555750"/>
                </a:cubicBezTo>
                <a:cubicBezTo>
                  <a:pt x="1643420" y="1557457"/>
                  <a:pt x="1648940" y="1557616"/>
                  <a:pt x="1654175" y="1558925"/>
                </a:cubicBezTo>
                <a:cubicBezTo>
                  <a:pt x="1683541" y="1566267"/>
                  <a:pt x="1630431" y="1557941"/>
                  <a:pt x="1689100" y="1565275"/>
                </a:cubicBezTo>
                <a:cubicBezTo>
                  <a:pt x="1708025" y="1577892"/>
                  <a:pt x="1691623" y="1568613"/>
                  <a:pt x="1727200" y="1577975"/>
                </a:cubicBezTo>
                <a:cubicBezTo>
                  <a:pt x="1737886" y="1580787"/>
                  <a:pt x="1748414" y="1584173"/>
                  <a:pt x="1758950" y="1587500"/>
                </a:cubicBezTo>
                <a:cubicBezTo>
                  <a:pt x="1768524" y="1590523"/>
                  <a:pt x="1777662" y="1595146"/>
                  <a:pt x="1787525" y="1597025"/>
                </a:cubicBezTo>
                <a:cubicBezTo>
                  <a:pt x="1800044" y="1599410"/>
                  <a:pt x="1812925" y="1599142"/>
                  <a:pt x="1825625" y="1600200"/>
                </a:cubicBezTo>
                <a:cubicBezTo>
                  <a:pt x="1826683" y="1603375"/>
                  <a:pt x="1828800" y="1606378"/>
                  <a:pt x="1828800" y="1609725"/>
                </a:cubicBezTo>
                <a:cubicBezTo>
                  <a:pt x="1828800" y="1620460"/>
                  <a:pt x="1820636" y="1623267"/>
                  <a:pt x="1812925" y="1628775"/>
                </a:cubicBezTo>
                <a:cubicBezTo>
                  <a:pt x="1801119" y="1637208"/>
                  <a:pt x="1805559" y="1634585"/>
                  <a:pt x="1790700" y="1638300"/>
                </a:cubicBezTo>
                <a:lnTo>
                  <a:pt x="1733550" y="1631950"/>
                </a:lnTo>
                <a:cubicBezTo>
                  <a:pt x="1726120" y="1631058"/>
                  <a:pt x="1718757" y="1629649"/>
                  <a:pt x="1711325" y="1628775"/>
                </a:cubicBezTo>
                <a:cubicBezTo>
                  <a:pt x="1700762" y="1627532"/>
                  <a:pt x="1690141" y="1626819"/>
                  <a:pt x="1679575" y="1625600"/>
                </a:cubicBezTo>
                <a:lnTo>
                  <a:pt x="1628775" y="1619250"/>
                </a:lnTo>
                <a:lnTo>
                  <a:pt x="1577975" y="1603375"/>
                </a:lnTo>
                <a:cubicBezTo>
                  <a:pt x="1574784" y="1602367"/>
                  <a:pt x="1571625" y="1601258"/>
                  <a:pt x="1568450" y="1600200"/>
                </a:cubicBezTo>
                <a:cubicBezTo>
                  <a:pt x="1565275" y="1599142"/>
                  <a:pt x="1561710" y="1598881"/>
                  <a:pt x="1558925" y="1597025"/>
                </a:cubicBezTo>
                <a:cubicBezTo>
                  <a:pt x="1534519" y="1580754"/>
                  <a:pt x="1547403" y="1585580"/>
                  <a:pt x="1520825" y="1581150"/>
                </a:cubicBezTo>
                <a:cubicBezTo>
                  <a:pt x="1516592" y="1579033"/>
                  <a:pt x="1512643" y="1576212"/>
                  <a:pt x="1508125" y="1574800"/>
                </a:cubicBezTo>
                <a:cubicBezTo>
                  <a:pt x="1495630" y="1570895"/>
                  <a:pt x="1482951" y="1567343"/>
                  <a:pt x="1470025" y="1565275"/>
                </a:cubicBezTo>
                <a:cubicBezTo>
                  <a:pt x="1456399" y="1563095"/>
                  <a:pt x="1442487" y="1563408"/>
                  <a:pt x="1428750" y="1562100"/>
                </a:cubicBezTo>
                <a:cubicBezTo>
                  <a:pt x="1420256" y="1561291"/>
                  <a:pt x="1411817" y="1559983"/>
                  <a:pt x="1403350" y="1558925"/>
                </a:cubicBezTo>
                <a:cubicBezTo>
                  <a:pt x="1385358" y="1559983"/>
                  <a:pt x="1367198" y="1559426"/>
                  <a:pt x="1349375" y="1562100"/>
                </a:cubicBezTo>
                <a:cubicBezTo>
                  <a:pt x="1345601" y="1562666"/>
                  <a:pt x="1343263" y="1566743"/>
                  <a:pt x="1339850" y="1568450"/>
                </a:cubicBezTo>
                <a:cubicBezTo>
                  <a:pt x="1336857" y="1569947"/>
                  <a:pt x="1333500" y="1570567"/>
                  <a:pt x="1330325" y="1571625"/>
                </a:cubicBezTo>
                <a:cubicBezTo>
                  <a:pt x="1275246" y="1568726"/>
                  <a:pt x="1254329" y="1565692"/>
                  <a:pt x="1196975" y="1571625"/>
                </a:cubicBezTo>
                <a:cubicBezTo>
                  <a:pt x="1190317" y="1572314"/>
                  <a:pt x="1184275" y="1575858"/>
                  <a:pt x="1177925" y="1577975"/>
                </a:cubicBezTo>
                <a:cubicBezTo>
                  <a:pt x="1174750" y="1579033"/>
                  <a:pt x="1171726" y="1580780"/>
                  <a:pt x="1168400" y="1581150"/>
                </a:cubicBezTo>
                <a:lnTo>
                  <a:pt x="1139825" y="1584325"/>
                </a:lnTo>
                <a:cubicBezTo>
                  <a:pt x="1135592" y="1585383"/>
                  <a:pt x="1131465" y="1587043"/>
                  <a:pt x="1127125" y="1587500"/>
                </a:cubicBezTo>
                <a:cubicBezTo>
                  <a:pt x="1072192" y="1593282"/>
                  <a:pt x="1060492" y="1589944"/>
                  <a:pt x="996950" y="1587500"/>
                </a:cubicBezTo>
                <a:lnTo>
                  <a:pt x="736600" y="1590675"/>
                </a:lnTo>
                <a:cubicBezTo>
                  <a:pt x="733254" y="1590754"/>
                  <a:pt x="730322" y="1593038"/>
                  <a:pt x="727075" y="1593850"/>
                </a:cubicBezTo>
                <a:cubicBezTo>
                  <a:pt x="721840" y="1595159"/>
                  <a:pt x="716582" y="1596626"/>
                  <a:pt x="711200" y="1597025"/>
                </a:cubicBezTo>
                <a:cubicBezTo>
                  <a:pt x="687956" y="1598747"/>
                  <a:pt x="664625" y="1598975"/>
                  <a:pt x="641350" y="1600200"/>
                </a:cubicBezTo>
                <a:lnTo>
                  <a:pt x="590550" y="1603375"/>
                </a:lnTo>
                <a:cubicBezTo>
                  <a:pt x="584200" y="1604433"/>
                  <a:pt x="577784" y="1605153"/>
                  <a:pt x="571500" y="1606550"/>
                </a:cubicBezTo>
                <a:cubicBezTo>
                  <a:pt x="568233" y="1607276"/>
                  <a:pt x="565193" y="1608806"/>
                  <a:pt x="561975" y="1609725"/>
                </a:cubicBezTo>
                <a:cubicBezTo>
                  <a:pt x="557779" y="1610924"/>
                  <a:pt x="553508" y="1611842"/>
                  <a:pt x="549275" y="1612900"/>
                </a:cubicBezTo>
                <a:cubicBezTo>
                  <a:pt x="537774" y="1620567"/>
                  <a:pt x="537810" y="1622425"/>
                  <a:pt x="520700" y="1622425"/>
                </a:cubicBezTo>
                <a:lnTo>
                  <a:pt x="165100" y="1619250"/>
                </a:lnTo>
                <a:cubicBezTo>
                  <a:pt x="158750" y="1617133"/>
                  <a:pt x="152544" y="1614523"/>
                  <a:pt x="146050" y="1612900"/>
                </a:cubicBezTo>
                <a:cubicBezTo>
                  <a:pt x="141817" y="1611842"/>
                  <a:pt x="137436" y="1611257"/>
                  <a:pt x="133350" y="1609725"/>
                </a:cubicBezTo>
                <a:cubicBezTo>
                  <a:pt x="128918" y="1608063"/>
                  <a:pt x="125140" y="1604872"/>
                  <a:pt x="120650" y="1603375"/>
                </a:cubicBezTo>
                <a:cubicBezTo>
                  <a:pt x="115530" y="1601668"/>
                  <a:pt x="110043" y="1601371"/>
                  <a:pt x="104775" y="1600200"/>
                </a:cubicBezTo>
                <a:cubicBezTo>
                  <a:pt x="92815" y="1597542"/>
                  <a:pt x="93157" y="1597386"/>
                  <a:pt x="82550" y="1593850"/>
                </a:cubicBezTo>
                <a:cubicBezTo>
                  <a:pt x="78317" y="1587500"/>
                  <a:pt x="71701" y="1582204"/>
                  <a:pt x="69850" y="1574800"/>
                </a:cubicBezTo>
                <a:cubicBezTo>
                  <a:pt x="68833" y="1570731"/>
                  <a:pt x="65777" y="1557130"/>
                  <a:pt x="63500" y="1552575"/>
                </a:cubicBezTo>
                <a:cubicBezTo>
                  <a:pt x="61793" y="1549162"/>
                  <a:pt x="58857" y="1546463"/>
                  <a:pt x="57150" y="1543050"/>
                </a:cubicBezTo>
                <a:cubicBezTo>
                  <a:pt x="55653" y="1540057"/>
                  <a:pt x="54787" y="1536772"/>
                  <a:pt x="53975" y="1533525"/>
                </a:cubicBezTo>
                <a:cubicBezTo>
                  <a:pt x="51608" y="1524059"/>
                  <a:pt x="49992" y="1514416"/>
                  <a:pt x="47625" y="1504950"/>
                </a:cubicBezTo>
                <a:cubicBezTo>
                  <a:pt x="46813" y="1501703"/>
                  <a:pt x="45331" y="1498654"/>
                  <a:pt x="44450" y="1495425"/>
                </a:cubicBezTo>
                <a:cubicBezTo>
                  <a:pt x="42154" y="1487005"/>
                  <a:pt x="40860" y="1478304"/>
                  <a:pt x="38100" y="1470025"/>
                </a:cubicBezTo>
                <a:cubicBezTo>
                  <a:pt x="33545" y="1456360"/>
                  <a:pt x="35737" y="1463747"/>
                  <a:pt x="31750" y="1447800"/>
                </a:cubicBezTo>
                <a:cubicBezTo>
                  <a:pt x="30692" y="1435100"/>
                  <a:pt x="29452" y="1422414"/>
                  <a:pt x="28575" y="1409700"/>
                </a:cubicBezTo>
                <a:cubicBezTo>
                  <a:pt x="27335" y="1391720"/>
                  <a:pt x="26961" y="1373680"/>
                  <a:pt x="25400" y="1355725"/>
                </a:cubicBezTo>
                <a:cubicBezTo>
                  <a:pt x="25113" y="1352430"/>
                  <a:pt x="21342" y="1329323"/>
                  <a:pt x="19050" y="1323975"/>
                </a:cubicBezTo>
                <a:cubicBezTo>
                  <a:pt x="17547" y="1320468"/>
                  <a:pt x="14817" y="1317625"/>
                  <a:pt x="12700" y="1314450"/>
                </a:cubicBezTo>
                <a:cubicBezTo>
                  <a:pt x="10021" y="1298376"/>
                  <a:pt x="6981" y="1278875"/>
                  <a:pt x="3175" y="1263650"/>
                </a:cubicBezTo>
                <a:lnTo>
                  <a:pt x="0" y="1250950"/>
                </a:lnTo>
                <a:cubicBezTo>
                  <a:pt x="1058" y="1198033"/>
                  <a:pt x="1216" y="1145091"/>
                  <a:pt x="3175" y="1092200"/>
                </a:cubicBezTo>
                <a:cubicBezTo>
                  <a:pt x="3337" y="1087839"/>
                  <a:pt x="5403" y="1083760"/>
                  <a:pt x="6350" y="1079500"/>
                </a:cubicBezTo>
                <a:cubicBezTo>
                  <a:pt x="7521" y="1074232"/>
                  <a:pt x="8704" y="1068959"/>
                  <a:pt x="9525" y="1063625"/>
                </a:cubicBezTo>
                <a:cubicBezTo>
                  <a:pt x="10822" y="1055192"/>
                  <a:pt x="10912" y="1046568"/>
                  <a:pt x="12700" y="1038225"/>
                </a:cubicBezTo>
                <a:cubicBezTo>
                  <a:pt x="14102" y="1031680"/>
                  <a:pt x="16933" y="1025525"/>
                  <a:pt x="19050" y="1019175"/>
                </a:cubicBezTo>
                <a:cubicBezTo>
                  <a:pt x="20108" y="1016000"/>
                  <a:pt x="20369" y="1012435"/>
                  <a:pt x="22225" y="1009650"/>
                </a:cubicBezTo>
                <a:lnTo>
                  <a:pt x="28575" y="1000125"/>
                </a:lnTo>
                <a:cubicBezTo>
                  <a:pt x="31992" y="986456"/>
                  <a:pt x="32979" y="983944"/>
                  <a:pt x="34925" y="968375"/>
                </a:cubicBezTo>
                <a:cubicBezTo>
                  <a:pt x="36244" y="957821"/>
                  <a:pt x="36694" y="947168"/>
                  <a:pt x="38100" y="936625"/>
                </a:cubicBezTo>
                <a:cubicBezTo>
                  <a:pt x="39803" y="923854"/>
                  <a:pt x="40889" y="921909"/>
                  <a:pt x="44450" y="911225"/>
                </a:cubicBezTo>
                <a:cubicBezTo>
                  <a:pt x="45508" y="892175"/>
                  <a:pt x="46266" y="873106"/>
                  <a:pt x="47625" y="854075"/>
                </a:cubicBezTo>
                <a:cubicBezTo>
                  <a:pt x="48383" y="843466"/>
                  <a:pt x="50115" y="832939"/>
                  <a:pt x="50800" y="822325"/>
                </a:cubicBezTo>
                <a:cubicBezTo>
                  <a:pt x="52233" y="800121"/>
                  <a:pt x="52587" y="777857"/>
                  <a:pt x="53975" y="755650"/>
                </a:cubicBezTo>
                <a:cubicBezTo>
                  <a:pt x="55762" y="727053"/>
                  <a:pt x="58592" y="698526"/>
                  <a:pt x="60325" y="669925"/>
                </a:cubicBezTo>
                <a:cubicBezTo>
                  <a:pt x="67001" y="559763"/>
                  <a:pt x="59813" y="599460"/>
                  <a:pt x="69850" y="549275"/>
                </a:cubicBezTo>
                <a:cubicBezTo>
                  <a:pt x="70908" y="528108"/>
                  <a:pt x="71515" y="506914"/>
                  <a:pt x="73025" y="485775"/>
                </a:cubicBezTo>
                <a:cubicBezTo>
                  <a:pt x="73633" y="477264"/>
                  <a:pt x="76200" y="468908"/>
                  <a:pt x="76200" y="460375"/>
                </a:cubicBezTo>
                <a:cubicBezTo>
                  <a:pt x="76200" y="356653"/>
                  <a:pt x="74083" y="252942"/>
                  <a:pt x="73025" y="149225"/>
                </a:cubicBezTo>
                <a:cubicBezTo>
                  <a:pt x="74083" y="116417"/>
                  <a:pt x="74272" y="83569"/>
                  <a:pt x="76200" y="50800"/>
                </a:cubicBezTo>
                <a:cubicBezTo>
                  <a:pt x="76397" y="47459"/>
                  <a:pt x="78563" y="44522"/>
                  <a:pt x="79375" y="41275"/>
                </a:cubicBezTo>
                <a:cubicBezTo>
                  <a:pt x="80684" y="36040"/>
                  <a:pt x="81130" y="30606"/>
                  <a:pt x="82550" y="25400"/>
                </a:cubicBezTo>
                <a:cubicBezTo>
                  <a:pt x="88022" y="5334"/>
                  <a:pt x="98425" y="4233"/>
                  <a:pt x="1016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88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alpha val="0"/>
          </a:schemeClr>
        </a:solidFill>
        <a:effectLst/>
      </p:bgPr>
    </p:bg>
    <p:spTree>
      <p:nvGrpSpPr>
        <p:cNvPr id="1" name=""/>
        <p:cNvGrpSpPr/>
        <p:nvPr/>
      </p:nvGrpSpPr>
      <p:grpSpPr>
        <a:xfrm>
          <a:off x="0" y="0"/>
          <a:ext cx="0" cy="0"/>
          <a:chOff x="0" y="0"/>
          <a:chExt cx="0" cy="0"/>
        </a:xfrm>
      </p:grpSpPr>
      <p:sp>
        <p:nvSpPr>
          <p:cNvPr id="3" name="Rectangle 2"/>
          <p:cNvSpPr/>
          <p:nvPr/>
        </p:nvSpPr>
        <p:spPr>
          <a:xfrm>
            <a:off x="311727" y="204402"/>
            <a:ext cx="11658600" cy="6247864"/>
          </a:xfrm>
          <a:prstGeom prst="rect">
            <a:avLst/>
          </a:prstGeom>
        </p:spPr>
        <p:txBody>
          <a:bodyPr wrap="square">
            <a:spAutoFit/>
          </a:bodyPr>
          <a:lstStyle/>
          <a:p>
            <a:r>
              <a:rPr lang="en-US" sz="2000" b="1" dirty="0">
                <a:solidFill>
                  <a:srgbClr val="000000"/>
                </a:solidFill>
                <a:highlight>
                  <a:srgbClr val="FFFFFF"/>
                </a:highlight>
                <a:latin typeface="Consolas" panose="020B0609020204030204" pitchFamily="49" charset="0"/>
              </a:rPr>
              <a:t>[&lt;</a:t>
            </a:r>
            <a:r>
              <a:rPr lang="en-US" sz="2000" b="1" dirty="0" err="1">
                <a:solidFill>
                  <a:srgbClr val="000000"/>
                </a:solidFill>
                <a:highlight>
                  <a:srgbClr val="FFFFFF"/>
                </a:highlight>
                <a:latin typeface="Consolas" panose="020B0609020204030204" pitchFamily="49" charset="0"/>
              </a:rPr>
              <a:t>Struct</a:t>
            </a:r>
            <a:r>
              <a:rPr lang="en-US" sz="2000" b="1" dirty="0">
                <a:solidFill>
                  <a:srgbClr val="000000"/>
                </a:solidFill>
                <a:highlight>
                  <a:srgbClr val="FFFFFF"/>
                </a:highlight>
                <a:latin typeface="Consolas" panose="020B0609020204030204" pitchFamily="49" charset="0"/>
              </a:rPr>
              <a:t>&gt;]</a:t>
            </a:r>
          </a:p>
          <a:p>
            <a:r>
              <a:rPr lang="en-US" sz="2000" b="1" dirty="0">
                <a:solidFill>
                  <a:srgbClr val="0000FF"/>
                </a:solidFill>
                <a:highlight>
                  <a:srgbClr val="FFFFFF"/>
                </a:highlight>
                <a:latin typeface="Consolas" panose="020B0609020204030204" pitchFamily="49" charset="0"/>
              </a:rPr>
              <a:t>type</a:t>
            </a:r>
            <a:r>
              <a:rPr lang="en-US" sz="2000" b="1" dirty="0">
                <a:solidFill>
                  <a:srgbClr val="000000"/>
                </a:solidFill>
                <a:highlight>
                  <a:srgbClr val="FFFFFF"/>
                </a:highlight>
                <a:latin typeface="Consolas" panose="020B0609020204030204" pitchFamily="49" charset="0"/>
              </a:rPr>
              <a:t> </a:t>
            </a:r>
            <a:r>
              <a:rPr lang="en-US" sz="2000" b="1" dirty="0" err="1">
                <a:solidFill>
                  <a:srgbClr val="000000"/>
                </a:solidFill>
                <a:highlight>
                  <a:srgbClr val="FFFFFF"/>
                </a:highlight>
                <a:latin typeface="Consolas" panose="020B0609020204030204" pitchFamily="49" charset="0"/>
              </a:rPr>
              <a:t>FlatList</a:t>
            </a:r>
            <a:r>
              <a:rPr lang="en-US" sz="2000" b="1" dirty="0">
                <a:solidFill>
                  <a:srgbClr val="000000"/>
                </a:solidFill>
                <a:highlight>
                  <a:srgbClr val="FFFFFF"/>
                </a:highlight>
                <a:latin typeface="Consolas" panose="020B0609020204030204" pitchFamily="49" charset="0"/>
              </a:rPr>
              <a:t>&lt;'T&gt; </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internal</a:t>
            </a:r>
            <a:r>
              <a:rPr lang="en-US" sz="2000" dirty="0">
                <a:solidFill>
                  <a:srgbClr val="000000"/>
                </a:solidFill>
                <a:highlight>
                  <a:srgbClr val="FFFFFF"/>
                </a:highlight>
                <a:latin typeface="Consolas" panose="020B0609020204030204" pitchFamily="49" charset="0"/>
              </a:rPr>
              <a:t> array : 'T[]</a:t>
            </a:r>
          </a:p>
          <a:p>
            <a:r>
              <a:rPr lang="en-US" sz="2000"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internal</a:t>
            </a:r>
            <a:r>
              <a:rPr lang="en-US" sz="2000" b="1"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new</a:t>
            </a:r>
            <a:r>
              <a:rPr lang="en-US" sz="2000" b="1" dirty="0">
                <a:solidFill>
                  <a:srgbClr val="000000"/>
                </a:solidFill>
                <a:highlight>
                  <a:srgbClr val="FFFFFF"/>
                </a:highlight>
                <a:latin typeface="Consolas" panose="020B0609020204030204" pitchFamily="49" charset="0"/>
              </a:rPr>
              <a:t> (</a:t>
            </a:r>
            <a:r>
              <a:rPr lang="en-US" sz="2000" b="1" dirty="0" err="1">
                <a:solidFill>
                  <a:srgbClr val="000000"/>
                </a:solidFill>
                <a:highlight>
                  <a:srgbClr val="FFFFFF"/>
                </a:highlight>
                <a:latin typeface="Consolas" panose="020B0609020204030204" pitchFamily="49" charset="0"/>
              </a:rPr>
              <a:t>arr</a:t>
            </a:r>
            <a:r>
              <a:rPr lang="en-US" sz="2000" b="1" dirty="0">
                <a:solidFill>
                  <a:srgbClr val="000000"/>
                </a:solidFill>
                <a:highlight>
                  <a:srgbClr val="FFFFFF"/>
                </a:highlight>
                <a:latin typeface="Consolas" panose="020B0609020204030204" pitchFamily="49" charset="0"/>
              </a:rPr>
              <a:t>: 'T[]) </a:t>
            </a:r>
            <a:r>
              <a:rPr lang="en-US" sz="2000" dirty="0">
                <a:solidFill>
                  <a:srgbClr val="000000"/>
                </a:solidFill>
                <a:highlight>
                  <a:srgbClr val="FFFFFF"/>
                </a:highlight>
                <a:latin typeface="Consolas" panose="020B0609020204030204" pitchFamily="49" charset="0"/>
              </a:rPr>
              <a:t>= </a:t>
            </a:r>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 </a:t>
            </a:r>
            <a:r>
              <a:rPr lang="en-US" sz="2000" dirty="0">
                <a:solidFill>
                  <a:srgbClr val="000000"/>
                </a:solidFill>
                <a:highlight>
                  <a:srgbClr val="FFFFFF"/>
                </a:highlight>
                <a:latin typeface="Consolas" panose="020B0609020204030204" pitchFamily="49" charset="0"/>
              </a:rPr>
              <a:t>array = (</a:t>
            </a:r>
            <a:r>
              <a:rPr lang="en-US" sz="2000" dirty="0">
                <a:solidFill>
                  <a:srgbClr val="0000FF"/>
                </a:solidFill>
                <a:highlight>
                  <a:srgbClr val="FFFFFF"/>
                </a:highlight>
                <a:latin typeface="Consolas" panose="020B0609020204030204" pitchFamily="49" charset="0"/>
              </a:rPr>
              <a:t>match</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with</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endParaRPr lang="en-US" sz="2000" dirty="0" smtClean="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arr.Length</a:t>
            </a:r>
            <a:r>
              <a:rPr lang="en-US" sz="2000" dirty="0">
                <a:solidFill>
                  <a:srgbClr val="000000"/>
                </a:solidFill>
                <a:highlight>
                  <a:srgbClr val="FFFFFF"/>
                </a:highlight>
                <a:latin typeface="Consolas" panose="020B0609020204030204" pitchFamily="49" charset="0"/>
              </a:rPr>
              <a:t> = 0 </a:t>
            </a:r>
            <a:r>
              <a:rPr lang="en-US" sz="2000" dirty="0">
                <a:solidFill>
                  <a:srgbClr val="0000FF"/>
                </a:solidFill>
                <a:highlight>
                  <a:srgbClr val="FFFFFF"/>
                </a:highlight>
                <a:latin typeface="Consolas" panose="020B0609020204030204" pitchFamily="49" charset="0"/>
              </a:rPr>
              <a:t>then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else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member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a:t>
            </a:r>
            <a:r>
              <a:rPr lang="en-US" sz="2000" b="1" dirty="0" err="1">
                <a:solidFill>
                  <a:srgbClr val="000000"/>
                </a:solidFill>
                <a:highlight>
                  <a:srgbClr val="FFFFFF"/>
                </a:highlight>
                <a:latin typeface="Consolas" panose="020B0609020204030204" pitchFamily="49" charset="0"/>
              </a:rPr>
              <a:t>Item</a:t>
            </a:r>
            <a:r>
              <a:rPr lang="en-US" sz="2000" b="1"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with</a:t>
            </a:r>
            <a:r>
              <a:rPr lang="en-US" sz="2000" b="1" dirty="0">
                <a:solidFill>
                  <a:srgbClr val="000000"/>
                </a:solidFill>
                <a:highlight>
                  <a:srgbClr val="FFFFFF"/>
                </a:highlight>
                <a:latin typeface="Consolas" panose="020B0609020204030204" pitchFamily="49" charset="0"/>
              </a:rPr>
              <a:t> get</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n:int</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x.array</a:t>
            </a:r>
            <a:r>
              <a:rPr lang="en-US" sz="2000" dirty="0">
                <a:solidFill>
                  <a:srgbClr val="000000"/>
                </a:solidFill>
                <a:highlight>
                  <a:srgbClr val="FFFFFF"/>
                </a:highlight>
                <a:latin typeface="Consolas" panose="020B0609020204030204" pitchFamily="49" charset="0"/>
              </a:rPr>
              <a:t>.[n]</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member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a:t>
            </a:r>
            <a:r>
              <a:rPr lang="en-US" sz="2000" b="1" dirty="0" err="1">
                <a:solidFill>
                  <a:srgbClr val="000000"/>
                </a:solidFill>
                <a:highlight>
                  <a:srgbClr val="FFFFFF"/>
                </a:highlight>
                <a:latin typeface="Consolas" panose="020B0609020204030204" pitchFamily="49" charset="0"/>
              </a:rPr>
              <a:t>Length</a:t>
            </a: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match</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x.array</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with</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0 |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arr.Length</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member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x.IsEmpty</a:t>
            </a: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match</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x.array</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with</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 | _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false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member</a:t>
            </a:r>
            <a:r>
              <a:rPr lang="en-US" sz="2000" dirty="0">
                <a:solidFill>
                  <a:srgbClr val="000000"/>
                </a:solidFill>
                <a:highlight>
                  <a:srgbClr val="FFFFFF"/>
                </a:highlight>
                <a:latin typeface="Consolas" panose="020B0609020204030204" pitchFamily="49" charset="0"/>
              </a:rPr>
              <a:t> Empty : </a:t>
            </a:r>
            <a:r>
              <a:rPr lang="en-US" sz="2000" dirty="0" err="1">
                <a:solidFill>
                  <a:srgbClr val="000000"/>
                </a:solidFill>
                <a:highlight>
                  <a:srgbClr val="FFFFFF"/>
                </a:highlight>
                <a:latin typeface="Consolas" panose="020B0609020204030204" pitchFamily="49" charset="0"/>
              </a:rPr>
              <a:t>FlatList</a:t>
            </a:r>
            <a:r>
              <a:rPr lang="en-US" sz="2000" dirty="0">
                <a:solidFill>
                  <a:srgbClr val="000000"/>
                </a:solidFill>
                <a:highlight>
                  <a:srgbClr val="FFFFFF"/>
                </a:highlight>
                <a:latin typeface="Consolas" panose="020B0609020204030204" pitchFamily="49" charset="0"/>
              </a:rPr>
              <a:t>&lt;'T&gt; = </a:t>
            </a:r>
            <a:r>
              <a:rPr lang="en-US" sz="2000" dirty="0" err="1">
                <a:solidFill>
                  <a:srgbClr val="000000"/>
                </a:solidFill>
                <a:highlight>
                  <a:srgbClr val="FFFFFF"/>
                </a:highlight>
                <a:latin typeface="Consolas" panose="020B0609020204030204" pitchFamily="49" charset="0"/>
              </a:rPr>
              <a:t>FlatList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b="1" dirty="0">
                <a:solidFill>
                  <a:srgbClr val="0000FF"/>
                </a:solidFill>
                <a:highlight>
                  <a:srgbClr val="FFFFFF"/>
                </a:highlight>
                <a:latin typeface="Consolas" panose="020B0609020204030204" pitchFamily="49" charset="0"/>
              </a:rPr>
              <a:t>interface</a:t>
            </a:r>
            <a:r>
              <a:rPr lang="en-US" sz="2000" b="1" dirty="0">
                <a:solidFill>
                  <a:srgbClr val="000000"/>
                </a:solidFill>
                <a:highlight>
                  <a:srgbClr val="FFFFFF"/>
                </a:highlight>
                <a:latin typeface="Consolas" panose="020B0609020204030204" pitchFamily="49" charset="0"/>
              </a:rPr>
              <a:t> </a:t>
            </a:r>
            <a:r>
              <a:rPr lang="en-US" sz="2000" b="1" dirty="0" err="1">
                <a:solidFill>
                  <a:srgbClr val="000000"/>
                </a:solidFill>
                <a:highlight>
                  <a:srgbClr val="FFFFFF"/>
                </a:highlight>
                <a:latin typeface="Consolas" panose="020B0609020204030204" pitchFamily="49" charset="0"/>
              </a:rPr>
              <a:t>IEnumerable</a:t>
            </a:r>
            <a:r>
              <a:rPr lang="en-US" sz="2000" b="1" dirty="0">
                <a:solidFill>
                  <a:srgbClr val="000000"/>
                </a:solidFill>
                <a:highlight>
                  <a:srgbClr val="FFFFFF"/>
                </a:highlight>
                <a:latin typeface="Consolas" panose="020B0609020204030204" pitchFamily="49" charset="0"/>
              </a:rPr>
              <a:t>&lt;'T&gt; </a:t>
            </a:r>
            <a:r>
              <a:rPr lang="en-US" sz="2000" dirty="0">
                <a:solidFill>
                  <a:srgbClr val="0000FF"/>
                </a:solidFill>
                <a:highlight>
                  <a:srgbClr val="FFFFFF"/>
                </a:highlight>
                <a:latin typeface="Consolas" panose="020B0609020204030204" pitchFamily="49" charset="0"/>
              </a:rPr>
              <a:t>with</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member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x.GetEnumerator</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IEnumerator</a:t>
            </a:r>
            <a:r>
              <a:rPr lang="en-US" sz="2000" dirty="0">
                <a:solidFill>
                  <a:srgbClr val="000000"/>
                </a:solidFill>
                <a:highlight>
                  <a:srgbClr val="FFFFFF"/>
                </a:highlight>
                <a:latin typeface="Consolas" panose="020B0609020204030204" pitchFamily="49" charset="0"/>
              </a:rPr>
              <a:t>&lt;'T&gt; =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match</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x.array</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with</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Seq.empty.GetEnumerator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:&gt; </a:t>
            </a:r>
            <a:r>
              <a:rPr lang="en-US" sz="2000" dirty="0" err="1">
                <a:solidFill>
                  <a:srgbClr val="000000"/>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&lt;'T&gt;).</a:t>
            </a:r>
            <a:r>
              <a:rPr lang="en-US" sz="2000" dirty="0" err="1">
                <a:solidFill>
                  <a:srgbClr val="000000"/>
                </a:solidFill>
                <a:highlight>
                  <a:srgbClr val="FFFFFF"/>
                </a:highlight>
                <a:latin typeface="Consolas" panose="020B0609020204030204" pitchFamily="49" charset="0"/>
              </a:rPr>
              <a:t>GetEnumerator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interface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with</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member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x.GetEnumerator</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IEnumerator</a:t>
            </a:r>
            <a:r>
              <a:rPr lang="en-US" sz="2000" dirty="0">
                <a:solidFill>
                  <a:srgbClr val="000000"/>
                </a:solidFill>
                <a:highlight>
                  <a:srgbClr val="FFFFFF"/>
                </a:highlight>
                <a:latin typeface="Consolas" panose="020B0609020204030204" pitchFamily="49" charset="0"/>
              </a:rPr>
              <a:t> =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match</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x.array</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with</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Seq.empty</a:t>
            </a:r>
            <a:r>
              <a:rPr lang="en-US" sz="2000" dirty="0">
                <a:solidFill>
                  <a:srgbClr val="000000"/>
                </a:solidFill>
                <a:highlight>
                  <a:srgbClr val="FFFFFF"/>
                </a:highlight>
                <a:latin typeface="Consolas" panose="020B0609020204030204" pitchFamily="49" charset="0"/>
              </a:rPr>
              <a:t> :&gt; </a:t>
            </a:r>
            <a:r>
              <a:rPr lang="en-US" sz="2000" dirty="0" err="1">
                <a:solidFill>
                  <a:srgbClr val="000000"/>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GetEnumerator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:&gt; </a:t>
            </a:r>
            <a:r>
              <a:rPr lang="en-US" sz="2000" dirty="0" err="1">
                <a:solidFill>
                  <a:srgbClr val="000000"/>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GetEnumerator</a:t>
            </a:r>
            <a:r>
              <a:rPr lang="en-US" sz="2000" dirty="0">
                <a:solidFill>
                  <a:srgbClr val="000000"/>
                </a:solidFill>
                <a:highlight>
                  <a:srgbClr val="FFFFFF"/>
                </a:highlight>
                <a:latin typeface="Consolas" panose="020B0609020204030204" pitchFamily="49" charset="0"/>
              </a:rPr>
              <a:t>()</a:t>
            </a:r>
            <a:endParaRPr lang="en-US" sz="2000" dirty="0"/>
          </a:p>
        </p:txBody>
      </p:sp>
      <p:sp>
        <p:nvSpPr>
          <p:cNvPr id="9" name="Rectangle 8"/>
          <p:cNvSpPr/>
          <p:nvPr/>
        </p:nvSpPr>
        <p:spPr>
          <a:xfrm>
            <a:off x="948583" y="3290131"/>
            <a:ext cx="3529413" cy="316194"/>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8583" y="1162228"/>
            <a:ext cx="3367043" cy="316194"/>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87723" y="2418460"/>
            <a:ext cx="905855" cy="28201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96269" y="2110811"/>
            <a:ext cx="1880075" cy="26492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6015" y="204402"/>
            <a:ext cx="2427006" cy="67581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113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raftyThoughts.potx" id="{72754024-79BD-4F5D-9167-5657FF9A116B}" vid="{4A6DC05F-C72A-4D49-9DFC-069C8E7B78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CraftyThoughts</Template>
  <TotalTime>8960</TotalTime>
  <Words>4265</Words>
  <Application>Microsoft Office PowerPoint</Application>
  <PresentationFormat>Widescreen</PresentationFormat>
  <Paragraphs>574</Paragraphs>
  <Slides>39</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 Unicode MS</vt:lpstr>
      <vt:lpstr>Arial</vt:lpstr>
      <vt:lpstr>Calibri</vt:lpstr>
      <vt:lpstr>Castellar</vt:lpstr>
      <vt:lpstr>Century Gothic</vt:lpstr>
      <vt:lpstr>Consolas</vt:lpstr>
      <vt:lpstr>Gill Sans MT</vt:lpstr>
      <vt:lpstr>Rockwell Extra Bold</vt:lpstr>
      <vt:lpstr>Wingdings</vt:lpstr>
      <vt:lpstr>Wingdings 3</vt:lpstr>
      <vt:lpstr>Wisp</vt:lpstr>
      <vt:lpstr>Functional Linear Data Structures in F#</vt:lpstr>
      <vt:lpstr>I don’t always use purely functional, but when I do…</vt:lpstr>
      <vt:lpstr>PowerPoint Presentation</vt:lpstr>
      <vt:lpstr>(disregarding range operations)</vt:lpstr>
      <vt:lpstr>Think we missed something?</vt:lpstr>
      <vt:lpstr>PowerPoint Presentation</vt:lpstr>
      <vt:lpstr>PowerPoint Presentation</vt:lpstr>
      <vt:lpstr>Performance</vt:lpstr>
      <vt:lpstr>PowerPoint Presentation</vt:lpstr>
      <vt:lpstr>Performance Tip</vt:lpstr>
      <vt:lpstr>The Downside</vt:lpstr>
      <vt:lpstr>Seq lets you transform structures</vt:lpstr>
      <vt:lpstr>…and apply any of 68 Seq Module functions</vt:lpstr>
      <vt:lpstr>Unfold Infinite Sequences</vt:lpstr>
      <vt:lpstr>Markov chain</vt:lpstr>
      <vt:lpstr>PowerPoint Presentation</vt:lpstr>
      <vt:lpstr>PowerPoint Presentation</vt:lpstr>
      <vt:lpstr>So far:</vt:lpstr>
      <vt:lpstr>PowerPoint Presentation</vt:lpstr>
      <vt:lpstr>LazyList: seq-like &amp; List-like</vt:lpstr>
      <vt:lpstr>Skip always evaluates</vt:lpstr>
      <vt:lpstr>O(1) Append</vt:lpstr>
      <vt:lpstr>List - like</vt:lpstr>
      <vt:lpstr>Vector</vt:lpstr>
      <vt:lpstr>PowerPoint Presentation</vt:lpstr>
      <vt:lpstr>PowerPoint Presentation</vt:lpstr>
      <vt:lpstr>PowerPoint Presentation</vt:lpstr>
      <vt:lpstr>RandomAccessList</vt:lpstr>
      <vt:lpstr>PowerPoint Presentation</vt:lpstr>
      <vt:lpstr>PowerPoint Presentation</vt:lpstr>
      <vt:lpstr>DList (append list)</vt:lpstr>
      <vt:lpstr>Queue (FIFO)</vt:lpstr>
      <vt:lpstr>PowerPoint Presentation</vt:lpstr>
      <vt:lpstr>Deque (double-ended queue)</vt:lpstr>
      <vt:lpstr>PowerPoint Presentation</vt:lpstr>
      <vt:lpstr>PowerPoint Presentation</vt:lpstr>
      <vt:lpstr>PowerPoint Presentation</vt:lpstr>
      <vt:lpstr>Heap (ordered)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dc:creator>
  <cp:lastModifiedBy>Jack</cp:lastModifiedBy>
  <cp:revision>295</cp:revision>
  <dcterms:created xsi:type="dcterms:W3CDTF">2013-05-08T00:24:59Z</dcterms:created>
  <dcterms:modified xsi:type="dcterms:W3CDTF">2013-07-06T15:04:07Z</dcterms:modified>
</cp:coreProperties>
</file>