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027-0692-4E17-98A9-EEB028D629BC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E593-7849-4B60-910D-A9E7D54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0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027-0692-4E17-98A9-EEB028D629BC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E593-7849-4B60-910D-A9E7D54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027-0692-4E17-98A9-EEB028D629BC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E593-7849-4B60-910D-A9E7D54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7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027-0692-4E17-98A9-EEB028D629BC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E593-7849-4B60-910D-A9E7D54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027-0692-4E17-98A9-EEB028D629BC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E593-7849-4B60-910D-A9E7D54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027-0692-4E17-98A9-EEB028D629BC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E593-7849-4B60-910D-A9E7D54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027-0692-4E17-98A9-EEB028D629BC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E593-7849-4B60-910D-A9E7D54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9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027-0692-4E17-98A9-EEB028D629BC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E593-7849-4B60-910D-A9E7D54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6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027-0692-4E17-98A9-EEB028D629BC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E593-7849-4B60-910D-A9E7D54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0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027-0692-4E17-98A9-EEB028D629BC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E593-7849-4B60-910D-A9E7D54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6027-0692-4E17-98A9-EEB028D629BC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E593-7849-4B60-910D-A9E7D54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3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6027-0692-4E17-98A9-EEB028D629BC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BE593-7849-4B60-910D-A9E7D54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0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Jam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gentle introduction </a:t>
            </a:r>
          </a:p>
          <a:p>
            <a:r>
              <a:rPr lang="en-US" dirty="0" smtClean="0"/>
              <a:t>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Illustration: 1 nearest neighbor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3048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0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09800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9400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2743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14600" y="3048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14600" y="33528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14600" y="3657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05000" y="4038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09800" y="4648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5000" y="4953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19400" y="4038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19400" y="4953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14600" y="4038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14600" y="4953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05000" y="4343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5000" y="4648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09800" y="4953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09800" y="4038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819400" y="4343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19400" y="4648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098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5146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14600" y="4648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72534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72534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72534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77334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077334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72534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077334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686934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686934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686934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686934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82134" y="2743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2134" y="3048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82134" y="33528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2134" y="3657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077334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524000" y="2743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524000" y="4038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391534" y="274320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524000" y="2133600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Sample</a:t>
            </a:r>
            <a:endParaRPr lang="en-US" sz="2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391534" y="2133600"/>
            <a:ext cx="16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Unknown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4419600"/>
            <a:ext cx="4551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Which item from the sample</a:t>
            </a:r>
          </a:p>
          <a:p>
            <a:r>
              <a:rPr lang="en-US" sz="2400" i="1" dirty="0"/>
              <a:t>i</a:t>
            </a:r>
            <a:r>
              <a:rPr lang="en-US" sz="2400" i="1" dirty="0" smtClean="0"/>
              <a:t>s nearest / closest to the Unknown</a:t>
            </a:r>
          </a:p>
          <a:p>
            <a:r>
              <a:rPr lang="en-US" sz="2400" i="1" dirty="0" smtClean="0"/>
              <a:t>item we want to predict?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3856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“close”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r>
              <a:rPr lang="en-US" dirty="0" smtClean="0"/>
              <a:t>To define “close” we need a distance</a:t>
            </a:r>
          </a:p>
          <a:p>
            <a:r>
              <a:rPr lang="en-US" dirty="0" smtClean="0"/>
              <a:t>We can use the distance between images as a measure for “close”</a:t>
            </a:r>
          </a:p>
          <a:p>
            <a:r>
              <a:rPr lang="en-US" dirty="0" smtClean="0"/>
              <a:t>Other distances can be used as well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Note: Square root not important here</a:t>
            </a:r>
          </a:p>
          <a:p>
            <a:endParaRPr lang="en-US" dirty="0"/>
          </a:p>
        </p:txBody>
      </p:sp>
      <p:pic>
        <p:nvPicPr>
          <p:cNvPr id="1026" name="Picture 2" descr="d(p, q) = \sqrt{(p_1 - q_1)^2 + (p_2 - q_2)^2+...+(p_i - q_i)^2+...+(p_n - q_n)^2}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58" y="1985022"/>
            <a:ext cx="8453284" cy="453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19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Illustration: 1 nearest neighbor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8613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58613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8613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3413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63413" y="3048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63413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58613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63413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73013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73013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73013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73013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68213" y="2743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68213" y="3048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68213" y="33528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68213" y="3657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58613" y="4038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63413" y="4648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58613" y="4953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73013" y="4038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73013" y="4953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68213" y="4038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868213" y="4953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58613" y="4343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58613" y="4648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63413" y="4953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63413" y="4038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73013" y="4343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73013" y="4648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563413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68213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68213" y="4648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087413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87413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87413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92213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92213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087413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392213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01813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01813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001813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001813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697013" y="2743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97013" y="3048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97013" y="33528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697013" y="3657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92213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77613" y="2743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77613" y="4038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706413" y="274320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77613" y="2133600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Sample</a:t>
            </a:r>
            <a:endParaRPr lang="en-US" sz="2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06413" y="2133600"/>
            <a:ext cx="16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Unknown</a:t>
            </a:r>
            <a:endParaRPr lang="en-US" sz="2800" b="1" dirty="0"/>
          </a:p>
        </p:txBody>
      </p:sp>
      <p:sp>
        <p:nvSpPr>
          <p:cNvPr id="67" name="Rectangle 66"/>
          <p:cNvSpPr/>
          <p:nvPr/>
        </p:nvSpPr>
        <p:spPr>
          <a:xfrm>
            <a:off x="4916213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916213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916213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221013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221013" y="3048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221013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916213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221013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830613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830613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830613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830613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525813" y="2743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525813" y="3048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525813" y="33528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525813" y="3657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535213" y="2743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84" name="Rectangle 83"/>
          <p:cNvSpPr/>
          <p:nvPr/>
        </p:nvSpPr>
        <p:spPr>
          <a:xfrm>
            <a:off x="4916213" y="4038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221013" y="4648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916213" y="4953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830613" y="4038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830613" y="4953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525813" y="4038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525813" y="4953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916213" y="4343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4916213" y="4648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221013" y="4953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5221013" y="4038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5830613" y="4343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5830613" y="4648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5221013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525813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25813" y="4648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535213" y="4038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535213" y="2133600"/>
            <a:ext cx="1873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Differences</a:t>
            </a:r>
            <a:endParaRPr lang="en-US" sz="28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395487" y="2133600"/>
            <a:ext cx="1603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Distances</a:t>
            </a:r>
            <a:endParaRPr lang="en-US" sz="2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530005" y="2743200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ym typeface="Symbol"/>
              </a:rPr>
              <a:t></a:t>
            </a:r>
            <a:r>
              <a:rPr lang="en-US" sz="2800" b="1" dirty="0" smtClean="0"/>
              <a:t>255</a:t>
            </a:r>
            <a:r>
              <a:rPr lang="en-US" sz="2800" b="1" baseline="30000" dirty="0" smtClean="0"/>
              <a:t>2</a:t>
            </a:r>
            <a:endParaRPr lang="en-US" sz="2800" b="1" baseline="30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516413" y="4048780"/>
            <a:ext cx="2274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ym typeface="Symbol"/>
              </a:rPr>
              <a:t> (</a:t>
            </a:r>
            <a:r>
              <a:rPr lang="en-US" sz="2800" b="1" dirty="0" smtClean="0"/>
              <a:t>255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+255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+</a:t>
            </a:r>
            <a:endParaRPr lang="en-US" sz="2800" b="1" baseline="30000" dirty="0" smtClean="0"/>
          </a:p>
          <a:p>
            <a:r>
              <a:rPr lang="en-US" sz="2800" b="1" dirty="0" smtClean="0"/>
              <a:t>…+255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)</a:t>
            </a:r>
            <a:endParaRPr lang="en-US" sz="2800" b="1" baseline="30000" dirty="0"/>
          </a:p>
        </p:txBody>
      </p:sp>
    </p:spTree>
    <p:extLst>
      <p:ext uri="{BB962C8B-B14F-4D97-AF65-F5344CB8AC3E}">
        <p14:creationId xmlns:p14="http://schemas.microsoft.com/office/powerpoint/2010/main" val="35030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Illustration: 1 nearest neighbor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90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2209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514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90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" y="22098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2514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2819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2819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400" y="190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76400" y="2209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6400" y="2514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2819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1600" y="1905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1600" y="22098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71600" y="2514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71600" y="2819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2000" y="3200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66800" y="3810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2000" y="4114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76400" y="3200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6400" y="4114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71600" y="3200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71600" y="41148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2000" y="3505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2000" y="3810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41148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3200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676400" y="3505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676400" y="3810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66800" y="3505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71600" y="3505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71600" y="3810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33934" y="4953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3934" y="5257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33934" y="5562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8734" y="4953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38734" y="5562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33934" y="5867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038734" y="5867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48334" y="4953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48334" y="5257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48334" y="5562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48334" y="5867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343534" y="4953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343534" y="52578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343534" y="5562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343534" y="5867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38734" y="5257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81000" y="1905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81000" y="3200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52934" y="495300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1000" y="1371600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Sample</a:t>
            </a:r>
            <a:endParaRPr lang="en-US" sz="2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52934" y="4429780"/>
            <a:ext cx="16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Unknown</a:t>
            </a:r>
            <a:endParaRPr lang="en-US" sz="2800" b="1" dirty="0"/>
          </a:p>
        </p:txBody>
      </p:sp>
      <p:sp>
        <p:nvSpPr>
          <p:cNvPr id="109" name="Rectangle 108"/>
          <p:cNvSpPr/>
          <p:nvPr/>
        </p:nvSpPr>
        <p:spPr>
          <a:xfrm>
            <a:off x="2514600" y="190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10000" y="190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105400" y="190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819400" y="190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114800" y="1905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410200" y="190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400800" y="190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705600" y="190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429000" y="190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724400" y="190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019800" y="190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315200" y="1905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124200" y="1905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419600" y="1905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715000" y="1905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010400" y="1905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2133600" y="1752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26" name="Rectangle 125"/>
          <p:cNvSpPr/>
          <p:nvPr/>
        </p:nvSpPr>
        <p:spPr>
          <a:xfrm>
            <a:off x="2514600" y="3200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410200" y="3216584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400800" y="3216584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29000" y="3200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315200" y="3216584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124200" y="3200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010400" y="3216584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810000" y="3200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105400" y="3216584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705600" y="3216584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819400" y="3200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24400" y="3200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019800" y="3216584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114800" y="3200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419600" y="3200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715000" y="3216584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2133600" y="3048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143" name="Rectangle 142"/>
          <p:cNvSpPr/>
          <p:nvPr/>
        </p:nvSpPr>
        <p:spPr>
          <a:xfrm>
            <a:off x="2548991" y="492670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3837648" y="492670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105400" y="492670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853791" y="492670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410200" y="492670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400800" y="4936142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705600" y="4936142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463391" y="492670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752048" y="492670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019800" y="492670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7315200" y="4936142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158591" y="4926701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447248" y="4926701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715000" y="4926701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010400" y="4936142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142448" y="492670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2167991" y="480060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60" name="Rectangle 159"/>
          <p:cNvSpPr/>
          <p:nvPr/>
        </p:nvSpPr>
        <p:spPr>
          <a:xfrm>
            <a:off x="2590800" y="227655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879457" y="227655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47209" y="227655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895600" y="227655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452009" y="227655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6442609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747409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3505200" y="227655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793857" y="227655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6061609" y="227655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7357009" y="2286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200400" y="2276559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4489057" y="2276559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756809" y="2276559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7052209" y="2286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184257" y="227655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sym typeface="Wingdings"/>
              </a:rPr>
              <a:t>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590800" y="3581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879457" y="3581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sym typeface="Wingdings"/>
              </a:rPr>
              <a:t>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147209" y="3581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sym typeface="Wingdings"/>
              </a:rPr>
              <a:t>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895600" y="3581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sym typeface="Wingdings"/>
              </a:rPr>
              <a:t>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452009" y="3581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6442609" y="359084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6747409" y="359084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sym typeface="Wingdings"/>
              </a:rPr>
              <a:t>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505200" y="3581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4793857" y="3581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sym typeface="Wingdings"/>
              </a:rPr>
              <a:t>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061609" y="3581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sym typeface="Wingdings"/>
              </a:rPr>
              <a:t>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7357009" y="359084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200400" y="3581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4489057" y="3581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sym typeface="Wingdings"/>
              </a:rPr>
              <a:t>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756809" y="3581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sym typeface="Wingdings"/>
              </a:rPr>
              <a:t>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7052209" y="3590841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184257" y="3581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86200" y="25908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(255-0)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2590800" y="38862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(255-0)</a:t>
            </a:r>
            <a:r>
              <a:rPr lang="en-US" sz="1400" baseline="30000" dirty="0" smtClean="0"/>
              <a:t>2</a:t>
            </a:r>
            <a:endParaRPr lang="en-US" sz="14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581400" y="389786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(255-0)</a:t>
            </a:r>
            <a:r>
              <a:rPr lang="en-US" sz="1400" baseline="30000" dirty="0" smtClean="0"/>
              <a:t>2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4314913" y="389786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(0-255)</a:t>
            </a:r>
            <a:r>
              <a:rPr lang="en-US" sz="1400" baseline="30000" dirty="0" smtClean="0"/>
              <a:t>2</a:t>
            </a:r>
            <a:endParaRPr lang="en-US" sz="1400" dirty="0"/>
          </a:p>
        </p:txBody>
      </p:sp>
      <p:sp>
        <p:nvSpPr>
          <p:cNvPr id="195" name="TextBox 194"/>
          <p:cNvSpPr txBox="1"/>
          <p:nvPr/>
        </p:nvSpPr>
        <p:spPr>
          <a:xfrm>
            <a:off x="5029200" y="3886200"/>
            <a:ext cx="539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Etc…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179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Illustration: 1 nearest neighbor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" y="3048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400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76400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6400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1600" y="2743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1600" y="3048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71600" y="33528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71600" y="3657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2000" y="4038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66800" y="4648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2000" y="4953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76400" y="4038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6400" y="4953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71600" y="4038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71600" y="4953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2000" y="4343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2000" y="4648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4953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4038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676400" y="4343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676400" y="4648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668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716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71600" y="4648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38400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438400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38400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43200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743200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38400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743200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52800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52800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352800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352800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048000" y="2743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48000" y="3048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48000" y="33528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48000" y="3657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743200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81000" y="2743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81000" y="4038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057400" y="274320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1000" y="2133600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Sample</a:t>
            </a:r>
            <a:endParaRPr lang="en-US" sz="2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057400" y="2133600"/>
            <a:ext cx="16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Unknown</a:t>
            </a:r>
            <a:endParaRPr lang="en-US" sz="2800" b="1" dirty="0"/>
          </a:p>
        </p:txBody>
      </p:sp>
      <p:sp>
        <p:nvSpPr>
          <p:cNvPr id="67" name="Rectangle 66"/>
          <p:cNvSpPr/>
          <p:nvPr/>
        </p:nvSpPr>
        <p:spPr>
          <a:xfrm>
            <a:off x="4114800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114800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114800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419600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419600" y="3048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419600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114800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419600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029200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029200" y="3048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029200" y="3352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029200" y="3657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724400" y="2743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724400" y="3048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724400" y="33528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724400" y="3657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733800" y="2743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84" name="Rectangle 83"/>
          <p:cNvSpPr/>
          <p:nvPr/>
        </p:nvSpPr>
        <p:spPr>
          <a:xfrm>
            <a:off x="4114800" y="4038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419600" y="4648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14800" y="4953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029200" y="4038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029200" y="4953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724400" y="4038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724400" y="4953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114800" y="4343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4114800" y="4648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4419600" y="4953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4419600" y="4038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5029200" y="4343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5029200" y="4648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4196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7244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724400" y="4648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33800" y="4038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733800" y="2133600"/>
            <a:ext cx="1873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Differences</a:t>
            </a:r>
            <a:endParaRPr lang="en-US" sz="28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715000" y="2133600"/>
            <a:ext cx="1603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Distances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59383" y="2590800"/>
            <a:ext cx="3143425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 smtClean="0">
                <a:sym typeface="Wingdings"/>
              </a:rPr>
              <a:t>This item is closest: </a:t>
            </a:r>
          </a:p>
          <a:p>
            <a:r>
              <a:rPr lang="en-US" sz="2800" b="1" dirty="0" smtClean="0">
                <a:sym typeface="Wingdings"/>
              </a:rPr>
              <a:t>we predict </a:t>
            </a:r>
          </a:p>
          <a:p>
            <a:r>
              <a:rPr lang="en-US" sz="2800" b="1" dirty="0" smtClean="0">
                <a:sym typeface="Wingdings"/>
              </a:rPr>
              <a:t>its number, 1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380999" y="4038600"/>
            <a:ext cx="5181601" cy="1295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7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8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 teams</a:t>
            </a:r>
          </a:p>
          <a:p>
            <a:r>
              <a:rPr lang="en-US" dirty="0" smtClean="0"/>
              <a:t>1:00 – 2:45: code</a:t>
            </a:r>
          </a:p>
          <a:p>
            <a:r>
              <a:rPr lang="en-US" dirty="0" smtClean="0"/>
              <a:t>2:45 – 3:00: prepare demo</a:t>
            </a:r>
          </a:p>
          <a:p>
            <a:r>
              <a:rPr lang="en-US" dirty="0" smtClean="0"/>
              <a:t>3:00 – 4:00: demos (5 minutes each)</a:t>
            </a:r>
          </a:p>
          <a:p>
            <a:endParaRPr lang="en-US" dirty="0"/>
          </a:p>
          <a:p>
            <a:r>
              <a:rPr lang="en-US" dirty="0" smtClean="0"/>
              <a:t>Slides &amp; “guidance” are on </a:t>
            </a:r>
            <a:r>
              <a:rPr lang="en-US" b="1" dirty="0" smtClean="0"/>
              <a:t>github.com/</a:t>
            </a:r>
            <a:r>
              <a:rPr lang="en-US" b="1" dirty="0" err="1" smtClean="0"/>
              <a:t>strangeloop</a:t>
            </a:r>
            <a:r>
              <a:rPr lang="en-US" b="1" dirty="0" smtClean="0"/>
              <a:t>/lambdajam2013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0884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coding!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Suggested path</a:t>
            </a:r>
          </a:p>
          <a:p>
            <a:pPr lvl="1"/>
            <a:r>
              <a:rPr lang="en-US" dirty="0" smtClean="0"/>
              <a:t>Use Euclidean distance first</a:t>
            </a:r>
          </a:p>
          <a:p>
            <a:pPr lvl="1"/>
            <a:r>
              <a:rPr lang="en-US" dirty="0" smtClean="0"/>
              <a:t>Build a 1-neighbor classifier</a:t>
            </a:r>
          </a:p>
          <a:p>
            <a:pPr lvl="1"/>
            <a:r>
              <a:rPr lang="en-US" dirty="0" smtClean="0"/>
              <a:t>What % of examples in Validation are correctly classified?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 go wild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52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 a real </a:t>
            </a:r>
            <a:r>
              <a:rPr lang="en-US" dirty="0" err="1" smtClean="0"/>
              <a:t>Kaggle</a:t>
            </a:r>
            <a:r>
              <a:rPr lang="en-US" dirty="0" smtClean="0"/>
              <a:t> data science contest</a:t>
            </a:r>
          </a:p>
          <a:p>
            <a:endParaRPr lang="en-US" dirty="0" smtClean="0"/>
          </a:p>
          <a:p>
            <a:r>
              <a:rPr lang="en-US" dirty="0" smtClean="0"/>
              <a:t>Write some code and have fun</a:t>
            </a:r>
          </a:p>
          <a:p>
            <a:r>
              <a:rPr lang="en-US" dirty="0" smtClean="0"/>
              <a:t>Write a classifier, from scratch</a:t>
            </a:r>
          </a:p>
          <a:p>
            <a:r>
              <a:rPr lang="en-US" dirty="0" smtClean="0"/>
              <a:t>Compare &amp; contrast functional languages</a:t>
            </a:r>
          </a:p>
          <a:p>
            <a:r>
              <a:rPr lang="en-US" dirty="0" smtClean="0"/>
              <a:t>Learn some Machine Learning concepts</a:t>
            </a:r>
          </a:p>
          <a:p>
            <a:endParaRPr lang="en-US" dirty="0" smtClean="0"/>
          </a:p>
          <a:p>
            <a:r>
              <a:rPr lang="en-US" dirty="0" smtClean="0"/>
              <a:t>Bonus goal: send results to </a:t>
            </a:r>
            <a:r>
              <a:rPr lang="en-US" dirty="0" err="1" smtClean="0"/>
              <a:t>Kaggle</a:t>
            </a:r>
            <a:r>
              <a:rPr lang="en-US" dirty="0" smtClean="0"/>
              <a:t> contest?</a:t>
            </a:r>
          </a:p>
        </p:txBody>
      </p:sp>
    </p:spTree>
    <p:extLst>
      <p:ext uri="{BB962C8B-B14F-4D97-AF65-F5344CB8AC3E}">
        <p14:creationId xmlns:p14="http://schemas.microsoft.com/office/powerpoint/2010/main" val="9495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may need to know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2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Digit Recognizer contest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description on Kaggle.com</a:t>
            </a:r>
          </a:p>
          <a:p>
            <a:endParaRPr lang="en-US" dirty="0" smtClean="0"/>
          </a:p>
          <a:p>
            <a:r>
              <a:rPr lang="en-US" dirty="0" smtClean="0"/>
              <a:t>Dataset: hand-written digits (0, 1, … , 9)</a:t>
            </a:r>
          </a:p>
          <a:p>
            <a:r>
              <a:rPr lang="en-US" dirty="0" smtClean="0"/>
              <a:t>Goal = automatically recognize digits</a:t>
            </a:r>
          </a:p>
          <a:p>
            <a:r>
              <a:rPr lang="en-US" dirty="0" smtClean="0"/>
              <a:t>Training sample = 50,000 examples</a:t>
            </a:r>
          </a:p>
          <a:p>
            <a:r>
              <a:rPr lang="en-US" dirty="0" smtClean="0"/>
              <a:t>Contest: predict 20,000 “unknown” digits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4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“looks like that”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00300" y="1600200"/>
          <a:ext cx="4343400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  <a:gridCol w="4343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21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28 x 28 pixels</a:t>
            </a:r>
          </a:p>
          <a:p>
            <a:r>
              <a:rPr lang="en-US" dirty="0" smtClean="0"/>
              <a:t>Grayscale: each pixel 0 (white) to 255 (black)</a:t>
            </a:r>
          </a:p>
          <a:p>
            <a:r>
              <a:rPr lang="en-US" dirty="0" smtClean="0"/>
              <a:t>Flattened: one record = Number + 784 Pixels</a:t>
            </a:r>
          </a:p>
          <a:p>
            <a:r>
              <a:rPr lang="en-US" dirty="0" smtClean="0"/>
              <a:t>CSV file</a:t>
            </a:r>
          </a:p>
        </p:txBody>
      </p:sp>
    </p:spTree>
    <p:extLst>
      <p:ext uri="{BB962C8B-B14F-4D97-AF65-F5344CB8AC3E}">
        <p14:creationId xmlns:p14="http://schemas.microsoft.com/office/powerpoint/2010/main" val="358419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(simplified data)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752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2057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362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752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" y="2057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2362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2667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2667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1752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057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6400" y="2362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26670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1600" y="17526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71600" y="2057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371600" y="2362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71600" y="26670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71800" y="1981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48000" y="2362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24200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6600" y="1981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52800" y="2362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29000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00400" y="3124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05200" y="3124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86200" y="1981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62400" y="2362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38600" y="2743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114800" y="3124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81400" y="1981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57600" y="2362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733800" y="2743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10000" y="31242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812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66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5720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860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81400" y="4343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8768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674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722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8956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910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864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781800" y="4343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590800" y="4343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86200" y="4343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181600" y="4343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477000" y="4343400"/>
            <a:ext cx="3048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Brace 88"/>
          <p:cNvSpPr/>
          <p:nvPr/>
        </p:nvSpPr>
        <p:spPr>
          <a:xfrm rot="5400000">
            <a:off x="4406786" y="2876800"/>
            <a:ext cx="228601" cy="4978625"/>
          </a:xfrm>
          <a:prstGeom prst="rightBrace">
            <a:avLst>
              <a:gd name="adj1" fmla="val 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865255" y="5586712"/>
            <a:ext cx="4112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Pixels (real: 784 fields, from 0 to 255)</a:t>
            </a:r>
            <a:endParaRPr lang="en-US" sz="2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1027138" y="5586712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Actual Number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24963" y="4800600"/>
            <a:ext cx="5614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r>
              <a:rPr lang="en-US" sz="2400" dirty="0" smtClean="0"/>
              <a:t>,0,0,255,0,0,255,255,0,0,0,255,0,0,0,255,0</a:t>
            </a:r>
            <a:endParaRPr lang="en-US" sz="2400" dirty="0"/>
          </a:p>
        </p:txBody>
      </p:sp>
      <p:sp>
        <p:nvSpPr>
          <p:cNvPr id="12" name="Striped Right Arrow 11"/>
          <p:cNvSpPr/>
          <p:nvPr/>
        </p:nvSpPr>
        <p:spPr>
          <a:xfrm>
            <a:off x="2209800" y="2362200"/>
            <a:ext cx="609600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triped Right Arrow 91"/>
          <p:cNvSpPr/>
          <p:nvPr/>
        </p:nvSpPr>
        <p:spPr>
          <a:xfrm rot="5400000">
            <a:off x="3695700" y="3695700"/>
            <a:ext cx="609600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3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Classifier?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“Give me an unknown data point, and I will predict what </a:t>
            </a:r>
            <a:r>
              <a:rPr lang="en-US" b="1" dirty="0" smtClean="0"/>
              <a:t>class</a:t>
            </a:r>
            <a:r>
              <a:rPr lang="en-US" dirty="0" smtClean="0"/>
              <a:t> it belongs to”</a:t>
            </a:r>
          </a:p>
          <a:p>
            <a:r>
              <a:rPr lang="en-US" dirty="0" smtClean="0"/>
              <a:t>In this case, classes = 0, 1, 2, … 9</a:t>
            </a:r>
          </a:p>
          <a:p>
            <a:r>
              <a:rPr lang="en-US" dirty="0" smtClean="0"/>
              <a:t>Unknown data point = scanned digit, without the class it belongs 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KNN = K-Nearest-Neighbors algorithm</a:t>
            </a:r>
          </a:p>
          <a:p>
            <a:endParaRPr lang="en-US" dirty="0" smtClean="0"/>
          </a:p>
          <a:p>
            <a:r>
              <a:rPr lang="en-US" dirty="0" smtClean="0"/>
              <a:t>Given an unknown subject to classify,</a:t>
            </a:r>
          </a:p>
          <a:p>
            <a:r>
              <a:rPr lang="en-US" dirty="0" smtClean="0"/>
              <a:t>Look up all the known examples,</a:t>
            </a:r>
          </a:p>
          <a:p>
            <a:r>
              <a:rPr lang="en-US" dirty="0" smtClean="0"/>
              <a:t>Find the K closest examples,</a:t>
            </a:r>
          </a:p>
          <a:p>
            <a:r>
              <a:rPr lang="en-US" dirty="0" smtClean="0"/>
              <a:t>Take a majority vote,</a:t>
            </a:r>
          </a:p>
          <a:p>
            <a:r>
              <a:rPr lang="en-US" dirty="0" smtClean="0"/>
              <a:t>Predict what the majority 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470</Words>
  <Application>Microsoft Office PowerPoint</Application>
  <PresentationFormat>On-screen Show (4:3)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Symbol</vt:lpstr>
      <vt:lpstr>Wingdings</vt:lpstr>
      <vt:lpstr>Office Theme</vt:lpstr>
      <vt:lpstr>Machine Learning Jam</vt:lpstr>
      <vt:lpstr>The goal</vt:lpstr>
      <vt:lpstr>What you may need to know</vt:lpstr>
      <vt:lpstr>Kaggle Digit Recognizer contest</vt:lpstr>
      <vt:lpstr>The data “looks like that”</vt:lpstr>
      <vt:lpstr>Real data</vt:lpstr>
      <vt:lpstr>Illustration (simplified data)</vt:lpstr>
      <vt:lpstr>What’s a Classifier?</vt:lpstr>
      <vt:lpstr>The KNN Classifier</vt:lpstr>
      <vt:lpstr>Illustration: 1 nearest neighbor</vt:lpstr>
      <vt:lpstr>What does “close” mean?</vt:lpstr>
      <vt:lpstr>Illustration: 1 nearest neighbor</vt:lpstr>
      <vt:lpstr>Illustration: 1 nearest neighbor</vt:lpstr>
      <vt:lpstr>Illustration: 1 nearest neighbor</vt:lpstr>
      <vt:lpstr>Questions?</vt:lpstr>
      <vt:lpstr>Organization</vt:lpstr>
      <vt:lpstr>Let’s start coding!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Jam</dc:title>
  <dc:creator>Mathias</dc:creator>
  <cp:lastModifiedBy>Mathias Brandewinder</cp:lastModifiedBy>
  <cp:revision>4</cp:revision>
  <dcterms:created xsi:type="dcterms:W3CDTF">2013-06-29T17:39:24Z</dcterms:created>
  <dcterms:modified xsi:type="dcterms:W3CDTF">2013-07-05T00:41:28Z</dcterms:modified>
</cp:coreProperties>
</file>