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1ADB1-F3B1-49F7-9B33-09FB7B33D628}" v="1056" dt="2024-01-06T21:43:42.824"/>
    <p1510:client id="{6E9FB527-42B8-04B6-A061-ACD95C8A77A6}" v="23" dt="2024-01-07T17:07:51.397"/>
    <p1510:client id="{A82C7FE9-8FF2-E2D2-3EFE-857ED4B1E008}" v="5" dt="2024-01-07T14:05:30.396"/>
    <p1510:client id="{BFA4E0C9-E2C1-445C-7BAA-7E65C7B9DA07}" v="23" dt="2024-01-07T17:27:40.891"/>
    <p1510:client id="{DBAE9A8F-9EC9-D17B-1B2E-AEF83FCA3C06}" v="177" dt="2024-01-06T23:00:58.244"/>
    <p1510:client id="{E8902887-1B48-DA80-E9DD-E03F80C2AB5F}" v="105" dt="2024-01-07T17:21:22.787"/>
    <p1510:client id="{FF6F6BC8-F71F-D5FF-BAA6-08219B8318DD}" v="3" dt="2024-01-07T20:15:11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D4B47-5A4B-4864-904F-5009419842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BA8C5B-3324-4785-AB7F-93672EF48F62}">
      <dgm:prSet/>
      <dgm:spPr/>
      <dgm:t>
        <a:bodyPr/>
        <a:lstStyle/>
        <a:p>
          <a:r>
            <a:rPr lang="pl-PL"/>
            <a:t>Aby zainstalować RTL do swojej aplikacji należy otworzyć terminal lub powershell w swoim projekcie, a następnie wpisać poniższą komendę: </a:t>
          </a:r>
          <a:endParaRPr lang="en-US"/>
        </a:p>
      </dgm:t>
    </dgm:pt>
    <dgm:pt modelId="{72400F85-5A83-429A-9907-C4FDB3C7E44E}" type="parTrans" cxnId="{9C2D027C-DEDE-4112-87C4-B70A2414645E}">
      <dgm:prSet/>
      <dgm:spPr/>
      <dgm:t>
        <a:bodyPr/>
        <a:lstStyle/>
        <a:p>
          <a:endParaRPr lang="en-US"/>
        </a:p>
      </dgm:t>
    </dgm:pt>
    <dgm:pt modelId="{3A79929C-63E9-46E5-95E3-6B2A910EF10F}" type="sibTrans" cxnId="{9C2D027C-DEDE-4112-87C4-B70A2414645E}">
      <dgm:prSet/>
      <dgm:spPr/>
      <dgm:t>
        <a:bodyPr/>
        <a:lstStyle/>
        <a:p>
          <a:endParaRPr lang="en-US"/>
        </a:p>
      </dgm:t>
    </dgm:pt>
    <dgm:pt modelId="{325A93D2-38CE-48E3-B05E-4C346ACA031B}">
      <dgm:prSet/>
      <dgm:spPr/>
      <dgm:t>
        <a:bodyPr/>
        <a:lstStyle/>
        <a:p>
          <a:r>
            <a:rPr lang="pl-PL"/>
            <a:t>npm install --save-dev @testing-library/react</a:t>
          </a:r>
          <a:endParaRPr lang="en-US"/>
        </a:p>
      </dgm:t>
    </dgm:pt>
    <dgm:pt modelId="{28306A84-688D-464B-BCD8-8E3ECC87DCBC}" type="parTrans" cxnId="{71338F0F-DD81-4726-8ED8-A7110096F743}">
      <dgm:prSet/>
      <dgm:spPr/>
      <dgm:t>
        <a:bodyPr/>
        <a:lstStyle/>
        <a:p>
          <a:endParaRPr lang="en-US"/>
        </a:p>
      </dgm:t>
    </dgm:pt>
    <dgm:pt modelId="{3AAF0A6A-F689-4A21-B9A8-78720B35CE93}" type="sibTrans" cxnId="{71338F0F-DD81-4726-8ED8-A7110096F743}">
      <dgm:prSet/>
      <dgm:spPr/>
      <dgm:t>
        <a:bodyPr/>
        <a:lstStyle/>
        <a:p>
          <a:endParaRPr lang="en-US"/>
        </a:p>
      </dgm:t>
    </dgm:pt>
    <dgm:pt modelId="{2F897E44-D82B-436C-A52C-F3E64CC27673}" type="pres">
      <dgm:prSet presAssocID="{475D4B47-5A4B-4864-904F-5009419842FA}" presName="linear" presStyleCnt="0">
        <dgm:presLayoutVars>
          <dgm:animLvl val="lvl"/>
          <dgm:resizeHandles val="exact"/>
        </dgm:presLayoutVars>
      </dgm:prSet>
      <dgm:spPr/>
    </dgm:pt>
    <dgm:pt modelId="{96BBD4F3-6690-462F-9009-4C7393792545}" type="pres">
      <dgm:prSet presAssocID="{14BA8C5B-3324-4785-AB7F-93672EF48F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073B02-F617-4497-92DB-EF4844BB72AF}" type="pres">
      <dgm:prSet presAssocID="{3A79929C-63E9-46E5-95E3-6B2A910EF10F}" presName="spacer" presStyleCnt="0"/>
      <dgm:spPr/>
    </dgm:pt>
    <dgm:pt modelId="{9334A48B-FDFC-4E29-933B-8C0C27B753A8}" type="pres">
      <dgm:prSet presAssocID="{325A93D2-38CE-48E3-B05E-4C346ACA031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338F0F-DD81-4726-8ED8-A7110096F743}" srcId="{475D4B47-5A4B-4864-904F-5009419842FA}" destId="{325A93D2-38CE-48E3-B05E-4C346ACA031B}" srcOrd="1" destOrd="0" parTransId="{28306A84-688D-464B-BCD8-8E3ECC87DCBC}" sibTransId="{3AAF0A6A-F689-4A21-B9A8-78720B35CE93}"/>
    <dgm:cxn modelId="{6E6F627B-1F7C-4EB1-80AE-9C8BAE360129}" type="presOf" srcId="{475D4B47-5A4B-4864-904F-5009419842FA}" destId="{2F897E44-D82B-436C-A52C-F3E64CC27673}" srcOrd="0" destOrd="0" presId="urn:microsoft.com/office/officeart/2005/8/layout/vList2"/>
    <dgm:cxn modelId="{9C2D027C-DEDE-4112-87C4-B70A2414645E}" srcId="{475D4B47-5A4B-4864-904F-5009419842FA}" destId="{14BA8C5B-3324-4785-AB7F-93672EF48F62}" srcOrd="0" destOrd="0" parTransId="{72400F85-5A83-429A-9907-C4FDB3C7E44E}" sibTransId="{3A79929C-63E9-46E5-95E3-6B2A910EF10F}"/>
    <dgm:cxn modelId="{9AD86FC0-E921-4D2E-954A-9A8BDC2FADC0}" type="presOf" srcId="{325A93D2-38CE-48E3-B05E-4C346ACA031B}" destId="{9334A48B-FDFC-4E29-933B-8C0C27B753A8}" srcOrd="0" destOrd="0" presId="urn:microsoft.com/office/officeart/2005/8/layout/vList2"/>
    <dgm:cxn modelId="{A41CC9C5-B375-498B-91BA-537DA5CD60F3}" type="presOf" srcId="{14BA8C5B-3324-4785-AB7F-93672EF48F62}" destId="{96BBD4F3-6690-462F-9009-4C7393792545}" srcOrd="0" destOrd="0" presId="urn:microsoft.com/office/officeart/2005/8/layout/vList2"/>
    <dgm:cxn modelId="{0944AEDF-9571-4B93-957A-0EE7DF10A205}" type="presParOf" srcId="{2F897E44-D82B-436C-A52C-F3E64CC27673}" destId="{96BBD4F3-6690-462F-9009-4C7393792545}" srcOrd="0" destOrd="0" presId="urn:microsoft.com/office/officeart/2005/8/layout/vList2"/>
    <dgm:cxn modelId="{5B4B1BF4-76E3-42F6-8E7B-D57F5D8931C0}" type="presParOf" srcId="{2F897E44-D82B-436C-A52C-F3E64CC27673}" destId="{64073B02-F617-4497-92DB-EF4844BB72AF}" srcOrd="1" destOrd="0" presId="urn:microsoft.com/office/officeart/2005/8/layout/vList2"/>
    <dgm:cxn modelId="{0428BDE1-20AA-41AA-922A-BE3CEC89FC23}" type="presParOf" srcId="{2F897E44-D82B-436C-A52C-F3E64CC27673}" destId="{9334A48B-FDFC-4E29-933B-8C0C27B753A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4EF4C-CB9F-4048-8B37-5BCFE090A5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6CEBF0-83CC-41D3-A014-8991566E6FE0}">
      <dgm:prSet/>
      <dgm:spPr/>
      <dgm:t>
        <a:bodyPr/>
        <a:lstStyle/>
        <a:p>
          <a:r>
            <a:rPr lang="pl-PL" b="1"/>
            <a:t>Reakcja na nieznaleziony element:</a:t>
          </a:r>
          <a:endParaRPr lang="en-US"/>
        </a:p>
      </dgm:t>
    </dgm:pt>
    <dgm:pt modelId="{7DCD35BD-39D3-4CD0-8221-54A415CE7441}" type="parTrans" cxnId="{7EDF63C1-8CBC-49EA-B760-E136E6B0E993}">
      <dgm:prSet/>
      <dgm:spPr/>
      <dgm:t>
        <a:bodyPr/>
        <a:lstStyle/>
        <a:p>
          <a:endParaRPr lang="en-US"/>
        </a:p>
      </dgm:t>
    </dgm:pt>
    <dgm:pt modelId="{39998785-CF8E-4659-9A11-423FDFFAD176}" type="sibTrans" cxnId="{7EDF63C1-8CBC-49EA-B760-E136E6B0E993}">
      <dgm:prSet/>
      <dgm:spPr/>
      <dgm:t>
        <a:bodyPr/>
        <a:lstStyle/>
        <a:p>
          <a:endParaRPr lang="en-US"/>
        </a:p>
      </dgm:t>
    </dgm:pt>
    <dgm:pt modelId="{528815C0-9095-44C1-A0A2-B41B1DC99354}">
      <dgm:prSet/>
      <dgm:spPr/>
      <dgm:t>
        <a:bodyPr/>
        <a:lstStyle/>
        <a:p>
          <a:r>
            <a:rPr lang="pl-PL" b="1"/>
            <a:t>getBy</a:t>
          </a:r>
          <a:r>
            <a:rPr lang="pl-PL"/>
            <a:t> rzuca błąd, jeśli element nie zostanie znaleziony.</a:t>
          </a:r>
          <a:endParaRPr lang="en-US"/>
        </a:p>
      </dgm:t>
    </dgm:pt>
    <dgm:pt modelId="{E10CB9C8-904F-4824-87D0-37889BE621CD}" type="parTrans" cxnId="{39C47FF6-9D80-4954-945A-E0625393321E}">
      <dgm:prSet/>
      <dgm:spPr/>
      <dgm:t>
        <a:bodyPr/>
        <a:lstStyle/>
        <a:p>
          <a:endParaRPr lang="en-US"/>
        </a:p>
      </dgm:t>
    </dgm:pt>
    <dgm:pt modelId="{3284DA37-1297-4156-B2FE-89BDCC4BBD78}" type="sibTrans" cxnId="{39C47FF6-9D80-4954-945A-E0625393321E}">
      <dgm:prSet/>
      <dgm:spPr/>
      <dgm:t>
        <a:bodyPr/>
        <a:lstStyle/>
        <a:p>
          <a:endParaRPr lang="en-US"/>
        </a:p>
      </dgm:t>
    </dgm:pt>
    <dgm:pt modelId="{92CA0D5C-E375-4BC1-BD57-184977A02474}">
      <dgm:prSet/>
      <dgm:spPr/>
      <dgm:t>
        <a:bodyPr/>
        <a:lstStyle/>
        <a:p>
          <a:r>
            <a:rPr lang="pl-PL" b="1"/>
            <a:t>queryBy</a:t>
          </a:r>
          <a:r>
            <a:rPr lang="pl-PL"/>
            <a:t> zwraca </a:t>
          </a:r>
          <a:r>
            <a:rPr lang="pl-PL" b="1"/>
            <a:t>null</a:t>
          </a:r>
          <a:r>
            <a:rPr lang="pl-PL"/>
            <a:t>, jeśli element nie zostanie znaleziony, bez wywoływania błędu.</a:t>
          </a:r>
          <a:endParaRPr lang="en-US"/>
        </a:p>
      </dgm:t>
    </dgm:pt>
    <dgm:pt modelId="{19F61F11-CC6E-4186-B4FD-3C254BC39B0A}" type="parTrans" cxnId="{537F901B-D1DA-4CE1-969A-6A5690FA8B9A}">
      <dgm:prSet/>
      <dgm:spPr/>
      <dgm:t>
        <a:bodyPr/>
        <a:lstStyle/>
        <a:p>
          <a:endParaRPr lang="en-US"/>
        </a:p>
      </dgm:t>
    </dgm:pt>
    <dgm:pt modelId="{27222186-FF4F-457F-90D4-2772E66547B7}" type="sibTrans" cxnId="{537F901B-D1DA-4CE1-969A-6A5690FA8B9A}">
      <dgm:prSet/>
      <dgm:spPr/>
      <dgm:t>
        <a:bodyPr/>
        <a:lstStyle/>
        <a:p>
          <a:endParaRPr lang="en-US"/>
        </a:p>
      </dgm:t>
    </dgm:pt>
    <dgm:pt modelId="{80411978-5C81-4FA3-AC66-7E6E0D0D8615}">
      <dgm:prSet/>
      <dgm:spPr/>
      <dgm:t>
        <a:bodyPr/>
        <a:lstStyle/>
        <a:p>
          <a:r>
            <a:rPr lang="pl-PL" b="1"/>
            <a:t>Użycie w testach:</a:t>
          </a:r>
          <a:endParaRPr lang="en-US"/>
        </a:p>
      </dgm:t>
    </dgm:pt>
    <dgm:pt modelId="{AA815E7F-DD0F-40C6-B662-99A16FEE13C4}" type="parTrans" cxnId="{F920F72A-BFF5-472F-B156-22BE4DB27160}">
      <dgm:prSet/>
      <dgm:spPr/>
      <dgm:t>
        <a:bodyPr/>
        <a:lstStyle/>
        <a:p>
          <a:endParaRPr lang="en-US"/>
        </a:p>
      </dgm:t>
    </dgm:pt>
    <dgm:pt modelId="{6C85F6DD-185B-4B50-A953-7C1C524ED49F}" type="sibTrans" cxnId="{F920F72A-BFF5-472F-B156-22BE4DB27160}">
      <dgm:prSet/>
      <dgm:spPr/>
      <dgm:t>
        <a:bodyPr/>
        <a:lstStyle/>
        <a:p>
          <a:endParaRPr lang="en-US"/>
        </a:p>
      </dgm:t>
    </dgm:pt>
    <dgm:pt modelId="{50D97443-0914-487E-AEA3-68E14403E144}">
      <dgm:prSet/>
      <dgm:spPr/>
      <dgm:t>
        <a:bodyPr/>
        <a:lstStyle/>
        <a:p>
          <a:r>
            <a:rPr lang="pl-PL" b="1"/>
            <a:t>getBy</a:t>
          </a:r>
          <a:r>
            <a:rPr lang="pl-PL"/>
            <a:t> jest stosowane, gdy oczekujemy, że element istnieje i chcemy, aby jego nieobecność spowodowała awarię testu.</a:t>
          </a:r>
          <a:endParaRPr lang="en-US"/>
        </a:p>
      </dgm:t>
    </dgm:pt>
    <dgm:pt modelId="{A3D6F31C-E4DC-4742-99F0-1CC1674688D4}" type="parTrans" cxnId="{6A526286-7C90-4D4D-A8C8-127F7A621D56}">
      <dgm:prSet/>
      <dgm:spPr/>
      <dgm:t>
        <a:bodyPr/>
        <a:lstStyle/>
        <a:p>
          <a:endParaRPr lang="en-US"/>
        </a:p>
      </dgm:t>
    </dgm:pt>
    <dgm:pt modelId="{C802A0EE-4222-41CF-896B-7E000FF183FF}" type="sibTrans" cxnId="{6A526286-7C90-4D4D-A8C8-127F7A621D56}">
      <dgm:prSet/>
      <dgm:spPr/>
      <dgm:t>
        <a:bodyPr/>
        <a:lstStyle/>
        <a:p>
          <a:endParaRPr lang="en-US"/>
        </a:p>
      </dgm:t>
    </dgm:pt>
    <dgm:pt modelId="{3CB878BD-1654-43F3-BEB1-6DF5754F8B05}">
      <dgm:prSet/>
      <dgm:spPr/>
      <dgm:t>
        <a:bodyPr/>
        <a:lstStyle/>
        <a:p>
          <a:r>
            <a:rPr lang="pl-PL" b="1"/>
            <a:t>queryBy</a:t>
          </a:r>
          <a:r>
            <a:rPr lang="pl-PL"/>
            <a:t> jest używane, gdy chcemy sprawdzić, czy element istnieje, ale jego nieobecność nie powinna skutkować awarią testu.</a:t>
          </a:r>
          <a:endParaRPr lang="en-US"/>
        </a:p>
      </dgm:t>
    </dgm:pt>
    <dgm:pt modelId="{5F333E15-EBAD-4596-B019-CFF499BED985}" type="parTrans" cxnId="{9ABB9A9D-3A2C-4D65-AB61-5F4E6E7B77F6}">
      <dgm:prSet/>
      <dgm:spPr/>
      <dgm:t>
        <a:bodyPr/>
        <a:lstStyle/>
        <a:p>
          <a:endParaRPr lang="en-US"/>
        </a:p>
      </dgm:t>
    </dgm:pt>
    <dgm:pt modelId="{B87AD4A2-1D38-4C84-8604-D76C1D0194A1}" type="sibTrans" cxnId="{9ABB9A9D-3A2C-4D65-AB61-5F4E6E7B77F6}">
      <dgm:prSet/>
      <dgm:spPr/>
      <dgm:t>
        <a:bodyPr/>
        <a:lstStyle/>
        <a:p>
          <a:endParaRPr lang="en-US"/>
        </a:p>
      </dgm:t>
    </dgm:pt>
    <dgm:pt modelId="{7FB3BE16-2F48-4AC9-A14D-D57EB6771BA3}" type="pres">
      <dgm:prSet presAssocID="{B434EF4C-CB9F-4048-8B37-5BCFE090A52A}" presName="linear" presStyleCnt="0">
        <dgm:presLayoutVars>
          <dgm:animLvl val="lvl"/>
          <dgm:resizeHandles val="exact"/>
        </dgm:presLayoutVars>
      </dgm:prSet>
      <dgm:spPr/>
    </dgm:pt>
    <dgm:pt modelId="{A412B6C4-57E1-47B8-A852-8974DC0E621E}" type="pres">
      <dgm:prSet presAssocID="{FA6CEBF0-83CC-41D3-A014-8991566E6F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E48102-46A7-4AAE-9A4C-B7978A2A20B0}" type="pres">
      <dgm:prSet presAssocID="{FA6CEBF0-83CC-41D3-A014-8991566E6FE0}" presName="childText" presStyleLbl="revTx" presStyleIdx="0" presStyleCnt="2">
        <dgm:presLayoutVars>
          <dgm:bulletEnabled val="1"/>
        </dgm:presLayoutVars>
      </dgm:prSet>
      <dgm:spPr/>
    </dgm:pt>
    <dgm:pt modelId="{33BDC06C-30B0-4238-BC56-CBA2B92A328D}" type="pres">
      <dgm:prSet presAssocID="{80411978-5C81-4FA3-AC66-7E6E0D0D86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BAA4F4-6665-422A-8820-1DCE33A3260F}" type="pres">
      <dgm:prSet presAssocID="{80411978-5C81-4FA3-AC66-7E6E0D0D861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37F901B-D1DA-4CE1-969A-6A5690FA8B9A}" srcId="{FA6CEBF0-83CC-41D3-A014-8991566E6FE0}" destId="{92CA0D5C-E375-4BC1-BD57-184977A02474}" srcOrd="1" destOrd="0" parTransId="{19F61F11-CC6E-4186-B4FD-3C254BC39B0A}" sibTransId="{27222186-FF4F-457F-90D4-2772E66547B7}"/>
    <dgm:cxn modelId="{F920F72A-BFF5-472F-B156-22BE4DB27160}" srcId="{B434EF4C-CB9F-4048-8B37-5BCFE090A52A}" destId="{80411978-5C81-4FA3-AC66-7E6E0D0D8615}" srcOrd="1" destOrd="0" parTransId="{AA815E7F-DD0F-40C6-B662-99A16FEE13C4}" sibTransId="{6C85F6DD-185B-4B50-A953-7C1C524ED49F}"/>
    <dgm:cxn modelId="{B2A51641-AC15-4AC5-919C-F7D08910367D}" type="presOf" srcId="{B434EF4C-CB9F-4048-8B37-5BCFE090A52A}" destId="{7FB3BE16-2F48-4AC9-A14D-D57EB6771BA3}" srcOrd="0" destOrd="0" presId="urn:microsoft.com/office/officeart/2005/8/layout/vList2"/>
    <dgm:cxn modelId="{6B5FC183-F7C8-417C-AB67-ADBA40531BC1}" type="presOf" srcId="{80411978-5C81-4FA3-AC66-7E6E0D0D8615}" destId="{33BDC06C-30B0-4238-BC56-CBA2B92A328D}" srcOrd="0" destOrd="0" presId="urn:microsoft.com/office/officeart/2005/8/layout/vList2"/>
    <dgm:cxn modelId="{6A526286-7C90-4D4D-A8C8-127F7A621D56}" srcId="{80411978-5C81-4FA3-AC66-7E6E0D0D8615}" destId="{50D97443-0914-487E-AEA3-68E14403E144}" srcOrd="0" destOrd="0" parTransId="{A3D6F31C-E4DC-4742-99F0-1CC1674688D4}" sibTransId="{C802A0EE-4222-41CF-896B-7E000FF183FF}"/>
    <dgm:cxn modelId="{CBAECF8F-CDEA-4D0F-84B9-C10AA9BB54AB}" type="presOf" srcId="{92CA0D5C-E375-4BC1-BD57-184977A02474}" destId="{96E48102-46A7-4AAE-9A4C-B7978A2A20B0}" srcOrd="0" destOrd="1" presId="urn:microsoft.com/office/officeart/2005/8/layout/vList2"/>
    <dgm:cxn modelId="{9ABB9A9D-3A2C-4D65-AB61-5F4E6E7B77F6}" srcId="{80411978-5C81-4FA3-AC66-7E6E0D0D8615}" destId="{3CB878BD-1654-43F3-BEB1-6DF5754F8B05}" srcOrd="1" destOrd="0" parTransId="{5F333E15-EBAD-4596-B019-CFF499BED985}" sibTransId="{B87AD4A2-1D38-4C84-8604-D76C1D0194A1}"/>
    <dgm:cxn modelId="{4EA6E4A2-906D-439A-8282-CEAFD069F9CE}" type="presOf" srcId="{50D97443-0914-487E-AEA3-68E14403E144}" destId="{8DBAA4F4-6665-422A-8820-1DCE33A3260F}" srcOrd="0" destOrd="0" presId="urn:microsoft.com/office/officeart/2005/8/layout/vList2"/>
    <dgm:cxn modelId="{EECE4EA3-1077-44C5-BA2A-45A6C1B21786}" type="presOf" srcId="{3CB878BD-1654-43F3-BEB1-6DF5754F8B05}" destId="{8DBAA4F4-6665-422A-8820-1DCE33A3260F}" srcOrd="0" destOrd="1" presId="urn:microsoft.com/office/officeart/2005/8/layout/vList2"/>
    <dgm:cxn modelId="{482F42B4-30AA-4A1D-8EC9-2BE8AA9A4770}" type="presOf" srcId="{528815C0-9095-44C1-A0A2-B41B1DC99354}" destId="{96E48102-46A7-4AAE-9A4C-B7978A2A20B0}" srcOrd="0" destOrd="0" presId="urn:microsoft.com/office/officeart/2005/8/layout/vList2"/>
    <dgm:cxn modelId="{7EDF63C1-8CBC-49EA-B760-E136E6B0E993}" srcId="{B434EF4C-CB9F-4048-8B37-5BCFE090A52A}" destId="{FA6CEBF0-83CC-41D3-A014-8991566E6FE0}" srcOrd="0" destOrd="0" parTransId="{7DCD35BD-39D3-4CD0-8221-54A415CE7441}" sibTransId="{39998785-CF8E-4659-9A11-423FDFFAD176}"/>
    <dgm:cxn modelId="{8970E0ED-6D3F-4DEA-8BD4-7EFA4E67EC95}" type="presOf" srcId="{FA6CEBF0-83CC-41D3-A014-8991566E6FE0}" destId="{A412B6C4-57E1-47B8-A852-8974DC0E621E}" srcOrd="0" destOrd="0" presId="urn:microsoft.com/office/officeart/2005/8/layout/vList2"/>
    <dgm:cxn modelId="{39C47FF6-9D80-4954-945A-E0625393321E}" srcId="{FA6CEBF0-83CC-41D3-A014-8991566E6FE0}" destId="{528815C0-9095-44C1-A0A2-B41B1DC99354}" srcOrd="0" destOrd="0" parTransId="{E10CB9C8-904F-4824-87D0-37889BE621CD}" sibTransId="{3284DA37-1297-4156-B2FE-89BDCC4BBD78}"/>
    <dgm:cxn modelId="{C7ACA2C8-B5E7-42F1-8A80-92D0C6D66F8D}" type="presParOf" srcId="{7FB3BE16-2F48-4AC9-A14D-D57EB6771BA3}" destId="{A412B6C4-57E1-47B8-A852-8974DC0E621E}" srcOrd="0" destOrd="0" presId="urn:microsoft.com/office/officeart/2005/8/layout/vList2"/>
    <dgm:cxn modelId="{9B37869A-895B-42A9-B807-4765023EED55}" type="presParOf" srcId="{7FB3BE16-2F48-4AC9-A14D-D57EB6771BA3}" destId="{96E48102-46A7-4AAE-9A4C-B7978A2A20B0}" srcOrd="1" destOrd="0" presId="urn:microsoft.com/office/officeart/2005/8/layout/vList2"/>
    <dgm:cxn modelId="{572E2389-6383-4812-A8CC-94CCA71E2251}" type="presParOf" srcId="{7FB3BE16-2F48-4AC9-A14D-D57EB6771BA3}" destId="{33BDC06C-30B0-4238-BC56-CBA2B92A328D}" srcOrd="2" destOrd="0" presId="urn:microsoft.com/office/officeart/2005/8/layout/vList2"/>
    <dgm:cxn modelId="{AEE097DD-10BA-4A60-9206-27D66AD01F21}" type="presParOf" srcId="{7FB3BE16-2F48-4AC9-A14D-D57EB6771BA3}" destId="{8DBAA4F4-6665-422A-8820-1DCE33A326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BD4F3-6690-462F-9009-4C7393792545}">
      <dsp:nvSpPr>
        <dsp:cNvPr id="0" name=""/>
        <dsp:cNvSpPr/>
      </dsp:nvSpPr>
      <dsp:spPr>
        <a:xfrm>
          <a:off x="0" y="343784"/>
          <a:ext cx="6253721" cy="2141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Aby zainstalować RTL do swojej aplikacji należy otworzyć terminal lub powershell w swoim projekcie, a następnie wpisać poniższą komendę: </a:t>
          </a:r>
          <a:endParaRPr lang="en-US" sz="3000" kern="1200"/>
        </a:p>
      </dsp:txBody>
      <dsp:txXfrm>
        <a:off x="104520" y="448304"/>
        <a:ext cx="6044681" cy="1932060"/>
      </dsp:txXfrm>
    </dsp:sp>
    <dsp:sp modelId="{9334A48B-FDFC-4E29-933B-8C0C27B753A8}">
      <dsp:nvSpPr>
        <dsp:cNvPr id="0" name=""/>
        <dsp:cNvSpPr/>
      </dsp:nvSpPr>
      <dsp:spPr>
        <a:xfrm>
          <a:off x="0" y="2571284"/>
          <a:ext cx="6253721" cy="21411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npm install --save-dev @testing-library/react</a:t>
          </a:r>
          <a:endParaRPr lang="en-US" sz="3000" kern="1200"/>
        </a:p>
      </dsp:txBody>
      <dsp:txXfrm>
        <a:off x="104520" y="2675804"/>
        <a:ext cx="6044681" cy="193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2B6C4-57E1-47B8-A852-8974DC0E621E}">
      <dsp:nvSpPr>
        <dsp:cNvPr id="0" name=""/>
        <dsp:cNvSpPr/>
      </dsp:nvSpPr>
      <dsp:spPr>
        <a:xfrm>
          <a:off x="0" y="23159"/>
          <a:ext cx="6253721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kern="1200"/>
            <a:t>Reakcja na nieznaleziony element:</a:t>
          </a:r>
          <a:endParaRPr lang="en-US" sz="3000" kern="1200"/>
        </a:p>
      </dsp:txBody>
      <dsp:txXfrm>
        <a:off x="35125" y="58284"/>
        <a:ext cx="6183471" cy="649299"/>
      </dsp:txXfrm>
    </dsp:sp>
    <dsp:sp modelId="{96E48102-46A7-4AAE-9A4C-B7978A2A20B0}">
      <dsp:nvSpPr>
        <dsp:cNvPr id="0" name=""/>
        <dsp:cNvSpPr/>
      </dsp:nvSpPr>
      <dsp:spPr>
        <a:xfrm>
          <a:off x="0" y="742709"/>
          <a:ext cx="6253721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300" b="1" kern="1200"/>
            <a:t>getBy</a:t>
          </a:r>
          <a:r>
            <a:rPr lang="pl-PL" sz="2300" kern="1200"/>
            <a:t> rzuca błąd, jeśli element nie zostanie znaleziony.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300" b="1" kern="1200"/>
            <a:t>queryBy</a:t>
          </a:r>
          <a:r>
            <a:rPr lang="pl-PL" sz="2300" kern="1200"/>
            <a:t> zwraca </a:t>
          </a:r>
          <a:r>
            <a:rPr lang="pl-PL" sz="2300" b="1" kern="1200"/>
            <a:t>null</a:t>
          </a:r>
          <a:r>
            <a:rPr lang="pl-PL" sz="2300" kern="1200"/>
            <a:t>, jeśli element nie zostanie znaleziony, bez wywoływania błędu.</a:t>
          </a:r>
          <a:endParaRPr lang="en-US" sz="2300" kern="1200"/>
        </a:p>
      </dsp:txBody>
      <dsp:txXfrm>
        <a:off x="0" y="742709"/>
        <a:ext cx="6253721" cy="1459350"/>
      </dsp:txXfrm>
    </dsp:sp>
    <dsp:sp modelId="{33BDC06C-30B0-4238-BC56-CBA2B92A328D}">
      <dsp:nvSpPr>
        <dsp:cNvPr id="0" name=""/>
        <dsp:cNvSpPr/>
      </dsp:nvSpPr>
      <dsp:spPr>
        <a:xfrm>
          <a:off x="0" y="2202059"/>
          <a:ext cx="6253721" cy="7195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kern="1200"/>
            <a:t>Użycie w testach:</a:t>
          </a:r>
          <a:endParaRPr lang="en-US" sz="3000" kern="1200"/>
        </a:p>
      </dsp:txBody>
      <dsp:txXfrm>
        <a:off x="35125" y="2237184"/>
        <a:ext cx="6183471" cy="649299"/>
      </dsp:txXfrm>
    </dsp:sp>
    <dsp:sp modelId="{8DBAA4F4-6665-422A-8820-1DCE33A3260F}">
      <dsp:nvSpPr>
        <dsp:cNvPr id="0" name=""/>
        <dsp:cNvSpPr/>
      </dsp:nvSpPr>
      <dsp:spPr>
        <a:xfrm>
          <a:off x="0" y="2921609"/>
          <a:ext cx="6253721" cy="211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300" b="1" kern="1200"/>
            <a:t>getBy</a:t>
          </a:r>
          <a:r>
            <a:rPr lang="pl-PL" sz="2300" kern="1200"/>
            <a:t> jest stosowane, gdy oczekujemy, że element istnieje i chcemy, aby jego nieobecność spowodowała awarię testu.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300" b="1" kern="1200"/>
            <a:t>queryBy</a:t>
          </a:r>
          <a:r>
            <a:rPr lang="pl-PL" sz="2300" kern="1200"/>
            <a:t> jest używane, gdy chcemy sprawdzić, czy element istnieje, ale jego nieobecność nie powinna skutkować awarią testu.</a:t>
          </a:r>
          <a:endParaRPr lang="en-US" sz="2300" kern="1200"/>
        </a:p>
      </dsp:txBody>
      <dsp:txXfrm>
        <a:off x="0" y="2921609"/>
        <a:ext cx="6253721" cy="211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toszPotrykuss/ReactTestingLibrary-kalkul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43326" y="609600"/>
            <a:ext cx="8229600" cy="2819399"/>
          </a:xfrm>
          <a:noFill/>
        </p:spPr>
        <p:txBody>
          <a:bodyPr anchor="b">
            <a:normAutofit/>
          </a:bodyPr>
          <a:lstStyle/>
          <a:p>
            <a:r>
              <a:rPr lang="pl-PL" sz="4800">
                <a:solidFill>
                  <a:schemeClr val="bg1"/>
                </a:solidFill>
                <a:cs typeface="Calibri Light"/>
              </a:rPr>
              <a:t>React Testing Library</a:t>
            </a:r>
            <a:endParaRPr lang="pl-PL" sz="4800">
              <a:solidFill>
                <a:schemeClr val="bg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043326" y="3522428"/>
            <a:ext cx="8229600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solidFill>
                  <a:schemeClr val="bg1"/>
                </a:solidFill>
                <a:cs typeface="Calibri"/>
              </a:rPr>
              <a:t>Bartosz Potrykus 3fT</a:t>
            </a:r>
            <a:endParaRPr lang="pl-PL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Obraz 3" descr="React Testing Library | Testing Library">
            <a:extLst>
              <a:ext uri="{FF2B5EF4-FFF2-40B4-BE49-F238E27FC236}">
                <a16:creationId xmlns:a16="http://schemas.microsoft.com/office/drawing/2014/main" id="{CB9B6123-DCAF-3160-19D7-ACBBD6FF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08" y="3253452"/>
            <a:ext cx="2039073" cy="20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5D043B-11D2-07F5-7645-81CB7DB9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Jak sprawdzić testy?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A4D174-BF69-69E4-2F1B-2B1970843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terminalu wpisujemy: "npm test"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7C006AC0-C86E-CF2D-1B19-8AB1C6BB64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5949" y="3124200"/>
            <a:ext cx="6657053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4E6E3E-AF26-158D-C9C5-D0CF433C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Trzeci test – test dodawania - userEvent</a:t>
            </a:r>
          </a:p>
        </p:txBody>
      </p:sp>
      <p:pic>
        <p:nvPicPr>
          <p:cNvPr id="5" name="Symbol zastępczy zawartości 4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1EFDFC43-7425-3353-4762-47A4349D41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-1" b="3699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FAFFA6-FABC-4769-1078-893D9753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000"/>
              <a:t>a) Render komponentu App</a:t>
            </a:r>
          </a:p>
          <a:p>
            <a:pPr marL="0"/>
            <a:r>
              <a:rPr lang="en-US" sz="1000"/>
              <a:t>b) Pobranie wartości za pomocą screen.getByTestId.</a:t>
            </a:r>
          </a:p>
          <a:p>
            <a:pPr marL="0"/>
            <a:r>
              <a:rPr lang="en-US" sz="1000"/>
              <a:t>c) Definicja metody act, która pomaga w zarządzaniu asynchronicznymi operacjami w testach</a:t>
            </a:r>
          </a:p>
          <a:p>
            <a:pPr marL="0"/>
            <a:r>
              <a:rPr lang="en-US" sz="1000"/>
              <a:t>c) Za pomocą userEvent.type zmieniamy wartości elementów podanych jako pierwszy argument funkcji. Drugi argument to wartość.</a:t>
            </a:r>
          </a:p>
          <a:p>
            <a:pPr marL="0"/>
            <a:r>
              <a:rPr lang="en-US" sz="1000"/>
              <a:t>d) Za pomocą userEvent.click symulujemy kliknięcie przycisku.</a:t>
            </a:r>
          </a:p>
          <a:p>
            <a:pPr marL="0"/>
            <a:r>
              <a:rPr lang="en-US" sz="1000"/>
              <a:t>e) Pobieramy element z wynikiem.</a:t>
            </a:r>
          </a:p>
          <a:p>
            <a:pPr marL="0"/>
            <a:r>
              <a:rPr lang="en-US" sz="1000"/>
              <a:t>f) Za pomocą asynchronicznej funkcji (dlatego dodajemy await przed funkcją oraz async w definicji test) waitFor czekamy na zmiany.</a:t>
            </a:r>
          </a:p>
          <a:p>
            <a:pPr marL="0"/>
            <a:r>
              <a:rPr lang="en-US" sz="1000"/>
              <a:t>g) Sprawdzamy czy odejmowanie zostało zrobione prawidłowo.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412BBC-B7F0-9327-7DD0-97F2B289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  <a:cs typeface="Calibri Light"/>
              </a:rPr>
              <a:t>Inne możliwości szukania elementów</a:t>
            </a:r>
            <a:endParaRPr lang="pl-PL">
              <a:solidFill>
                <a:schemeClr val="bg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AFCB9E-63C6-D363-D7C9-966F2B64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579"/>
            <a:ext cx="5097779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>
                <a:ea typeface="+mn-lt"/>
                <a:cs typeface="+mn-lt"/>
              </a:rPr>
              <a:t>getByText</a:t>
            </a:r>
            <a:endParaRPr lang="pl-PL" sz="2000">
              <a:cs typeface="Calibri" panose="020F0502020204030204"/>
            </a:endParaRPr>
          </a:p>
          <a:p>
            <a:r>
              <a:rPr lang="pl-PL" sz="2000">
                <a:ea typeface="+mn-lt"/>
                <a:cs typeface="+mn-lt"/>
              </a:rPr>
              <a:t>getByRole</a:t>
            </a:r>
            <a:endParaRPr lang="pl-PL" sz="2000">
              <a:cs typeface="Calibri"/>
            </a:endParaRPr>
          </a:p>
          <a:p>
            <a:r>
              <a:rPr lang="pl-PL" sz="2000">
                <a:ea typeface="+mn-lt"/>
                <a:cs typeface="+mn-lt"/>
              </a:rPr>
              <a:t>getByLabelText</a:t>
            </a:r>
            <a:endParaRPr lang="pl-PL" sz="2000">
              <a:cs typeface="Calibri"/>
            </a:endParaRPr>
          </a:p>
          <a:p>
            <a:r>
              <a:rPr lang="pl-PL" sz="2000">
                <a:ea typeface="+mn-lt"/>
                <a:cs typeface="+mn-lt"/>
              </a:rPr>
              <a:t>getByPlaceholderText</a:t>
            </a:r>
            <a:endParaRPr lang="pl-PL" sz="2000">
              <a:cs typeface="Calibri"/>
            </a:endParaRPr>
          </a:p>
          <a:p>
            <a:r>
              <a:rPr lang="pl-PL" sz="2000">
                <a:ea typeface="+mn-lt"/>
                <a:cs typeface="+mn-lt"/>
              </a:rPr>
              <a:t>getByAltText</a:t>
            </a:r>
            <a:endParaRPr lang="pl-PL" sz="2000">
              <a:cs typeface="Calibri"/>
            </a:endParaRPr>
          </a:p>
          <a:p>
            <a:r>
              <a:rPr lang="pl-PL" sz="2000">
                <a:ea typeface="+mn-lt"/>
                <a:cs typeface="+mn-lt"/>
              </a:rPr>
              <a:t>getByDisplayValue</a:t>
            </a:r>
            <a:endParaRPr lang="pl-PL" sz="2000">
              <a:cs typeface="Calibri"/>
            </a:endParaRPr>
          </a:p>
          <a:p>
            <a:endParaRPr lang="pl-PL" sz="2000">
              <a:cs typeface="Calibri"/>
            </a:endParaRP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DE1D08E-2D76-30CC-A909-A69BCBF2C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00579"/>
            <a:ext cx="5097780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>
                <a:ea typeface="+mn-lt"/>
                <a:cs typeface="+mn-lt"/>
              </a:rPr>
              <a:t>queryByText</a:t>
            </a:r>
            <a:endParaRPr lang="pl-PL" sz="2000">
              <a:cs typeface="Calibri" panose="020F0502020204030204"/>
            </a:endParaRPr>
          </a:p>
          <a:p>
            <a:r>
              <a:rPr lang="pl-PL" sz="2000">
                <a:ea typeface="+mn-lt"/>
                <a:cs typeface="+mn-lt"/>
              </a:rPr>
              <a:t>queryByRole</a:t>
            </a:r>
            <a:endParaRPr lang="pl-PL" sz="2000">
              <a:cs typeface="Calibri"/>
            </a:endParaRPr>
          </a:p>
          <a:p>
            <a:r>
              <a:rPr lang="pl-PL" sz="2000">
                <a:ea typeface="+mn-lt"/>
                <a:cs typeface="+mn-lt"/>
              </a:rPr>
              <a:t>queryByLabelText</a:t>
            </a:r>
            <a:endParaRPr lang="pl-PL" sz="2000">
              <a:cs typeface="Calibri"/>
            </a:endParaRPr>
          </a:p>
          <a:p>
            <a:r>
              <a:rPr lang="pl-PL" sz="2000">
                <a:ea typeface="+mn-lt"/>
                <a:cs typeface="+mn-lt"/>
              </a:rPr>
              <a:t>queryByPlaceholderText</a:t>
            </a:r>
            <a:endParaRPr lang="pl-PL" sz="2000">
              <a:cs typeface="Calibri"/>
            </a:endParaRPr>
          </a:p>
          <a:p>
            <a:r>
              <a:rPr lang="pl-PL" sz="2000">
                <a:ea typeface="+mn-lt"/>
                <a:cs typeface="+mn-lt"/>
              </a:rPr>
              <a:t>queryByAltText</a:t>
            </a:r>
            <a:endParaRPr lang="pl-PL" sz="2000">
              <a:cs typeface="Calibri"/>
            </a:endParaRPr>
          </a:p>
          <a:p>
            <a:r>
              <a:rPr lang="pl-PL" sz="2000">
                <a:ea typeface="+mn-lt"/>
                <a:cs typeface="+mn-lt"/>
              </a:rPr>
              <a:t>queryByDisplayValue</a:t>
            </a:r>
            <a:endParaRPr lang="pl-PL" sz="2000"/>
          </a:p>
          <a:p>
            <a:endParaRPr lang="pl-PL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16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2A15358-5BA1-F348-4158-18DC8CBF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l-PL" sz="4800">
                <a:cs typeface="Calibri Light"/>
              </a:rPr>
              <a:t>GetBy vs queryBy </a:t>
            </a:r>
            <a:endParaRPr lang="pl-PL" sz="480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6EF021B-039F-201E-67B3-948C8EAD2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9705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84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4B94D8-4174-D770-F1F9-F48E9439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  <a:cs typeface="Calibri Light"/>
              </a:rPr>
              <a:t>Inne funkcje sprawdzające</a:t>
            </a:r>
            <a:endParaRPr lang="pl-PL">
              <a:solidFill>
                <a:schemeClr val="bg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EFA2FD-65C8-9F18-31FB-10D8C95C6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579"/>
            <a:ext cx="5097779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1700">
                <a:ea typeface="+mn-lt"/>
                <a:cs typeface="+mn-lt"/>
              </a:rPr>
              <a:t>toBeDisabled</a:t>
            </a:r>
            <a:endParaRPr lang="pl-PL" sz="1700">
              <a:cs typeface="Calibri" panose="020F0502020204030204"/>
            </a:endParaRPr>
          </a:p>
          <a:p>
            <a:r>
              <a:rPr lang="pl-PL" sz="1700">
                <a:ea typeface="+mn-lt"/>
                <a:cs typeface="+mn-lt"/>
              </a:rPr>
              <a:t>toBeEnabled</a:t>
            </a:r>
            <a:endParaRPr lang="pl-PL" sz="1700"/>
          </a:p>
          <a:p>
            <a:r>
              <a:rPr lang="pl-PL" sz="1700">
                <a:ea typeface="+mn-lt"/>
                <a:cs typeface="+mn-lt"/>
              </a:rPr>
              <a:t>toBeEmpty</a:t>
            </a:r>
            <a:endParaRPr lang="pl-PL" sz="1700"/>
          </a:p>
          <a:p>
            <a:r>
              <a:rPr lang="pl-PL" sz="1700">
                <a:ea typeface="+mn-lt"/>
                <a:cs typeface="+mn-lt"/>
              </a:rPr>
              <a:t>toBeEmptyDOMElement</a:t>
            </a:r>
            <a:endParaRPr lang="pl-PL" sz="1700"/>
          </a:p>
          <a:p>
            <a:r>
              <a:rPr lang="pl-PL" sz="1700">
                <a:ea typeface="+mn-lt"/>
                <a:cs typeface="+mn-lt"/>
              </a:rPr>
              <a:t>toBeInTheDocument</a:t>
            </a:r>
            <a:endParaRPr lang="pl-PL" sz="1700"/>
          </a:p>
          <a:p>
            <a:r>
              <a:rPr lang="pl-PL" sz="1700">
                <a:ea typeface="+mn-lt"/>
                <a:cs typeface="+mn-lt"/>
              </a:rPr>
              <a:t>toBeInvalid</a:t>
            </a:r>
            <a:endParaRPr lang="pl-PL" sz="1700"/>
          </a:p>
          <a:p>
            <a:r>
              <a:rPr lang="pl-PL" sz="1700">
                <a:ea typeface="+mn-lt"/>
                <a:cs typeface="+mn-lt"/>
              </a:rPr>
              <a:t>toBeRequired</a:t>
            </a:r>
            <a:endParaRPr lang="pl-PL" sz="1700"/>
          </a:p>
          <a:p>
            <a:r>
              <a:rPr lang="pl-PL" sz="1700">
                <a:ea typeface="+mn-lt"/>
                <a:cs typeface="+mn-lt"/>
              </a:rPr>
              <a:t>ToBeValid</a:t>
            </a:r>
          </a:p>
          <a:p>
            <a:r>
              <a:rPr lang="pl-PL" sz="1700">
                <a:cs typeface="Calibri"/>
              </a:rPr>
              <a:t>toContainElement</a:t>
            </a:r>
          </a:p>
          <a:p>
            <a:r>
              <a:rPr lang="pl-PL" sz="1700">
                <a:cs typeface="Calibri"/>
              </a:rPr>
              <a:t>toContainHTML</a:t>
            </a:r>
          </a:p>
          <a:p>
            <a:r>
              <a:rPr lang="pl-PL" sz="1700">
                <a:cs typeface="Calibri"/>
              </a:rPr>
              <a:t>toHaveDescription</a:t>
            </a:r>
            <a:endParaRPr lang="pl-PL" sz="1700"/>
          </a:p>
          <a:p>
            <a:pPr marL="0" indent="0">
              <a:buNone/>
            </a:pPr>
            <a:endParaRPr lang="pl-PL" sz="1700">
              <a:cs typeface="Calibri"/>
            </a:endParaRPr>
          </a:p>
          <a:p>
            <a:endParaRPr lang="pl-PL" sz="1700">
              <a:cs typeface="Calibri"/>
            </a:endParaRP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E14C2C-9D9F-79E7-A17B-88A707E86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00579"/>
            <a:ext cx="5097780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1700">
                <a:cs typeface="Calibri"/>
              </a:rPr>
              <a:t>toHaveAttribute</a:t>
            </a:r>
          </a:p>
          <a:p>
            <a:r>
              <a:rPr lang="pl-PL" sz="1700">
                <a:cs typeface="Calibri"/>
              </a:rPr>
              <a:t>toHaveClass</a:t>
            </a:r>
          </a:p>
          <a:p>
            <a:r>
              <a:rPr lang="pl-PL" sz="1700">
                <a:cs typeface="Calibri"/>
              </a:rPr>
              <a:t>toHaveFocus</a:t>
            </a:r>
          </a:p>
          <a:p>
            <a:r>
              <a:rPr lang="pl-PL" sz="1700">
                <a:cs typeface="Calibri"/>
              </a:rPr>
              <a:t>toHaveFormValues</a:t>
            </a:r>
          </a:p>
          <a:p>
            <a:r>
              <a:rPr lang="pl-PL" sz="1700">
                <a:cs typeface="Calibri"/>
              </a:rPr>
              <a:t>toHaveStyle</a:t>
            </a:r>
          </a:p>
          <a:p>
            <a:r>
              <a:rPr lang="pl-PL" sz="1700">
                <a:cs typeface="Calibri"/>
              </a:rPr>
              <a:t>toHaveTextContent</a:t>
            </a:r>
          </a:p>
          <a:p>
            <a:r>
              <a:rPr lang="pl-PL" sz="1700">
                <a:cs typeface="Calibri"/>
              </a:rPr>
              <a:t>toHaveValue</a:t>
            </a:r>
          </a:p>
          <a:p>
            <a:r>
              <a:rPr lang="pl-PL" sz="1700">
                <a:cs typeface="Calibri"/>
              </a:rPr>
              <a:t>toHaveDisplayValue</a:t>
            </a:r>
          </a:p>
          <a:p>
            <a:r>
              <a:rPr lang="pl-PL" sz="1700">
                <a:cs typeface="Calibri"/>
              </a:rPr>
              <a:t>toBeChecked</a:t>
            </a:r>
          </a:p>
          <a:p>
            <a:r>
              <a:rPr lang="pl-PL" sz="1700">
                <a:cs typeface="Calibri"/>
              </a:rPr>
              <a:t>ToBePartiallyChecked</a:t>
            </a:r>
          </a:p>
          <a:p>
            <a:r>
              <a:rPr lang="pl-PL" sz="1700">
                <a:cs typeface="Calibri"/>
              </a:rPr>
              <a:t>toBeVisible</a:t>
            </a:r>
          </a:p>
          <a:p>
            <a:endParaRPr lang="pl-PL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3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2515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4E3705-9484-08D2-E17B-8E63C975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3"/>
            <a:ext cx="5735633" cy="1627274"/>
          </a:xfrm>
        </p:spPr>
        <p:txBody>
          <a:bodyPr anchor="t">
            <a:normAutofit/>
          </a:bodyPr>
          <a:lstStyle/>
          <a:p>
            <a:r>
              <a:rPr lang="pl-PL" sz="4800">
                <a:solidFill>
                  <a:schemeClr val="bg1"/>
                </a:solidFill>
                <a:cs typeface="Calibri Light"/>
              </a:rPr>
              <a:t>fireEvent vs userEvent</a:t>
            </a:r>
            <a:endParaRPr lang="pl-PL" sz="48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7" y="2377331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5255C1-BC18-8FF3-92C7-3D7558E4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580191"/>
            <a:ext cx="5735641" cy="35967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000">
                <a:solidFill>
                  <a:schemeClr val="bg1"/>
                </a:solidFill>
                <a:ea typeface="+mn-lt"/>
                <a:cs typeface="+mn-lt"/>
              </a:rPr>
              <a:t>userEvent dostarcza wygodne metody do symulowania interakcji użytkownika, a fireEvent stanowi podstawowy zestaw narzędzi do ogólnego celu. Wybór między nimi zależy od potrzeb testów oraz preferencji programisty. W wielu przypadkach userEvent jest bardziej czytelny i łatwiejszy do utrzymania, zwłaszcza dla bardziej skomplikowanych scenariuszy interakcji.</a:t>
            </a:r>
            <a:endParaRPr lang="pl-PL" sz="2000">
              <a:solidFill>
                <a:schemeClr val="bg1"/>
              </a:solidFill>
            </a:endParaRPr>
          </a:p>
        </p:txBody>
      </p:sp>
      <p:pic>
        <p:nvPicPr>
          <p:cNvPr id="5" name="Picture 4" descr="Biała układanka z jednym czerwonym kawałkiem">
            <a:extLst>
              <a:ext uri="{FF2B5EF4-FFF2-40B4-BE49-F238E27FC236}">
                <a16:creationId xmlns:a16="http://schemas.microsoft.com/office/drawing/2014/main" id="{F7F35C84-196A-5AB4-D4F3-2B952BD2B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4" r="30037" b="-2"/>
          <a:stretch/>
        </p:blipFill>
        <p:spPr>
          <a:xfrm>
            <a:off x="7525166" y="10"/>
            <a:ext cx="46668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1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E32CE4F-A418-EACD-B1EE-46C909D4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4"/>
            <a:ext cx="2910051" cy="1305540"/>
          </a:xfrm>
        </p:spPr>
        <p:txBody>
          <a:bodyPr anchor="t">
            <a:normAutofit/>
          </a:bodyPr>
          <a:lstStyle/>
          <a:p>
            <a:r>
              <a:rPr lang="pl-PL" sz="3200">
                <a:solidFill>
                  <a:schemeClr val="bg1"/>
                </a:solidFill>
                <a:cs typeface="Calibri Light"/>
              </a:rPr>
              <a:t>Co to jest?</a:t>
            </a:r>
            <a:endParaRPr lang="pl-PL" sz="32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2052748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25BDD2-057D-A246-47A2-449403EB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533" y="2270740"/>
            <a:ext cx="5582614" cy="394378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l-PL" sz="2000"/>
          </a:p>
          <a:p>
            <a:r>
              <a:rPr lang="pl-PL" sz="2000">
                <a:latin typeface="Söhne"/>
                <a:ea typeface="Söhne"/>
                <a:cs typeface="Söhne"/>
              </a:rPr>
              <a:t>React Testing Library to biblioteka do testowania jednostkowego aplikacji napisanych w React.js. Jest ona zaprojektowana tak, aby pomagać programistom testować komponenty React w sposób, który odzwierciedla interakcje użytkownika z aplikacją.</a:t>
            </a:r>
            <a:endParaRPr lang="pl-PL" sz="2000"/>
          </a:p>
        </p:txBody>
      </p:sp>
      <p:pic>
        <p:nvPicPr>
          <p:cNvPr id="6" name="Obraz 5" descr="React Testing Library | Testing Library">
            <a:extLst>
              <a:ext uri="{FF2B5EF4-FFF2-40B4-BE49-F238E27FC236}">
                <a16:creationId xmlns:a16="http://schemas.microsoft.com/office/drawing/2014/main" id="{A61338CA-1CA8-3C1B-6088-EB410CC6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56" y="1999528"/>
            <a:ext cx="2858946" cy="28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9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4AFB2F-2497-4DB2-A60F-E788B3F78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E2F597-9C6F-4890-ADE1-C9459FBB0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BE1975-28BD-4B94-A991-45F2FA10F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09AA24-7378-4D52-9431-4F47FBFD8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0BF4B71-BA54-4A81-A165-941602F17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B89BB7F-D536-4D43-92E2-8DBC93C8E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26BD94-3E38-4DB6-B7D6-290987FB0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2B3E1FF-B499-662F-4698-4CC33648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5"/>
            <a:ext cx="5867716" cy="3050025"/>
          </a:xfrm>
          <a:noFill/>
        </p:spPr>
        <p:txBody>
          <a:bodyPr anchor="b">
            <a:normAutofit/>
          </a:bodyPr>
          <a:lstStyle/>
          <a:p>
            <a:r>
              <a:rPr lang="pl-PL" sz="4800">
                <a:solidFill>
                  <a:schemeClr val="bg1"/>
                </a:solidFill>
                <a:cs typeface="Calibri Light"/>
              </a:rPr>
              <a:t>Aplikacja</a:t>
            </a:r>
            <a:endParaRPr lang="pl-PL" sz="480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406CD4F-C9AA-49AA-AA95-9CFFE505D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90991F-53A8-208A-FFA7-8ABEA53D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846" y="3952890"/>
            <a:ext cx="5867720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1800">
                <a:solidFill>
                  <a:schemeClr val="bg1"/>
                </a:solidFill>
                <a:cs typeface="Calibri"/>
              </a:rPr>
              <a:t>Do zrozumienia RTL przysłuży nam przygotowana przez ze mnie aplikacja znajdujący się w linku poniżej:</a:t>
            </a:r>
          </a:p>
          <a:p>
            <a:r>
              <a:rPr lang="pl-PL" sz="1800">
                <a:solidFill>
                  <a:schemeClr val="bg1"/>
                </a:solidFill>
                <a:ea typeface="+mn-lt"/>
                <a:cs typeface="+mn-lt"/>
                <a:hlinkClick r:id="rId2"/>
              </a:rPr>
              <a:t>https://github.com/BartoszPotrykuss/ReactTestingLibrary-kalkulator</a:t>
            </a:r>
            <a:endParaRPr lang="pl-PL" sz="1800">
              <a:solidFill>
                <a:schemeClr val="bg1"/>
              </a:solidFill>
              <a:ea typeface="Calibri"/>
              <a:cs typeface="Calibri"/>
              <a:hlinkClick r:id="rId2"/>
            </a:endParaRPr>
          </a:p>
          <a:p>
            <a:endParaRPr lang="pl-PL" sz="1800">
              <a:solidFill>
                <a:schemeClr val="bg1"/>
              </a:solidFill>
              <a:ea typeface="Calibri"/>
              <a:cs typeface="Calibri"/>
            </a:endParaRPr>
          </a:p>
          <a:p>
            <a:endParaRPr lang="pl-PL" sz="18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55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3C10272-210C-D291-9A0C-34AB87A6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l-PL" sz="4800">
                <a:cs typeface="Calibri Light"/>
              </a:rPr>
              <a:t>Instalacja</a:t>
            </a:r>
            <a:endParaRPr lang="pl-PL" sz="4800"/>
          </a:p>
        </p:txBody>
      </p:sp>
      <p:graphicFrame>
        <p:nvGraphicFramePr>
          <p:cNvPr id="37" name="Symbol zastępczy zawartości 2">
            <a:extLst>
              <a:ext uri="{FF2B5EF4-FFF2-40B4-BE49-F238E27FC236}">
                <a16:creationId xmlns:a16="http://schemas.microsoft.com/office/drawing/2014/main" id="{AB96C4DA-9628-671B-8786-94C9A5DDE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3929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46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59A513-84FC-4F08-805E-C51CE7F5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E7B3778-847D-49DE-9ED7-3ECD207FE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4973CB-E945-49D8-8629-2564A339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359CA1-D061-41BA-8920-ED22CB4FC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7996946-DE01-4AD1-A6A3-9FA06DBAC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331899-34B3-4B61-9479-5321983D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E8B424E-2AB2-41D8-92DD-A44E6F5E4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2E2143D7-D679-4EE3-84B8-A8DF7148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6"/>
            <a:ext cx="5867716" cy="3050025"/>
          </a:xfrm>
          <a:noFill/>
        </p:spPr>
        <p:txBody>
          <a:bodyPr anchor="b">
            <a:normAutofit/>
          </a:bodyPr>
          <a:lstStyle/>
          <a:p>
            <a:r>
              <a:rPr lang="pl-PL" sz="4800">
                <a:solidFill>
                  <a:schemeClr val="bg1"/>
                </a:solidFill>
                <a:cs typeface="Calibri Light"/>
              </a:rPr>
              <a:t>Konfiguracja</a:t>
            </a:r>
            <a:endParaRPr lang="pl-PL" sz="480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F59FB7E6-D8CA-FDAA-B200-E3286701B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99" y="1349462"/>
            <a:ext cx="4134103" cy="4134103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A2A379C-12FD-4404-BDF2-B7EFF0593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1" y="808145"/>
            <a:ext cx="304800" cy="429768"/>
            <a:chOff x="215328" y="-46937"/>
            <a:chExt cx="304800" cy="277384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7C94E4-4224-4270-BF49-210D02281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372932-A744-4DBC-92F9-C390AC5D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77255D0-F5AE-4538-8BA0-27F44A240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F9E288-385B-4C5F-BF47-8170ED51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636F78-09FD-C03C-C483-D7499E3A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846" y="3834245"/>
            <a:ext cx="5867720" cy="242364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1800">
                <a:solidFill>
                  <a:schemeClr val="bg1"/>
                </a:solidFill>
                <a:cs typeface="Calibri"/>
              </a:rPr>
              <a:t>W pliku setupTests.js należy zaimportować bibliotekę wklejając poniższy kod:</a:t>
            </a:r>
          </a:p>
          <a:p>
            <a:r>
              <a:rPr lang="pl-PL" sz="1800">
                <a:solidFill>
                  <a:schemeClr val="bg1"/>
                </a:solidFill>
                <a:ea typeface="+mn-lt"/>
                <a:cs typeface="+mn-lt"/>
              </a:rPr>
              <a:t>import '@testing-library/jest-dom';</a:t>
            </a:r>
            <a:endParaRPr lang="pl-PL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13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F148304-74FC-6CD4-38A7-4E6A2292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Aplikacja</a:t>
            </a:r>
          </a:p>
        </p:txBody>
      </p:sp>
      <p:pic>
        <p:nvPicPr>
          <p:cNvPr id="5" name="Symbol zastępczy zawartości 4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1A048727-747B-15CC-3654-C30B9ED4D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359" y="1315188"/>
            <a:ext cx="10843065" cy="187042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4191EA-0EE0-54CF-C02D-26C582C7B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5304" y="4018143"/>
            <a:ext cx="5549111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Nasza aplikacja to prosty kalkulator z dwoma inputami typu number i dwoma buttonami, których zadaniem jest dodać lub odjąć liczby.</a:t>
            </a:r>
          </a:p>
        </p:txBody>
      </p:sp>
    </p:spTree>
    <p:extLst>
      <p:ext uri="{BB962C8B-B14F-4D97-AF65-F5344CB8AC3E}">
        <p14:creationId xmlns:p14="http://schemas.microsoft.com/office/powerpoint/2010/main" val="344653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31DE51E-96F0-CAC5-AF59-88F0F99A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Importy</a:t>
            </a:r>
          </a:p>
        </p:txBody>
      </p:sp>
      <p:pic>
        <p:nvPicPr>
          <p:cNvPr id="5" name="Symbol zastępczy zawartości 4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8C229981-97E5-4E85-8A44-3C94706715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359" y="1545604"/>
            <a:ext cx="10843065" cy="140959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AA316E-2BF9-2D4F-0D2E-12D73C846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5304" y="4018143"/>
            <a:ext cx="5549111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Przed stworzeniem testów zaimportujmy potrzebne rzeczy do pliku App.test.js, w którym będziemy tworzyć testy.</a:t>
            </a:r>
          </a:p>
        </p:txBody>
      </p:sp>
    </p:spTree>
    <p:extLst>
      <p:ext uri="{BB962C8B-B14F-4D97-AF65-F5344CB8AC3E}">
        <p14:creationId xmlns:p14="http://schemas.microsoft.com/office/powerpoint/2010/main" val="189963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A87ACA-CF3C-4AB4-AB8C-C21225A9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Pierwszy test - domyślne wartości</a:t>
            </a:r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63" y="24202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zrzut ekranu, wyświetlacz&#10;&#10;Opis wygenerowany automatycznie">
            <a:extLst>
              <a:ext uri="{FF2B5EF4-FFF2-40B4-BE49-F238E27FC236}">
                <a16:creationId xmlns:a16="http://schemas.microsoft.com/office/drawing/2014/main" id="{48394591-2CD8-D73C-CA25-A77E3337C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547" y="1787199"/>
            <a:ext cx="5725584" cy="3277895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A1FD85-F58B-34E9-5D7C-2EA9C6A0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937" y="2580828"/>
            <a:ext cx="2916406" cy="3633699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/>
            <a:r>
              <a:rPr lang="en-US" sz="1100"/>
              <a:t>Render komponentu App</a:t>
            </a:r>
          </a:p>
          <a:p>
            <a:pPr marL="514350"/>
            <a:r>
              <a:rPr lang="en-US" sz="1100"/>
              <a:t>Użycie screen.getByRole by pobrać elementy z drzew DOM na podstawie ich ról i etykiet.</a:t>
            </a:r>
          </a:p>
          <a:p>
            <a:pPr marL="514350"/>
            <a:r>
              <a:rPr lang="en-US" sz="1100"/>
              <a:t>Użycie screen.getByText by pobrać element zawierający tekst: "wynik" ignorując wielkie litery za  pomocą "i".  </a:t>
            </a:r>
          </a:p>
          <a:p>
            <a:pPr marL="514350"/>
            <a:r>
              <a:rPr lang="en-US" sz="1100"/>
              <a:t>Sprawdzenie czy dwa pierwsze inputy mają domyślnie wartość zero </a:t>
            </a:r>
          </a:p>
          <a:p>
            <a:pPr marL="514350"/>
            <a:r>
              <a:rPr lang="en-US" sz="1100"/>
              <a:t>Sprawdzenie czy obydwa buttony są widoczne w drzewie DOM</a:t>
            </a:r>
          </a:p>
          <a:p>
            <a:pPr marL="514350"/>
            <a:r>
              <a:rPr lang="en-US" sz="1100"/>
              <a:t>Sprawdzenie czy paragraf z wynik posiada domyślnie tekst: "Wynik: 0".</a:t>
            </a:r>
          </a:p>
          <a:p>
            <a:pPr marL="514350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5370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5B408C-7187-E0DF-DCE8-00B699F0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48" y="637763"/>
            <a:ext cx="4940644" cy="1267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Drugi test – test odejmowania - fireEvent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E45F96-1292-4827-BBD9-CC1AE3B23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16235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270E6ABF-E76D-3565-8AAF-394D219E13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2106"/>
          <a:stretch/>
        </p:blipFill>
        <p:spPr>
          <a:xfrm>
            <a:off x="1150547" y="1991436"/>
            <a:ext cx="5732651" cy="4223096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917CEA-B486-4860-EE50-CA355418A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990" y="1830086"/>
            <a:ext cx="2880334" cy="4384445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/>
            <a:r>
              <a:rPr lang="en-US" sz="1300"/>
              <a:t>Render komponentu App</a:t>
            </a:r>
          </a:p>
          <a:p>
            <a:pPr marL="514350"/>
            <a:r>
              <a:rPr lang="en-US" sz="1300"/>
              <a:t>Pobranie wartości za pomocą screen.getByTestId. </a:t>
            </a:r>
          </a:p>
          <a:p>
            <a:pPr marL="0"/>
            <a:r>
              <a:rPr lang="en-US" sz="1300"/>
              <a:t>Zwróc uwagę na to że w pliku App.js do inputów są przypisane data-testid.</a:t>
            </a:r>
          </a:p>
          <a:p>
            <a:pPr marL="0"/>
            <a:r>
              <a:rPr lang="en-US" sz="1300"/>
              <a:t>c) Za pomocą fireEvent.change zmieniamy wartości elementów podanych jako pierwszy argument funkcji. Drugi argument to zmiana wartości za pomocą target oraz value.</a:t>
            </a:r>
          </a:p>
          <a:p>
            <a:pPr marL="0"/>
            <a:r>
              <a:rPr lang="en-US" sz="1300"/>
              <a:t>d) Za pomocą fireEvent.click symulujemy kliknięcie przycisku.</a:t>
            </a:r>
          </a:p>
          <a:p>
            <a:pPr marL="0"/>
            <a:r>
              <a:rPr lang="en-US" sz="1300"/>
              <a:t>e) Pobieramy element z wynikiem.</a:t>
            </a:r>
          </a:p>
          <a:p>
            <a:pPr marL="0"/>
            <a:r>
              <a:rPr lang="en-US" sz="1300"/>
              <a:t>f) Za pomocą asynchronicznej funkcji (dlatego dodajemy await przed funkcją oraz async w definicji test) waitFor czekamy na zmiany.</a:t>
            </a:r>
          </a:p>
          <a:p>
            <a:pPr marL="0"/>
            <a:r>
              <a:rPr lang="en-US" sz="1300"/>
              <a:t>g) Sprawdzamy czy odejmowanie zostało zrobione prawidłowo.</a:t>
            </a:r>
          </a:p>
          <a:p>
            <a:pPr marL="514350"/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54193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15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React Testing Library</vt:lpstr>
      <vt:lpstr>Co to jest?</vt:lpstr>
      <vt:lpstr>Aplikacja</vt:lpstr>
      <vt:lpstr>Instalacja</vt:lpstr>
      <vt:lpstr>Konfiguracja</vt:lpstr>
      <vt:lpstr>Aplikacja</vt:lpstr>
      <vt:lpstr>Importy</vt:lpstr>
      <vt:lpstr>Pierwszy test - domyślne wartości</vt:lpstr>
      <vt:lpstr>Drugi test – test odejmowania - fireEvent</vt:lpstr>
      <vt:lpstr>Jak sprawdzić testy?</vt:lpstr>
      <vt:lpstr>Trzeci test – test dodawania - userEvent</vt:lpstr>
      <vt:lpstr>Inne możliwości szukania elementów</vt:lpstr>
      <vt:lpstr>GetBy vs queryBy </vt:lpstr>
      <vt:lpstr>Inne funkcje sprawdzające</vt:lpstr>
      <vt:lpstr>fireEvent vs userEvent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5</cp:revision>
  <dcterms:created xsi:type="dcterms:W3CDTF">2024-01-06T19:49:56Z</dcterms:created>
  <dcterms:modified xsi:type="dcterms:W3CDTF">2024-01-07T20:15:52Z</dcterms:modified>
</cp:coreProperties>
</file>