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6" r:id="rId5"/>
    <p:sldId id="4441" r:id="rId6"/>
    <p:sldId id="4434" r:id="rId7"/>
    <p:sldId id="4435" r:id="rId8"/>
    <p:sldId id="4436" r:id="rId9"/>
    <p:sldId id="4437" r:id="rId10"/>
    <p:sldId id="4438" r:id="rId11"/>
    <p:sldId id="444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930FB0-C066-803E-6D78-2ED73E7E86BE}" name="Roman Kordus" initials="RK" userId="S::r.kordus@teb-akademia.pl::14261b9f-9cd0-4273-8730-f0ee2b04c14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 Zeller" initials="PZ" lastIdx="1" clrIdx="0">
    <p:extLst>
      <p:ext uri="{19B8F6BF-5375-455C-9EA6-DF929625EA0E}">
        <p15:presenceInfo xmlns:p15="http://schemas.microsoft.com/office/powerpoint/2012/main" userId="S::p.zeller@teb-akademia.pl::afd7f278-bab4-42fd-908f-d236024c90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3CA84-F4CB-4067-8B99-E972D1DFA4BA}" v="2" dt="2023-10-01T12:08:40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94"/>
  </p:normalViewPr>
  <p:slideViewPr>
    <p:cSldViewPr snapToGrid="0">
      <p:cViewPr varScale="1">
        <p:scale>
          <a:sx n="108" d="100"/>
          <a:sy n="108" d="100"/>
        </p:scale>
        <p:origin x="57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a Borkowska" userId="a6b332fe-8d89-4274-ae61-549e0cbf2dc1" providerId="ADAL" clId="{3AC9DB35-B949-4EF8-9C9A-1B526658EF02}"/>
    <pc:docChg chg="modSld">
      <pc:chgData name="Kamila Borkowska" userId="a6b332fe-8d89-4274-ae61-549e0cbf2dc1" providerId="ADAL" clId="{3AC9DB35-B949-4EF8-9C9A-1B526658EF02}" dt="2023-09-05T11:51:42.563" v="58" actId="20577"/>
      <pc:docMkLst>
        <pc:docMk/>
      </pc:docMkLst>
      <pc:sldChg chg="addSp modSp mod">
        <pc:chgData name="Kamila Borkowska" userId="a6b332fe-8d89-4274-ae61-549e0cbf2dc1" providerId="ADAL" clId="{3AC9DB35-B949-4EF8-9C9A-1B526658EF02}" dt="2023-09-05T11:51:42.563" v="58" actId="20577"/>
        <pc:sldMkLst>
          <pc:docMk/>
          <pc:sldMk cId="0" sldId="256"/>
        </pc:sldMkLst>
        <pc:spChg chg="add mod">
          <ac:chgData name="Kamila Borkowska" userId="a6b332fe-8d89-4274-ae61-549e0cbf2dc1" providerId="ADAL" clId="{3AC9DB35-B949-4EF8-9C9A-1B526658EF02}" dt="2023-09-05T11:51:42.563" v="58" actId="20577"/>
          <ac:spMkLst>
            <pc:docMk/>
            <pc:sldMk cId="0" sldId="256"/>
            <ac:spMk id="3" creationId="{BF45FE84-D6EA-F8FE-3E2C-FD1FC15B2A49}"/>
          </ac:spMkLst>
        </pc:spChg>
      </pc:sldChg>
    </pc:docChg>
  </pc:docChgLst>
  <pc:docChgLst>
    <pc:chgData name="Kamila Borkowska" userId="a6b332fe-8d89-4274-ae61-549e0cbf2dc1" providerId="ADAL" clId="{CC33CA84-F4CB-4067-8B99-E972D1DFA4BA}"/>
    <pc:docChg chg="undo custSel addSld modSld">
      <pc:chgData name="Kamila Borkowska" userId="a6b332fe-8d89-4274-ae61-549e0cbf2dc1" providerId="ADAL" clId="{CC33CA84-F4CB-4067-8B99-E972D1DFA4BA}" dt="2023-10-01T12:08:42.548" v="94" actId="1076"/>
      <pc:docMkLst>
        <pc:docMk/>
      </pc:docMkLst>
      <pc:sldChg chg="addSp delSp modSp new mod">
        <pc:chgData name="Kamila Borkowska" userId="a6b332fe-8d89-4274-ae61-549e0cbf2dc1" providerId="ADAL" clId="{CC33CA84-F4CB-4067-8B99-E972D1DFA4BA}" dt="2023-10-01T12:08:42.548" v="94" actId="1076"/>
        <pc:sldMkLst>
          <pc:docMk/>
          <pc:sldMk cId="3208691294" sldId="4441"/>
        </pc:sldMkLst>
        <pc:spChg chg="del">
          <ac:chgData name="Kamila Borkowska" userId="a6b332fe-8d89-4274-ae61-549e0cbf2dc1" providerId="ADAL" clId="{CC33CA84-F4CB-4067-8B99-E972D1DFA4BA}" dt="2023-10-01T12:00:08.968" v="5" actId="21"/>
          <ac:spMkLst>
            <pc:docMk/>
            <pc:sldMk cId="3208691294" sldId="4441"/>
            <ac:spMk id="2" creationId="{40883570-4DA6-BC10-0A2E-C3D340CEB0DA}"/>
          </ac:spMkLst>
        </pc:spChg>
        <pc:spChg chg="del mod">
          <ac:chgData name="Kamila Borkowska" userId="a6b332fe-8d89-4274-ae61-549e0cbf2dc1" providerId="ADAL" clId="{CC33CA84-F4CB-4067-8B99-E972D1DFA4BA}" dt="2023-10-01T12:00:11.281" v="6" actId="21"/>
          <ac:spMkLst>
            <pc:docMk/>
            <pc:sldMk cId="3208691294" sldId="4441"/>
            <ac:spMk id="3" creationId="{1FEE2DB2-9E19-6A3C-B684-8DD23944897F}"/>
          </ac:spMkLst>
        </pc:spChg>
        <pc:spChg chg="del">
          <ac:chgData name="Kamila Borkowska" userId="a6b332fe-8d89-4274-ae61-549e0cbf2dc1" providerId="ADAL" clId="{CC33CA84-F4CB-4067-8B99-E972D1DFA4BA}" dt="2023-10-01T12:00:21.811" v="10" actId="21"/>
          <ac:spMkLst>
            <pc:docMk/>
            <pc:sldMk cId="3208691294" sldId="4441"/>
            <ac:spMk id="5" creationId="{C0D5BF6E-6A1E-683B-322B-3B39F90EB6D4}"/>
          </ac:spMkLst>
        </pc:spChg>
        <pc:spChg chg="add mod">
          <ac:chgData name="Kamila Borkowska" userId="a6b332fe-8d89-4274-ae61-549e0cbf2dc1" providerId="ADAL" clId="{CC33CA84-F4CB-4067-8B99-E972D1DFA4BA}" dt="2023-10-01T12:03:55.737" v="92" actId="122"/>
          <ac:spMkLst>
            <pc:docMk/>
            <pc:sldMk cId="3208691294" sldId="4441"/>
            <ac:spMk id="8" creationId="{76B35935-B176-4D14-65BC-B6160B4306F2}"/>
          </ac:spMkLst>
        </pc:spChg>
        <pc:picChg chg="add mod">
          <ac:chgData name="Kamila Borkowska" userId="a6b332fe-8d89-4274-ae61-549e0cbf2dc1" providerId="ADAL" clId="{CC33CA84-F4CB-4067-8B99-E972D1DFA4BA}" dt="2023-10-01T12:08:42.548" v="94" actId="1076"/>
          <ac:picMkLst>
            <pc:docMk/>
            <pc:sldMk cId="3208691294" sldId="4441"/>
            <ac:picMk id="2" creationId="{3A2661E4-0A9C-BAC2-7FD9-5651F7D0B3CA}"/>
          </ac:picMkLst>
        </pc:picChg>
        <pc:picChg chg="add mod">
          <ac:chgData name="Kamila Borkowska" userId="a6b332fe-8d89-4274-ae61-549e0cbf2dc1" providerId="ADAL" clId="{CC33CA84-F4CB-4067-8B99-E972D1DFA4BA}" dt="2023-10-01T12:02:34.707" v="14" actId="14100"/>
          <ac:picMkLst>
            <pc:docMk/>
            <pc:sldMk cId="3208691294" sldId="4441"/>
            <ac:picMk id="7" creationId="{3F43360E-517E-C224-5E33-422F568DEB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D5D9-7C3B-40F9-9AB8-DDFAEE6819C1}" type="datetimeFigureOut">
              <a:rPr lang="pl-PL" smtClean="0"/>
              <a:t>16.05.2024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FF68F-06B8-46C0-BF33-1B7AE6637A56}" type="slidenum">
              <a:rPr lang="pl-PL" smtClean="0"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3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04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456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434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663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591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b9c603b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afb9c603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542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Okładk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3760" y="4102105"/>
            <a:ext cx="11004479" cy="35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5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3761" y="4620355"/>
            <a:ext cx="11004480" cy="68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93761" y="3946718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0" y="731477"/>
            <a:ext cx="2979753" cy="2104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1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308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ło, cytat 2">
  <p:cSld name="Hasło, cytat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/>
          <p:nvPr/>
        </p:nvSpPr>
        <p:spPr>
          <a:xfrm>
            <a:off x="3140775" y="1824960"/>
            <a:ext cx="9051225" cy="5033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41458" rIns="82939" bIns="4145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cxnSp>
        <p:nvCxnSpPr>
          <p:cNvPr id="120" name="Google Shape;120;p12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2"/>
          <p:cNvCxnSpPr/>
          <p:nvPr/>
        </p:nvCxnSpPr>
        <p:spPr>
          <a:xfrm>
            <a:off x="3386969" y="206311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3386970" y="2344850"/>
            <a:ext cx="8211271" cy="67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124" name="Google Shape;124;p12"/>
          <p:cNvCxnSpPr/>
          <p:nvPr/>
        </p:nvCxnSpPr>
        <p:spPr>
          <a:xfrm>
            <a:off x="3386969" y="4173029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12"/>
          <p:cNvSpPr txBox="1"/>
          <p:nvPr/>
        </p:nvSpPr>
        <p:spPr>
          <a:xfrm>
            <a:off x="3386970" y="4342604"/>
            <a:ext cx="8211271" cy="20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4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sz="145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ło, cytat 3">
  <p:cSld name="Hasło, cytat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/>
          <p:nvPr/>
        </p:nvSpPr>
        <p:spPr>
          <a:xfrm>
            <a:off x="3140775" y="1824960"/>
            <a:ext cx="9051225" cy="5033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41458" rIns="82939" bIns="4145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cxnSp>
        <p:nvCxnSpPr>
          <p:cNvPr id="131" name="Google Shape;131;p13"/>
          <p:cNvCxnSpPr/>
          <p:nvPr/>
        </p:nvCxnSpPr>
        <p:spPr>
          <a:xfrm>
            <a:off x="3386969" y="6186777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3"/>
          <p:cNvCxnSpPr/>
          <p:nvPr/>
        </p:nvCxnSpPr>
        <p:spPr>
          <a:xfrm>
            <a:off x="3386969" y="206311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3386970" y="2344850"/>
            <a:ext cx="8211271" cy="67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135" name="Google Shape;135;p13"/>
          <p:cNvCxnSpPr/>
          <p:nvPr/>
        </p:nvCxnSpPr>
        <p:spPr>
          <a:xfrm>
            <a:off x="3386969" y="4173029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3"/>
          <p:cNvSpPr txBox="1"/>
          <p:nvPr/>
        </p:nvSpPr>
        <p:spPr>
          <a:xfrm>
            <a:off x="3386970" y="4342604"/>
            <a:ext cx="8211271" cy="20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4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sz="145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3"/>
          <p:cNvCxnSpPr/>
          <p:nvPr/>
        </p:nvCxnSpPr>
        <p:spPr>
          <a:xfrm>
            <a:off x="593761" y="6186777"/>
            <a:ext cx="229703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609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ona przekładkowa granat">
  <p:cSld name="Strona przekładkowa grana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593760" y="4155418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593760" y="4761122"/>
            <a:ext cx="11004479" cy="117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2205"/>
              <a:buFont typeface="Arial"/>
              <a:buNone/>
              <a:defRPr sz="20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984"/>
              <a:buFont typeface="Arial"/>
              <a:buNone/>
              <a:defRPr sz="18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14"/>
          <p:cNvCxnSpPr/>
          <p:nvPr/>
        </p:nvCxnSpPr>
        <p:spPr>
          <a:xfrm>
            <a:off x="593762" y="3951775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593762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3" name="Google Shape;14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0" y="6359710"/>
            <a:ext cx="2095256" cy="14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2"/>
          </p:nvPr>
        </p:nvSpPr>
        <p:spPr>
          <a:xfrm>
            <a:off x="593761" y="371559"/>
            <a:ext cx="11004479" cy="332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38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a strona">
  <p:cSld name="Pusta strona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>
            <a:spLocks noGrp="1"/>
          </p:cNvSpPr>
          <p:nvPr>
            <p:ph type="sldNum" idx="12"/>
          </p:nvPr>
        </p:nvSpPr>
        <p:spPr>
          <a:xfrm>
            <a:off x="11409031" y="6333135"/>
            <a:ext cx="731738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61"/>
            </a:lvl1pPr>
            <a:lvl2pPr lvl="1">
              <a:buNone/>
              <a:defRPr sz="1361"/>
            </a:lvl2pPr>
            <a:lvl3pPr lvl="2">
              <a:buNone/>
              <a:defRPr sz="1361"/>
            </a:lvl3pPr>
            <a:lvl4pPr lvl="3">
              <a:buNone/>
              <a:defRPr sz="1361"/>
            </a:lvl4pPr>
            <a:lvl5pPr lvl="4">
              <a:buNone/>
              <a:defRPr sz="1361"/>
            </a:lvl5pPr>
            <a:lvl6pPr lvl="5">
              <a:buNone/>
              <a:defRPr sz="1361"/>
            </a:lvl6pPr>
            <a:lvl7pPr lvl="6">
              <a:buNone/>
              <a:defRPr sz="1361"/>
            </a:lvl7pPr>
            <a:lvl8pPr lvl="7">
              <a:buNone/>
              <a:defRPr sz="1361"/>
            </a:lvl8pPr>
            <a:lvl9pPr lvl="8">
              <a:buNone/>
              <a:defRPr sz="1361"/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670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końcowy">
  <p:cSld name="slajd końcow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7" name="Google Shape;157;p16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8" name="Google Shape;15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6"/>
          <p:cNvCxnSpPr/>
          <p:nvPr/>
        </p:nvCxnSpPr>
        <p:spPr>
          <a:xfrm>
            <a:off x="593758" y="277822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593759" y="3059960"/>
            <a:ext cx="8211271" cy="13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11409031" y="6333135"/>
            <a:ext cx="731738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61"/>
            </a:lvl1pPr>
            <a:lvl2pPr lvl="1">
              <a:buNone/>
              <a:defRPr sz="1361"/>
            </a:lvl2pPr>
            <a:lvl3pPr lvl="2">
              <a:buNone/>
              <a:defRPr sz="1361"/>
            </a:lvl3pPr>
            <a:lvl4pPr lvl="3">
              <a:buNone/>
              <a:defRPr sz="1361"/>
            </a:lvl4pPr>
            <a:lvl5pPr lvl="4">
              <a:buNone/>
              <a:defRPr sz="1361"/>
            </a:lvl5pPr>
            <a:lvl6pPr lvl="5">
              <a:buNone/>
              <a:defRPr sz="1361"/>
            </a:lvl6pPr>
            <a:lvl7pPr lvl="6">
              <a:buNone/>
              <a:defRPr sz="1361"/>
            </a:lvl7pPr>
            <a:lvl8pPr lvl="7">
              <a:buNone/>
              <a:defRPr sz="1361"/>
            </a:lvl8pPr>
            <a:lvl9pPr lvl="8">
              <a:buNone/>
              <a:defRPr sz="1361"/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75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 granat">
  <p:cSld name="Okładka grana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ctrTitle"/>
          </p:nvPr>
        </p:nvSpPr>
        <p:spPr>
          <a:xfrm>
            <a:off x="593762" y="4102105"/>
            <a:ext cx="11004478" cy="35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54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"/>
          </p:nvPr>
        </p:nvSpPr>
        <p:spPr>
          <a:xfrm>
            <a:off x="593761" y="4620355"/>
            <a:ext cx="11004479" cy="68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5" name="Google Shape;165;p17"/>
          <p:cNvCxnSpPr/>
          <p:nvPr/>
        </p:nvCxnSpPr>
        <p:spPr>
          <a:xfrm>
            <a:off x="593763" y="3946718"/>
            <a:ext cx="11004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6" name="Google Shape;16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0" y="731477"/>
            <a:ext cx="2979751" cy="2104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7"/>
          <p:cNvCxnSpPr/>
          <p:nvPr/>
        </p:nvCxnSpPr>
        <p:spPr>
          <a:xfrm>
            <a:off x="593760" y="489878"/>
            <a:ext cx="10982685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593763" y="6186777"/>
            <a:ext cx="11004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17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668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ldNum" idx="12"/>
          </p:nvPr>
        </p:nvSpPr>
        <p:spPr>
          <a:xfrm>
            <a:off x="11409031" y="6333135"/>
            <a:ext cx="731738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61"/>
            </a:lvl1pPr>
            <a:lvl2pPr lvl="1">
              <a:buNone/>
              <a:defRPr sz="1361"/>
            </a:lvl2pPr>
            <a:lvl3pPr lvl="2">
              <a:buNone/>
              <a:defRPr sz="1361"/>
            </a:lvl3pPr>
            <a:lvl4pPr lvl="3">
              <a:buNone/>
              <a:defRPr sz="1361"/>
            </a:lvl4pPr>
            <a:lvl5pPr lvl="4">
              <a:buNone/>
              <a:defRPr sz="1361"/>
            </a:lvl5pPr>
            <a:lvl6pPr lvl="5">
              <a:buNone/>
              <a:defRPr sz="1361"/>
            </a:lvl6pPr>
            <a:lvl7pPr lvl="6">
              <a:buNone/>
              <a:defRPr sz="1361"/>
            </a:lvl7pPr>
            <a:lvl8pPr lvl="7">
              <a:buNone/>
              <a:defRPr sz="1361"/>
            </a:lvl8pPr>
            <a:lvl9pPr lvl="8">
              <a:buNone/>
              <a:defRPr sz="1361"/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02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 ze zdjęciem">
  <p:cSld name="Okładka ze zdjęciem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>
            <a:spLocks noGrp="1"/>
          </p:cNvSpPr>
          <p:nvPr>
            <p:ph type="pic" idx="2"/>
          </p:nvPr>
        </p:nvSpPr>
        <p:spPr>
          <a:xfrm>
            <a:off x="1" y="1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47567" y="3747176"/>
            <a:ext cx="5872434" cy="31508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41458" rIns="82939" bIns="4145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ctrTitle"/>
          </p:nvPr>
        </p:nvSpPr>
        <p:spPr>
          <a:xfrm>
            <a:off x="593760" y="4831930"/>
            <a:ext cx="5378240" cy="2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1814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593759" y="5237000"/>
            <a:ext cx="5378240" cy="68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7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>
            <a:off x="593761" y="4676542"/>
            <a:ext cx="53782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8" name="Google Shape;17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0" y="4182019"/>
            <a:ext cx="2979753" cy="2104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8"/>
          <p:cNvCxnSpPr/>
          <p:nvPr/>
        </p:nvCxnSpPr>
        <p:spPr>
          <a:xfrm>
            <a:off x="593761" y="3951775"/>
            <a:ext cx="5378238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593761" y="6186777"/>
            <a:ext cx="53782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4940246" y="6356351"/>
            <a:ext cx="1031753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ftr" idx="11"/>
          </p:nvPr>
        </p:nvSpPr>
        <p:spPr>
          <a:xfrm>
            <a:off x="2145226" y="6356351"/>
            <a:ext cx="2547017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11409031" y="6333135"/>
            <a:ext cx="731738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61"/>
            </a:lvl1pPr>
            <a:lvl2pPr lvl="1">
              <a:buNone/>
              <a:defRPr sz="1361"/>
            </a:lvl2pPr>
            <a:lvl3pPr lvl="2">
              <a:buNone/>
              <a:defRPr sz="1361"/>
            </a:lvl3pPr>
            <a:lvl4pPr lvl="3">
              <a:buNone/>
              <a:defRPr sz="1361"/>
            </a:lvl4pPr>
            <a:lvl5pPr lvl="4">
              <a:buNone/>
              <a:defRPr sz="1361"/>
            </a:lvl5pPr>
            <a:lvl6pPr lvl="5">
              <a:buNone/>
              <a:defRPr sz="1361"/>
            </a:lvl6pPr>
            <a:lvl7pPr lvl="6">
              <a:buNone/>
              <a:defRPr sz="1361"/>
            </a:lvl7pPr>
            <a:lvl8pPr lvl="7">
              <a:buNone/>
              <a:defRPr sz="1361"/>
            </a:lvl8pPr>
            <a:lvl9pPr lvl="8">
              <a:buNone/>
              <a:defRPr sz="1361"/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3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93761" y="702960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93761" y="1395893"/>
            <a:ext cx="11004479" cy="43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4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2"/>
          </p:nvPr>
        </p:nvSpPr>
        <p:spPr>
          <a:xfrm>
            <a:off x="593760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17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2 kolumny">
  <p:cSld name="slajd tytuł + treść - 2 kolumn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93760" y="1395895"/>
            <a:ext cx="5378237" cy="43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220001" y="1395895"/>
            <a:ext cx="5378238" cy="43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593761" y="702960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cxnSp>
        <p:nvCxnSpPr>
          <p:cNvPr id="48" name="Google Shape;48;p5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body" idx="3"/>
          </p:nvPr>
        </p:nvSpPr>
        <p:spPr>
          <a:xfrm>
            <a:off x="593760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4"/>
          </p:nvPr>
        </p:nvSpPr>
        <p:spPr>
          <a:xfrm>
            <a:off x="6220000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5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ajd tytuł + treść- 4 kolumny">
  <p:cSld name="1_slajd tytuł + treść- 4 kolumn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1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593761" y="1395895"/>
            <a:ext cx="2547015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6220001" y="1395895"/>
            <a:ext cx="2585030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93761" y="702960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cxnSp>
        <p:nvCxnSpPr>
          <p:cNvPr id="60" name="Google Shape;60;p6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3386969" y="1395895"/>
            <a:ext cx="2585030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9051225" y="1395895"/>
            <a:ext cx="2547015" cy="452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298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ona przekładkowa">
  <p:cSld name="Strona przekładkowa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593761" y="4155418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903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593761" y="4761122"/>
            <a:ext cx="11004479" cy="117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5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2205"/>
              <a:buFont typeface="Arial"/>
              <a:buNone/>
              <a:defRPr sz="20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984"/>
              <a:buFont typeface="Arial"/>
              <a:buNone/>
              <a:defRPr sz="18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C98"/>
              </a:buClr>
              <a:buSzPts val="1764"/>
              <a:buFont typeface="Arial"/>
              <a:buNone/>
              <a:defRPr sz="1600" b="0" i="0" u="none" strike="noStrike" cap="none">
                <a:solidFill>
                  <a:srgbClr val="888C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6" name="Google Shape;66;p7"/>
          <p:cNvCxnSpPr/>
          <p:nvPr/>
        </p:nvCxnSpPr>
        <p:spPr>
          <a:xfrm>
            <a:off x="593761" y="3951775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7"/>
          <p:cNvCxnSpPr/>
          <p:nvPr/>
        </p:nvCxnSpPr>
        <p:spPr>
          <a:xfrm>
            <a:off x="593761" y="6186777"/>
            <a:ext cx="1100448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761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2"/>
          </p:nvPr>
        </p:nvSpPr>
        <p:spPr>
          <a:xfrm>
            <a:off x="593761" y="371559"/>
            <a:ext cx="11004479" cy="332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19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duży tytuł + treść">
  <p:cSld name="slajd duży tytuł + treść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593761" y="702959"/>
            <a:ext cx="11004479" cy="13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593761" y="2459977"/>
            <a:ext cx="11004479" cy="32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8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2"/>
          </p:nvPr>
        </p:nvSpPr>
        <p:spPr>
          <a:xfrm>
            <a:off x="593760" y="5818211"/>
            <a:ext cx="5378238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40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duży tytul + 2x treść" type="obj">
  <p:cSld name="slajd duży tytul + 2x treść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593761" y="702959"/>
            <a:ext cx="11004479" cy="135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593761" y="2459977"/>
            <a:ext cx="5378238" cy="32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6" name="Google Shape;86;p9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7" name="Google Shape;8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9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6220002" y="2459977"/>
            <a:ext cx="5378238" cy="32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34564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9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mieszany">
  <p:cSld name="slajd mieszan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593761" y="807668"/>
            <a:ext cx="4178265" cy="1249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5026539" y="807669"/>
            <a:ext cx="6571701" cy="48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344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2"/>
          </p:nvPr>
        </p:nvSpPr>
        <p:spPr>
          <a:xfrm>
            <a:off x="593761" y="2732675"/>
            <a:ext cx="4178265" cy="321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43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20738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cxnSp>
        <p:nvCxnSpPr>
          <p:cNvPr id="100" name="Google Shape;100;p10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593761" y="489878"/>
            <a:ext cx="11004479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5023173" y="5818211"/>
            <a:ext cx="3289216" cy="2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14772" marR="0" lvl="0" indent="-20738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089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marR="0" lvl="1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marR="0" lvl="2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marR="0" lvl="3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marR="0" lvl="4" indent="-27651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marR="0" lvl="5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marR="0" lvl="6" indent="-32167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marR="0" lvl="7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marR="0" lvl="8" indent="-32167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10"/>
          <p:cNvCxnSpPr/>
          <p:nvPr/>
        </p:nvCxnSpPr>
        <p:spPr>
          <a:xfrm>
            <a:off x="593761" y="2559742"/>
            <a:ext cx="41782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238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sło, cytat 1">
  <p:cSld name="Hasło, cytat 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  <p:cxnSp>
        <p:nvCxnSpPr>
          <p:cNvPr id="109" name="Google Shape;109;p11"/>
          <p:cNvCxnSpPr/>
          <p:nvPr/>
        </p:nvCxnSpPr>
        <p:spPr>
          <a:xfrm>
            <a:off x="593761" y="6186777"/>
            <a:ext cx="110044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5768" y="6359710"/>
            <a:ext cx="2095256" cy="148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1"/>
          <p:cNvCxnSpPr/>
          <p:nvPr/>
        </p:nvCxnSpPr>
        <p:spPr>
          <a:xfrm>
            <a:off x="3386969" y="2063119"/>
            <a:ext cx="8211271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3386970" y="2344850"/>
            <a:ext cx="8211271" cy="67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899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33"/>
            </a:lvl9pPr>
          </a:lstStyle>
          <a:p>
            <a:endParaRPr/>
          </a:p>
        </p:txBody>
      </p:sp>
      <p:cxnSp>
        <p:nvCxnSpPr>
          <p:cNvPr id="113" name="Google Shape;113;p11"/>
          <p:cNvCxnSpPr/>
          <p:nvPr/>
        </p:nvCxnSpPr>
        <p:spPr>
          <a:xfrm>
            <a:off x="3386969" y="4173029"/>
            <a:ext cx="821127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1"/>
          <p:cNvSpPr txBox="1"/>
          <p:nvPr/>
        </p:nvSpPr>
        <p:spPr>
          <a:xfrm>
            <a:off x="3386970" y="4342604"/>
            <a:ext cx="8211271" cy="20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l-PL" sz="14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sz="145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82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93761" y="702960"/>
            <a:ext cx="11004479" cy="4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93761" y="1373675"/>
            <a:ext cx="1100447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51225" y="6356351"/>
            <a:ext cx="129251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20002" y="6356351"/>
            <a:ext cx="2585029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00945" y="6356351"/>
            <a:ext cx="797295" cy="16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l-PL" smtClean="0"/>
              <a:pPr/>
              <a:t>‹Nr.›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385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c/01_pobieranie_i_przetwarzanie_danych.ipynb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c/04_wizualizacja_dashboard_danych.ipynb" TargetMode="External"/><Relationship Id="rId5" Type="http://schemas.openxmlformats.org/officeDocument/2006/relationships/hyperlink" Target="https://chatgpt.com/c/03_analiza_danych.ipynb" TargetMode="External"/><Relationship Id="rId4" Type="http://schemas.openxmlformats.org/officeDocument/2006/relationships/hyperlink" Target="https://chatgpt.com/c/02_inicjalizacja_bazy_danych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603092" y="4092961"/>
            <a:ext cx="11030108" cy="5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2000" dirty="0">
                <a:latin typeface="Helvetica" pitchFamily="2" charset="0"/>
              </a:rPr>
              <a:t>Analiza opłacalności instalacji fotowoltaicznych w wybranych regioniach na podstawie danych historycznych z serwisu OpenWeatherMap oraz z predykcja na lata 2024 - 2035.</a:t>
            </a:r>
            <a:endParaRPr lang="pl-PL" sz="2000" b="0" dirty="0">
              <a:latin typeface="Helvetica" pitchFamily="2" charset="0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484632" y="638475"/>
            <a:ext cx="375154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204;p21">
            <a:extLst>
              <a:ext uri="{FF2B5EF4-FFF2-40B4-BE49-F238E27FC236}">
                <a16:creationId xmlns:a16="http://schemas.microsoft.com/office/drawing/2014/main" id="{CC70EF0D-44AD-4A7C-8860-A0E1B9EC83E8}"/>
              </a:ext>
            </a:extLst>
          </p:cNvPr>
          <p:cNvSpPr/>
          <p:nvPr/>
        </p:nvSpPr>
        <p:spPr>
          <a:xfrm>
            <a:off x="520797" y="6265565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80162F2-6A4F-5C6E-CA10-94E86DA69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07" y="171188"/>
            <a:ext cx="6453094" cy="2618429"/>
          </a:xfrm>
          <a:prstGeom prst="rect">
            <a:avLst/>
          </a:prstGeom>
        </p:spPr>
      </p:pic>
      <p:sp>
        <p:nvSpPr>
          <p:cNvPr id="3" name="Google Shape;188;p19">
            <a:extLst>
              <a:ext uri="{FF2B5EF4-FFF2-40B4-BE49-F238E27FC236}">
                <a16:creationId xmlns:a16="http://schemas.microsoft.com/office/drawing/2014/main" id="{BF45FE84-D6EA-F8FE-3E2C-FD1FC15B2A49}"/>
              </a:ext>
            </a:extLst>
          </p:cNvPr>
          <p:cNvSpPr txBox="1">
            <a:spLocks/>
          </p:cNvSpPr>
          <p:nvPr/>
        </p:nvSpPr>
        <p:spPr>
          <a:xfrm>
            <a:off x="580946" y="5179263"/>
            <a:ext cx="11030108" cy="5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54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de-DE" sz="2800" kern="0" dirty="0">
                <a:latin typeface="Helvetica" pitchFamily="2" charset="0"/>
              </a:rPr>
              <a:t>Autor: Bartosz Reszka-</a:t>
            </a:r>
            <a:r>
              <a:rPr lang="de-DE" sz="2800" kern="0" dirty="0" err="1">
                <a:latin typeface="Helvetica" pitchFamily="2" charset="0"/>
              </a:rPr>
              <a:t>Piwowarski</a:t>
            </a:r>
            <a:br>
              <a:rPr lang="pl-PL" sz="2800" kern="0" dirty="0">
                <a:latin typeface="Helvetica" pitchFamily="2" charset="0"/>
              </a:rPr>
            </a:br>
            <a:r>
              <a:rPr lang="de-DE" sz="2800" kern="0" dirty="0">
                <a:latin typeface="Helvetica" pitchFamily="2" charset="0"/>
              </a:rPr>
              <a:t>Promotor: </a:t>
            </a:r>
            <a:r>
              <a:rPr lang="de-DE" sz="2800" kern="0" dirty="0" err="1">
                <a:latin typeface="Helvetica" pitchFamily="2" charset="0"/>
              </a:rPr>
              <a:t>dr</a:t>
            </a:r>
            <a:r>
              <a:rPr lang="de-DE" sz="2800" kern="0" dirty="0">
                <a:latin typeface="Helvetica" pitchFamily="2" charset="0"/>
              </a:rPr>
              <a:t> Krzysztof </a:t>
            </a:r>
            <a:r>
              <a:rPr lang="de-DE" sz="2800" kern="0" dirty="0" err="1">
                <a:latin typeface="Helvetica" pitchFamily="2" charset="0"/>
              </a:rPr>
              <a:t>Ziółkowski</a:t>
            </a:r>
            <a:endParaRPr lang="pl-PL" sz="2800" b="0" kern="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804F4F4-23FF-609D-2F8A-1CB1CEEC59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43360E-517E-C224-5E33-422F568D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14" y="1359167"/>
            <a:ext cx="4038461" cy="478946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6B35935-B176-4D14-65BC-B6160B4306F2}"/>
              </a:ext>
            </a:extLst>
          </p:cNvPr>
          <p:cNvSpPr txBox="1"/>
          <p:nvPr/>
        </p:nvSpPr>
        <p:spPr>
          <a:xfrm>
            <a:off x="848412" y="688157"/>
            <a:ext cx="10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Każdy słuchacz wypełnia oświadczenie, które należy wstawić w prezentacji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3A2661E4-0A9C-BAC2-7FD9-5651F7D0B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0" y="6225427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3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4885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1. Określenie celu i wymagań projektu: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1100128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Określenie celu i wymagań projektu:</a:t>
            </a:r>
            <a:endParaRPr lang="de-DE" sz="1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endParaRPr lang="pl-PL" sz="1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pl-PL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Projekt musi być napisany w jednej z poznanych technologii na zajęciach. Można mieszać technologie np. SQL + Python, R + Python itp., ale też wystarczy przygotować projekt w jednej technologii np. Python. (Może to być statystyczna analiza wybranego zjawiska, wizualizacja wybranych zjawisk – tworzenie dashboardów, prognozowanie wybranych wskaźników, stworzenie kalkulatora składek, kalkulatora kredytu hipotecznego itp.).</a:t>
            </a:r>
          </a:p>
          <a:p>
            <a:pPr algn="just"/>
            <a:endParaRPr lang="de-DE" sz="1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pl-PL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Kryteria oceny:</a:t>
            </a:r>
            <a:r>
              <a:rPr lang="pl-PL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student potrafi poprawnie stworzyć programy rozwiązujące średnio-zaawansowane problemy, wykorzystując odpowiednie struktury danych oraz konstrukcje programistyczne dostępne w wybranej technologii. Korzysta bez większych problemów z wybranych bibliotek (posiłkując się dokumentacją).</a:t>
            </a:r>
          </a:p>
          <a:p>
            <a:pPr algn="just"/>
            <a:endParaRPr lang="de-DE" sz="1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pl-PL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Składowe projektu:</a:t>
            </a:r>
            <a:endParaRPr lang="pl-PL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Instrukcja szczegółowa krok po kroku co zainstalować, aby uruchomić projekt, link do strony, aby ściągnąć wymagane pliki, jakie biblioteki i jak zainstalować itp.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Instrukcja powinna być na tyle przystępna, aby każdy mógł zainstalować wymagane oprogramowanie i bez przeszkód uruchomić program.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Kod + ewentualne pliki do wczytania poprzez kod; wszystkie elementy niezbędne do uruchomienia projektu.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Prezentacja ppt/pdf [Zawiera temat, autorów, promotora, cel projektu, instalowane biblioteki, ciekawy fragment/ty kodu, ew. trudności w pisaniu projektu itp. 5-7 slajdów].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Projekt maksymalnie może mieć 5 GB.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 być dostarczony do promotora na maila (zip, rar, lub przez Microsoft Drive, Google Drive, GitHub).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4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4885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2. Etapy procesu Data Science: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5" y="878149"/>
            <a:ext cx="55243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Określenie Celu i Wymagań Projektu (Zdefiniowanie problemu):</a:t>
            </a:r>
            <a:endParaRPr lang="pl-PL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Definicja wybranego miejsca/geograficznej lokalizacji.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Określenie kryteriów opłacalności instalacji fotowoltaicznych.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Wymagania dotyczące danych i ich źródeł (np. zakres czasowy danych, częstotliwość pomiarów).</a:t>
            </a:r>
          </a:p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2. Zbieranie Danych: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pl-PL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hlinkClick r:id="rId3"/>
              </a:rPr>
              <a:t>Notebook 01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Wybór i integracja z API lub plikami danych dostarczających dane pogodowe, takie jak nasłonecznienie (np. OpenWeatherMap, Weather API).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Napisanie skryptu w Pythonie do automatycznego pobierania danych.</a:t>
            </a:r>
          </a:p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3. Przetwarzanie i Oczyszczanie Danych: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pl-PL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hlinkClick r:id="rId3"/>
              </a:rPr>
              <a:t>Notebook 01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Usuwanie brakujących wartości, normalizacja i standardyzacja danych.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Wybór istotnych kolumn danych do analizy.</a:t>
            </a:r>
          </a:p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4. Tworzenie Bazy Danych: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pl-PL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hlinkClick r:id="rId4"/>
              </a:rPr>
              <a:t>Notebook 02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Decyzja o wyborze bazy danych: SQL vs SQLite.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Projektowanie schematu bazy danych.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Implementacja bazy danych i zapis oczyszczonych danych.</a:t>
            </a:r>
          </a:p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5. Analiza Danych (eksploracja danych oraz pogłębiona analiza):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pl-PL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hlinkClick r:id="rId5"/>
              </a:rPr>
              <a:t>Notebook 03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Wykorzystanie biblioteki Pandas do dalszego przetwarzania danych.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Analiza dni nasłonecznionych i ocena efektywności paneli słonecznych.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Wykorzystanie danych geograficznych (szerokość i długość geograficzna) do oceny nasłonecznienia w różnych porach roku.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Obliczenie ilości dni słonecznych i ich wpływu na potencjalną produkcję energii.</a:t>
            </a:r>
          </a:p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6. Tworzenie Dashboardu (komunikacja wyników):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pl-PL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hlinkClick r:id="rId6"/>
              </a:rPr>
              <a:t>Notebook 04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Projektowanie i implementacja dashboardu (w języku Python), który będzie wizualizował kluczowe wskaźniki.</a:t>
            </a:r>
          </a:p>
          <a:p>
            <a:endParaRPr lang="pl-PL" sz="12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  <p:sp>
        <p:nvSpPr>
          <p:cNvPr id="2" name="pole tekstowe 4">
            <a:extLst>
              <a:ext uri="{FF2B5EF4-FFF2-40B4-BE49-F238E27FC236}">
                <a16:creationId xmlns:a16="http://schemas.microsoft.com/office/drawing/2014/main" id="{F463B774-3945-A15D-6AA1-CF9CEEB18240}"/>
              </a:ext>
            </a:extLst>
          </p:cNvPr>
          <p:cNvSpPr txBox="1"/>
          <p:nvPr/>
        </p:nvSpPr>
        <p:spPr>
          <a:xfrm>
            <a:off x="6048511" y="870011"/>
            <a:ext cx="55243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7</a:t>
            </a:r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. Machine Learning: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pl-PL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Notebook 05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) (</a:t>
            </a:r>
            <a:r>
              <a:rPr lang="pl-PL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Notebook 06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Przygotowanie danych do modelowania.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Budowa klasycznych modeli predykcyjnych dla przewidywania przyszłego nasłonecznienia.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Walidacja modeli i ocena ich wydajności.</a:t>
            </a:r>
          </a:p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8. Dokumentacja i Prezentacja: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pl-PL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Prezentacja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Przygotowanie dokumentacji projektu, w tym instrukcji instalacji i uruchomienia.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Tworzenie prezentacji wyników.</a:t>
            </a:r>
          </a:p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9. Testowanie i Weryfikacja: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(</a:t>
            </a:r>
            <a:r>
              <a:rPr lang="pl-PL" sz="12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Skrypt do wizualizacji</a:t>
            </a: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Testowanie całego systemu, weryfikacja działania dashboardu i skryptów.</a:t>
            </a:r>
          </a:p>
          <a:p>
            <a:pPr algn="l"/>
            <a:r>
              <a:rPr lang="pl-PL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10. Pakowanie i Wysyłka:</a:t>
            </a:r>
            <a:endParaRPr lang="pl-PL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Zapis projektu w formacie ZIP lub RAR.</a:t>
            </a:r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23180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5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4885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3. </a:t>
            </a:r>
            <a:r>
              <a:rPr lang="de-DE" sz="2900" dirty="0" err="1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Struktura</a:t>
            </a:r>
            <a:r>
              <a:rPr lang="de-DE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 </a:t>
            </a:r>
            <a:r>
              <a:rPr lang="de-DE" sz="2900" dirty="0" err="1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Projektu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5" y="878149"/>
            <a:ext cx="1100128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Struktura projektu została zaprojektowana w sposób, który umożliwia łatwe zarządzanie plikami i skryptami oraz organizację pracy nad analizą danych pogodowych i predykcją. Poniżej znajduje się opis głównych folderów i plików:</a:t>
            </a:r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endParaRPr lang="de-DE" sz="1200" dirty="0"/>
          </a:p>
          <a:p>
            <a:pPr marL="228600" indent="-228600">
              <a:buAutoNum type="arabicPeriod"/>
            </a:pPr>
            <a:r>
              <a:rPr lang="pl-PL" sz="1200" b="1" dirty="0"/>
              <a:t>Notebooks:</a:t>
            </a:r>
            <a:endParaRPr lang="de-DE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Zawiera notebooki Jupyter, które dokumentują kolejne etapy projektu.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Podfolder .ipynb_checkpoints zawiera automatyczne kopie zapasowe notebooków.</a:t>
            </a:r>
            <a:endParaRPr lang="de-DE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Notebooki</a:t>
            </a:r>
            <a:r>
              <a:rPr lang="de-DE" sz="1200" dirty="0"/>
              <a:t>:</a:t>
            </a:r>
            <a:endParaRPr lang="pl-PL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l-PL" sz="1200" dirty="0"/>
              <a:t>00_okreslenie_celu_i_wymagan_projektu.ipynb: Określenie celu i wymagań projektu.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l-PL" sz="1200" dirty="0"/>
              <a:t>01_pobieranie_i_przetwarzanie_danych.ipynb: Pobieranie i przetwarzanie danych.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l-PL" sz="1200" dirty="0"/>
              <a:t>02_inicjalizacja_bazy_danych.ipynb: Inicjalizacja bazy danych.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l-PL" sz="1200" dirty="0"/>
              <a:t>03_analiza_danych.ipynb: Analiza danych.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l-PL" sz="1200" dirty="0"/>
              <a:t>04_wizualizacja_dashboard_danych.ipynb: Tworzenie dashboardu do wizualizacji danych.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dirty="0"/>
          </a:p>
          <a:p>
            <a:endParaRPr lang="pl-PL" sz="12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1EF22E6-131F-6555-F861-6A3A1A737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7" y="1422371"/>
            <a:ext cx="30575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6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3834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4. </a:t>
            </a:r>
            <a:r>
              <a:rPr lang="de-DE" sz="2900" dirty="0" err="1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Struktura</a:t>
            </a:r>
            <a:r>
              <a:rPr lang="de-DE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 </a:t>
            </a:r>
            <a:r>
              <a:rPr lang="de-DE" sz="2900" dirty="0" err="1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Projektu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55243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2.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dirty="0"/>
              <a:t>ML_models: </a:t>
            </a:r>
            <a:r>
              <a:rPr lang="pl-PL" sz="1200" dirty="0"/>
              <a:t>Zawiera modele maszynowego uczenia się.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random_forest_regularized_model.joblib: Model lasu losowego z regularizacją.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dirty="0"/>
              <a:t>processed: </a:t>
            </a:r>
            <a:r>
              <a:rPr lang="pl-PL" sz="1200" dirty="0"/>
              <a:t>Przetworzone dane.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combined_data_processed.csv: Przetworzone i połączone dane.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combined_data.csv: Połączone dane.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data_ml_processed.csv: Dane przetworzone do modeli ML.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final_df_processed.csv: Ostateczna wersja przetworzonych danych.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future_data.csv: Dane prognozowane.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dirty="0"/>
              <a:t>raw: </a:t>
            </a:r>
            <a:r>
              <a:rPr lang="pl-PL" sz="1200" dirty="0"/>
              <a:t>Surowe dane.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Baden_Baden.csv: Surowe dane dla Baden-Baden.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Bozanska.csv: Surowe dane dla Bożańska.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Walcz_Drugi.csv: Surowe dane dla Wałcza Drugiego.</a:t>
            </a:r>
            <a:endParaRPr lang="de-DE" sz="1200" dirty="0"/>
          </a:p>
          <a:p>
            <a:r>
              <a:rPr lang="de-DE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3. Scripts</a:t>
            </a:r>
            <a:r>
              <a:rPr lang="de-DE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  <a:endParaRPr lang="pl-PL" sz="12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/>
              <a:t>Skrypty pomocnicze.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b="1" dirty="0"/>
              <a:t>starter_brak_Data.ipynb: </a:t>
            </a:r>
            <a:r>
              <a:rPr lang="pl-PL" sz="1200" dirty="0"/>
              <a:t>Skrypt początkowy do obsługi brakujących danych.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b="1" dirty="0"/>
              <a:t>starter_Data_istnieje_Wizualizacja.ipynb: </a:t>
            </a:r>
            <a:r>
              <a:rPr lang="pl-PL" sz="1200" dirty="0"/>
              <a:t>Skrypt do wizualizacji istniejących danych.</a:t>
            </a:r>
            <a:endParaRPr lang="de-DE" sz="1200" dirty="0"/>
          </a:p>
          <a:p>
            <a:r>
              <a:rPr lang="de-DE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4. </a:t>
            </a:r>
            <a:r>
              <a:rPr lang="de-DE" sz="12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ML_Models</a:t>
            </a:r>
            <a:r>
              <a:rPr lang="de-DE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/>
              <a:t>Notebooki związane z przygotowaniem i modelowaniem danych.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05_pobieranie_i_przygotowanie_danych_do_modelowania.ipynb: Pobieranie i przygotowanie danych do modelowania.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06_Wizualizacja_z_predykcja.ipynb: Wizualizacja wyników modelowania i predykcji.</a:t>
            </a:r>
            <a:endParaRPr lang="de-DE" sz="12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  <p:sp>
        <p:nvSpPr>
          <p:cNvPr id="4" name="pole tekstowe 4">
            <a:extLst>
              <a:ext uri="{FF2B5EF4-FFF2-40B4-BE49-F238E27FC236}">
                <a16:creationId xmlns:a16="http://schemas.microsoft.com/office/drawing/2014/main" id="{02442B66-E481-1B0F-084D-3E2A92EEA6E5}"/>
              </a:ext>
            </a:extLst>
          </p:cNvPr>
          <p:cNvSpPr txBox="1"/>
          <p:nvPr/>
        </p:nvSpPr>
        <p:spPr>
          <a:xfrm>
            <a:off x="6096000" y="889843"/>
            <a:ext cx="55243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5. Baza_Danych:</a:t>
            </a:r>
            <a:endParaRPr lang="de-DE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dirty="0"/>
              <a:t>projekt_fotowoltaika_2024.db: </a:t>
            </a:r>
            <a:r>
              <a:rPr lang="pl-PL" sz="1200" dirty="0"/>
              <a:t>Baza danych SQLite zawierająca przetworzone dane.</a:t>
            </a:r>
            <a:endParaRPr lang="de-DE" sz="1200" dirty="0"/>
          </a:p>
          <a:p>
            <a:r>
              <a:rPr lang="de-DE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6. Docs: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Dokumentacja</a:t>
            </a:r>
            <a:r>
              <a:rPr lang="de-DE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de-DE" sz="12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projektu</a:t>
            </a:r>
            <a:r>
              <a:rPr lang="de-DE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  <a:r>
              <a:rPr lang="pl-PL" sz="1200" dirty="0"/>
              <a:t> </a:t>
            </a:r>
            <a:endParaRPr lang="de-DE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Prezentacja</a:t>
            </a:r>
            <a:endParaRPr lang="de-DE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Oświadczenie</a:t>
            </a:r>
            <a:endParaRPr lang="de-DE" sz="1200" dirty="0"/>
          </a:p>
          <a:p>
            <a:pPr lvl="1"/>
            <a:r>
              <a:rPr lang="pl-PL" sz="1200" dirty="0"/>
              <a:t>.</a:t>
            </a:r>
            <a:endParaRPr lang="de-DE" sz="1200" dirty="0"/>
          </a:p>
          <a:p>
            <a:r>
              <a:rPr lang="de-DE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7. </a:t>
            </a:r>
            <a:r>
              <a:rPr lang="de-DE" sz="12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Requirements</a:t>
            </a:r>
            <a:r>
              <a:rPr lang="de-DE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:</a:t>
            </a:r>
            <a:endParaRPr lang="de-DE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dirty="0"/>
              <a:t>Pliki związane z wymaganiami projektu.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l-PL" sz="1200" dirty="0"/>
              <a:t>requirements.txt: Lista wymaganych bibliotek Python.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l-PL" sz="1200" dirty="0"/>
              <a:t>.gitattributes: Atrybuty dla systemu kontroli wersji Git.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l-PL" sz="1200" dirty="0"/>
              <a:t>out.csv: Plik wyjściowy (wynikowy) z danymi.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7666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7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3834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5. Nazwa slajdu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8405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7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10938505" y="6356351"/>
            <a:ext cx="634392" cy="1676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defTabSz="829544"/>
            <a:fld id="{00000000-1234-1234-1234-123412341234}" type="slidenum">
              <a:rPr lang="pl-PL" kern="0">
                <a:solidFill>
                  <a:srgbClr val="002C58"/>
                </a:solidFill>
                <a:latin typeface="Helvetica" pitchFamily="2" charset="0"/>
              </a:rPr>
              <a:pPr defTabSz="829544"/>
              <a:t>8</a:t>
            </a:fld>
            <a:endParaRPr kern="0" dirty="0">
              <a:solidFill>
                <a:srgbClr val="002C58"/>
              </a:solidFill>
              <a:latin typeface="Helvetica" pitchFamily="2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2275456" y="4469884"/>
            <a:ext cx="2989979" cy="401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defTabSz="829544">
              <a:buClr>
                <a:srgbClr val="000000"/>
              </a:buClr>
            </a:pPr>
            <a:endParaRPr sz="127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57C8B726-50E0-47F7-BBBC-54F1227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5" y="38348"/>
            <a:ext cx="10459821" cy="447317"/>
          </a:xfrm>
        </p:spPr>
        <p:txBody>
          <a:bodyPr/>
          <a:lstStyle/>
          <a:p>
            <a:r>
              <a:rPr lang="pl-PL" sz="2900" dirty="0">
                <a:solidFill>
                  <a:srgbClr val="002C58"/>
                </a:solidFill>
                <a:latin typeface="Helvetica" pitchFamily="2" charset="0"/>
                <a:ea typeface="+mn-ea"/>
                <a:cs typeface="+mn-cs"/>
              </a:rPr>
              <a:t>6. Nazwa slajdu</a:t>
            </a:r>
            <a:endParaRPr lang="pl-PL" sz="2900" dirty="0">
              <a:latin typeface="Helvetica" pitchFamily="2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528CA0-AD54-37D7-BFF8-1F202AE99074}"/>
              </a:ext>
            </a:extLst>
          </p:cNvPr>
          <p:cNvSpPr txBox="1"/>
          <p:nvPr/>
        </p:nvSpPr>
        <p:spPr>
          <a:xfrm>
            <a:off x="571614" y="878149"/>
            <a:ext cx="8405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Helvetica" pitchFamily="2" charset="0"/>
              </a:rPr>
              <a:t>Sssssss</a:t>
            </a:r>
            <a:endParaRPr lang="pl-PL" sz="2400" dirty="0">
              <a:latin typeface="Helvetica" pitchFamily="2" charset="0"/>
            </a:endParaRPr>
          </a:p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BE01A9-6CED-56B2-A9A8-C48A12685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2" y="6242482"/>
            <a:ext cx="444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dfd687-ce92-41e8-800b-11e03cd3205f" xsi:nil="true"/>
    <lcf76f155ced4ddcb4097134ff3c332f xmlns="cc32ea10-24d7-4ab8-908a-92053f695cd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7" ma:contentTypeDescription="Utwórz nowy dokument." ma:contentTypeScope="" ma:versionID="cbf6b59ea7392e6dbe586db489f913d4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e5692fda7e188aff76fcb9dc144534c7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i obrazów" ma:readOnly="false" ma:fieldId="{5cf76f15-5ced-4ddc-b409-7134ff3c332f}" ma:taxonomyMulti="true" ma:sspId="d134e4b8-377d-442c-b5bd-7a06feb52b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15a6a51-fbed-4be8-95e3-b05eba715707}" ma:internalName="TaxCatchAll" ma:showField="CatchAllData" ma:web="f1dfd687-ce92-41e8-800b-11e03cd320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C0B90A-C52C-44A3-8B28-1EFDD96460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47D6F3-2A49-4F89-9265-CD52A17ECC67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5bc4bbb-e835-448b-ba0b-a0d57c57eb8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a353d86e-8470-447b-9648-0c0bfbcc6a38"/>
    <ds:schemaRef ds:uri="http://www.w3.org/XML/1998/namespace"/>
    <ds:schemaRef ds:uri="3785866d-319c-4412-9d31-73e2f836ee24"/>
    <ds:schemaRef ds:uri="f1dfd687-ce92-41e8-800b-11e03cd3205f"/>
    <ds:schemaRef ds:uri="cc32ea10-24d7-4ab8-908a-92053f695cd3"/>
  </ds:schemaRefs>
</ds:datastoreItem>
</file>

<file path=customXml/itemProps3.xml><?xml version="1.0" encoding="utf-8"?>
<ds:datastoreItem xmlns:ds="http://schemas.openxmlformats.org/officeDocument/2006/customXml" ds:itemID="{546D4109-F318-4341-81BE-A5CA2C3F0C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Breitbild</PresentationFormat>
  <Paragraphs>126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Helvetica</vt:lpstr>
      <vt:lpstr>Söhne</vt:lpstr>
      <vt:lpstr>Office Theme</vt:lpstr>
      <vt:lpstr>Analiza opłacalności instalacji fotowoltaicznych w wybranych regioniach na podstawie danych historycznych z serwisu OpenWeatherMap oraz z predykcja na lata 2024 - 2035.</vt:lpstr>
      <vt:lpstr>PowerPoint-Präsentation</vt:lpstr>
      <vt:lpstr>1. Określenie celu i wymagań projektu:</vt:lpstr>
      <vt:lpstr>2. Etapy procesu Data Science:</vt:lpstr>
      <vt:lpstr>3. Struktura Projektu</vt:lpstr>
      <vt:lpstr>4. Struktura Projektu</vt:lpstr>
      <vt:lpstr>5. Nazwa slajdu</vt:lpstr>
      <vt:lpstr>6. Nazwa slajdu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Zeller</dc:creator>
  <cp:lastModifiedBy>Bartosz Reszka</cp:lastModifiedBy>
  <cp:revision>29</cp:revision>
  <dcterms:created xsi:type="dcterms:W3CDTF">2021-02-11T13:48:28Z</dcterms:created>
  <dcterms:modified xsi:type="dcterms:W3CDTF">2024-05-16T07:16:04Z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0x010100F8EF98760CBA4A94994F13BA881038FA00E5C80A1CC5D93544A9E017D00E483357</vt:lpwstr>
  </property>
  <property fmtid="{D5CDD505-2E9C-101B-9397-08002B2CF9AE}" pid="3" name="MediaServiceImageTags">
    <vt:lpwstr/>
  </property>
</Properties>
</file>