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 id="4447" r:id="rId18"/>
    <p:sldId id="4448" r:id="rId19"/>
    <p:sldId id="444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5" d="100"/>
          <a:sy n="105" d="100"/>
        </p:scale>
        <p:origin x="69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22.06.2024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13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760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15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z predykcj</a:t>
            </a:r>
            <a:r>
              <a:rPr lang="pl-PL" sz="2000" i="0" dirty="0">
                <a:solidFill>
                  <a:srgbClr val="0D0D0D"/>
                </a:solidFill>
                <a:effectLst/>
                <a:highlight>
                  <a:srgbClr val="FFFFFF"/>
                </a:highlight>
                <a:latin typeface="Helvetica" panose="020B0604020202020204" pitchFamily="34" charset="0"/>
                <a:cs typeface="Helvetica" panose="020B0604020202020204" pitchFamily="34" charset="0"/>
              </a:rPr>
              <a:t>ą</a:t>
            </a:r>
            <a:r>
              <a:rPr lang="pl-PL" sz="2000" dirty="0">
                <a:latin typeface="Helvetica" pitchFamily="2" charset="0"/>
              </a:rPr>
              <a:t>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8</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de-DE"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pPr marL="228600" indent="-228600">
              <a:buFont typeface="+mj-lt"/>
              <a:buAutoNum type="arabicPeriod"/>
            </a:pPr>
            <a:endParaRPr lang="de-DE" sz="1200" dirty="0">
              <a:latin typeface="Helvetica" pitchFamily="2" charset="0"/>
            </a:endParaRPr>
          </a:p>
          <a:p>
            <a:endParaRPr lang="pl-PL"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9</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10</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11</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 z </a:t>
            </a:r>
            <a:r>
              <a:rPr lang="de-DE" sz="1200" b="1" dirty="0" err="1">
                <a:latin typeface="Helvetica" pitchFamily="2" charset="0"/>
              </a:rPr>
              <a:t>danymi</a:t>
            </a:r>
            <a:r>
              <a:rPr lang="de-DE" sz="1200" b="1" dirty="0">
                <a:latin typeface="Helvetica" pitchFamily="2" charset="0"/>
              </a:rPr>
              <a:t> </a:t>
            </a:r>
            <a:r>
              <a:rPr lang="de-DE" sz="1200" b="1" dirty="0" err="1">
                <a:latin typeface="Helvetica" pitchFamily="2" charset="0"/>
              </a:rPr>
              <a:t>historycznymi</a:t>
            </a:r>
            <a:r>
              <a:rPr lang="de-DE" sz="1200" b="1" dirty="0">
                <a:latin typeface="Helvetica" pitchFamily="2" charset="0"/>
              </a:rPr>
              <a:t>:</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569779" y="3098396"/>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14</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12</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5</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524385" cy="4154984"/>
          </a:xfrm>
          <a:prstGeom prst="rect">
            <a:avLst/>
          </a:prstGeom>
          <a:noFill/>
        </p:spPr>
        <p:txBody>
          <a:bodyPr wrap="square" rtlCol="0">
            <a:spAutoFit/>
          </a:bodyPr>
          <a:lstStyle/>
          <a:p>
            <a:r>
              <a:rPr lang="pl-PL" sz="1200" b="1" dirty="0">
                <a:latin typeface="Helvetica" pitchFamily="2" charset="0"/>
              </a:rPr>
              <a:t>Przewidywanie Produkcji Energii Słonecznej: Analiza i Modelowanie</a:t>
            </a:r>
          </a:p>
          <a:p>
            <a:endParaRPr lang="pl-PL" sz="1200" dirty="0">
              <a:latin typeface="Helvetica" pitchFamily="2" charset="0"/>
            </a:endParaRPr>
          </a:p>
          <a:p>
            <a:r>
              <a:rPr lang="pl-PL" sz="1200" dirty="0">
                <a:latin typeface="Helvetica" pitchFamily="2" charset="0"/>
              </a:rPr>
              <a:t>Ten notebook dokumentuje proces przygotowania danych, analizy i modelowania w celu przewidywania produkcji energii słonecznej na przyszłe lata. Kroki wykonane w tym notebooku obejmują:</a:t>
            </a:r>
          </a:p>
          <a:p>
            <a:endParaRPr lang="pl-PL" sz="1200" dirty="0">
              <a:latin typeface="Helvetica" pitchFamily="2" charset="0"/>
            </a:endParaRPr>
          </a:p>
          <a:p>
            <a:pPr marL="228600" indent="-228600">
              <a:buFont typeface="+mj-lt"/>
              <a:buAutoNum type="arabicPeriod"/>
            </a:pPr>
            <a:r>
              <a:rPr lang="pl-PL" sz="1200" dirty="0">
                <a:latin typeface="Helvetica" pitchFamily="2" charset="0"/>
              </a:rPr>
              <a:t>Wczytanie i wstępna analiza danych: Załadowanie danych z pliku CSV, sprawdzenie typów danych, brakujących wartości oraz podstawowych statystyk.</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Analiza korelacji cech: Przeprowadzenie analizy korelacji, aby zidentyfikować zmienne najbardziej związane z produkcją energii, co pomoże w wyborze cech do modelowania.</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Wybór modeli i cech: Na podstawie analizy korelacji wybór odpowiednich cech i przygotowanie danych do modelowania.</a:t>
            </a:r>
            <a:endParaRPr lang="de-DE" sz="1200" dirty="0">
              <a:latin typeface="Helvetica" pitchFamily="2" charset="0"/>
            </a:endParaRPr>
          </a:p>
          <a:p>
            <a:pPr marL="685800" lvl="1" indent="-228600">
              <a:buFont typeface="Arial" panose="020B0604020202020204" pitchFamily="34" charset="0"/>
              <a:buChar char="•"/>
            </a:pPr>
            <a:r>
              <a:rPr lang="de-DE" sz="1200" dirty="0">
                <a:latin typeface="Helvetica" pitchFamily="2" charset="0"/>
              </a:rPr>
              <a:t>Modele </a:t>
            </a:r>
            <a:r>
              <a:rPr lang="de-DE" sz="1200" dirty="0" err="1">
                <a:latin typeface="Helvetica" pitchFamily="2" charset="0"/>
              </a:rPr>
              <a:t>wykorzystane</a:t>
            </a:r>
            <a:r>
              <a:rPr lang="de-DE" sz="1200" dirty="0">
                <a:latin typeface="Helvetica" pitchFamily="2" charset="0"/>
              </a:rPr>
              <a:t> na </a:t>
            </a:r>
            <a:r>
              <a:rPr lang="de-DE" sz="1200" dirty="0" err="1">
                <a:latin typeface="Helvetica" pitchFamily="2" charset="0"/>
              </a:rPr>
              <a:t>potrzeby</a:t>
            </a:r>
            <a:r>
              <a:rPr lang="de-DE" sz="1200" dirty="0">
                <a:latin typeface="Helvetica" pitchFamily="2" charset="0"/>
              </a:rPr>
              <a:t> </a:t>
            </a:r>
            <a:r>
              <a:rPr lang="de-DE" sz="1200" dirty="0" err="1">
                <a:latin typeface="Helvetica" pitchFamily="2" charset="0"/>
              </a:rPr>
              <a:t>tego</a:t>
            </a:r>
            <a:r>
              <a:rPr lang="de-DE" sz="1200" dirty="0">
                <a:latin typeface="Helvetica" pitchFamily="2" charset="0"/>
              </a:rPr>
              <a:t> </a:t>
            </a:r>
            <a:r>
              <a:rPr lang="de-DE" sz="1200" dirty="0" err="1">
                <a:latin typeface="Helvetica" pitchFamily="2" charset="0"/>
              </a:rPr>
              <a:t>proejktu</a:t>
            </a:r>
            <a:r>
              <a:rPr lang="de-DE" sz="1200" dirty="0">
                <a:latin typeface="Helvetica" pitchFamily="2" charset="0"/>
              </a:rPr>
              <a:t>:</a:t>
            </a:r>
          </a:p>
          <a:p>
            <a:pPr marL="1085850" lvl="2" indent="-171450">
              <a:buFont typeface="Courier New" panose="02070309020205020404" pitchFamily="49" charset="0"/>
              <a:buChar char="o"/>
            </a:pPr>
            <a:r>
              <a:rPr lang="pl-PL" sz="1200" dirty="0">
                <a:latin typeface="Helvetica" pitchFamily="2" charset="0"/>
              </a:rPr>
              <a:t>Regresja liniowa</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Drzewo decyzyjne</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Random Forest</a:t>
            </a:r>
          </a:p>
          <a:p>
            <a:pPr marL="1085850" lvl="2" indent="-171450">
              <a:buFont typeface="Courier New" panose="02070309020205020404" pitchFamily="49" charset="0"/>
              <a:buChar char="o"/>
            </a:pPr>
            <a:r>
              <a:rPr lang="pl-PL" sz="1200" dirty="0">
                <a:latin typeface="Helvetica" pitchFamily="2" charset="0"/>
              </a:rPr>
              <a:t>XGBoost</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p:txBody>
      </p:sp>
      <p:pic>
        <p:nvPicPr>
          <p:cNvPr id="4" name="Grafik 3">
            <a:extLst>
              <a:ext uri="{FF2B5EF4-FFF2-40B4-BE49-F238E27FC236}">
                <a16:creationId xmlns:a16="http://schemas.microsoft.com/office/drawing/2014/main" id="{04044995-9C8D-96CE-9C66-7C197969C487}"/>
              </a:ext>
            </a:extLst>
          </p:cNvPr>
          <p:cNvPicPr>
            <a:picLocks noChangeAspect="1"/>
          </p:cNvPicPr>
          <p:nvPr/>
        </p:nvPicPr>
        <p:blipFill>
          <a:blip r:embed="rId4"/>
          <a:stretch>
            <a:fillRect/>
          </a:stretch>
        </p:blipFill>
        <p:spPr>
          <a:xfrm>
            <a:off x="6862438" y="1548067"/>
            <a:ext cx="3505985" cy="1763791"/>
          </a:xfrm>
          <a:prstGeom prst="rect">
            <a:avLst/>
          </a:prstGeom>
        </p:spPr>
      </p:pic>
      <p:sp>
        <p:nvSpPr>
          <p:cNvPr id="5" name="pole tekstowe 4">
            <a:extLst>
              <a:ext uri="{FF2B5EF4-FFF2-40B4-BE49-F238E27FC236}">
                <a16:creationId xmlns:a16="http://schemas.microsoft.com/office/drawing/2014/main" id="{BC11564D-6923-82E9-25D7-C8E5351A3800}"/>
              </a:ext>
            </a:extLst>
          </p:cNvPr>
          <p:cNvSpPr txBox="1"/>
          <p:nvPr/>
        </p:nvSpPr>
        <p:spPr>
          <a:xfrm>
            <a:off x="6096000" y="878149"/>
            <a:ext cx="5524385" cy="4339650"/>
          </a:xfrm>
          <a:prstGeom prst="rect">
            <a:avLst/>
          </a:prstGeom>
          <a:noFill/>
        </p:spPr>
        <p:txBody>
          <a:bodyPr wrap="square" rtlCol="0">
            <a:spAutoFit/>
          </a:bodyPr>
          <a:lstStyle/>
          <a:p>
            <a:pPr marL="228600" indent="-228600">
              <a:buFont typeface="+mj-lt"/>
              <a:buAutoNum type="arabicPeriod" startAt="4"/>
            </a:pPr>
            <a:r>
              <a:rPr lang="pl-PL" sz="1200" dirty="0">
                <a:latin typeface="Helvetica" pitchFamily="2" charset="0"/>
              </a:rPr>
              <a:t>Porównanie modeli na ustawieniach domyślnych: Trenowanie różnych modeli regresyjnych z ustawieniami domyślnymi oraz porównanie ich wyników za pomocą metryk oceny.</a:t>
            </a:r>
            <a:endParaRPr lang="de-DE" sz="1200" dirty="0">
              <a:latin typeface="Helvetica" pitchFamily="2" charset="0"/>
            </a:endParaRPr>
          </a:p>
          <a:p>
            <a:pPr marL="685800" lvl="1"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Optymalizacja hiperparametrów: Przetestowanie różnych ustawień hiperparametrów dla wybranych modeli w celu poprawy ich wydajności.</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Ekstrapolacja w przyszłość: Użycie najlepszego modelu do przewidywania produkcji energii na lata 2024-2035 oraz zapisanie wyników do pliku CSV.</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Notatnik kończy się etapem, w którym wygenerowane dane są używane do przewidywania przyszłej produkcji energii, a wyniki są zapisywane, co umożliwia dalszą analizę i planowanie.</a:t>
            </a:r>
            <a:endParaRPr lang="pl-PL" dirty="0"/>
          </a:p>
        </p:txBody>
      </p:sp>
    </p:spTree>
    <p:extLst>
      <p:ext uri="{BB962C8B-B14F-4D97-AF65-F5344CB8AC3E}">
        <p14:creationId xmlns:p14="http://schemas.microsoft.com/office/powerpoint/2010/main" val="63352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15</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13</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6</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276999"/>
          </a:xfrm>
          <a:prstGeom prst="rect">
            <a:avLst/>
          </a:prstGeom>
          <a:noFill/>
        </p:spPr>
        <p:txBody>
          <a:bodyPr wrap="square" rtlCol="0">
            <a:spAutoFit/>
          </a:bodyPr>
          <a:lstStyle/>
          <a:p>
            <a:r>
              <a:rPr lang="pl-PL" sz="1200" b="1" dirty="0">
                <a:latin typeface="Helvetica" pitchFamily="2" charset="0"/>
              </a:rPr>
              <a:t>Stworzony dashboard z danymi historycznymi oraz przewidywaniami na przyszłe lat</a:t>
            </a:r>
            <a:r>
              <a:rPr lang="de-DE" sz="1200" b="1" dirty="0">
                <a:latin typeface="Helvetica" pitchFamily="2" charset="0"/>
              </a:rPr>
              <a:t>a:</a:t>
            </a:r>
            <a:endParaRPr lang="pl-PL" sz="1200" b="1" dirty="0">
              <a:latin typeface="Helvetica" pitchFamily="2" charset="0"/>
            </a:endParaRPr>
          </a:p>
        </p:txBody>
      </p:sp>
      <p:pic>
        <p:nvPicPr>
          <p:cNvPr id="4" name="Grafik 3">
            <a:extLst>
              <a:ext uri="{FF2B5EF4-FFF2-40B4-BE49-F238E27FC236}">
                <a16:creationId xmlns:a16="http://schemas.microsoft.com/office/drawing/2014/main" id="{92F49B1C-E707-BA20-7F0D-8C0156A10350}"/>
              </a:ext>
            </a:extLst>
          </p:cNvPr>
          <p:cNvPicPr>
            <a:picLocks noChangeAspect="1"/>
          </p:cNvPicPr>
          <p:nvPr/>
        </p:nvPicPr>
        <p:blipFill>
          <a:blip r:embed="rId4"/>
          <a:stretch>
            <a:fillRect/>
          </a:stretch>
        </p:blipFill>
        <p:spPr>
          <a:xfrm>
            <a:off x="619103" y="1234007"/>
            <a:ext cx="5468400" cy="2688009"/>
          </a:xfrm>
          <a:prstGeom prst="rect">
            <a:avLst/>
          </a:prstGeom>
        </p:spPr>
      </p:pic>
      <p:pic>
        <p:nvPicPr>
          <p:cNvPr id="9" name="Grafik 8">
            <a:extLst>
              <a:ext uri="{FF2B5EF4-FFF2-40B4-BE49-F238E27FC236}">
                <a16:creationId xmlns:a16="http://schemas.microsoft.com/office/drawing/2014/main" id="{CCE55DA9-483B-2C20-A170-25DF97AB66DA}"/>
              </a:ext>
            </a:extLst>
          </p:cNvPr>
          <p:cNvPicPr>
            <a:picLocks noChangeAspect="1"/>
          </p:cNvPicPr>
          <p:nvPr/>
        </p:nvPicPr>
        <p:blipFill>
          <a:blip r:embed="rId5"/>
          <a:stretch>
            <a:fillRect/>
          </a:stretch>
        </p:blipFill>
        <p:spPr>
          <a:xfrm>
            <a:off x="6582332" y="2476068"/>
            <a:ext cx="4665416" cy="2060361"/>
          </a:xfrm>
          <a:prstGeom prst="rect">
            <a:avLst/>
          </a:prstGeom>
        </p:spPr>
      </p:pic>
      <p:pic>
        <p:nvPicPr>
          <p:cNvPr id="12" name="Grafik 11">
            <a:extLst>
              <a:ext uri="{FF2B5EF4-FFF2-40B4-BE49-F238E27FC236}">
                <a16:creationId xmlns:a16="http://schemas.microsoft.com/office/drawing/2014/main" id="{E3B0EB9E-AE26-4034-2959-BAC07A4B68C3}"/>
              </a:ext>
            </a:extLst>
          </p:cNvPr>
          <p:cNvPicPr>
            <a:picLocks noChangeAspect="1"/>
          </p:cNvPicPr>
          <p:nvPr/>
        </p:nvPicPr>
        <p:blipFill>
          <a:blip r:embed="rId6"/>
          <a:stretch>
            <a:fillRect/>
          </a:stretch>
        </p:blipFill>
        <p:spPr>
          <a:xfrm>
            <a:off x="6582333" y="4651750"/>
            <a:ext cx="4852106" cy="1181451"/>
          </a:xfrm>
          <a:prstGeom prst="rect">
            <a:avLst/>
          </a:prstGeom>
        </p:spPr>
      </p:pic>
    </p:spTree>
    <p:extLst>
      <p:ext uri="{BB962C8B-B14F-4D97-AF65-F5344CB8AC3E}">
        <p14:creationId xmlns:p14="http://schemas.microsoft.com/office/powerpoint/2010/main" val="92950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16</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14</a:t>
            </a:r>
            <a:r>
              <a:rPr lang="pl-PL"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Koniec</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464822" y="3133241"/>
            <a:ext cx="11001282" cy="707886"/>
          </a:xfrm>
          <a:prstGeom prst="rect">
            <a:avLst/>
          </a:prstGeom>
          <a:noFill/>
        </p:spPr>
        <p:txBody>
          <a:bodyPr wrap="square" rtlCol="0">
            <a:spAutoFit/>
          </a:bodyPr>
          <a:lstStyle/>
          <a:p>
            <a:pPr algn="ctr"/>
            <a:r>
              <a:rPr lang="de-DE" sz="2800" b="1" dirty="0">
                <a:latin typeface="Helvetica" pitchFamily="2" charset="0"/>
              </a:rPr>
              <a:t>KONIEC</a:t>
            </a:r>
            <a:endParaRPr lang="pl-PL" sz="1200" b="1" dirty="0">
              <a:latin typeface="Helvetica" pitchFamily="2" charset="0"/>
            </a:endParaRPr>
          </a:p>
          <a:p>
            <a:endParaRPr lang="pl-PL" sz="1200" b="1" dirty="0">
              <a:latin typeface="Helvetica" pitchFamily="2" charset="0"/>
            </a:endParaRPr>
          </a:p>
        </p:txBody>
      </p:sp>
    </p:spTree>
    <p:extLst>
      <p:ext uri="{BB962C8B-B14F-4D97-AF65-F5344CB8AC3E}">
        <p14:creationId xmlns:p14="http://schemas.microsoft.com/office/powerpoint/2010/main" val="91636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Oświadczenie autora pracy_Bartosz_RP_06.06.2024</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pic>
        <p:nvPicPr>
          <p:cNvPr id="5" name="Picture 4">
            <a:extLst>
              <a:ext uri="{FF2B5EF4-FFF2-40B4-BE49-F238E27FC236}">
                <a16:creationId xmlns:a16="http://schemas.microsoft.com/office/drawing/2014/main" id="{EABF6E6B-642E-CEFC-F73B-BD2A64C8D29A}"/>
              </a:ext>
            </a:extLst>
          </p:cNvPr>
          <p:cNvPicPr>
            <a:picLocks noChangeAspect="1"/>
          </p:cNvPicPr>
          <p:nvPr/>
        </p:nvPicPr>
        <p:blipFill>
          <a:blip r:embed="rId3"/>
          <a:stretch>
            <a:fillRect/>
          </a:stretch>
        </p:blipFill>
        <p:spPr>
          <a:xfrm>
            <a:off x="4368851" y="1192897"/>
            <a:ext cx="3526569" cy="4897122"/>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
        <p:nvSpPr>
          <p:cNvPr id="3" name="Textfeld 2">
            <a:extLst>
              <a:ext uri="{FF2B5EF4-FFF2-40B4-BE49-F238E27FC236}">
                <a16:creationId xmlns:a16="http://schemas.microsoft.com/office/drawing/2014/main" id="{46C1FE66-0D9C-6D95-88B7-128D26416E54}"/>
              </a:ext>
            </a:extLst>
          </p:cNvPr>
          <p:cNvSpPr txBox="1"/>
          <p:nvPr/>
        </p:nvSpPr>
        <p:spPr>
          <a:xfrm>
            <a:off x="6095999" y="3475168"/>
            <a:ext cx="5524387" cy="2646878"/>
          </a:xfrm>
          <a:prstGeom prst="rect">
            <a:avLst/>
          </a:prstGeom>
          <a:noFill/>
        </p:spPr>
        <p:txBody>
          <a:bodyPr wrap="square">
            <a:spAutoFit/>
          </a:bodyPr>
          <a:lstStyle/>
          <a:p>
            <a:r>
              <a:rPr lang="pl-PL" sz="1200" b="1" dirty="0">
                <a:solidFill>
                  <a:srgbClr val="0D0D0D"/>
                </a:solidFill>
                <a:highlight>
                  <a:srgbClr val="FFFFFF"/>
                </a:highlight>
                <a:latin typeface="+mj-lt"/>
              </a:rPr>
              <a:t>Najważniejszye biblioteki uzyte w projekcie:</a:t>
            </a:r>
            <a:endParaRPr lang="de-DE" sz="1200" b="1" dirty="0">
              <a:solidFill>
                <a:srgbClr val="0D0D0D"/>
              </a:solidFill>
              <a:highlight>
                <a:srgbClr val="FFFFFF"/>
              </a:highlight>
              <a:latin typeface="+mj-lt"/>
            </a:endParaRPr>
          </a:p>
          <a:p>
            <a:endParaRPr lang="pl-PL" sz="1000" b="1" dirty="0">
              <a:solidFill>
                <a:srgbClr val="0D0D0D"/>
              </a:solidFill>
              <a:highlight>
                <a:srgbClr val="FFFFFF"/>
              </a:highlight>
              <a:latin typeface="+mj-lt"/>
            </a:endParaRPr>
          </a:p>
          <a:p>
            <a:pPr marL="171450" indent="-171450" algn="just">
              <a:buFont typeface="Arial" panose="020B0604020202020204" pitchFamily="34" charset="0"/>
              <a:buChar char="•"/>
            </a:pPr>
            <a:r>
              <a:rPr lang="pl-PL" sz="1200" b="1" dirty="0"/>
              <a:t>pandas</a:t>
            </a:r>
            <a:r>
              <a:rPr lang="pl-PL" sz="1200" dirty="0"/>
              <a:t>:</a:t>
            </a:r>
            <a:r>
              <a:rPr lang="de-DE" sz="1200" dirty="0"/>
              <a:t> </a:t>
            </a:r>
            <a:r>
              <a:rPr lang="pl-PL" sz="1200" dirty="0"/>
              <a:t>Biblioteka do analizy danych, umożliwiająca manipulację i analizę dużych zbiorów danych poprzez struktury danych takie jak DataFrame.</a:t>
            </a:r>
          </a:p>
          <a:p>
            <a:pPr marL="171450" indent="-171450" algn="just">
              <a:buFont typeface="Arial" panose="020B0604020202020204" pitchFamily="34" charset="0"/>
              <a:buChar char="•"/>
            </a:pPr>
            <a:r>
              <a:rPr lang="pl-PL" sz="1200" dirty="0"/>
              <a:t> </a:t>
            </a:r>
            <a:r>
              <a:rPr lang="pl-PL" sz="1200" b="1" dirty="0"/>
              <a:t>numpy:</a:t>
            </a:r>
            <a:r>
              <a:rPr lang="de-DE" sz="1200" b="1" dirty="0"/>
              <a:t> </a:t>
            </a:r>
            <a:r>
              <a:rPr lang="pl-PL" sz="1200" dirty="0"/>
              <a:t>Podstawowa biblioteka dla obliczeń numerycznych w Pythonie, oferująca wsparcie dla wielowymiarowych tablic oraz różnorodnych funkcji matematycznych.</a:t>
            </a:r>
          </a:p>
          <a:p>
            <a:pPr marL="171450" indent="-171450" algn="just">
              <a:buFont typeface="Arial" panose="020B0604020202020204" pitchFamily="34" charset="0"/>
              <a:buChar char="•"/>
            </a:pPr>
            <a:r>
              <a:rPr lang="pl-PL" sz="1200" b="1" dirty="0"/>
              <a:t>scikit-learn: </a:t>
            </a:r>
            <a:r>
              <a:rPr lang="pl-PL" sz="1200" dirty="0"/>
              <a:t>Biblioteka do uczenia maszynowego, zawierająca narzędzia do modelowania danych, w tym klasyfikacji, regresji i klasteryzacji.</a:t>
            </a:r>
          </a:p>
          <a:p>
            <a:pPr marL="171450" indent="-171450" algn="just">
              <a:buFont typeface="Arial" panose="020B0604020202020204" pitchFamily="34" charset="0"/>
              <a:buChar char="•"/>
            </a:pPr>
            <a:r>
              <a:rPr lang="pl-PL" sz="1200" b="1" dirty="0"/>
              <a:t>matplotlib</a:t>
            </a:r>
            <a:r>
              <a:rPr lang="de-DE" sz="1200" b="1" dirty="0"/>
              <a:t>/</a:t>
            </a:r>
            <a:r>
              <a:rPr lang="pl-PL" sz="1200" b="1" dirty="0"/>
              <a:t> seaborn:</a:t>
            </a:r>
            <a:r>
              <a:rPr lang="de-DE" sz="1200" dirty="0"/>
              <a:t> </a:t>
            </a:r>
            <a:r>
              <a:rPr lang="pl-PL" sz="1200" dirty="0"/>
              <a:t>Biblioteka do tworzenia wykresów i wizualizacji danych, pozwalająca na generowanie szerokiej gamy statycznych, animowanych i interaktywnych wizualizacji.</a:t>
            </a:r>
          </a:p>
          <a:p>
            <a:pPr marL="171450" indent="-171450" algn="just">
              <a:buFont typeface="Arial" panose="020B0604020202020204" pitchFamily="34" charset="0"/>
              <a:buChar char="•"/>
            </a:pPr>
            <a:r>
              <a:rPr lang="pl-PL" sz="1200" b="1" dirty="0"/>
              <a:t>dash:</a:t>
            </a:r>
            <a:r>
              <a:rPr lang="de-DE" sz="1200" dirty="0"/>
              <a:t> </a:t>
            </a:r>
            <a:r>
              <a:rPr lang="pl-PL" sz="1200" dirty="0"/>
              <a:t>Framework oparty na Flask i Plotly, specjalnie zaprojektowany do tworzenia interaktywnych aplikacji webowych i dashboardów.</a:t>
            </a:r>
            <a:endParaRPr lang="de-DE" sz="1200" dirty="0">
              <a:solidFill>
                <a:srgbClr val="0D0D0D"/>
              </a:solidFill>
              <a:highlight>
                <a:srgbClr val="FFFFFF"/>
              </a:highlight>
              <a:latin typeface="+mj-lt"/>
            </a:endParaRPr>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7</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TotalTime>
  <Words>3522</Words>
  <Application>Microsoft Office PowerPoint</Application>
  <PresentationFormat>Widescreen</PresentationFormat>
  <Paragraphs>360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Georgia</vt:lpstr>
      <vt:lpstr>Helvetica</vt:lpstr>
      <vt:lpstr>Söhne</vt:lpstr>
      <vt:lpstr>Office Theme</vt:lpstr>
      <vt:lpstr>Analiza opłacalności instalacji fotowoltaicznych w wybranych regioniach na podstawie danych historycznych z serwisu OpenWeatherMap z predykcją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7. Notebooks - 02</vt:lpstr>
      <vt:lpstr>8. Notebooks - 03</vt:lpstr>
      <vt:lpstr>9. Notebooks - 03</vt:lpstr>
      <vt:lpstr>10. Notebooks - 04</vt:lpstr>
      <vt:lpstr>11. Notebooks - 04</vt:lpstr>
      <vt:lpstr>12. Notebooks - 05</vt:lpstr>
      <vt:lpstr>13. Notebooks - 06</vt:lpstr>
      <vt:lpstr>14. Koniec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42</cp:revision>
  <dcterms:created xsi:type="dcterms:W3CDTF">2021-02-11T13:48:28Z</dcterms:created>
  <dcterms:modified xsi:type="dcterms:W3CDTF">2024-06-22T13:15:57Z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