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8"/>
  </p:notesMasterIdLst>
  <p:sldIdLst>
    <p:sldId id="256" r:id="rId5"/>
    <p:sldId id="4441" r:id="rId6"/>
    <p:sldId id="4434" r:id="rId7"/>
    <p:sldId id="4435" r:id="rId8"/>
    <p:sldId id="4436" r:id="rId9"/>
    <p:sldId id="4437" r:id="rId10"/>
    <p:sldId id="4438" r:id="rId11"/>
    <p:sldId id="4440" r:id="rId12"/>
    <p:sldId id="4442" r:id="rId13"/>
    <p:sldId id="4444" r:id="rId14"/>
    <p:sldId id="4443" r:id="rId15"/>
    <p:sldId id="4445" r:id="rId16"/>
    <p:sldId id="4446" r:id="rId17"/>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3930FB0-C066-803E-6D78-2ED73E7E86BE}" name="Roman Kordus" initials="RK" userId="S::r.kordus@teb-akademia.pl::14261b9f-9cd0-4273-8730-f0ee2b04c142"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Paweł Zeller" initials="PZ" lastIdx="1" clrIdx="0">
    <p:extLst>
      <p:ext uri="{19B8F6BF-5375-455C-9EA6-DF929625EA0E}">
        <p15:presenceInfo xmlns:p15="http://schemas.microsoft.com/office/powerpoint/2012/main" userId="S::p.zeller@teb-akademia.pl::afd7f278-bab4-42fd-908f-d236024c902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33CA84-F4CB-4067-8B99-E972D1DFA4BA}" v="2" dt="2023-10-01T12:08:40.059"/>
  </p1510:revLst>
</p1510:revInfo>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Styl jasny 3 — Ak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FD0F851-EC5A-4D38-B0AD-8093EC10F338}" styleName="Styl jasny 1 — Ak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7292A2E-F333-43FB-9621-5CBBE7FDCDCB}" styleName="Styl jasny 2 — Ak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ABFCF23-3B69-468F-B69F-88F6DE6A72F2}" styleName="Styl pośredni 1 — Ak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0A15C55-8517-42AA-B614-E9B94910E393}" styleName="Styl pośredni 2 — Ak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4"/>
    <p:restoredTop sz="94694"/>
  </p:normalViewPr>
  <p:slideViewPr>
    <p:cSldViewPr snapToGrid="0">
      <p:cViewPr varScale="1">
        <p:scale>
          <a:sx n="108" d="100"/>
          <a:sy n="108" d="100"/>
        </p:scale>
        <p:origin x="57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ila Borkowska" userId="a6b332fe-8d89-4274-ae61-549e0cbf2dc1" providerId="ADAL" clId="{3AC9DB35-B949-4EF8-9C9A-1B526658EF02}"/>
    <pc:docChg chg="modSld">
      <pc:chgData name="Kamila Borkowska" userId="a6b332fe-8d89-4274-ae61-549e0cbf2dc1" providerId="ADAL" clId="{3AC9DB35-B949-4EF8-9C9A-1B526658EF02}" dt="2023-09-05T11:51:42.563" v="58" actId="20577"/>
      <pc:docMkLst>
        <pc:docMk/>
      </pc:docMkLst>
      <pc:sldChg chg="addSp modSp mod">
        <pc:chgData name="Kamila Borkowska" userId="a6b332fe-8d89-4274-ae61-549e0cbf2dc1" providerId="ADAL" clId="{3AC9DB35-B949-4EF8-9C9A-1B526658EF02}" dt="2023-09-05T11:51:42.563" v="58" actId="20577"/>
        <pc:sldMkLst>
          <pc:docMk/>
          <pc:sldMk cId="0" sldId="256"/>
        </pc:sldMkLst>
        <pc:spChg chg="add mod">
          <ac:chgData name="Kamila Borkowska" userId="a6b332fe-8d89-4274-ae61-549e0cbf2dc1" providerId="ADAL" clId="{3AC9DB35-B949-4EF8-9C9A-1B526658EF02}" dt="2023-09-05T11:51:42.563" v="58" actId="20577"/>
          <ac:spMkLst>
            <pc:docMk/>
            <pc:sldMk cId="0" sldId="256"/>
            <ac:spMk id="3" creationId="{BF45FE84-D6EA-F8FE-3E2C-FD1FC15B2A49}"/>
          </ac:spMkLst>
        </pc:spChg>
      </pc:sldChg>
    </pc:docChg>
  </pc:docChgLst>
  <pc:docChgLst>
    <pc:chgData name="Kamila Borkowska" userId="a6b332fe-8d89-4274-ae61-549e0cbf2dc1" providerId="ADAL" clId="{CC33CA84-F4CB-4067-8B99-E972D1DFA4BA}"/>
    <pc:docChg chg="undo custSel addSld modSld">
      <pc:chgData name="Kamila Borkowska" userId="a6b332fe-8d89-4274-ae61-549e0cbf2dc1" providerId="ADAL" clId="{CC33CA84-F4CB-4067-8B99-E972D1DFA4BA}" dt="2023-10-01T12:08:42.548" v="94" actId="1076"/>
      <pc:docMkLst>
        <pc:docMk/>
      </pc:docMkLst>
      <pc:sldChg chg="addSp delSp modSp new mod">
        <pc:chgData name="Kamila Borkowska" userId="a6b332fe-8d89-4274-ae61-549e0cbf2dc1" providerId="ADAL" clId="{CC33CA84-F4CB-4067-8B99-E972D1DFA4BA}" dt="2023-10-01T12:08:42.548" v="94" actId="1076"/>
        <pc:sldMkLst>
          <pc:docMk/>
          <pc:sldMk cId="3208691294" sldId="4441"/>
        </pc:sldMkLst>
        <pc:spChg chg="del">
          <ac:chgData name="Kamila Borkowska" userId="a6b332fe-8d89-4274-ae61-549e0cbf2dc1" providerId="ADAL" clId="{CC33CA84-F4CB-4067-8B99-E972D1DFA4BA}" dt="2023-10-01T12:00:08.968" v="5" actId="21"/>
          <ac:spMkLst>
            <pc:docMk/>
            <pc:sldMk cId="3208691294" sldId="4441"/>
            <ac:spMk id="2" creationId="{40883570-4DA6-BC10-0A2E-C3D340CEB0DA}"/>
          </ac:spMkLst>
        </pc:spChg>
        <pc:spChg chg="del mod">
          <ac:chgData name="Kamila Borkowska" userId="a6b332fe-8d89-4274-ae61-549e0cbf2dc1" providerId="ADAL" clId="{CC33CA84-F4CB-4067-8B99-E972D1DFA4BA}" dt="2023-10-01T12:00:11.281" v="6" actId="21"/>
          <ac:spMkLst>
            <pc:docMk/>
            <pc:sldMk cId="3208691294" sldId="4441"/>
            <ac:spMk id="3" creationId="{1FEE2DB2-9E19-6A3C-B684-8DD23944897F}"/>
          </ac:spMkLst>
        </pc:spChg>
        <pc:spChg chg="del">
          <ac:chgData name="Kamila Borkowska" userId="a6b332fe-8d89-4274-ae61-549e0cbf2dc1" providerId="ADAL" clId="{CC33CA84-F4CB-4067-8B99-E972D1DFA4BA}" dt="2023-10-01T12:00:21.811" v="10" actId="21"/>
          <ac:spMkLst>
            <pc:docMk/>
            <pc:sldMk cId="3208691294" sldId="4441"/>
            <ac:spMk id="5" creationId="{C0D5BF6E-6A1E-683B-322B-3B39F90EB6D4}"/>
          </ac:spMkLst>
        </pc:spChg>
        <pc:spChg chg="add mod">
          <ac:chgData name="Kamila Borkowska" userId="a6b332fe-8d89-4274-ae61-549e0cbf2dc1" providerId="ADAL" clId="{CC33CA84-F4CB-4067-8B99-E972D1DFA4BA}" dt="2023-10-01T12:03:55.737" v="92" actId="122"/>
          <ac:spMkLst>
            <pc:docMk/>
            <pc:sldMk cId="3208691294" sldId="4441"/>
            <ac:spMk id="8" creationId="{76B35935-B176-4D14-65BC-B6160B4306F2}"/>
          </ac:spMkLst>
        </pc:spChg>
        <pc:picChg chg="add mod">
          <ac:chgData name="Kamila Borkowska" userId="a6b332fe-8d89-4274-ae61-549e0cbf2dc1" providerId="ADAL" clId="{CC33CA84-F4CB-4067-8B99-E972D1DFA4BA}" dt="2023-10-01T12:08:42.548" v="94" actId="1076"/>
          <ac:picMkLst>
            <pc:docMk/>
            <pc:sldMk cId="3208691294" sldId="4441"/>
            <ac:picMk id="2" creationId="{3A2661E4-0A9C-BAC2-7FD9-5651F7D0B3CA}"/>
          </ac:picMkLst>
        </pc:picChg>
        <pc:picChg chg="add mod">
          <ac:chgData name="Kamila Borkowska" userId="a6b332fe-8d89-4274-ae61-549e0cbf2dc1" providerId="ADAL" clId="{CC33CA84-F4CB-4067-8B99-E972D1DFA4BA}" dt="2023-10-01T12:02:34.707" v="14" actId="14100"/>
          <ac:picMkLst>
            <pc:docMk/>
            <pc:sldMk cId="3208691294" sldId="4441"/>
            <ac:picMk id="7" creationId="{3F43360E-517E-C224-5E33-422F568DEBF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93D5D9-7C3B-40F9-9AB8-DDFAEE6819C1}" type="datetimeFigureOut">
              <a:rPr lang="pl-PL" smtClean="0"/>
              <a:t>03.06.2024</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8FF68F-06B8-46C0-BF33-1B7AE6637A56}" type="slidenum">
              <a:rPr lang="pl-PL" smtClean="0"/>
              <a:t>‹Nr.›</a:t>
            </a:fld>
            <a:endParaRPr lang="pl-PL"/>
          </a:p>
        </p:txBody>
      </p:sp>
    </p:spTree>
    <p:extLst>
      <p:ext uri="{BB962C8B-B14F-4D97-AF65-F5344CB8AC3E}">
        <p14:creationId xmlns:p14="http://schemas.microsoft.com/office/powerpoint/2010/main" val="126394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13847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19223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93991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51046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4565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24342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6633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65910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15429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31512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13230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kładka" type="title">
  <p:cSld name="Okładka">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593760" y="4102105"/>
            <a:ext cx="11004479" cy="351803"/>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2800"/>
              <a:buFont typeface="Georgia"/>
              <a:buNone/>
              <a:defRPr sz="2540"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7" name="Google Shape;17;p2"/>
          <p:cNvSpPr txBox="1">
            <a:spLocks noGrp="1"/>
          </p:cNvSpPr>
          <p:nvPr>
            <p:ph type="subTitle" idx="1"/>
          </p:nvPr>
        </p:nvSpPr>
        <p:spPr>
          <a:xfrm>
            <a:off x="593761" y="4620355"/>
            <a:ext cx="11004480" cy="682898"/>
          </a:xfrm>
          <a:prstGeom prst="rect">
            <a:avLst/>
          </a:prstGeom>
          <a:noFill/>
          <a:ln>
            <a:noFill/>
          </a:ln>
        </p:spPr>
        <p:txBody>
          <a:bodyPr spcFirstLastPara="1" wrap="square" lIns="0" tIns="0" rIns="0" bIns="0" anchor="t" anchorCtr="0">
            <a:noAutofit/>
          </a:bodyPr>
          <a:lstStyle>
            <a:lvl1pPr marR="0" lvl="0" algn="l">
              <a:lnSpc>
                <a:spcPct val="90000"/>
              </a:lnSpc>
              <a:spcBef>
                <a:spcPts val="1000"/>
              </a:spcBef>
              <a:spcAft>
                <a:spcPts val="0"/>
              </a:spcAft>
              <a:buClr>
                <a:schemeClr val="dk2"/>
              </a:buClr>
              <a:buSzPts val="1600"/>
              <a:buFont typeface="Arial"/>
              <a:buNone/>
              <a:defRPr sz="1452" b="0" i="0" u="none" strike="noStrike" cap="none">
                <a:solidFill>
                  <a:schemeClr val="dk2"/>
                </a:solidFill>
                <a:latin typeface="Arial"/>
                <a:ea typeface="Arial"/>
                <a:cs typeface="Arial"/>
                <a:sym typeface="Arial"/>
              </a:defRPr>
            </a:lvl1pPr>
            <a:lvl2pPr marR="0" lvl="1" algn="ctr">
              <a:lnSpc>
                <a:spcPct val="90000"/>
              </a:lnSpc>
              <a:spcBef>
                <a:spcPts val="500"/>
              </a:spcBef>
              <a:spcAft>
                <a:spcPts val="0"/>
              </a:spcAft>
              <a:buClr>
                <a:schemeClr val="dk1"/>
              </a:buClr>
              <a:buSzPts val="2205"/>
              <a:buFont typeface="Arial"/>
              <a:buNone/>
              <a:defRPr sz="2000" b="0" i="0" u="none" strike="noStrike" cap="none">
                <a:solidFill>
                  <a:schemeClr val="dk1"/>
                </a:solidFill>
                <a:latin typeface="Arial"/>
                <a:ea typeface="Arial"/>
                <a:cs typeface="Arial"/>
                <a:sym typeface="Arial"/>
              </a:defRPr>
            </a:lvl2pPr>
            <a:lvl3pPr marR="0" lvl="2" algn="ctr">
              <a:lnSpc>
                <a:spcPct val="90000"/>
              </a:lnSpc>
              <a:spcBef>
                <a:spcPts val="500"/>
              </a:spcBef>
              <a:spcAft>
                <a:spcPts val="0"/>
              </a:spcAft>
              <a:buClr>
                <a:schemeClr val="dk1"/>
              </a:buClr>
              <a:buSzPts val="1984"/>
              <a:buFont typeface="Arial"/>
              <a:buNone/>
              <a:defRPr sz="1800" b="0" i="0" u="none" strike="noStrike" cap="none">
                <a:solidFill>
                  <a:schemeClr val="dk1"/>
                </a:solidFill>
                <a:latin typeface="Arial"/>
                <a:ea typeface="Arial"/>
                <a:cs typeface="Arial"/>
                <a:sym typeface="Arial"/>
              </a:defRPr>
            </a:lvl3pPr>
            <a:lvl4pPr marR="0" lvl="3"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4pPr>
            <a:lvl5pPr marR="0" lvl="4"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5pPr>
            <a:lvl6pPr marR="0" lvl="5"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6pPr>
            <a:lvl7pPr marR="0" lvl="6"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7pPr>
            <a:lvl8pPr marR="0" lvl="7"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8pPr>
            <a:lvl9pPr marR="0" lvl="8"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18" name="Google Shape;18;p2"/>
          <p:cNvCxnSpPr/>
          <p:nvPr/>
        </p:nvCxnSpPr>
        <p:spPr>
          <a:xfrm>
            <a:off x="593761" y="3946718"/>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9" name="Google Shape;19;p2"/>
          <p:cNvPicPr preferRelativeResize="0"/>
          <p:nvPr/>
        </p:nvPicPr>
        <p:blipFill rotWithShape="1">
          <a:blip r:embed="rId2">
            <a:alphaModFix/>
          </a:blip>
          <a:srcRect/>
          <a:stretch/>
        </p:blipFill>
        <p:spPr>
          <a:xfrm>
            <a:off x="593760" y="731477"/>
            <a:ext cx="2979753" cy="210483"/>
          </a:xfrm>
          <a:prstGeom prst="rect">
            <a:avLst/>
          </a:prstGeom>
          <a:noFill/>
          <a:ln>
            <a:noFill/>
          </a:ln>
        </p:spPr>
      </p:pic>
      <p:cxnSp>
        <p:nvCxnSpPr>
          <p:cNvPr id="20" name="Google Shape;20;p2"/>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cxnSp>
        <p:nvCxnSpPr>
          <p:cNvPr id="21" name="Google Shape;21;p2"/>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22" name="Google Shape;22;p2"/>
          <p:cNvPicPr preferRelativeResize="0"/>
          <p:nvPr/>
        </p:nvPicPr>
        <p:blipFill rotWithShape="1">
          <a:blip r:embed="rId2">
            <a:alphaModFix/>
          </a:blip>
          <a:srcRect/>
          <a:stretch/>
        </p:blipFill>
        <p:spPr>
          <a:xfrm>
            <a:off x="593761" y="6359710"/>
            <a:ext cx="2095256" cy="148004"/>
          </a:xfrm>
          <a:prstGeom prst="rect">
            <a:avLst/>
          </a:prstGeom>
          <a:noFill/>
          <a:ln>
            <a:noFill/>
          </a:ln>
        </p:spPr>
      </p:pic>
      <p:sp>
        <p:nvSpPr>
          <p:cNvPr id="23" name="Google Shape;23;p2"/>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24" name="Google Shape;24;p2"/>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83082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Hasło, cytat 2">
  <p:cSld name="Hasło, cytat 2">
    <p:spTree>
      <p:nvGrpSpPr>
        <p:cNvPr id="1" name="Shape 115"/>
        <p:cNvGrpSpPr/>
        <p:nvPr/>
      </p:nvGrpSpPr>
      <p:grpSpPr>
        <a:xfrm>
          <a:off x="0" y="0"/>
          <a:ext cx="0" cy="0"/>
          <a:chOff x="0" y="0"/>
          <a:chExt cx="0" cy="0"/>
        </a:xfrm>
      </p:grpSpPr>
      <p:sp>
        <p:nvSpPr>
          <p:cNvPr id="116" name="Google Shape;116;p12"/>
          <p:cNvSpPr/>
          <p:nvPr/>
        </p:nvSpPr>
        <p:spPr>
          <a:xfrm>
            <a:off x="3140775" y="1824960"/>
            <a:ext cx="9051225" cy="5033040"/>
          </a:xfrm>
          <a:prstGeom prst="rect">
            <a:avLst/>
          </a:prstGeom>
          <a:solidFill>
            <a:schemeClr val="lt1"/>
          </a:solidFill>
          <a:ln>
            <a:noFill/>
          </a:ln>
        </p:spPr>
        <p:txBody>
          <a:bodyPr spcFirstLastPara="1" wrap="square" lIns="82939" tIns="41458" rIns="82939" bIns="41458"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33" b="0" i="0" u="none" strike="noStrike" cap="none">
              <a:solidFill>
                <a:schemeClr val="lt1"/>
              </a:solidFill>
              <a:latin typeface="Arial"/>
              <a:ea typeface="Arial"/>
              <a:cs typeface="Arial"/>
              <a:sym typeface="Arial"/>
            </a:endParaRPr>
          </a:p>
        </p:txBody>
      </p:sp>
      <p:sp>
        <p:nvSpPr>
          <p:cNvPr id="117" name="Google Shape;117;p12"/>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18" name="Google Shape;118;p12"/>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19" name="Google Shape;119;p12"/>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‹Nr.›</a:t>
            </a:fld>
            <a:endParaRPr lang="pl-PL"/>
          </a:p>
        </p:txBody>
      </p:sp>
      <p:cxnSp>
        <p:nvCxnSpPr>
          <p:cNvPr id="120" name="Google Shape;120;p12"/>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21" name="Google Shape;121;p12"/>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122" name="Google Shape;122;p12"/>
          <p:cNvCxnSpPr/>
          <p:nvPr/>
        </p:nvCxnSpPr>
        <p:spPr>
          <a:xfrm>
            <a:off x="3386969" y="2063119"/>
            <a:ext cx="8211271" cy="0"/>
          </a:xfrm>
          <a:prstGeom prst="straightConnector1">
            <a:avLst/>
          </a:prstGeom>
          <a:noFill/>
          <a:ln w="50800" cap="flat" cmpd="sng">
            <a:solidFill>
              <a:schemeClr val="dk1"/>
            </a:solidFill>
            <a:prstDash val="solid"/>
            <a:miter lim="800000"/>
            <a:headEnd type="none" w="sm" len="sm"/>
            <a:tailEnd type="none" w="sm" len="sm"/>
          </a:ln>
        </p:spPr>
      </p:cxnSp>
      <p:sp>
        <p:nvSpPr>
          <p:cNvPr id="123" name="Google Shape;123;p12"/>
          <p:cNvSpPr txBox="1">
            <a:spLocks noGrp="1"/>
          </p:cNvSpPr>
          <p:nvPr>
            <p:ph type="title"/>
          </p:nvPr>
        </p:nvSpPr>
        <p:spPr>
          <a:xfrm>
            <a:off x="3386970" y="2344850"/>
            <a:ext cx="8211271" cy="678479"/>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124" name="Google Shape;124;p12"/>
          <p:cNvCxnSpPr/>
          <p:nvPr/>
        </p:nvCxnSpPr>
        <p:spPr>
          <a:xfrm>
            <a:off x="3386969" y="4173029"/>
            <a:ext cx="8211271" cy="0"/>
          </a:xfrm>
          <a:prstGeom prst="straightConnector1">
            <a:avLst/>
          </a:prstGeom>
          <a:noFill/>
          <a:ln w="9525" cap="flat" cmpd="sng">
            <a:solidFill>
              <a:schemeClr val="dk1"/>
            </a:solidFill>
            <a:prstDash val="solid"/>
            <a:miter lim="800000"/>
            <a:headEnd type="none" w="sm" len="sm"/>
            <a:tailEnd type="none" w="sm" len="sm"/>
          </a:ln>
        </p:spPr>
      </p:cxnSp>
      <p:sp>
        <p:nvSpPr>
          <p:cNvPr id="125" name="Google Shape;125;p12"/>
          <p:cNvSpPr txBox="1"/>
          <p:nvPr/>
        </p:nvSpPr>
        <p:spPr>
          <a:xfrm>
            <a:off x="3386970" y="4342604"/>
            <a:ext cx="8211271" cy="201031"/>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1600"/>
              <a:buFont typeface="Arial"/>
              <a:buNone/>
            </a:pPr>
            <a:r>
              <a:rPr lang="pl-PL" sz="1452" b="0" i="0" u="none" strike="noStrike" cap="none">
                <a:solidFill>
                  <a:schemeClr val="dk1"/>
                </a:solidFill>
                <a:latin typeface="Arial"/>
                <a:ea typeface="Arial"/>
                <a:cs typeface="Arial"/>
                <a:sym typeface="Arial"/>
              </a:rPr>
              <a:t>Podpis, dopisek, podtytuł, etc.</a:t>
            </a:r>
            <a:endParaRPr sz="1452"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51098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Hasło, cytat 3">
  <p:cSld name="Hasło, cytat 3">
    <p:spTree>
      <p:nvGrpSpPr>
        <p:cNvPr id="1" name="Shape 126"/>
        <p:cNvGrpSpPr/>
        <p:nvPr/>
      </p:nvGrpSpPr>
      <p:grpSpPr>
        <a:xfrm>
          <a:off x="0" y="0"/>
          <a:ext cx="0" cy="0"/>
          <a:chOff x="0" y="0"/>
          <a:chExt cx="0" cy="0"/>
        </a:xfrm>
      </p:grpSpPr>
      <p:sp>
        <p:nvSpPr>
          <p:cNvPr id="127" name="Google Shape;127;p13"/>
          <p:cNvSpPr/>
          <p:nvPr/>
        </p:nvSpPr>
        <p:spPr>
          <a:xfrm>
            <a:off x="3140775" y="1824960"/>
            <a:ext cx="9051225" cy="5033040"/>
          </a:xfrm>
          <a:prstGeom prst="rect">
            <a:avLst/>
          </a:prstGeom>
          <a:solidFill>
            <a:schemeClr val="lt1"/>
          </a:solidFill>
          <a:ln>
            <a:noFill/>
          </a:ln>
        </p:spPr>
        <p:txBody>
          <a:bodyPr spcFirstLastPara="1" wrap="square" lIns="82939" tIns="41458" rIns="82939" bIns="41458"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33" b="0" i="0" u="none" strike="noStrike" cap="none">
              <a:solidFill>
                <a:schemeClr val="lt1"/>
              </a:solidFill>
              <a:latin typeface="Arial"/>
              <a:ea typeface="Arial"/>
              <a:cs typeface="Arial"/>
              <a:sym typeface="Arial"/>
            </a:endParaRPr>
          </a:p>
        </p:txBody>
      </p:sp>
      <p:sp>
        <p:nvSpPr>
          <p:cNvPr id="128" name="Google Shape;128;p13"/>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29" name="Google Shape;129;p13"/>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30" name="Google Shape;130;p13"/>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‹Nr.›</a:t>
            </a:fld>
            <a:endParaRPr lang="pl-PL"/>
          </a:p>
        </p:txBody>
      </p:sp>
      <p:cxnSp>
        <p:nvCxnSpPr>
          <p:cNvPr id="131" name="Google Shape;131;p13"/>
          <p:cNvCxnSpPr/>
          <p:nvPr/>
        </p:nvCxnSpPr>
        <p:spPr>
          <a:xfrm>
            <a:off x="3386969" y="6186777"/>
            <a:ext cx="8211271" cy="0"/>
          </a:xfrm>
          <a:prstGeom prst="straightConnector1">
            <a:avLst/>
          </a:prstGeom>
          <a:noFill/>
          <a:ln w="9525" cap="flat" cmpd="sng">
            <a:solidFill>
              <a:schemeClr val="dk1"/>
            </a:solidFill>
            <a:prstDash val="solid"/>
            <a:miter lim="800000"/>
            <a:headEnd type="none" w="sm" len="sm"/>
            <a:tailEnd type="none" w="sm" len="sm"/>
          </a:ln>
        </p:spPr>
      </p:cxnSp>
      <p:pic>
        <p:nvPicPr>
          <p:cNvPr id="132" name="Google Shape;132;p13"/>
          <p:cNvPicPr preferRelativeResize="0"/>
          <p:nvPr/>
        </p:nvPicPr>
        <p:blipFill rotWithShape="1">
          <a:blip r:embed="rId2">
            <a:alphaModFix/>
          </a:blip>
          <a:srcRect/>
          <a:stretch/>
        </p:blipFill>
        <p:spPr>
          <a:xfrm>
            <a:off x="615768" y="6359710"/>
            <a:ext cx="2095256" cy="148003"/>
          </a:xfrm>
          <a:prstGeom prst="rect">
            <a:avLst/>
          </a:prstGeom>
          <a:noFill/>
          <a:ln>
            <a:noFill/>
          </a:ln>
        </p:spPr>
      </p:pic>
      <p:cxnSp>
        <p:nvCxnSpPr>
          <p:cNvPr id="133" name="Google Shape;133;p13"/>
          <p:cNvCxnSpPr/>
          <p:nvPr/>
        </p:nvCxnSpPr>
        <p:spPr>
          <a:xfrm>
            <a:off x="3386969" y="2063119"/>
            <a:ext cx="8211271" cy="0"/>
          </a:xfrm>
          <a:prstGeom prst="straightConnector1">
            <a:avLst/>
          </a:prstGeom>
          <a:noFill/>
          <a:ln w="50800" cap="flat" cmpd="sng">
            <a:solidFill>
              <a:schemeClr val="dk1"/>
            </a:solidFill>
            <a:prstDash val="solid"/>
            <a:miter lim="800000"/>
            <a:headEnd type="none" w="sm" len="sm"/>
            <a:tailEnd type="none" w="sm" len="sm"/>
          </a:ln>
        </p:spPr>
      </p:cxnSp>
      <p:sp>
        <p:nvSpPr>
          <p:cNvPr id="134" name="Google Shape;134;p13"/>
          <p:cNvSpPr txBox="1">
            <a:spLocks noGrp="1"/>
          </p:cNvSpPr>
          <p:nvPr>
            <p:ph type="title"/>
          </p:nvPr>
        </p:nvSpPr>
        <p:spPr>
          <a:xfrm>
            <a:off x="3386970" y="2344850"/>
            <a:ext cx="8211271" cy="678479"/>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135" name="Google Shape;135;p13"/>
          <p:cNvCxnSpPr/>
          <p:nvPr/>
        </p:nvCxnSpPr>
        <p:spPr>
          <a:xfrm>
            <a:off x="3386969" y="4173029"/>
            <a:ext cx="8211271" cy="0"/>
          </a:xfrm>
          <a:prstGeom prst="straightConnector1">
            <a:avLst/>
          </a:prstGeom>
          <a:noFill/>
          <a:ln w="9525" cap="flat" cmpd="sng">
            <a:solidFill>
              <a:schemeClr val="dk1"/>
            </a:solidFill>
            <a:prstDash val="solid"/>
            <a:miter lim="800000"/>
            <a:headEnd type="none" w="sm" len="sm"/>
            <a:tailEnd type="none" w="sm" len="sm"/>
          </a:ln>
        </p:spPr>
      </p:cxnSp>
      <p:sp>
        <p:nvSpPr>
          <p:cNvPr id="136" name="Google Shape;136;p13"/>
          <p:cNvSpPr txBox="1"/>
          <p:nvPr/>
        </p:nvSpPr>
        <p:spPr>
          <a:xfrm>
            <a:off x="3386970" y="4342604"/>
            <a:ext cx="8211271" cy="201031"/>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1600"/>
              <a:buFont typeface="Arial"/>
              <a:buNone/>
            </a:pPr>
            <a:r>
              <a:rPr lang="pl-PL" sz="1452" b="0" i="0" u="none" strike="noStrike" cap="none">
                <a:solidFill>
                  <a:schemeClr val="dk1"/>
                </a:solidFill>
                <a:latin typeface="Arial"/>
                <a:ea typeface="Arial"/>
                <a:cs typeface="Arial"/>
                <a:sym typeface="Arial"/>
              </a:rPr>
              <a:t>Podpis, dopisek, podtytuł, etc.</a:t>
            </a:r>
            <a:endParaRPr sz="1452" b="0" i="0" u="none" strike="noStrike" cap="none">
              <a:solidFill>
                <a:schemeClr val="dk1"/>
              </a:solidFill>
              <a:latin typeface="Arial"/>
              <a:ea typeface="Arial"/>
              <a:cs typeface="Arial"/>
              <a:sym typeface="Arial"/>
            </a:endParaRPr>
          </a:p>
        </p:txBody>
      </p:sp>
      <p:cxnSp>
        <p:nvCxnSpPr>
          <p:cNvPr id="137" name="Google Shape;137;p13"/>
          <p:cNvCxnSpPr/>
          <p:nvPr/>
        </p:nvCxnSpPr>
        <p:spPr>
          <a:xfrm>
            <a:off x="593761" y="6186777"/>
            <a:ext cx="2297038" cy="0"/>
          </a:xfrm>
          <a:prstGeom prst="straightConnector1">
            <a:avLst/>
          </a:prstGeom>
          <a:noFill/>
          <a:ln w="9525" cap="flat" cmpd="sng">
            <a:solidFill>
              <a:schemeClr val="lt1"/>
            </a:solidFill>
            <a:prstDash val="solid"/>
            <a:miter lim="800000"/>
            <a:headEnd type="none" w="sm" len="sm"/>
            <a:tailEnd type="none" w="sm" len="sm"/>
          </a:ln>
        </p:spPr>
      </p:cxnSp>
    </p:spTree>
    <p:extLst>
      <p:ext uri="{BB962C8B-B14F-4D97-AF65-F5344CB8AC3E}">
        <p14:creationId xmlns:p14="http://schemas.microsoft.com/office/powerpoint/2010/main" val="136095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trona przekładkowa granat">
  <p:cSld name="Strona przekładkowa granat">
    <p:spTree>
      <p:nvGrpSpPr>
        <p:cNvPr id="1" name="Shape 138"/>
        <p:cNvGrpSpPr/>
        <p:nvPr/>
      </p:nvGrpSpPr>
      <p:grpSpPr>
        <a:xfrm>
          <a:off x="0" y="0"/>
          <a:ext cx="0" cy="0"/>
          <a:chOff x="0" y="0"/>
          <a:chExt cx="0" cy="0"/>
        </a:xfrm>
      </p:grpSpPr>
      <p:sp>
        <p:nvSpPr>
          <p:cNvPr id="139" name="Google Shape;139;p14"/>
          <p:cNvSpPr txBox="1">
            <a:spLocks noGrp="1"/>
          </p:cNvSpPr>
          <p:nvPr>
            <p:ph type="title"/>
          </p:nvPr>
        </p:nvSpPr>
        <p:spPr>
          <a:xfrm>
            <a:off x="593760" y="4155418"/>
            <a:ext cx="11004479" cy="402061"/>
          </a:xfrm>
          <a:prstGeom prst="rect">
            <a:avLst/>
          </a:prstGeom>
          <a:noFill/>
          <a:ln>
            <a:noFill/>
          </a:ln>
        </p:spPr>
        <p:txBody>
          <a:bodyPr spcFirstLastPara="1" wrap="square" lIns="0" tIns="0" rIns="0" bIns="0" anchor="b" anchorCtr="0">
            <a:noAutofit/>
          </a:bodyPr>
          <a:lstStyle>
            <a:lvl1pPr marR="0" lvl="0" algn="l">
              <a:lnSpc>
                <a:spcPct val="90000"/>
              </a:lnSpc>
              <a:spcBef>
                <a:spcPts val="0"/>
              </a:spcBef>
              <a:spcAft>
                <a:spcPts val="0"/>
              </a:spcAft>
              <a:buClr>
                <a:schemeClr val="lt1"/>
              </a:buClr>
              <a:buSzPts val="3200"/>
              <a:buFont typeface="Georgia"/>
              <a:buNone/>
              <a:defRPr sz="2903" b="1"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40" name="Google Shape;140;p14"/>
          <p:cNvSpPr txBox="1">
            <a:spLocks noGrp="1"/>
          </p:cNvSpPr>
          <p:nvPr>
            <p:ph type="body" idx="1"/>
          </p:nvPr>
        </p:nvSpPr>
        <p:spPr>
          <a:xfrm>
            <a:off x="593760" y="4761122"/>
            <a:ext cx="11004479" cy="117142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2"/>
              </a:buClr>
              <a:buSzPts val="1600"/>
              <a:buFont typeface="Arial"/>
              <a:buNone/>
              <a:defRPr sz="1452" b="0" i="0" u="none" strike="noStrike" cap="none">
                <a:solidFill>
                  <a:schemeClr val="dk2"/>
                </a:solidFill>
                <a:latin typeface="Arial"/>
                <a:ea typeface="Arial"/>
                <a:cs typeface="Arial"/>
                <a:sym typeface="Arial"/>
              </a:defRPr>
            </a:lvl1pPr>
            <a:lvl2pPr marL="829544" marR="0" lvl="1" indent="-207386" algn="l">
              <a:lnSpc>
                <a:spcPct val="90000"/>
              </a:lnSpc>
              <a:spcBef>
                <a:spcPts val="500"/>
              </a:spcBef>
              <a:spcAft>
                <a:spcPts val="0"/>
              </a:spcAft>
              <a:buClr>
                <a:srgbClr val="888C98"/>
              </a:buClr>
              <a:buSzPts val="2205"/>
              <a:buFont typeface="Arial"/>
              <a:buNone/>
              <a:defRPr sz="2000" b="0" i="0" u="none" strike="noStrike" cap="none">
                <a:solidFill>
                  <a:srgbClr val="888C98"/>
                </a:solidFill>
                <a:latin typeface="Arial"/>
                <a:ea typeface="Arial"/>
                <a:cs typeface="Arial"/>
                <a:sym typeface="Arial"/>
              </a:defRPr>
            </a:lvl2pPr>
            <a:lvl3pPr marL="1244316" marR="0" lvl="2" indent="-207386" algn="l">
              <a:lnSpc>
                <a:spcPct val="90000"/>
              </a:lnSpc>
              <a:spcBef>
                <a:spcPts val="500"/>
              </a:spcBef>
              <a:spcAft>
                <a:spcPts val="0"/>
              </a:spcAft>
              <a:buClr>
                <a:srgbClr val="888C98"/>
              </a:buClr>
              <a:buSzPts val="1984"/>
              <a:buFont typeface="Arial"/>
              <a:buNone/>
              <a:defRPr sz="1800" b="0" i="0" u="none" strike="noStrike" cap="none">
                <a:solidFill>
                  <a:srgbClr val="888C98"/>
                </a:solidFill>
                <a:latin typeface="Arial"/>
                <a:ea typeface="Arial"/>
                <a:cs typeface="Arial"/>
                <a:sym typeface="Arial"/>
              </a:defRPr>
            </a:lvl3pPr>
            <a:lvl4pPr marL="1659087" marR="0" lvl="3"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4pPr>
            <a:lvl5pPr marL="2073859" marR="0" lvl="4"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5pPr>
            <a:lvl6pPr marL="2488631" marR="0" lvl="5"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6pPr>
            <a:lvl7pPr marL="2903403" marR="0" lvl="6"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7pPr>
            <a:lvl8pPr marL="3318175" marR="0" lvl="7"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8pPr>
            <a:lvl9pPr marL="3732947" marR="0" lvl="8"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9pPr>
          </a:lstStyle>
          <a:p>
            <a:endParaRPr/>
          </a:p>
        </p:txBody>
      </p:sp>
      <p:cxnSp>
        <p:nvCxnSpPr>
          <p:cNvPr id="141" name="Google Shape;141;p14"/>
          <p:cNvCxnSpPr/>
          <p:nvPr/>
        </p:nvCxnSpPr>
        <p:spPr>
          <a:xfrm>
            <a:off x="593762" y="3951775"/>
            <a:ext cx="11004479" cy="0"/>
          </a:xfrm>
          <a:prstGeom prst="straightConnector1">
            <a:avLst/>
          </a:prstGeom>
          <a:noFill/>
          <a:ln w="50800" cap="flat" cmpd="sng">
            <a:solidFill>
              <a:schemeClr val="lt1"/>
            </a:solidFill>
            <a:prstDash val="solid"/>
            <a:miter lim="800000"/>
            <a:headEnd type="none" w="sm" len="sm"/>
            <a:tailEnd type="none" w="sm" len="sm"/>
          </a:ln>
        </p:spPr>
      </p:cxnSp>
      <p:cxnSp>
        <p:nvCxnSpPr>
          <p:cNvPr id="142" name="Google Shape;142;p14"/>
          <p:cNvCxnSpPr/>
          <p:nvPr/>
        </p:nvCxnSpPr>
        <p:spPr>
          <a:xfrm>
            <a:off x="593762" y="6186777"/>
            <a:ext cx="11004479" cy="0"/>
          </a:xfrm>
          <a:prstGeom prst="straightConnector1">
            <a:avLst/>
          </a:prstGeom>
          <a:noFill/>
          <a:ln w="9525" cap="flat" cmpd="sng">
            <a:solidFill>
              <a:schemeClr val="lt1"/>
            </a:solidFill>
            <a:prstDash val="solid"/>
            <a:miter lim="800000"/>
            <a:headEnd type="none" w="sm" len="sm"/>
            <a:tailEnd type="none" w="sm" len="sm"/>
          </a:ln>
        </p:spPr>
      </p:cxnSp>
      <p:pic>
        <p:nvPicPr>
          <p:cNvPr id="143" name="Google Shape;143;p14"/>
          <p:cNvPicPr preferRelativeResize="0"/>
          <p:nvPr/>
        </p:nvPicPr>
        <p:blipFill rotWithShape="1">
          <a:blip r:embed="rId2">
            <a:alphaModFix/>
          </a:blip>
          <a:srcRect/>
          <a:stretch/>
        </p:blipFill>
        <p:spPr>
          <a:xfrm>
            <a:off x="593760" y="6359710"/>
            <a:ext cx="2095256" cy="148003"/>
          </a:xfrm>
          <a:prstGeom prst="rect">
            <a:avLst/>
          </a:prstGeom>
          <a:noFill/>
          <a:ln>
            <a:noFill/>
          </a:ln>
        </p:spPr>
      </p:pic>
      <p:sp>
        <p:nvSpPr>
          <p:cNvPr id="144" name="Google Shape;144;p14"/>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45" name="Google Shape;145;p14"/>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46" name="Google Shape;146;p14"/>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9pPr>
          </a:lstStyle>
          <a:p>
            <a:fld id="{00000000-1234-1234-1234-123412341234}" type="slidenum">
              <a:rPr lang="pl-PL" smtClean="0"/>
              <a:pPr/>
              <a:t>‹Nr.›</a:t>
            </a:fld>
            <a:endParaRPr lang="pl-PL"/>
          </a:p>
        </p:txBody>
      </p:sp>
      <p:sp>
        <p:nvSpPr>
          <p:cNvPr id="147" name="Google Shape;147;p14"/>
          <p:cNvSpPr txBox="1">
            <a:spLocks noGrp="1"/>
          </p:cNvSpPr>
          <p:nvPr>
            <p:ph type="body" idx="2"/>
          </p:nvPr>
        </p:nvSpPr>
        <p:spPr>
          <a:xfrm>
            <a:off x="593761" y="371559"/>
            <a:ext cx="11004479" cy="3329630"/>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lt1"/>
              </a:buClr>
              <a:buSzPts val="1200"/>
              <a:buFont typeface="Arial"/>
              <a:buNone/>
              <a:defRPr sz="1089" b="0" i="0" u="none" strike="noStrike" cap="none">
                <a:solidFill>
                  <a:schemeClr val="lt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127381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usta strona">
  <p:cSld name="Pusta strona">
    <p:spTree>
      <p:nvGrpSpPr>
        <p:cNvPr id="1" name="Shape 148"/>
        <p:cNvGrpSpPr/>
        <p:nvPr/>
      </p:nvGrpSpPr>
      <p:grpSpPr>
        <a:xfrm>
          <a:off x="0" y="0"/>
          <a:ext cx="0" cy="0"/>
          <a:chOff x="0" y="0"/>
          <a:chExt cx="0" cy="0"/>
        </a:xfrm>
      </p:grpSpPr>
      <p:sp>
        <p:nvSpPr>
          <p:cNvPr id="149" name="Google Shape;149;p15"/>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50" name="Google Shape;150;p15"/>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cxnSp>
        <p:nvCxnSpPr>
          <p:cNvPr id="151" name="Google Shape;151;p15"/>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52" name="Google Shape;152;p15"/>
          <p:cNvPicPr preferRelativeResize="0"/>
          <p:nvPr/>
        </p:nvPicPr>
        <p:blipFill rotWithShape="1">
          <a:blip r:embed="rId2">
            <a:alphaModFix/>
          </a:blip>
          <a:srcRect/>
          <a:stretch/>
        </p:blipFill>
        <p:spPr>
          <a:xfrm>
            <a:off x="615768" y="6359710"/>
            <a:ext cx="2095256" cy="148004"/>
          </a:xfrm>
          <a:prstGeom prst="rect">
            <a:avLst/>
          </a:prstGeom>
          <a:noFill/>
          <a:ln>
            <a:noFill/>
          </a:ln>
        </p:spPr>
      </p:pic>
      <p:sp>
        <p:nvSpPr>
          <p:cNvPr id="153" name="Google Shape;153;p15"/>
          <p:cNvSpPr txBox="1">
            <a:spLocks noGrp="1"/>
          </p:cNvSpPr>
          <p:nvPr>
            <p:ph type="sldNum" idx="12"/>
          </p:nvPr>
        </p:nvSpPr>
        <p:spPr>
          <a:xfrm>
            <a:off x="11409031" y="6333135"/>
            <a:ext cx="731738" cy="524986"/>
          </a:xfrm>
          <a:prstGeom prst="rect">
            <a:avLst/>
          </a:prstGeom>
        </p:spPr>
        <p:txBody>
          <a:bodyPr spcFirstLastPara="1" wrap="square" lIns="0" tIns="0" rIns="0" bIns="0" anchor="t" anchorCtr="0">
            <a:noAutofit/>
          </a:bodyPr>
          <a:lstStyle>
            <a:lvl1pPr lvl="0">
              <a:buNone/>
              <a:defRPr sz="1361"/>
            </a:lvl1pPr>
            <a:lvl2pPr lvl="1">
              <a:buNone/>
              <a:defRPr sz="1361"/>
            </a:lvl2pPr>
            <a:lvl3pPr lvl="2">
              <a:buNone/>
              <a:defRPr sz="1361"/>
            </a:lvl3pPr>
            <a:lvl4pPr lvl="3">
              <a:buNone/>
              <a:defRPr sz="1361"/>
            </a:lvl4pPr>
            <a:lvl5pPr lvl="4">
              <a:buNone/>
              <a:defRPr sz="1361"/>
            </a:lvl5pPr>
            <a:lvl6pPr lvl="5">
              <a:buNone/>
              <a:defRPr sz="1361"/>
            </a:lvl6pPr>
            <a:lvl7pPr lvl="6">
              <a:buNone/>
              <a:defRPr sz="1361"/>
            </a:lvl7pPr>
            <a:lvl8pPr lvl="7">
              <a:buNone/>
              <a:defRPr sz="1361"/>
            </a:lvl8pPr>
            <a:lvl9pPr lvl="8">
              <a:buNone/>
              <a:defRPr sz="1361"/>
            </a:lvl9pPr>
          </a:lstStyle>
          <a:p>
            <a:fld id="{00000000-1234-1234-1234-123412341234}" type="slidenum">
              <a:rPr lang="pl-PL" smtClean="0"/>
              <a:pPr/>
              <a:t>‹Nr.›</a:t>
            </a:fld>
            <a:endParaRPr lang="pl-PL"/>
          </a:p>
        </p:txBody>
      </p:sp>
    </p:spTree>
    <p:extLst>
      <p:ext uri="{BB962C8B-B14F-4D97-AF65-F5344CB8AC3E}">
        <p14:creationId xmlns:p14="http://schemas.microsoft.com/office/powerpoint/2010/main" val="3010670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lajd końcowy">
  <p:cSld name="slajd końcowy">
    <p:spTree>
      <p:nvGrpSpPr>
        <p:cNvPr id="1" name="Shape 154"/>
        <p:cNvGrpSpPr/>
        <p:nvPr/>
      </p:nvGrpSpPr>
      <p:grpSpPr>
        <a:xfrm>
          <a:off x="0" y="0"/>
          <a:ext cx="0" cy="0"/>
          <a:chOff x="0" y="0"/>
          <a:chExt cx="0" cy="0"/>
        </a:xfrm>
      </p:grpSpPr>
      <p:sp>
        <p:nvSpPr>
          <p:cNvPr id="155" name="Google Shape;155;p16"/>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56" name="Google Shape;156;p16"/>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cxnSp>
        <p:nvCxnSpPr>
          <p:cNvPr id="157" name="Google Shape;157;p16"/>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58" name="Google Shape;158;p16"/>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159" name="Google Shape;159;p16"/>
          <p:cNvCxnSpPr/>
          <p:nvPr/>
        </p:nvCxnSpPr>
        <p:spPr>
          <a:xfrm>
            <a:off x="593758" y="2778229"/>
            <a:ext cx="8211271" cy="0"/>
          </a:xfrm>
          <a:prstGeom prst="straightConnector1">
            <a:avLst/>
          </a:prstGeom>
          <a:noFill/>
          <a:ln w="50800" cap="flat" cmpd="sng">
            <a:solidFill>
              <a:schemeClr val="dk1"/>
            </a:solidFill>
            <a:prstDash val="solid"/>
            <a:miter lim="800000"/>
            <a:headEnd type="none" w="sm" len="sm"/>
            <a:tailEnd type="none" w="sm" len="sm"/>
          </a:ln>
        </p:spPr>
      </p:cxnSp>
      <p:sp>
        <p:nvSpPr>
          <p:cNvPr id="160" name="Google Shape;160;p16"/>
          <p:cNvSpPr txBox="1">
            <a:spLocks noGrp="1"/>
          </p:cNvSpPr>
          <p:nvPr>
            <p:ph type="title"/>
          </p:nvPr>
        </p:nvSpPr>
        <p:spPr>
          <a:xfrm>
            <a:off x="593759" y="3059960"/>
            <a:ext cx="8211271" cy="1356957"/>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61" name="Google Shape;161;p16"/>
          <p:cNvSpPr txBox="1">
            <a:spLocks noGrp="1"/>
          </p:cNvSpPr>
          <p:nvPr>
            <p:ph type="sldNum" idx="12"/>
          </p:nvPr>
        </p:nvSpPr>
        <p:spPr>
          <a:xfrm>
            <a:off x="11409031" y="6333135"/>
            <a:ext cx="731738" cy="524986"/>
          </a:xfrm>
          <a:prstGeom prst="rect">
            <a:avLst/>
          </a:prstGeom>
        </p:spPr>
        <p:txBody>
          <a:bodyPr spcFirstLastPara="1" wrap="square" lIns="0" tIns="0" rIns="0" bIns="0" anchor="t" anchorCtr="0">
            <a:noAutofit/>
          </a:bodyPr>
          <a:lstStyle>
            <a:lvl1pPr lvl="0">
              <a:buNone/>
              <a:defRPr sz="1361"/>
            </a:lvl1pPr>
            <a:lvl2pPr lvl="1">
              <a:buNone/>
              <a:defRPr sz="1361"/>
            </a:lvl2pPr>
            <a:lvl3pPr lvl="2">
              <a:buNone/>
              <a:defRPr sz="1361"/>
            </a:lvl3pPr>
            <a:lvl4pPr lvl="3">
              <a:buNone/>
              <a:defRPr sz="1361"/>
            </a:lvl4pPr>
            <a:lvl5pPr lvl="4">
              <a:buNone/>
              <a:defRPr sz="1361"/>
            </a:lvl5pPr>
            <a:lvl6pPr lvl="5">
              <a:buNone/>
              <a:defRPr sz="1361"/>
            </a:lvl6pPr>
            <a:lvl7pPr lvl="6">
              <a:buNone/>
              <a:defRPr sz="1361"/>
            </a:lvl7pPr>
            <a:lvl8pPr lvl="7">
              <a:buNone/>
              <a:defRPr sz="1361"/>
            </a:lvl8pPr>
            <a:lvl9pPr lvl="8">
              <a:buNone/>
              <a:defRPr sz="1361"/>
            </a:lvl9pPr>
          </a:lstStyle>
          <a:p>
            <a:fld id="{00000000-1234-1234-1234-123412341234}" type="slidenum">
              <a:rPr lang="pl-PL" smtClean="0"/>
              <a:pPr/>
              <a:t>‹Nr.›</a:t>
            </a:fld>
            <a:endParaRPr lang="pl-PL"/>
          </a:p>
        </p:txBody>
      </p:sp>
    </p:spTree>
    <p:extLst>
      <p:ext uri="{BB962C8B-B14F-4D97-AF65-F5344CB8AC3E}">
        <p14:creationId xmlns:p14="http://schemas.microsoft.com/office/powerpoint/2010/main" val="4043755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kładka granat">
  <p:cSld name="Okładka granat">
    <p:spTree>
      <p:nvGrpSpPr>
        <p:cNvPr id="1" name="Shape 162"/>
        <p:cNvGrpSpPr/>
        <p:nvPr/>
      </p:nvGrpSpPr>
      <p:grpSpPr>
        <a:xfrm>
          <a:off x="0" y="0"/>
          <a:ext cx="0" cy="0"/>
          <a:chOff x="0" y="0"/>
          <a:chExt cx="0" cy="0"/>
        </a:xfrm>
      </p:grpSpPr>
      <p:sp>
        <p:nvSpPr>
          <p:cNvPr id="163" name="Google Shape;163;p17"/>
          <p:cNvSpPr txBox="1">
            <a:spLocks noGrp="1"/>
          </p:cNvSpPr>
          <p:nvPr>
            <p:ph type="ctrTitle"/>
          </p:nvPr>
        </p:nvSpPr>
        <p:spPr>
          <a:xfrm>
            <a:off x="593762" y="4102105"/>
            <a:ext cx="11004478" cy="351803"/>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lt1"/>
              </a:buClr>
              <a:buSzPts val="2800"/>
              <a:buFont typeface="Georgia"/>
              <a:buNone/>
              <a:defRPr sz="2540" b="1"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64" name="Google Shape;164;p17"/>
          <p:cNvSpPr txBox="1">
            <a:spLocks noGrp="1"/>
          </p:cNvSpPr>
          <p:nvPr>
            <p:ph type="subTitle" idx="1"/>
          </p:nvPr>
        </p:nvSpPr>
        <p:spPr>
          <a:xfrm>
            <a:off x="593761" y="4620355"/>
            <a:ext cx="11004479" cy="682898"/>
          </a:xfrm>
          <a:prstGeom prst="rect">
            <a:avLst/>
          </a:prstGeom>
          <a:noFill/>
          <a:ln>
            <a:noFill/>
          </a:ln>
        </p:spPr>
        <p:txBody>
          <a:bodyPr spcFirstLastPara="1" wrap="square" lIns="0" tIns="0" rIns="0" bIns="0" anchor="t" anchorCtr="0">
            <a:noAutofit/>
          </a:bodyPr>
          <a:lstStyle>
            <a:lvl1pPr marR="0" lvl="0" algn="l">
              <a:lnSpc>
                <a:spcPct val="90000"/>
              </a:lnSpc>
              <a:spcBef>
                <a:spcPts val="1000"/>
              </a:spcBef>
              <a:spcAft>
                <a:spcPts val="0"/>
              </a:spcAft>
              <a:buClr>
                <a:schemeClr val="dk2"/>
              </a:buClr>
              <a:buSzPts val="1600"/>
              <a:buFont typeface="Arial"/>
              <a:buNone/>
              <a:defRPr sz="1452" b="0" i="0" u="none" strike="noStrike" cap="none">
                <a:solidFill>
                  <a:schemeClr val="dk2"/>
                </a:solidFill>
                <a:latin typeface="Arial"/>
                <a:ea typeface="Arial"/>
                <a:cs typeface="Arial"/>
                <a:sym typeface="Arial"/>
              </a:defRPr>
            </a:lvl1pPr>
            <a:lvl2pPr marR="0" lvl="1" algn="ctr">
              <a:lnSpc>
                <a:spcPct val="90000"/>
              </a:lnSpc>
              <a:spcBef>
                <a:spcPts val="500"/>
              </a:spcBef>
              <a:spcAft>
                <a:spcPts val="0"/>
              </a:spcAft>
              <a:buClr>
                <a:schemeClr val="dk1"/>
              </a:buClr>
              <a:buSzPts val="2205"/>
              <a:buFont typeface="Arial"/>
              <a:buNone/>
              <a:defRPr sz="2000" b="0" i="0" u="none" strike="noStrike" cap="none">
                <a:solidFill>
                  <a:schemeClr val="dk1"/>
                </a:solidFill>
                <a:latin typeface="Arial"/>
                <a:ea typeface="Arial"/>
                <a:cs typeface="Arial"/>
                <a:sym typeface="Arial"/>
              </a:defRPr>
            </a:lvl2pPr>
            <a:lvl3pPr marR="0" lvl="2" algn="ctr">
              <a:lnSpc>
                <a:spcPct val="90000"/>
              </a:lnSpc>
              <a:spcBef>
                <a:spcPts val="500"/>
              </a:spcBef>
              <a:spcAft>
                <a:spcPts val="0"/>
              </a:spcAft>
              <a:buClr>
                <a:schemeClr val="dk1"/>
              </a:buClr>
              <a:buSzPts val="1984"/>
              <a:buFont typeface="Arial"/>
              <a:buNone/>
              <a:defRPr sz="1800" b="0" i="0" u="none" strike="noStrike" cap="none">
                <a:solidFill>
                  <a:schemeClr val="dk1"/>
                </a:solidFill>
                <a:latin typeface="Arial"/>
                <a:ea typeface="Arial"/>
                <a:cs typeface="Arial"/>
                <a:sym typeface="Arial"/>
              </a:defRPr>
            </a:lvl3pPr>
            <a:lvl4pPr marR="0" lvl="3"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4pPr>
            <a:lvl5pPr marR="0" lvl="4"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5pPr>
            <a:lvl6pPr marR="0" lvl="5"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6pPr>
            <a:lvl7pPr marR="0" lvl="6"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7pPr>
            <a:lvl8pPr marR="0" lvl="7"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8pPr>
            <a:lvl9pPr marR="0" lvl="8"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165" name="Google Shape;165;p17"/>
          <p:cNvCxnSpPr/>
          <p:nvPr/>
        </p:nvCxnSpPr>
        <p:spPr>
          <a:xfrm>
            <a:off x="593763" y="3946718"/>
            <a:ext cx="11004478" cy="0"/>
          </a:xfrm>
          <a:prstGeom prst="straightConnector1">
            <a:avLst/>
          </a:prstGeom>
          <a:noFill/>
          <a:ln w="9525" cap="flat" cmpd="sng">
            <a:solidFill>
              <a:schemeClr val="lt1"/>
            </a:solidFill>
            <a:prstDash val="solid"/>
            <a:miter lim="800000"/>
            <a:headEnd type="none" w="sm" len="sm"/>
            <a:tailEnd type="none" w="sm" len="sm"/>
          </a:ln>
        </p:spPr>
      </p:cxnSp>
      <p:pic>
        <p:nvPicPr>
          <p:cNvPr id="166" name="Google Shape;166;p17"/>
          <p:cNvPicPr preferRelativeResize="0"/>
          <p:nvPr/>
        </p:nvPicPr>
        <p:blipFill rotWithShape="1">
          <a:blip r:embed="rId2">
            <a:alphaModFix/>
          </a:blip>
          <a:srcRect/>
          <a:stretch/>
        </p:blipFill>
        <p:spPr>
          <a:xfrm>
            <a:off x="593760" y="731477"/>
            <a:ext cx="2979751" cy="210483"/>
          </a:xfrm>
          <a:prstGeom prst="rect">
            <a:avLst/>
          </a:prstGeom>
          <a:noFill/>
          <a:ln>
            <a:noFill/>
          </a:ln>
        </p:spPr>
      </p:pic>
      <p:cxnSp>
        <p:nvCxnSpPr>
          <p:cNvPr id="167" name="Google Shape;167;p17"/>
          <p:cNvCxnSpPr/>
          <p:nvPr/>
        </p:nvCxnSpPr>
        <p:spPr>
          <a:xfrm>
            <a:off x="593760" y="489878"/>
            <a:ext cx="10982685" cy="0"/>
          </a:xfrm>
          <a:prstGeom prst="straightConnector1">
            <a:avLst/>
          </a:prstGeom>
          <a:noFill/>
          <a:ln w="50800" cap="flat" cmpd="sng">
            <a:solidFill>
              <a:schemeClr val="lt1"/>
            </a:solidFill>
            <a:prstDash val="solid"/>
            <a:miter lim="800000"/>
            <a:headEnd type="none" w="sm" len="sm"/>
            <a:tailEnd type="none" w="sm" len="sm"/>
          </a:ln>
        </p:spPr>
      </p:cxnSp>
      <p:cxnSp>
        <p:nvCxnSpPr>
          <p:cNvPr id="168" name="Google Shape;168;p17"/>
          <p:cNvCxnSpPr/>
          <p:nvPr/>
        </p:nvCxnSpPr>
        <p:spPr>
          <a:xfrm>
            <a:off x="593763" y="6186777"/>
            <a:ext cx="11004478" cy="0"/>
          </a:xfrm>
          <a:prstGeom prst="straightConnector1">
            <a:avLst/>
          </a:prstGeom>
          <a:noFill/>
          <a:ln w="9525" cap="flat" cmpd="sng">
            <a:solidFill>
              <a:schemeClr val="lt1"/>
            </a:solidFill>
            <a:prstDash val="solid"/>
            <a:miter lim="800000"/>
            <a:headEnd type="none" w="sm" len="sm"/>
            <a:tailEnd type="none" w="sm" len="sm"/>
          </a:ln>
        </p:spPr>
      </p:cxnSp>
      <p:sp>
        <p:nvSpPr>
          <p:cNvPr id="169" name="Google Shape;169;p17"/>
          <p:cNvSpPr txBox="1">
            <a:spLocks noGrp="1"/>
          </p:cNvSpPr>
          <p:nvPr>
            <p:ph type="dt" idx="10"/>
          </p:nvPr>
        </p:nvSpPr>
        <p:spPr>
          <a:xfrm>
            <a:off x="9051225" y="6356351"/>
            <a:ext cx="129668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70" name="Google Shape;170;p17"/>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71" name="Google Shape;171;p17"/>
          <p:cNvSpPr txBox="1">
            <a:spLocks noGrp="1"/>
          </p:cNvSpPr>
          <p:nvPr>
            <p:ph type="sldNum" idx="12"/>
          </p:nvPr>
        </p:nvSpPr>
        <p:spPr>
          <a:xfrm>
            <a:off x="11409031" y="6333135"/>
            <a:ext cx="731738" cy="524986"/>
          </a:xfrm>
          <a:prstGeom prst="rect">
            <a:avLst/>
          </a:prstGeom>
        </p:spPr>
        <p:txBody>
          <a:bodyPr spcFirstLastPara="1" wrap="square" lIns="0" tIns="0" rIns="0" bIns="0" anchor="t" anchorCtr="0">
            <a:noAutofit/>
          </a:bodyPr>
          <a:lstStyle>
            <a:lvl1pPr lvl="0">
              <a:buNone/>
              <a:defRPr sz="1361"/>
            </a:lvl1pPr>
            <a:lvl2pPr lvl="1">
              <a:buNone/>
              <a:defRPr sz="1361"/>
            </a:lvl2pPr>
            <a:lvl3pPr lvl="2">
              <a:buNone/>
              <a:defRPr sz="1361"/>
            </a:lvl3pPr>
            <a:lvl4pPr lvl="3">
              <a:buNone/>
              <a:defRPr sz="1361"/>
            </a:lvl4pPr>
            <a:lvl5pPr lvl="4">
              <a:buNone/>
              <a:defRPr sz="1361"/>
            </a:lvl5pPr>
            <a:lvl6pPr lvl="5">
              <a:buNone/>
              <a:defRPr sz="1361"/>
            </a:lvl6pPr>
            <a:lvl7pPr lvl="6">
              <a:buNone/>
              <a:defRPr sz="1361"/>
            </a:lvl7pPr>
            <a:lvl8pPr lvl="7">
              <a:buNone/>
              <a:defRPr sz="1361"/>
            </a:lvl8pPr>
            <a:lvl9pPr lvl="8">
              <a:buNone/>
              <a:defRPr sz="1361"/>
            </a:lvl9pPr>
          </a:lstStyle>
          <a:p>
            <a:fld id="{00000000-1234-1234-1234-123412341234}" type="slidenum">
              <a:rPr lang="pl-PL" smtClean="0"/>
              <a:pPr/>
              <a:t>‹Nr.›</a:t>
            </a:fld>
            <a:endParaRPr lang="pl-PL"/>
          </a:p>
        </p:txBody>
      </p:sp>
    </p:spTree>
    <p:extLst>
      <p:ext uri="{BB962C8B-B14F-4D97-AF65-F5344CB8AC3E}">
        <p14:creationId xmlns:p14="http://schemas.microsoft.com/office/powerpoint/2010/main" val="1080020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kładka ze zdjęciem">
  <p:cSld name="Okładka ze zdjęciem">
    <p:spTree>
      <p:nvGrpSpPr>
        <p:cNvPr id="1" name="Shape 172"/>
        <p:cNvGrpSpPr/>
        <p:nvPr/>
      </p:nvGrpSpPr>
      <p:grpSpPr>
        <a:xfrm>
          <a:off x="0" y="0"/>
          <a:ext cx="0" cy="0"/>
          <a:chOff x="0" y="0"/>
          <a:chExt cx="0" cy="0"/>
        </a:xfrm>
      </p:grpSpPr>
      <p:sp>
        <p:nvSpPr>
          <p:cNvPr id="173" name="Google Shape;173;p18"/>
          <p:cNvSpPr>
            <a:spLocks noGrp="1"/>
          </p:cNvSpPr>
          <p:nvPr>
            <p:ph type="pic" idx="2"/>
          </p:nvPr>
        </p:nvSpPr>
        <p:spPr>
          <a:xfrm>
            <a:off x="1" y="1"/>
            <a:ext cx="12192000" cy="6857999"/>
          </a:xfrm>
          <a:prstGeom prst="rect">
            <a:avLst/>
          </a:prstGeom>
          <a:noFill/>
          <a:ln>
            <a:noFill/>
          </a:ln>
        </p:spPr>
        <p:txBody>
          <a:bodyPr spcFirstLastPara="1" wrap="square" lIns="0" tIns="0" rIns="0" bIns="0" anchor="t" anchorCtr="0">
            <a:noAutofit/>
          </a:bodyPr>
          <a:lstStyle>
            <a:lvl1pPr marR="0" lvl="0" algn="l" rtl="0">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74" name="Google Shape;174;p18"/>
          <p:cNvSpPr/>
          <p:nvPr/>
        </p:nvSpPr>
        <p:spPr>
          <a:xfrm>
            <a:off x="347567" y="3747176"/>
            <a:ext cx="5872434" cy="3150869"/>
          </a:xfrm>
          <a:prstGeom prst="rect">
            <a:avLst/>
          </a:prstGeom>
          <a:solidFill>
            <a:schemeClr val="lt1"/>
          </a:solidFill>
          <a:ln>
            <a:noFill/>
          </a:ln>
        </p:spPr>
        <p:txBody>
          <a:bodyPr spcFirstLastPara="1" wrap="square" lIns="82939" tIns="41458" rIns="82939" bIns="41458"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33" b="0" i="0" u="none" strike="noStrike" cap="none">
              <a:solidFill>
                <a:schemeClr val="lt1"/>
              </a:solidFill>
              <a:latin typeface="Arial"/>
              <a:ea typeface="Arial"/>
              <a:cs typeface="Arial"/>
              <a:sym typeface="Arial"/>
            </a:endParaRPr>
          </a:p>
        </p:txBody>
      </p:sp>
      <p:sp>
        <p:nvSpPr>
          <p:cNvPr id="175" name="Google Shape;175;p18"/>
          <p:cNvSpPr txBox="1">
            <a:spLocks noGrp="1"/>
          </p:cNvSpPr>
          <p:nvPr>
            <p:ph type="ctrTitle"/>
          </p:nvPr>
        </p:nvSpPr>
        <p:spPr>
          <a:xfrm>
            <a:off x="593760" y="4831930"/>
            <a:ext cx="5378240" cy="251288"/>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2000"/>
              <a:buFont typeface="Georgia"/>
              <a:buNone/>
              <a:defRPr sz="1814"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76" name="Google Shape;176;p18"/>
          <p:cNvSpPr txBox="1">
            <a:spLocks noGrp="1"/>
          </p:cNvSpPr>
          <p:nvPr>
            <p:ph type="subTitle" idx="1"/>
          </p:nvPr>
        </p:nvSpPr>
        <p:spPr>
          <a:xfrm>
            <a:off x="593759" y="5237000"/>
            <a:ext cx="5378240" cy="682898"/>
          </a:xfrm>
          <a:prstGeom prst="rect">
            <a:avLst/>
          </a:prstGeom>
          <a:noFill/>
          <a:ln>
            <a:noFill/>
          </a:ln>
        </p:spPr>
        <p:txBody>
          <a:bodyPr spcFirstLastPara="1" wrap="square" lIns="0" tIns="0" rIns="0" bIns="0" anchor="t" anchorCtr="0">
            <a:noAutofit/>
          </a:bodyPr>
          <a:lstStyle>
            <a:lvl1pPr marR="0" lvl="0" algn="l">
              <a:lnSpc>
                <a:spcPct val="90000"/>
              </a:lnSpc>
              <a:spcBef>
                <a:spcPts val="1000"/>
              </a:spcBef>
              <a:spcAft>
                <a:spcPts val="0"/>
              </a:spcAft>
              <a:buClr>
                <a:schemeClr val="dk2"/>
              </a:buClr>
              <a:buSzPts val="1400"/>
              <a:buFont typeface="Arial"/>
              <a:buNone/>
              <a:defRPr sz="1270" b="0" i="0" u="none" strike="noStrike" cap="none">
                <a:solidFill>
                  <a:schemeClr val="dk2"/>
                </a:solidFill>
                <a:latin typeface="Arial"/>
                <a:ea typeface="Arial"/>
                <a:cs typeface="Arial"/>
                <a:sym typeface="Arial"/>
              </a:defRPr>
            </a:lvl1pPr>
            <a:lvl2pPr marR="0" lvl="1" algn="ctr">
              <a:lnSpc>
                <a:spcPct val="90000"/>
              </a:lnSpc>
              <a:spcBef>
                <a:spcPts val="500"/>
              </a:spcBef>
              <a:spcAft>
                <a:spcPts val="0"/>
              </a:spcAft>
              <a:buClr>
                <a:schemeClr val="dk1"/>
              </a:buClr>
              <a:buSzPts val="2205"/>
              <a:buFont typeface="Arial"/>
              <a:buNone/>
              <a:defRPr sz="2000" b="0" i="0" u="none" strike="noStrike" cap="none">
                <a:solidFill>
                  <a:schemeClr val="dk1"/>
                </a:solidFill>
                <a:latin typeface="Arial"/>
                <a:ea typeface="Arial"/>
                <a:cs typeface="Arial"/>
                <a:sym typeface="Arial"/>
              </a:defRPr>
            </a:lvl2pPr>
            <a:lvl3pPr marR="0" lvl="2" algn="ctr">
              <a:lnSpc>
                <a:spcPct val="90000"/>
              </a:lnSpc>
              <a:spcBef>
                <a:spcPts val="500"/>
              </a:spcBef>
              <a:spcAft>
                <a:spcPts val="0"/>
              </a:spcAft>
              <a:buClr>
                <a:schemeClr val="dk1"/>
              </a:buClr>
              <a:buSzPts val="1984"/>
              <a:buFont typeface="Arial"/>
              <a:buNone/>
              <a:defRPr sz="1800" b="0" i="0" u="none" strike="noStrike" cap="none">
                <a:solidFill>
                  <a:schemeClr val="dk1"/>
                </a:solidFill>
                <a:latin typeface="Arial"/>
                <a:ea typeface="Arial"/>
                <a:cs typeface="Arial"/>
                <a:sym typeface="Arial"/>
              </a:defRPr>
            </a:lvl3pPr>
            <a:lvl4pPr marR="0" lvl="3"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4pPr>
            <a:lvl5pPr marR="0" lvl="4"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5pPr>
            <a:lvl6pPr marR="0" lvl="5"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6pPr>
            <a:lvl7pPr marR="0" lvl="6"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7pPr>
            <a:lvl8pPr marR="0" lvl="7"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8pPr>
            <a:lvl9pPr marR="0" lvl="8"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177" name="Google Shape;177;p18"/>
          <p:cNvCxnSpPr/>
          <p:nvPr/>
        </p:nvCxnSpPr>
        <p:spPr>
          <a:xfrm>
            <a:off x="593761" y="4676542"/>
            <a:ext cx="5378240" cy="0"/>
          </a:xfrm>
          <a:prstGeom prst="straightConnector1">
            <a:avLst/>
          </a:prstGeom>
          <a:noFill/>
          <a:ln w="9525" cap="flat" cmpd="sng">
            <a:solidFill>
              <a:schemeClr val="dk1"/>
            </a:solidFill>
            <a:prstDash val="solid"/>
            <a:miter lim="800000"/>
            <a:headEnd type="none" w="sm" len="sm"/>
            <a:tailEnd type="none" w="sm" len="sm"/>
          </a:ln>
        </p:spPr>
      </p:cxnSp>
      <p:pic>
        <p:nvPicPr>
          <p:cNvPr id="178" name="Google Shape;178;p18"/>
          <p:cNvPicPr preferRelativeResize="0"/>
          <p:nvPr/>
        </p:nvPicPr>
        <p:blipFill rotWithShape="1">
          <a:blip r:embed="rId2">
            <a:alphaModFix/>
          </a:blip>
          <a:srcRect/>
          <a:stretch/>
        </p:blipFill>
        <p:spPr>
          <a:xfrm>
            <a:off x="593760" y="4182019"/>
            <a:ext cx="2979753" cy="210483"/>
          </a:xfrm>
          <a:prstGeom prst="rect">
            <a:avLst/>
          </a:prstGeom>
          <a:noFill/>
          <a:ln>
            <a:noFill/>
          </a:ln>
        </p:spPr>
      </p:pic>
      <p:cxnSp>
        <p:nvCxnSpPr>
          <p:cNvPr id="179" name="Google Shape;179;p18"/>
          <p:cNvCxnSpPr/>
          <p:nvPr/>
        </p:nvCxnSpPr>
        <p:spPr>
          <a:xfrm>
            <a:off x="593761" y="3951775"/>
            <a:ext cx="5378238" cy="0"/>
          </a:xfrm>
          <a:prstGeom prst="straightConnector1">
            <a:avLst/>
          </a:prstGeom>
          <a:noFill/>
          <a:ln w="50800" cap="flat" cmpd="sng">
            <a:solidFill>
              <a:schemeClr val="dk1"/>
            </a:solidFill>
            <a:prstDash val="solid"/>
            <a:miter lim="800000"/>
            <a:headEnd type="none" w="sm" len="sm"/>
            <a:tailEnd type="none" w="sm" len="sm"/>
          </a:ln>
        </p:spPr>
      </p:cxnSp>
      <p:cxnSp>
        <p:nvCxnSpPr>
          <p:cNvPr id="180" name="Google Shape;180;p18"/>
          <p:cNvCxnSpPr/>
          <p:nvPr/>
        </p:nvCxnSpPr>
        <p:spPr>
          <a:xfrm>
            <a:off x="593761" y="6186777"/>
            <a:ext cx="5378240" cy="0"/>
          </a:xfrm>
          <a:prstGeom prst="straightConnector1">
            <a:avLst/>
          </a:prstGeom>
          <a:noFill/>
          <a:ln w="9525" cap="flat" cmpd="sng">
            <a:solidFill>
              <a:schemeClr val="dk1"/>
            </a:solidFill>
            <a:prstDash val="solid"/>
            <a:miter lim="800000"/>
            <a:headEnd type="none" w="sm" len="sm"/>
            <a:tailEnd type="none" w="sm" len="sm"/>
          </a:ln>
        </p:spPr>
      </p:cxnSp>
      <p:sp>
        <p:nvSpPr>
          <p:cNvPr id="181" name="Google Shape;181;p18"/>
          <p:cNvSpPr txBox="1">
            <a:spLocks noGrp="1"/>
          </p:cNvSpPr>
          <p:nvPr>
            <p:ph type="dt" idx="10"/>
          </p:nvPr>
        </p:nvSpPr>
        <p:spPr>
          <a:xfrm>
            <a:off x="4940246" y="6356351"/>
            <a:ext cx="1031753"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82" name="Google Shape;182;p18"/>
          <p:cNvSpPr txBox="1">
            <a:spLocks noGrp="1"/>
          </p:cNvSpPr>
          <p:nvPr>
            <p:ph type="ftr" idx="11"/>
          </p:nvPr>
        </p:nvSpPr>
        <p:spPr>
          <a:xfrm>
            <a:off x="2145226" y="6356351"/>
            <a:ext cx="2547017"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83" name="Google Shape;183;p18"/>
          <p:cNvSpPr txBox="1">
            <a:spLocks noGrp="1"/>
          </p:cNvSpPr>
          <p:nvPr>
            <p:ph type="sldNum" idx="12"/>
          </p:nvPr>
        </p:nvSpPr>
        <p:spPr>
          <a:xfrm>
            <a:off x="11409031" y="6333135"/>
            <a:ext cx="731738" cy="524986"/>
          </a:xfrm>
          <a:prstGeom prst="rect">
            <a:avLst/>
          </a:prstGeom>
        </p:spPr>
        <p:txBody>
          <a:bodyPr spcFirstLastPara="1" wrap="square" lIns="0" tIns="0" rIns="0" bIns="0" anchor="t" anchorCtr="0">
            <a:noAutofit/>
          </a:bodyPr>
          <a:lstStyle>
            <a:lvl1pPr lvl="0">
              <a:buNone/>
              <a:defRPr sz="1361"/>
            </a:lvl1pPr>
            <a:lvl2pPr lvl="1">
              <a:buNone/>
              <a:defRPr sz="1361"/>
            </a:lvl2pPr>
            <a:lvl3pPr lvl="2">
              <a:buNone/>
              <a:defRPr sz="1361"/>
            </a:lvl3pPr>
            <a:lvl4pPr lvl="3">
              <a:buNone/>
              <a:defRPr sz="1361"/>
            </a:lvl4pPr>
            <a:lvl5pPr lvl="4">
              <a:buNone/>
              <a:defRPr sz="1361"/>
            </a:lvl5pPr>
            <a:lvl6pPr lvl="5">
              <a:buNone/>
              <a:defRPr sz="1361"/>
            </a:lvl6pPr>
            <a:lvl7pPr lvl="6">
              <a:buNone/>
              <a:defRPr sz="1361"/>
            </a:lvl7pPr>
            <a:lvl8pPr lvl="7">
              <a:buNone/>
              <a:defRPr sz="1361"/>
            </a:lvl8pPr>
            <a:lvl9pPr lvl="8">
              <a:buNone/>
              <a:defRPr sz="1361"/>
            </a:lvl9pPr>
          </a:lstStyle>
          <a:p>
            <a:fld id="{00000000-1234-1234-1234-123412341234}" type="slidenum">
              <a:rPr lang="pl-PL" smtClean="0"/>
              <a:pPr/>
              <a:t>‹Nr.›</a:t>
            </a:fld>
            <a:endParaRPr lang="pl-PL"/>
          </a:p>
        </p:txBody>
      </p:sp>
    </p:spTree>
    <p:extLst>
      <p:ext uri="{BB962C8B-B14F-4D97-AF65-F5344CB8AC3E}">
        <p14:creationId xmlns:p14="http://schemas.microsoft.com/office/powerpoint/2010/main" val="2594340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lajd tytuł + treść - 1 kolumna">
  <p:cSld name="slajd tytuł + treść - 1 kolumna">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593761" y="702960"/>
            <a:ext cx="11004479" cy="402061"/>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3200"/>
              <a:buFont typeface="Georgia"/>
              <a:buNone/>
              <a:defRPr sz="2903"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31" name="Google Shape;31;p4"/>
          <p:cNvSpPr txBox="1">
            <a:spLocks noGrp="1"/>
          </p:cNvSpPr>
          <p:nvPr>
            <p:ph type="body" idx="1"/>
          </p:nvPr>
        </p:nvSpPr>
        <p:spPr>
          <a:xfrm>
            <a:off x="593761" y="1395893"/>
            <a:ext cx="11004479" cy="4329120"/>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32" name="Google Shape;32;p4"/>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33" name="Google Shape;33;p4"/>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34" name="Google Shape;34;p4"/>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35" name="Google Shape;35;p4"/>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36" name="Google Shape;36;p4"/>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37" name="Google Shape;37;p4"/>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‹Nr.›</a:t>
            </a:fld>
            <a:endParaRPr lang="pl-PL"/>
          </a:p>
        </p:txBody>
      </p:sp>
      <p:sp>
        <p:nvSpPr>
          <p:cNvPr id="38" name="Google Shape;38;p4"/>
          <p:cNvSpPr txBox="1">
            <a:spLocks noGrp="1"/>
          </p:cNvSpPr>
          <p:nvPr>
            <p:ph type="body" idx="2"/>
          </p:nvPr>
        </p:nvSpPr>
        <p:spPr>
          <a:xfrm>
            <a:off x="593760" y="5818211"/>
            <a:ext cx="3289216"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435173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lajd tytuł + treść - 2 kolumny">
  <p:cSld name="slajd tytuł + treść - 2 kolumny">
    <p:spTree>
      <p:nvGrpSpPr>
        <p:cNvPr id="1" name="Shape 39"/>
        <p:cNvGrpSpPr/>
        <p:nvPr/>
      </p:nvGrpSpPr>
      <p:grpSpPr>
        <a:xfrm>
          <a:off x="0" y="0"/>
          <a:ext cx="0" cy="0"/>
          <a:chOff x="0" y="0"/>
          <a:chExt cx="0" cy="0"/>
        </a:xfrm>
      </p:grpSpPr>
      <p:pic>
        <p:nvPicPr>
          <p:cNvPr id="40" name="Google Shape;40;p5"/>
          <p:cNvPicPr preferRelativeResize="0"/>
          <p:nvPr/>
        </p:nvPicPr>
        <p:blipFill rotWithShape="1">
          <a:blip r:embed="rId2">
            <a:alphaModFix/>
          </a:blip>
          <a:srcRect/>
          <a:stretch/>
        </p:blipFill>
        <p:spPr>
          <a:xfrm>
            <a:off x="615768" y="6359710"/>
            <a:ext cx="2095256" cy="148004"/>
          </a:xfrm>
          <a:prstGeom prst="rect">
            <a:avLst/>
          </a:prstGeom>
          <a:noFill/>
          <a:ln>
            <a:noFill/>
          </a:ln>
        </p:spPr>
      </p:pic>
      <p:sp>
        <p:nvSpPr>
          <p:cNvPr id="41" name="Google Shape;41;p5"/>
          <p:cNvSpPr txBox="1">
            <a:spLocks noGrp="1"/>
          </p:cNvSpPr>
          <p:nvPr>
            <p:ph type="body" idx="1"/>
          </p:nvPr>
        </p:nvSpPr>
        <p:spPr>
          <a:xfrm>
            <a:off x="593760" y="1395895"/>
            <a:ext cx="5378237" cy="4336424"/>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2" name="Google Shape;42;p5"/>
          <p:cNvSpPr txBox="1">
            <a:spLocks noGrp="1"/>
          </p:cNvSpPr>
          <p:nvPr>
            <p:ph type="body" idx="2"/>
          </p:nvPr>
        </p:nvSpPr>
        <p:spPr>
          <a:xfrm>
            <a:off x="6220001" y="1395895"/>
            <a:ext cx="5378238" cy="4336424"/>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3" name="Google Shape;43;p5"/>
          <p:cNvSpPr txBox="1">
            <a:spLocks noGrp="1"/>
          </p:cNvSpPr>
          <p:nvPr>
            <p:ph type="title"/>
          </p:nvPr>
        </p:nvSpPr>
        <p:spPr>
          <a:xfrm>
            <a:off x="593761" y="702960"/>
            <a:ext cx="11004479" cy="402061"/>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3200"/>
              <a:buFont typeface="Georgia"/>
              <a:buNone/>
              <a:defRPr sz="2903"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44" name="Google Shape;44;p5"/>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45" name="Google Shape;45;p5"/>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46" name="Google Shape;46;p5"/>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47" name="Google Shape;47;p5"/>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‹Nr.›</a:t>
            </a:fld>
            <a:endParaRPr lang="pl-PL"/>
          </a:p>
        </p:txBody>
      </p:sp>
      <p:cxnSp>
        <p:nvCxnSpPr>
          <p:cNvPr id="48" name="Google Shape;48;p5"/>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sp>
        <p:nvSpPr>
          <p:cNvPr id="49" name="Google Shape;49;p5"/>
          <p:cNvSpPr txBox="1">
            <a:spLocks noGrp="1"/>
          </p:cNvSpPr>
          <p:nvPr>
            <p:ph type="body" idx="3"/>
          </p:nvPr>
        </p:nvSpPr>
        <p:spPr>
          <a:xfrm>
            <a:off x="593760" y="5818211"/>
            <a:ext cx="3289216"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0" name="Google Shape;50;p5"/>
          <p:cNvSpPr txBox="1">
            <a:spLocks noGrp="1"/>
          </p:cNvSpPr>
          <p:nvPr>
            <p:ph type="body" idx="4"/>
          </p:nvPr>
        </p:nvSpPr>
        <p:spPr>
          <a:xfrm>
            <a:off x="6220000" y="5818211"/>
            <a:ext cx="3289216"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179591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slajd tytuł + treść- 4 kolumny">
  <p:cSld name="1_slajd tytuł + treść- 4 kolumny">
    <p:spTree>
      <p:nvGrpSpPr>
        <p:cNvPr id="1" name="Shape 51"/>
        <p:cNvGrpSpPr/>
        <p:nvPr/>
      </p:nvGrpSpPr>
      <p:grpSpPr>
        <a:xfrm>
          <a:off x="0" y="0"/>
          <a:ext cx="0" cy="0"/>
          <a:chOff x="0" y="0"/>
          <a:chExt cx="0" cy="0"/>
        </a:xfrm>
      </p:grpSpPr>
      <p:pic>
        <p:nvPicPr>
          <p:cNvPr id="52" name="Google Shape;52;p6"/>
          <p:cNvPicPr preferRelativeResize="0"/>
          <p:nvPr/>
        </p:nvPicPr>
        <p:blipFill rotWithShape="1">
          <a:blip r:embed="rId2">
            <a:alphaModFix/>
          </a:blip>
          <a:srcRect/>
          <a:stretch/>
        </p:blipFill>
        <p:spPr>
          <a:xfrm>
            <a:off x="593761" y="6359710"/>
            <a:ext cx="2095256" cy="148004"/>
          </a:xfrm>
          <a:prstGeom prst="rect">
            <a:avLst/>
          </a:prstGeom>
          <a:noFill/>
          <a:ln>
            <a:noFill/>
          </a:ln>
        </p:spPr>
      </p:pic>
      <p:sp>
        <p:nvSpPr>
          <p:cNvPr id="53" name="Google Shape;53;p6"/>
          <p:cNvSpPr txBox="1">
            <a:spLocks noGrp="1"/>
          </p:cNvSpPr>
          <p:nvPr>
            <p:ph type="body" idx="1"/>
          </p:nvPr>
        </p:nvSpPr>
        <p:spPr>
          <a:xfrm>
            <a:off x="593761" y="1395895"/>
            <a:ext cx="2547015" cy="4525213"/>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4" name="Google Shape;54;p6"/>
          <p:cNvSpPr txBox="1">
            <a:spLocks noGrp="1"/>
          </p:cNvSpPr>
          <p:nvPr>
            <p:ph type="body" idx="2"/>
          </p:nvPr>
        </p:nvSpPr>
        <p:spPr>
          <a:xfrm>
            <a:off x="6220001" y="1395895"/>
            <a:ext cx="2585030" cy="4525213"/>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5" name="Google Shape;55;p6"/>
          <p:cNvSpPr txBox="1">
            <a:spLocks noGrp="1"/>
          </p:cNvSpPr>
          <p:nvPr>
            <p:ph type="title"/>
          </p:nvPr>
        </p:nvSpPr>
        <p:spPr>
          <a:xfrm>
            <a:off x="593761" y="702960"/>
            <a:ext cx="11004479" cy="402061"/>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3200"/>
              <a:buFont typeface="Georgia"/>
              <a:buNone/>
              <a:defRPr sz="2903"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56" name="Google Shape;56;p6"/>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57" name="Google Shape;57;p6"/>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58" name="Google Shape;58;p6"/>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59" name="Google Shape;59;p6"/>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‹Nr.›</a:t>
            </a:fld>
            <a:endParaRPr lang="pl-PL"/>
          </a:p>
        </p:txBody>
      </p:sp>
      <p:cxnSp>
        <p:nvCxnSpPr>
          <p:cNvPr id="60" name="Google Shape;60;p6"/>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sp>
        <p:nvSpPr>
          <p:cNvPr id="61" name="Google Shape;61;p6"/>
          <p:cNvSpPr txBox="1">
            <a:spLocks noGrp="1"/>
          </p:cNvSpPr>
          <p:nvPr>
            <p:ph type="body" idx="3"/>
          </p:nvPr>
        </p:nvSpPr>
        <p:spPr>
          <a:xfrm>
            <a:off x="3386969" y="1395895"/>
            <a:ext cx="2585030" cy="4525213"/>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Google Shape;62;p6"/>
          <p:cNvSpPr txBox="1">
            <a:spLocks noGrp="1"/>
          </p:cNvSpPr>
          <p:nvPr>
            <p:ph type="body" idx="4"/>
          </p:nvPr>
        </p:nvSpPr>
        <p:spPr>
          <a:xfrm>
            <a:off x="9051225" y="1395895"/>
            <a:ext cx="2547015" cy="4525213"/>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32983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trona przekładkowa">
  <p:cSld name="Strona przekładkowa">
    <p:spTree>
      <p:nvGrpSpPr>
        <p:cNvPr id="1" name="Shape 63"/>
        <p:cNvGrpSpPr/>
        <p:nvPr/>
      </p:nvGrpSpPr>
      <p:grpSpPr>
        <a:xfrm>
          <a:off x="0" y="0"/>
          <a:ext cx="0" cy="0"/>
          <a:chOff x="0" y="0"/>
          <a:chExt cx="0" cy="0"/>
        </a:xfrm>
      </p:grpSpPr>
      <p:sp>
        <p:nvSpPr>
          <p:cNvPr id="64" name="Google Shape;64;p7"/>
          <p:cNvSpPr txBox="1">
            <a:spLocks noGrp="1"/>
          </p:cNvSpPr>
          <p:nvPr>
            <p:ph type="title"/>
          </p:nvPr>
        </p:nvSpPr>
        <p:spPr>
          <a:xfrm>
            <a:off x="593761" y="4155418"/>
            <a:ext cx="11004479" cy="402061"/>
          </a:xfrm>
          <a:prstGeom prst="rect">
            <a:avLst/>
          </a:prstGeom>
          <a:noFill/>
          <a:ln>
            <a:noFill/>
          </a:ln>
        </p:spPr>
        <p:txBody>
          <a:bodyPr spcFirstLastPara="1" wrap="square" lIns="0" tIns="0" rIns="0" bIns="0" anchor="b" anchorCtr="0">
            <a:noAutofit/>
          </a:bodyPr>
          <a:lstStyle>
            <a:lvl1pPr marR="0" lvl="0" algn="l">
              <a:lnSpc>
                <a:spcPct val="90000"/>
              </a:lnSpc>
              <a:spcBef>
                <a:spcPts val="0"/>
              </a:spcBef>
              <a:spcAft>
                <a:spcPts val="0"/>
              </a:spcAft>
              <a:buClr>
                <a:schemeClr val="dk1"/>
              </a:buClr>
              <a:buSzPts val="3200"/>
              <a:buFont typeface="Georgia"/>
              <a:buNone/>
              <a:defRPr sz="2903"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65" name="Google Shape;65;p7"/>
          <p:cNvSpPr txBox="1">
            <a:spLocks noGrp="1"/>
          </p:cNvSpPr>
          <p:nvPr>
            <p:ph type="body" idx="1"/>
          </p:nvPr>
        </p:nvSpPr>
        <p:spPr>
          <a:xfrm>
            <a:off x="593761" y="4761122"/>
            <a:ext cx="11004479" cy="117142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2"/>
              </a:buClr>
              <a:buSzPts val="1600"/>
              <a:buFont typeface="Arial"/>
              <a:buNone/>
              <a:defRPr sz="1452" b="0" i="0" u="none" strike="noStrike" cap="none">
                <a:solidFill>
                  <a:schemeClr val="dk2"/>
                </a:solidFill>
                <a:latin typeface="Arial"/>
                <a:ea typeface="Arial"/>
                <a:cs typeface="Arial"/>
                <a:sym typeface="Arial"/>
              </a:defRPr>
            </a:lvl1pPr>
            <a:lvl2pPr marL="829544" marR="0" lvl="1" indent="-207386" algn="l">
              <a:lnSpc>
                <a:spcPct val="90000"/>
              </a:lnSpc>
              <a:spcBef>
                <a:spcPts val="500"/>
              </a:spcBef>
              <a:spcAft>
                <a:spcPts val="0"/>
              </a:spcAft>
              <a:buClr>
                <a:srgbClr val="888C98"/>
              </a:buClr>
              <a:buSzPts val="2205"/>
              <a:buFont typeface="Arial"/>
              <a:buNone/>
              <a:defRPr sz="2000" b="0" i="0" u="none" strike="noStrike" cap="none">
                <a:solidFill>
                  <a:srgbClr val="888C98"/>
                </a:solidFill>
                <a:latin typeface="Arial"/>
                <a:ea typeface="Arial"/>
                <a:cs typeface="Arial"/>
                <a:sym typeface="Arial"/>
              </a:defRPr>
            </a:lvl2pPr>
            <a:lvl3pPr marL="1244316" marR="0" lvl="2" indent="-207386" algn="l">
              <a:lnSpc>
                <a:spcPct val="90000"/>
              </a:lnSpc>
              <a:spcBef>
                <a:spcPts val="500"/>
              </a:spcBef>
              <a:spcAft>
                <a:spcPts val="0"/>
              </a:spcAft>
              <a:buClr>
                <a:srgbClr val="888C98"/>
              </a:buClr>
              <a:buSzPts val="1984"/>
              <a:buFont typeface="Arial"/>
              <a:buNone/>
              <a:defRPr sz="1800" b="0" i="0" u="none" strike="noStrike" cap="none">
                <a:solidFill>
                  <a:srgbClr val="888C98"/>
                </a:solidFill>
                <a:latin typeface="Arial"/>
                <a:ea typeface="Arial"/>
                <a:cs typeface="Arial"/>
                <a:sym typeface="Arial"/>
              </a:defRPr>
            </a:lvl3pPr>
            <a:lvl4pPr marL="1659087" marR="0" lvl="3"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4pPr>
            <a:lvl5pPr marL="2073859" marR="0" lvl="4"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5pPr>
            <a:lvl6pPr marL="2488631" marR="0" lvl="5"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6pPr>
            <a:lvl7pPr marL="2903403" marR="0" lvl="6"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7pPr>
            <a:lvl8pPr marL="3318175" marR="0" lvl="7"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8pPr>
            <a:lvl9pPr marL="3732947" marR="0" lvl="8"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9pPr>
          </a:lstStyle>
          <a:p>
            <a:endParaRPr/>
          </a:p>
        </p:txBody>
      </p:sp>
      <p:cxnSp>
        <p:nvCxnSpPr>
          <p:cNvPr id="66" name="Google Shape;66;p7"/>
          <p:cNvCxnSpPr/>
          <p:nvPr/>
        </p:nvCxnSpPr>
        <p:spPr>
          <a:xfrm>
            <a:off x="593761" y="3951775"/>
            <a:ext cx="11004479" cy="0"/>
          </a:xfrm>
          <a:prstGeom prst="straightConnector1">
            <a:avLst/>
          </a:prstGeom>
          <a:noFill/>
          <a:ln w="50800" cap="flat" cmpd="sng">
            <a:solidFill>
              <a:schemeClr val="dk1"/>
            </a:solidFill>
            <a:prstDash val="solid"/>
            <a:miter lim="800000"/>
            <a:headEnd type="none" w="sm" len="sm"/>
            <a:tailEnd type="none" w="sm" len="sm"/>
          </a:ln>
        </p:spPr>
      </p:cxnSp>
      <p:cxnSp>
        <p:nvCxnSpPr>
          <p:cNvPr id="67" name="Google Shape;67;p7"/>
          <p:cNvCxnSpPr/>
          <p:nvPr/>
        </p:nvCxnSpPr>
        <p:spPr>
          <a:xfrm>
            <a:off x="593761" y="6186777"/>
            <a:ext cx="11004480" cy="0"/>
          </a:xfrm>
          <a:prstGeom prst="straightConnector1">
            <a:avLst/>
          </a:prstGeom>
          <a:noFill/>
          <a:ln w="9525" cap="flat" cmpd="sng">
            <a:solidFill>
              <a:schemeClr val="dk1"/>
            </a:solidFill>
            <a:prstDash val="solid"/>
            <a:miter lim="800000"/>
            <a:headEnd type="none" w="sm" len="sm"/>
            <a:tailEnd type="none" w="sm" len="sm"/>
          </a:ln>
        </p:spPr>
      </p:cxnSp>
      <p:pic>
        <p:nvPicPr>
          <p:cNvPr id="68" name="Google Shape;68;p7"/>
          <p:cNvPicPr preferRelativeResize="0"/>
          <p:nvPr/>
        </p:nvPicPr>
        <p:blipFill rotWithShape="1">
          <a:blip r:embed="rId2">
            <a:alphaModFix/>
          </a:blip>
          <a:srcRect/>
          <a:stretch/>
        </p:blipFill>
        <p:spPr>
          <a:xfrm>
            <a:off x="593761" y="6359710"/>
            <a:ext cx="2095256" cy="148004"/>
          </a:xfrm>
          <a:prstGeom prst="rect">
            <a:avLst/>
          </a:prstGeom>
          <a:noFill/>
          <a:ln>
            <a:noFill/>
          </a:ln>
        </p:spPr>
      </p:pic>
      <p:sp>
        <p:nvSpPr>
          <p:cNvPr id="69" name="Google Shape;69;p7"/>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70" name="Google Shape;70;p7"/>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71" name="Google Shape;71;p7"/>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‹Nr.›</a:t>
            </a:fld>
            <a:endParaRPr lang="pl-PL"/>
          </a:p>
        </p:txBody>
      </p:sp>
      <p:sp>
        <p:nvSpPr>
          <p:cNvPr id="72" name="Google Shape;72;p7"/>
          <p:cNvSpPr txBox="1">
            <a:spLocks noGrp="1"/>
          </p:cNvSpPr>
          <p:nvPr>
            <p:ph type="body" idx="2"/>
          </p:nvPr>
        </p:nvSpPr>
        <p:spPr>
          <a:xfrm>
            <a:off x="593761" y="371559"/>
            <a:ext cx="11004479" cy="3329630"/>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481945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lajd duży tytuł + treść">
  <p:cSld name="slajd duży tytuł + treść">
    <p:spTree>
      <p:nvGrpSpPr>
        <p:cNvPr id="1" name="Shape 73"/>
        <p:cNvGrpSpPr/>
        <p:nvPr/>
      </p:nvGrpSpPr>
      <p:grpSpPr>
        <a:xfrm>
          <a:off x="0" y="0"/>
          <a:ext cx="0" cy="0"/>
          <a:chOff x="0" y="0"/>
          <a:chExt cx="0" cy="0"/>
        </a:xfrm>
      </p:grpSpPr>
      <p:sp>
        <p:nvSpPr>
          <p:cNvPr id="74" name="Google Shape;74;p8"/>
          <p:cNvSpPr txBox="1">
            <a:spLocks noGrp="1"/>
          </p:cNvSpPr>
          <p:nvPr>
            <p:ph type="title"/>
          </p:nvPr>
        </p:nvSpPr>
        <p:spPr>
          <a:xfrm>
            <a:off x="593761" y="702959"/>
            <a:ext cx="11004479" cy="1356957"/>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75" name="Google Shape;75;p8"/>
          <p:cNvSpPr txBox="1">
            <a:spLocks noGrp="1"/>
          </p:cNvSpPr>
          <p:nvPr>
            <p:ph type="body" idx="1"/>
          </p:nvPr>
        </p:nvSpPr>
        <p:spPr>
          <a:xfrm>
            <a:off x="593761" y="2459977"/>
            <a:ext cx="11004479" cy="3265036"/>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2400"/>
              <a:buFont typeface="Arial"/>
              <a:buNone/>
              <a:defRPr sz="2177" b="0" i="0" u="none" strike="noStrike" cap="none">
                <a:solidFill>
                  <a:schemeClr val="dk1"/>
                </a:solidFill>
                <a:latin typeface="Arial"/>
                <a:ea typeface="Arial"/>
                <a:cs typeface="Arial"/>
                <a:sym typeface="Arial"/>
              </a:defRPr>
            </a:lvl1pPr>
            <a:lvl2pPr marL="829544" marR="0" lvl="1"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2pPr>
            <a:lvl3pPr marL="1244316" marR="0" lvl="2"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3pPr>
            <a:lvl4pPr marL="1659087" marR="0" lvl="3"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4pPr>
            <a:lvl5pPr marL="2073859" marR="0" lvl="4"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76" name="Google Shape;76;p8"/>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77" name="Google Shape;77;p8"/>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78" name="Google Shape;78;p8"/>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79" name="Google Shape;79;p8"/>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80" name="Google Shape;80;p8"/>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81" name="Google Shape;81;p8"/>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‹Nr.›</a:t>
            </a:fld>
            <a:endParaRPr lang="pl-PL"/>
          </a:p>
        </p:txBody>
      </p:sp>
      <p:sp>
        <p:nvSpPr>
          <p:cNvPr id="82" name="Google Shape;82;p8"/>
          <p:cNvSpPr txBox="1">
            <a:spLocks noGrp="1"/>
          </p:cNvSpPr>
          <p:nvPr>
            <p:ph type="body" idx="2"/>
          </p:nvPr>
        </p:nvSpPr>
        <p:spPr>
          <a:xfrm>
            <a:off x="593760" y="5818211"/>
            <a:ext cx="5378238"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79040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lajd duży tytul + 2x treść" type="obj">
  <p:cSld name="slajd duży tytul + 2x treść">
    <p:spTree>
      <p:nvGrpSpPr>
        <p:cNvPr id="1" name="Shape 83"/>
        <p:cNvGrpSpPr/>
        <p:nvPr/>
      </p:nvGrpSpPr>
      <p:grpSpPr>
        <a:xfrm>
          <a:off x="0" y="0"/>
          <a:ext cx="0" cy="0"/>
          <a:chOff x="0" y="0"/>
          <a:chExt cx="0" cy="0"/>
        </a:xfrm>
      </p:grpSpPr>
      <p:sp>
        <p:nvSpPr>
          <p:cNvPr id="84" name="Google Shape;84;p9"/>
          <p:cNvSpPr txBox="1">
            <a:spLocks noGrp="1"/>
          </p:cNvSpPr>
          <p:nvPr>
            <p:ph type="title"/>
          </p:nvPr>
        </p:nvSpPr>
        <p:spPr>
          <a:xfrm>
            <a:off x="593761" y="702959"/>
            <a:ext cx="11004479" cy="1356957"/>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85" name="Google Shape;85;p9"/>
          <p:cNvSpPr txBox="1">
            <a:spLocks noGrp="1"/>
          </p:cNvSpPr>
          <p:nvPr>
            <p:ph type="body" idx="1"/>
          </p:nvPr>
        </p:nvSpPr>
        <p:spPr>
          <a:xfrm>
            <a:off x="593761" y="2459977"/>
            <a:ext cx="5378238" cy="3265036"/>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2400"/>
              <a:buFont typeface="Arial"/>
              <a:buNone/>
              <a:defRPr sz="2177" b="0" i="0" u="none" strike="noStrike" cap="none">
                <a:solidFill>
                  <a:schemeClr val="dk1"/>
                </a:solidFill>
                <a:latin typeface="Arial"/>
                <a:ea typeface="Arial"/>
                <a:cs typeface="Arial"/>
                <a:sym typeface="Arial"/>
              </a:defRPr>
            </a:lvl1pPr>
            <a:lvl2pPr marL="829544" marR="0" lvl="1"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2pPr>
            <a:lvl3pPr marL="1244316" marR="0" lvl="2"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3pPr>
            <a:lvl4pPr marL="1659087" marR="0" lvl="3"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4pPr>
            <a:lvl5pPr marL="2073859" marR="0" lvl="4"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86" name="Google Shape;86;p9"/>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87" name="Google Shape;87;p9"/>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88" name="Google Shape;88;p9"/>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89" name="Google Shape;89;p9"/>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90" name="Google Shape;90;p9"/>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91" name="Google Shape;91;p9"/>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‹Nr.›</a:t>
            </a:fld>
            <a:endParaRPr lang="pl-PL"/>
          </a:p>
        </p:txBody>
      </p:sp>
      <p:sp>
        <p:nvSpPr>
          <p:cNvPr id="92" name="Google Shape;92;p9"/>
          <p:cNvSpPr txBox="1">
            <a:spLocks noGrp="1"/>
          </p:cNvSpPr>
          <p:nvPr>
            <p:ph type="body" idx="2"/>
          </p:nvPr>
        </p:nvSpPr>
        <p:spPr>
          <a:xfrm>
            <a:off x="6220002" y="2459977"/>
            <a:ext cx="5378238" cy="3265036"/>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2400"/>
              <a:buFont typeface="Arial"/>
              <a:buNone/>
              <a:defRPr sz="2177" b="0" i="0" u="none" strike="noStrike" cap="none">
                <a:solidFill>
                  <a:schemeClr val="dk1"/>
                </a:solidFill>
                <a:latin typeface="Arial"/>
                <a:ea typeface="Arial"/>
                <a:cs typeface="Arial"/>
                <a:sym typeface="Arial"/>
              </a:defRPr>
            </a:lvl1pPr>
            <a:lvl2pPr marL="829544" marR="0" lvl="1"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2pPr>
            <a:lvl3pPr marL="1244316" marR="0" lvl="2"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3pPr>
            <a:lvl4pPr marL="1659087" marR="0" lvl="3"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4pPr>
            <a:lvl5pPr marL="2073859" marR="0" lvl="4"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208919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lajd mieszany">
  <p:cSld name="slajd mieszany">
    <p:spTree>
      <p:nvGrpSpPr>
        <p:cNvPr id="1" name="Shape 93"/>
        <p:cNvGrpSpPr/>
        <p:nvPr/>
      </p:nvGrpSpPr>
      <p:grpSpPr>
        <a:xfrm>
          <a:off x="0" y="0"/>
          <a:ext cx="0" cy="0"/>
          <a:chOff x="0" y="0"/>
          <a:chExt cx="0" cy="0"/>
        </a:xfrm>
      </p:grpSpPr>
      <p:sp>
        <p:nvSpPr>
          <p:cNvPr id="94" name="Google Shape;94;p10"/>
          <p:cNvSpPr txBox="1">
            <a:spLocks noGrp="1"/>
          </p:cNvSpPr>
          <p:nvPr>
            <p:ph type="title"/>
          </p:nvPr>
        </p:nvSpPr>
        <p:spPr>
          <a:xfrm>
            <a:off x="593761" y="807668"/>
            <a:ext cx="4178265" cy="1249731"/>
          </a:xfrm>
          <a:prstGeom prst="rect">
            <a:avLst/>
          </a:prstGeom>
          <a:noFill/>
          <a:ln>
            <a:noFill/>
          </a:ln>
        </p:spPr>
        <p:txBody>
          <a:bodyPr spcFirstLastPara="1" wrap="square" lIns="0" tIns="0" rIns="0" bIns="0" anchor="b" anchorCtr="0">
            <a:noAutofit/>
          </a:bodyPr>
          <a:lstStyle>
            <a:lvl1pPr marR="0" lvl="0" algn="l">
              <a:lnSpc>
                <a:spcPct val="90000"/>
              </a:lnSpc>
              <a:spcBef>
                <a:spcPts val="0"/>
              </a:spcBef>
              <a:spcAft>
                <a:spcPts val="0"/>
              </a:spcAft>
              <a:buClr>
                <a:schemeClr val="dk1"/>
              </a:buClr>
              <a:buSzPts val="3527"/>
              <a:buFont typeface="Georgia"/>
              <a:buNone/>
              <a:defRPr sz="3200"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95" name="Google Shape;95;p10"/>
          <p:cNvSpPr txBox="1">
            <a:spLocks noGrp="1"/>
          </p:cNvSpPr>
          <p:nvPr>
            <p:ph type="body" idx="1"/>
          </p:nvPr>
        </p:nvSpPr>
        <p:spPr>
          <a:xfrm>
            <a:off x="5026539" y="807669"/>
            <a:ext cx="6571701" cy="4847687"/>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34409" algn="l">
              <a:lnSpc>
                <a:spcPct val="90000"/>
              </a:lnSpc>
              <a:spcBef>
                <a:spcPts val="500"/>
              </a:spcBef>
              <a:spcAft>
                <a:spcPts val="0"/>
              </a:spcAft>
              <a:buClr>
                <a:schemeClr val="dk1"/>
              </a:buClr>
              <a:buSzPts val="2205"/>
              <a:buFont typeface="Arial"/>
              <a:buChar char="•"/>
              <a:defRPr sz="2000" b="0" i="0" u="none" strike="noStrike" cap="none">
                <a:solidFill>
                  <a:schemeClr val="dk1"/>
                </a:solidFill>
                <a:latin typeface="Arial"/>
                <a:ea typeface="Arial"/>
                <a:cs typeface="Arial"/>
                <a:sym typeface="Arial"/>
              </a:defRPr>
            </a:lvl6pPr>
            <a:lvl7pPr marL="2903403" marR="0" lvl="6" indent="-334409" algn="l">
              <a:lnSpc>
                <a:spcPct val="90000"/>
              </a:lnSpc>
              <a:spcBef>
                <a:spcPts val="500"/>
              </a:spcBef>
              <a:spcAft>
                <a:spcPts val="0"/>
              </a:spcAft>
              <a:buClr>
                <a:schemeClr val="dk1"/>
              </a:buClr>
              <a:buSzPts val="2205"/>
              <a:buFont typeface="Arial"/>
              <a:buChar char="•"/>
              <a:defRPr sz="2000" b="0" i="0" u="none" strike="noStrike" cap="none">
                <a:solidFill>
                  <a:schemeClr val="dk1"/>
                </a:solidFill>
                <a:latin typeface="Arial"/>
                <a:ea typeface="Arial"/>
                <a:cs typeface="Arial"/>
                <a:sym typeface="Arial"/>
              </a:defRPr>
            </a:lvl7pPr>
            <a:lvl8pPr marL="3318175" marR="0" lvl="7" indent="-334409" algn="l">
              <a:lnSpc>
                <a:spcPct val="90000"/>
              </a:lnSpc>
              <a:spcBef>
                <a:spcPts val="500"/>
              </a:spcBef>
              <a:spcAft>
                <a:spcPts val="0"/>
              </a:spcAft>
              <a:buClr>
                <a:schemeClr val="dk1"/>
              </a:buClr>
              <a:buSzPts val="2205"/>
              <a:buFont typeface="Arial"/>
              <a:buChar char="•"/>
              <a:defRPr sz="2000" b="0" i="0" u="none" strike="noStrike" cap="none">
                <a:solidFill>
                  <a:schemeClr val="dk1"/>
                </a:solidFill>
                <a:latin typeface="Arial"/>
                <a:ea typeface="Arial"/>
                <a:cs typeface="Arial"/>
                <a:sym typeface="Arial"/>
              </a:defRPr>
            </a:lvl8pPr>
            <a:lvl9pPr marL="3732947" marR="0" lvl="8" indent="-334409" algn="l">
              <a:lnSpc>
                <a:spcPct val="90000"/>
              </a:lnSpc>
              <a:spcBef>
                <a:spcPts val="500"/>
              </a:spcBef>
              <a:spcAft>
                <a:spcPts val="0"/>
              </a:spcAft>
              <a:buClr>
                <a:schemeClr val="dk1"/>
              </a:buClr>
              <a:buSzPts val="2205"/>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6" name="Google Shape;96;p10"/>
          <p:cNvSpPr txBox="1">
            <a:spLocks noGrp="1"/>
          </p:cNvSpPr>
          <p:nvPr>
            <p:ph type="body" idx="2"/>
          </p:nvPr>
        </p:nvSpPr>
        <p:spPr>
          <a:xfrm>
            <a:off x="593761" y="2732675"/>
            <a:ext cx="4178265" cy="3211317"/>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800"/>
              <a:buFont typeface="Arial"/>
              <a:buNone/>
              <a:defRPr sz="1633" b="0" i="0" u="none" strike="noStrike" cap="none">
                <a:solidFill>
                  <a:schemeClr val="dk1"/>
                </a:solidFill>
                <a:latin typeface="Arial"/>
                <a:ea typeface="Arial"/>
                <a:cs typeface="Arial"/>
                <a:sym typeface="Arial"/>
              </a:defRPr>
            </a:lvl1pPr>
            <a:lvl2pPr marL="829544" marR="0" lvl="1" indent="-207386" algn="l">
              <a:lnSpc>
                <a:spcPct val="90000"/>
              </a:lnSpc>
              <a:spcBef>
                <a:spcPts val="500"/>
              </a:spcBef>
              <a:spcAft>
                <a:spcPts val="0"/>
              </a:spcAft>
              <a:buClr>
                <a:schemeClr val="dk1"/>
              </a:buClr>
              <a:buSzPts val="1543"/>
              <a:buFont typeface="Arial"/>
              <a:buNone/>
              <a:defRPr sz="1400" b="0" i="0" u="none" strike="noStrike" cap="none">
                <a:solidFill>
                  <a:schemeClr val="dk1"/>
                </a:solidFill>
                <a:latin typeface="Arial"/>
                <a:ea typeface="Arial"/>
                <a:cs typeface="Arial"/>
                <a:sym typeface="Arial"/>
              </a:defRPr>
            </a:lvl2pPr>
            <a:lvl3pPr marL="1244316" marR="0" lvl="2" indent="-207386" algn="l">
              <a:lnSpc>
                <a:spcPct val="90000"/>
              </a:lnSpc>
              <a:spcBef>
                <a:spcPts val="500"/>
              </a:spcBef>
              <a:spcAft>
                <a:spcPts val="0"/>
              </a:spcAft>
              <a:buClr>
                <a:schemeClr val="dk1"/>
              </a:buClr>
              <a:buSzPts val="1323"/>
              <a:buFont typeface="Arial"/>
              <a:buNone/>
              <a:defRPr sz="1200" b="0" i="0" u="none" strike="noStrike" cap="none">
                <a:solidFill>
                  <a:schemeClr val="dk1"/>
                </a:solidFill>
                <a:latin typeface="Arial"/>
                <a:ea typeface="Arial"/>
                <a:cs typeface="Arial"/>
                <a:sym typeface="Arial"/>
              </a:defRPr>
            </a:lvl3pPr>
            <a:lvl4pPr marL="1659087" marR="0" lvl="3"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4pPr>
            <a:lvl5pPr marL="2073859" marR="0" lvl="4"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5pPr>
            <a:lvl6pPr marL="2488631" marR="0" lvl="5"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6pPr>
            <a:lvl7pPr marL="2903403" marR="0" lvl="6"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7pPr>
            <a:lvl8pPr marL="3318175" marR="0" lvl="7"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8pPr>
            <a:lvl9pPr marL="3732947" marR="0" lvl="8"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9pPr>
          </a:lstStyle>
          <a:p>
            <a:endParaRPr/>
          </a:p>
        </p:txBody>
      </p:sp>
      <p:sp>
        <p:nvSpPr>
          <p:cNvPr id="97" name="Google Shape;97;p10"/>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98" name="Google Shape;98;p10"/>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99" name="Google Shape;99;p10"/>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‹Nr.›</a:t>
            </a:fld>
            <a:endParaRPr lang="pl-PL"/>
          </a:p>
        </p:txBody>
      </p:sp>
      <p:cxnSp>
        <p:nvCxnSpPr>
          <p:cNvPr id="100" name="Google Shape;100;p10"/>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cxnSp>
        <p:nvCxnSpPr>
          <p:cNvPr id="101" name="Google Shape;101;p10"/>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pic>
        <p:nvPicPr>
          <p:cNvPr id="102" name="Google Shape;102;p10"/>
          <p:cNvPicPr preferRelativeResize="0"/>
          <p:nvPr/>
        </p:nvPicPr>
        <p:blipFill rotWithShape="1">
          <a:blip r:embed="rId2">
            <a:alphaModFix/>
          </a:blip>
          <a:srcRect/>
          <a:stretch/>
        </p:blipFill>
        <p:spPr>
          <a:xfrm>
            <a:off x="615768" y="6359710"/>
            <a:ext cx="2095256" cy="148004"/>
          </a:xfrm>
          <a:prstGeom prst="rect">
            <a:avLst/>
          </a:prstGeom>
          <a:noFill/>
          <a:ln>
            <a:noFill/>
          </a:ln>
        </p:spPr>
      </p:pic>
      <p:sp>
        <p:nvSpPr>
          <p:cNvPr id="103" name="Google Shape;103;p10"/>
          <p:cNvSpPr txBox="1">
            <a:spLocks noGrp="1"/>
          </p:cNvSpPr>
          <p:nvPr>
            <p:ph type="body" idx="3"/>
          </p:nvPr>
        </p:nvSpPr>
        <p:spPr>
          <a:xfrm>
            <a:off x="5023173" y="5818211"/>
            <a:ext cx="3289216"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104" name="Google Shape;104;p10"/>
          <p:cNvCxnSpPr/>
          <p:nvPr/>
        </p:nvCxnSpPr>
        <p:spPr>
          <a:xfrm>
            <a:off x="593761" y="2559742"/>
            <a:ext cx="4178265" cy="0"/>
          </a:xfrm>
          <a:prstGeom prst="straightConnector1">
            <a:avLst/>
          </a:prstGeom>
          <a:noFill/>
          <a:ln w="9525" cap="flat" cmpd="sng">
            <a:solidFill>
              <a:schemeClr val="dk1"/>
            </a:solidFill>
            <a:prstDash val="solid"/>
            <a:miter lim="800000"/>
            <a:headEnd type="none" w="sm" len="sm"/>
            <a:tailEnd type="none" w="sm" len="sm"/>
          </a:ln>
        </p:spPr>
      </p:cxnSp>
    </p:spTree>
    <p:extLst>
      <p:ext uri="{BB962C8B-B14F-4D97-AF65-F5344CB8AC3E}">
        <p14:creationId xmlns:p14="http://schemas.microsoft.com/office/powerpoint/2010/main" val="29238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Hasło, cytat 1">
  <p:cSld name="Hasło, cytat 1">
    <p:spTree>
      <p:nvGrpSpPr>
        <p:cNvPr id="1" name="Shape 105"/>
        <p:cNvGrpSpPr/>
        <p:nvPr/>
      </p:nvGrpSpPr>
      <p:grpSpPr>
        <a:xfrm>
          <a:off x="0" y="0"/>
          <a:ext cx="0" cy="0"/>
          <a:chOff x="0" y="0"/>
          <a:chExt cx="0" cy="0"/>
        </a:xfrm>
      </p:grpSpPr>
      <p:sp>
        <p:nvSpPr>
          <p:cNvPr id="106" name="Google Shape;106;p11"/>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07" name="Google Shape;107;p11"/>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08" name="Google Shape;108;p11"/>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‹Nr.›</a:t>
            </a:fld>
            <a:endParaRPr lang="pl-PL"/>
          </a:p>
        </p:txBody>
      </p:sp>
      <p:cxnSp>
        <p:nvCxnSpPr>
          <p:cNvPr id="109" name="Google Shape;109;p11"/>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10" name="Google Shape;110;p11"/>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111" name="Google Shape;111;p11"/>
          <p:cNvCxnSpPr/>
          <p:nvPr/>
        </p:nvCxnSpPr>
        <p:spPr>
          <a:xfrm>
            <a:off x="3386969" y="2063119"/>
            <a:ext cx="8211271" cy="0"/>
          </a:xfrm>
          <a:prstGeom prst="straightConnector1">
            <a:avLst/>
          </a:prstGeom>
          <a:noFill/>
          <a:ln w="50800" cap="flat" cmpd="sng">
            <a:solidFill>
              <a:schemeClr val="dk1"/>
            </a:solidFill>
            <a:prstDash val="solid"/>
            <a:miter lim="800000"/>
            <a:headEnd type="none" w="sm" len="sm"/>
            <a:tailEnd type="none" w="sm" len="sm"/>
          </a:ln>
        </p:spPr>
      </p:cxnSp>
      <p:sp>
        <p:nvSpPr>
          <p:cNvPr id="112" name="Google Shape;112;p11"/>
          <p:cNvSpPr txBox="1">
            <a:spLocks noGrp="1"/>
          </p:cNvSpPr>
          <p:nvPr>
            <p:ph type="title"/>
          </p:nvPr>
        </p:nvSpPr>
        <p:spPr>
          <a:xfrm>
            <a:off x="3386970" y="2344850"/>
            <a:ext cx="8211271" cy="678479"/>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113" name="Google Shape;113;p11"/>
          <p:cNvCxnSpPr/>
          <p:nvPr/>
        </p:nvCxnSpPr>
        <p:spPr>
          <a:xfrm>
            <a:off x="3386969" y="4173029"/>
            <a:ext cx="8211271" cy="0"/>
          </a:xfrm>
          <a:prstGeom prst="straightConnector1">
            <a:avLst/>
          </a:prstGeom>
          <a:noFill/>
          <a:ln w="9525" cap="flat" cmpd="sng">
            <a:solidFill>
              <a:schemeClr val="dk1"/>
            </a:solidFill>
            <a:prstDash val="solid"/>
            <a:miter lim="800000"/>
            <a:headEnd type="none" w="sm" len="sm"/>
            <a:tailEnd type="none" w="sm" len="sm"/>
          </a:ln>
        </p:spPr>
      </p:cxnSp>
      <p:sp>
        <p:nvSpPr>
          <p:cNvPr id="114" name="Google Shape;114;p11"/>
          <p:cNvSpPr txBox="1"/>
          <p:nvPr/>
        </p:nvSpPr>
        <p:spPr>
          <a:xfrm>
            <a:off x="3386970" y="4342604"/>
            <a:ext cx="8211271" cy="201031"/>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1600"/>
              <a:buFont typeface="Arial"/>
              <a:buNone/>
            </a:pPr>
            <a:r>
              <a:rPr lang="pl-PL" sz="1452" b="0" i="0" u="none" strike="noStrike" cap="none">
                <a:solidFill>
                  <a:schemeClr val="dk1"/>
                </a:solidFill>
                <a:latin typeface="Arial"/>
                <a:ea typeface="Arial"/>
                <a:cs typeface="Arial"/>
                <a:sym typeface="Arial"/>
              </a:rPr>
              <a:t>Podpis, dopisek, podtytuł, etc.</a:t>
            </a:r>
            <a:endParaRPr sz="1452"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1382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93761" y="702960"/>
            <a:ext cx="11004479" cy="40206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1"/>
              </a:buClr>
              <a:buSzPts val="3200"/>
              <a:buFont typeface="Georgia"/>
              <a:buNone/>
              <a:defRPr sz="3200" b="1"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93761" y="1373675"/>
            <a:ext cx="11004479" cy="4351338"/>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102"/>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304800" algn="l" rtl="0">
              <a:lnSpc>
                <a:spcPct val="90000"/>
              </a:lnSpc>
              <a:spcBef>
                <a:spcPts val="551"/>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0000"/>
              </a:lnSpc>
              <a:spcBef>
                <a:spcPts val="551"/>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0000"/>
              </a:lnSpc>
              <a:spcBef>
                <a:spcPts val="551"/>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551"/>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4583"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Arial"/>
                <a:ea typeface="Arial"/>
                <a:cs typeface="Arial"/>
                <a:sym typeface="Arial"/>
              </a:defRPr>
            </a:lvl6pPr>
            <a:lvl7pPr marL="3200400" marR="0" lvl="6" indent="-354583"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Arial"/>
                <a:ea typeface="Arial"/>
                <a:cs typeface="Arial"/>
                <a:sym typeface="Arial"/>
              </a:defRPr>
            </a:lvl7pPr>
            <a:lvl8pPr marL="3657600" marR="0" lvl="7" indent="-354584"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Arial"/>
                <a:ea typeface="Arial"/>
                <a:cs typeface="Arial"/>
                <a:sym typeface="Arial"/>
              </a:defRPr>
            </a:lvl8pPr>
            <a:lvl9pPr marL="4114800" marR="0" lvl="8" indent="-354584"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089"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rtl="0">
              <a:lnSpc>
                <a:spcPct val="100000"/>
              </a:lnSpc>
              <a:spcBef>
                <a:spcPts val="0"/>
              </a:spcBef>
              <a:spcAft>
                <a:spcPts val="0"/>
              </a:spcAft>
              <a:buClr>
                <a:srgbClr val="000000"/>
              </a:buClr>
              <a:buSzPts val="1400"/>
              <a:buFont typeface="Arial"/>
              <a:buNone/>
              <a:defRPr sz="1089"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‹Nr.›</a:t>
            </a:fld>
            <a:endParaRPr lang="pl-PL"/>
          </a:p>
        </p:txBody>
      </p:sp>
    </p:spTree>
    <p:extLst>
      <p:ext uri="{BB962C8B-B14F-4D97-AF65-F5344CB8AC3E}">
        <p14:creationId xmlns:p14="http://schemas.microsoft.com/office/powerpoint/2010/main" val="1022385416"/>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744">
          <p15:clr>
            <a:srgbClr val="F26B43"/>
          </p15:clr>
        </p15:guide>
        <p15:guide id="2" pos="3436">
          <p15:clr>
            <a:srgbClr val="F26B43"/>
          </p15:clr>
        </p15:guide>
        <p15:guide id="3" pos="3299">
          <p15:clr>
            <a:srgbClr val="F26B43"/>
          </p15:clr>
        </p15:guide>
        <p15:guide id="4" pos="328">
          <p15:clr>
            <a:srgbClr val="F26B43"/>
          </p15:clr>
        </p15:guide>
        <p15:guide id="5" pos="192">
          <p15:clr>
            <a:srgbClr val="F26B43"/>
          </p15:clr>
        </p15:guide>
        <p15:guide id="6" pos="6407">
          <p15:clr>
            <a:srgbClr val="F26B43"/>
          </p15:clr>
        </p15:guide>
        <p15:guide id="7" pos="6543">
          <p15:clr>
            <a:srgbClr val="F26B43"/>
          </p15:clr>
        </p15:guide>
        <p15:guide id="8" pos="1735">
          <p15:clr>
            <a:srgbClr val="F26B43"/>
          </p15:clr>
        </p15:guide>
        <p15:guide id="9" pos="1871">
          <p15:clr>
            <a:srgbClr val="F26B43"/>
          </p15:clr>
        </p15:guide>
        <p15:guide id="10" pos="4864">
          <p15:clr>
            <a:srgbClr val="F26B43"/>
          </p15:clr>
        </p15:guide>
        <p15:guide id="11" pos="500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hatgpt.com/c/01_pobieranie_i_przetwarzanie_danych.ipynb" TargetMode="External"/><Relationship Id="rId7"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chatgpt.com/c/04_wizualizacja_dashboard_danych.ipynb" TargetMode="External"/><Relationship Id="rId5" Type="http://schemas.openxmlformats.org/officeDocument/2006/relationships/hyperlink" Target="https://chatgpt.com/c/03_analiza_danych.ipynb" TargetMode="External"/><Relationship Id="rId4" Type="http://schemas.openxmlformats.org/officeDocument/2006/relationships/hyperlink" Target="https://chatgpt.com/c/02_inicjalizacja_bazy_danych.ipynb"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9"/>
          <p:cNvSpPr txBox="1">
            <a:spLocks noGrp="1"/>
          </p:cNvSpPr>
          <p:nvPr>
            <p:ph type="ctrTitle"/>
          </p:nvPr>
        </p:nvSpPr>
        <p:spPr>
          <a:xfrm>
            <a:off x="603092" y="4092961"/>
            <a:ext cx="11030108" cy="598781"/>
          </a:xfrm>
          <a:prstGeom prst="rect">
            <a:avLst/>
          </a:prstGeom>
          <a:noFill/>
          <a:ln>
            <a:noFill/>
          </a:ln>
        </p:spPr>
        <p:txBody>
          <a:bodyPr spcFirstLastPara="1" wrap="square" lIns="0" tIns="0" rIns="0" bIns="0" anchor="t" anchorCtr="0">
            <a:noAutofit/>
          </a:bodyPr>
          <a:lstStyle/>
          <a:p>
            <a:r>
              <a:rPr lang="pl-PL" sz="2000" dirty="0">
                <a:latin typeface="Helvetica" pitchFamily="2" charset="0"/>
              </a:rPr>
              <a:t>Analiza opłacalności instalacji fotowoltaicznych w wybranych regioniach na podstawie danych historycznych z serwisu OpenWeatherMap oraz z predykcja na lata 2024 - 2035.</a:t>
            </a:r>
            <a:endParaRPr lang="pl-PL" sz="2000" b="0" dirty="0">
              <a:latin typeface="Helvetica" pitchFamily="2" charset="0"/>
            </a:endParaRPr>
          </a:p>
        </p:txBody>
      </p:sp>
      <p:sp>
        <p:nvSpPr>
          <p:cNvPr id="190" name="Google Shape;190;p19"/>
          <p:cNvSpPr/>
          <p:nvPr/>
        </p:nvSpPr>
        <p:spPr>
          <a:xfrm>
            <a:off x="484632" y="638475"/>
            <a:ext cx="375154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dirty="0">
              <a:solidFill>
                <a:srgbClr val="000000"/>
              </a:solidFill>
              <a:latin typeface="Arial"/>
              <a:cs typeface="Arial"/>
              <a:sym typeface="Arial"/>
            </a:endParaRPr>
          </a:p>
        </p:txBody>
      </p:sp>
      <p:sp>
        <p:nvSpPr>
          <p:cNvPr id="6" name="Google Shape;204;p21">
            <a:extLst>
              <a:ext uri="{FF2B5EF4-FFF2-40B4-BE49-F238E27FC236}">
                <a16:creationId xmlns:a16="http://schemas.microsoft.com/office/drawing/2014/main" id="{CC70EF0D-44AD-4A7C-8860-A0E1B9EC83E8}"/>
              </a:ext>
            </a:extLst>
          </p:cNvPr>
          <p:cNvSpPr/>
          <p:nvPr/>
        </p:nvSpPr>
        <p:spPr>
          <a:xfrm>
            <a:off x="520797" y="6265565"/>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dirty="0">
              <a:solidFill>
                <a:srgbClr val="000000"/>
              </a:solidFill>
              <a:latin typeface="Arial"/>
              <a:cs typeface="Arial"/>
              <a:sym typeface="Arial"/>
            </a:endParaRPr>
          </a:p>
        </p:txBody>
      </p:sp>
      <p:pic>
        <p:nvPicPr>
          <p:cNvPr id="2" name="Obraz 1">
            <a:extLst>
              <a:ext uri="{FF2B5EF4-FFF2-40B4-BE49-F238E27FC236}">
                <a16:creationId xmlns:a16="http://schemas.microsoft.com/office/drawing/2014/main" id="{580162F2-6A4F-5C6E-CA10-94E86DA69A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207" y="171188"/>
            <a:ext cx="6453094" cy="2618429"/>
          </a:xfrm>
          <a:prstGeom prst="rect">
            <a:avLst/>
          </a:prstGeom>
        </p:spPr>
      </p:pic>
      <p:sp>
        <p:nvSpPr>
          <p:cNvPr id="3" name="Google Shape;188;p19">
            <a:extLst>
              <a:ext uri="{FF2B5EF4-FFF2-40B4-BE49-F238E27FC236}">
                <a16:creationId xmlns:a16="http://schemas.microsoft.com/office/drawing/2014/main" id="{BF45FE84-D6EA-F8FE-3E2C-FD1FC15B2A49}"/>
              </a:ext>
            </a:extLst>
          </p:cNvPr>
          <p:cNvSpPr txBox="1">
            <a:spLocks/>
          </p:cNvSpPr>
          <p:nvPr/>
        </p:nvSpPr>
        <p:spPr>
          <a:xfrm>
            <a:off x="580946" y="5179263"/>
            <a:ext cx="11030108" cy="59878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800"/>
              <a:buFont typeface="Georgia"/>
              <a:buNone/>
              <a:defRPr sz="2540" b="1"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9pPr>
          </a:lstStyle>
          <a:p>
            <a:pPr algn="r"/>
            <a:r>
              <a:rPr lang="de-DE" sz="2800" kern="0" dirty="0">
                <a:latin typeface="Helvetica" pitchFamily="2" charset="0"/>
              </a:rPr>
              <a:t>Autor: Bartosz Reszka-</a:t>
            </a:r>
            <a:r>
              <a:rPr lang="de-DE" sz="2800" kern="0" dirty="0" err="1">
                <a:latin typeface="Helvetica" pitchFamily="2" charset="0"/>
              </a:rPr>
              <a:t>Piwowarski</a:t>
            </a:r>
            <a:br>
              <a:rPr lang="pl-PL" sz="2800" kern="0" dirty="0">
                <a:latin typeface="Helvetica" pitchFamily="2" charset="0"/>
              </a:rPr>
            </a:br>
            <a:r>
              <a:rPr lang="de-DE" sz="2800" kern="0" dirty="0">
                <a:latin typeface="Helvetica" pitchFamily="2" charset="0"/>
              </a:rPr>
              <a:t>Promotor: </a:t>
            </a:r>
            <a:r>
              <a:rPr lang="de-DE" sz="2800" kern="0" dirty="0" err="1">
                <a:latin typeface="Helvetica" pitchFamily="2" charset="0"/>
              </a:rPr>
              <a:t>dr</a:t>
            </a:r>
            <a:r>
              <a:rPr lang="de-DE" sz="2800" kern="0" dirty="0">
                <a:latin typeface="Helvetica" pitchFamily="2" charset="0"/>
              </a:rPr>
              <a:t> Krzysztof </a:t>
            </a:r>
            <a:r>
              <a:rPr lang="de-DE" sz="2800" kern="0" dirty="0" err="1">
                <a:latin typeface="Helvetica" pitchFamily="2" charset="0"/>
              </a:rPr>
              <a:t>Ziółkowski</a:t>
            </a:r>
            <a:endParaRPr lang="pl-PL" sz="2800" b="0" kern="0" dirty="0">
              <a:latin typeface="Helvetica"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10</a:t>
            </a:fld>
            <a:endParaRPr kern="0" dirty="0">
              <a:solidFill>
                <a:srgbClr val="002C58"/>
              </a:solidFill>
              <a:latin typeface="Helvetica" pitchFamily="2" charset="0"/>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pl-PL" sz="2900" dirty="0">
                <a:solidFill>
                  <a:srgbClr val="002C58"/>
                </a:solidFill>
                <a:latin typeface="Helvetica" pitchFamily="2" charset="0"/>
                <a:ea typeface="+mn-ea"/>
                <a:cs typeface="+mn-cs"/>
              </a:rPr>
              <a:t>6. Notebooks - 0</a:t>
            </a:r>
            <a:r>
              <a:rPr lang="de-DE" sz="2900" dirty="0">
                <a:solidFill>
                  <a:srgbClr val="002C58"/>
                </a:solidFill>
                <a:latin typeface="Helvetica" pitchFamily="2" charset="0"/>
                <a:ea typeface="+mn-ea"/>
                <a:cs typeface="+mn-cs"/>
              </a:rPr>
              <a:t>3</a:t>
            </a:r>
            <a:endParaRPr lang="pl-PL" sz="2900" dirty="0">
              <a:latin typeface="Helvetica" pitchFamily="2"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8" name="pole tekstowe 4">
            <a:extLst>
              <a:ext uri="{FF2B5EF4-FFF2-40B4-BE49-F238E27FC236}">
                <a16:creationId xmlns:a16="http://schemas.microsoft.com/office/drawing/2014/main" id="{6769148D-16BA-DDF5-1159-3B9EAE4E4E0E}"/>
              </a:ext>
            </a:extLst>
          </p:cNvPr>
          <p:cNvSpPr txBox="1"/>
          <p:nvPr/>
        </p:nvSpPr>
        <p:spPr>
          <a:xfrm>
            <a:off x="571615" y="878149"/>
            <a:ext cx="11001282" cy="3323987"/>
          </a:xfrm>
          <a:prstGeom prst="rect">
            <a:avLst/>
          </a:prstGeom>
          <a:noFill/>
        </p:spPr>
        <p:txBody>
          <a:bodyPr wrap="square" rtlCol="0">
            <a:spAutoFit/>
          </a:bodyPr>
          <a:lstStyle/>
          <a:p>
            <a:r>
              <a:rPr lang="pl-PL" sz="1200" dirty="0">
                <a:latin typeface="Helvetica" pitchFamily="2" charset="0"/>
              </a:rPr>
              <a:t>W tym notebooku przeprowadzimy kompleksową analizę danych, zaczynając od przygotowania i wstępnego przetworzenia danych, poprzez eksploracyjną analizę danych, aż do budowy i oceny modeli predykcyjnych. Celem jest uzyskanie głębszego zrozumienia struktury danych oraz identyfikacja kluczowych wzorców i zależności, które mogą wspomóc w podejmowaniu decyzji biznesowych. </a:t>
            </a:r>
            <a:endParaRPr lang="de-DE" sz="1200" dirty="0">
              <a:latin typeface="Helvetica" pitchFamily="2" charset="0"/>
            </a:endParaRPr>
          </a:p>
          <a:p>
            <a:endParaRPr lang="de-DE" sz="1200" dirty="0">
              <a:latin typeface="Helvetica" pitchFamily="2" charset="0"/>
            </a:endParaRPr>
          </a:p>
          <a:p>
            <a:r>
              <a:rPr lang="pl-PL" sz="1200" b="1" dirty="0">
                <a:latin typeface="Helvetica" pitchFamily="2" charset="0"/>
              </a:rPr>
              <a:t>Krótki opis notebooka:</a:t>
            </a:r>
            <a:endParaRPr lang="de-DE" sz="1200" b="1" dirty="0">
              <a:latin typeface="Helvetica" pitchFamily="2" charset="0"/>
            </a:endParaRPr>
          </a:p>
          <a:p>
            <a:endParaRPr lang="pl-PL" sz="1200" dirty="0">
              <a:latin typeface="Helvetica" pitchFamily="2" charset="0"/>
            </a:endParaRPr>
          </a:p>
          <a:p>
            <a:pPr marL="228600" indent="-228600">
              <a:buFont typeface="+mj-lt"/>
              <a:buAutoNum type="arabicPeriod"/>
            </a:pPr>
            <a:r>
              <a:rPr lang="pl-PL" sz="1200" dirty="0">
                <a:latin typeface="Helvetica" pitchFamily="2" charset="0"/>
              </a:rPr>
              <a:t>Wprowadzenie: Notebook zawiera analizę danych, obejmującą wstępne przygotowanie danych, eksploracyjną analizę danych oraz wizualizacje wyników.</a:t>
            </a:r>
            <a:endParaRPr lang="de-DE" sz="1200" dirty="0">
              <a:latin typeface="Helvetica" pitchFamily="2" charset="0"/>
            </a:endParaRP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Przygotowanie danych: Załadowanie i wstępne przetworzenie danych, w tym usunięcie brakujących wartości i przekształcenie danych do odpowiedniego formatu.</a:t>
            </a:r>
            <a:endParaRPr lang="de-DE" sz="1200" dirty="0">
              <a:latin typeface="Helvetica" pitchFamily="2" charset="0"/>
            </a:endParaRP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Eksploracyjna analiza danych: Analiza statystyczna i wizualna danych, w tym wykresy i tabele przedstawiające rozkłady oraz korelacje pomiędzy zmiennymi.</a:t>
            </a:r>
            <a:endParaRPr lang="de-DE" sz="1200" dirty="0">
              <a:latin typeface="Helvetica" pitchFamily="2" charset="0"/>
            </a:endParaRP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Modelowanie: Budowa modeli predykcyjnych i ocena ich skuteczności.</a:t>
            </a:r>
            <a:endParaRPr lang="de-DE" sz="1200" dirty="0">
              <a:latin typeface="Helvetica" pitchFamily="2" charset="0"/>
            </a:endParaRP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Wnioski: Podsumowanie wyników analizy oraz rekomendacje na przyszłość.</a:t>
            </a:r>
            <a:endParaRPr lang="de-DE" sz="1200" dirty="0">
              <a:latin typeface="Helvetica" pitchFamily="2" charset="0"/>
            </a:endParaRPr>
          </a:p>
          <a:p>
            <a:endParaRPr lang="pl-PL" dirty="0"/>
          </a:p>
        </p:txBody>
      </p:sp>
    </p:spTree>
    <p:extLst>
      <p:ext uri="{BB962C8B-B14F-4D97-AF65-F5344CB8AC3E}">
        <p14:creationId xmlns:p14="http://schemas.microsoft.com/office/powerpoint/2010/main" val="1663403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11</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pl-PL" sz="2900" dirty="0">
                <a:solidFill>
                  <a:srgbClr val="002C58"/>
                </a:solidFill>
                <a:latin typeface="Helvetica" pitchFamily="2" charset="0"/>
                <a:ea typeface="+mn-ea"/>
                <a:cs typeface="+mn-cs"/>
              </a:rPr>
              <a:t>6. Notebooks - 0</a:t>
            </a:r>
            <a:r>
              <a:rPr lang="de-DE" sz="2900" dirty="0">
                <a:solidFill>
                  <a:srgbClr val="002C58"/>
                </a:solidFill>
                <a:latin typeface="Helvetica" pitchFamily="2" charset="0"/>
                <a:ea typeface="+mn-ea"/>
                <a:cs typeface="+mn-cs"/>
              </a:rPr>
              <a:t>3</a:t>
            </a:r>
            <a:endParaRPr lang="pl-PL" sz="2900" dirty="0">
              <a:latin typeface="Helvetica" pitchFamily="2"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2" name="pole tekstowe 4">
            <a:extLst>
              <a:ext uri="{FF2B5EF4-FFF2-40B4-BE49-F238E27FC236}">
                <a16:creationId xmlns:a16="http://schemas.microsoft.com/office/drawing/2014/main" id="{7B9B4B54-D2DF-5F83-AC49-1BD7F669A381}"/>
              </a:ext>
            </a:extLst>
          </p:cNvPr>
          <p:cNvSpPr txBox="1"/>
          <p:nvPr/>
        </p:nvSpPr>
        <p:spPr>
          <a:xfrm>
            <a:off x="572854" y="643030"/>
            <a:ext cx="6215893" cy="4647426"/>
          </a:xfrm>
          <a:prstGeom prst="rect">
            <a:avLst/>
          </a:prstGeom>
          <a:noFill/>
        </p:spPr>
        <p:txBody>
          <a:bodyPr wrap="square" rtlCol="0">
            <a:spAutoFit/>
          </a:bodyPr>
          <a:lstStyle/>
          <a:p>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Funkcja</a:t>
            </a:r>
            <a:r>
              <a:rPr lang="en-US" sz="800" b="0" i="1" dirty="0">
                <a:solidFill>
                  <a:srgbClr val="93A1A1"/>
                </a:solidFill>
                <a:effectLst/>
                <a:highlight>
                  <a:srgbClr val="FDF6E3"/>
                </a:highlight>
                <a:latin typeface="Consolas" panose="020B0609020204030204" pitchFamily="49" charset="0"/>
              </a:rPr>
              <a:t> do </a:t>
            </a:r>
            <a:r>
              <a:rPr lang="en-US" sz="800" b="0" i="1" dirty="0" err="1">
                <a:solidFill>
                  <a:srgbClr val="93A1A1"/>
                </a:solidFill>
                <a:effectLst/>
                <a:highlight>
                  <a:srgbClr val="FDF6E3"/>
                </a:highlight>
                <a:latin typeface="Consolas" panose="020B0609020204030204" pitchFamily="49" charset="0"/>
              </a:rPr>
              <a:t>obliczania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nasłonecznienia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podstawie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zachmurzenia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pogody</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Funkcja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calculate_irradiance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używa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wartości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typical_irradiance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modyfikuje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ją</a:t>
            </a:r>
            <a:r>
              <a:rPr lang="en-US" sz="800" b="0" i="1" dirty="0">
                <a:solidFill>
                  <a:srgbClr val="93A1A1"/>
                </a:solidFill>
                <a:effectLst/>
                <a:highlight>
                  <a:srgbClr val="FDF6E3"/>
                </a:highlight>
                <a:latin typeface="Consolas" panose="020B0609020204030204" pitchFamily="49" charset="0"/>
              </a:rPr>
              <a:t> w </a:t>
            </a:r>
            <a:r>
              <a:rPr lang="en-US" sz="800" b="0" i="1" dirty="0" err="1">
                <a:solidFill>
                  <a:srgbClr val="93A1A1"/>
                </a:solidFill>
                <a:effectLst/>
                <a:highlight>
                  <a:srgbClr val="FDF6E3"/>
                </a:highlight>
                <a:latin typeface="Consolas" panose="020B0609020204030204" pitchFamily="49" charset="0"/>
              </a:rPr>
              <a:t>zależności</a:t>
            </a:r>
            <a:r>
              <a:rPr lang="en-US" sz="800" b="0" i="1" dirty="0">
                <a:solidFill>
                  <a:srgbClr val="93A1A1"/>
                </a:solidFill>
                <a:effectLst/>
                <a:highlight>
                  <a:srgbClr val="FDF6E3"/>
                </a:highlight>
                <a:latin typeface="Consolas" panose="020B0609020204030204" pitchFamily="49" charset="0"/>
              </a:rPr>
              <a:t> od </a:t>
            </a:r>
            <a:r>
              <a:rPr lang="en-US" sz="800" b="0" i="1" dirty="0" err="1">
                <a:solidFill>
                  <a:srgbClr val="93A1A1"/>
                </a:solidFill>
                <a:effectLst/>
                <a:highlight>
                  <a:srgbClr val="FDF6E3"/>
                </a:highlight>
                <a:latin typeface="Consolas" panose="020B0609020204030204" pitchFamily="49" charset="0"/>
              </a:rPr>
              <a:t>zachmurzenia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warunków</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pogodowych</a:t>
            </a:r>
            <a:r>
              <a:rPr lang="en-US" sz="800" b="0" i="1" dirty="0">
                <a:solidFill>
                  <a:srgbClr val="93A1A1"/>
                </a:solidFill>
                <a:effectLst/>
                <a:highlight>
                  <a:srgbClr val="FDF6E3"/>
                </a:highlight>
                <a:latin typeface="Consolas" panose="020B0609020204030204" pitchFamily="49" charset="0"/>
              </a:rPr>
              <a:t>, aby </a:t>
            </a:r>
            <a:r>
              <a:rPr lang="en-US" sz="800" b="0" i="1" dirty="0" err="1">
                <a:solidFill>
                  <a:srgbClr val="93A1A1"/>
                </a:solidFill>
                <a:effectLst/>
                <a:highlight>
                  <a:srgbClr val="FDF6E3"/>
                </a:highlight>
                <a:latin typeface="Consolas" panose="020B0609020204030204" pitchFamily="49" charset="0"/>
              </a:rPr>
              <a:t>uzyskać</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realistyczne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szacunki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dziennego</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nasłonecznienia</a:t>
            </a:r>
            <a:r>
              <a:rPr lang="en-US" sz="800" b="0" i="1" dirty="0">
                <a:solidFill>
                  <a:srgbClr val="93A1A1"/>
                </a:solidFill>
                <a:effectLst/>
                <a:highlight>
                  <a:srgbClr val="FDF6E3"/>
                </a:highlight>
                <a:latin typeface="Consolas" panose="020B0609020204030204" pitchFamily="49" charset="0"/>
              </a:rPr>
              <a:t>.</a:t>
            </a:r>
            <a:endParaRPr lang="en-US" sz="800" b="0" dirty="0">
              <a:solidFill>
                <a:srgbClr val="657B83"/>
              </a:solidFill>
              <a:effectLst/>
              <a:highlight>
                <a:srgbClr val="FDF6E3"/>
              </a:highlight>
              <a:latin typeface="Consolas" panose="020B0609020204030204" pitchFamily="49" charset="0"/>
            </a:endParaRPr>
          </a:p>
          <a:p>
            <a:r>
              <a:rPr lang="en-US" sz="800" b="1" dirty="0">
                <a:solidFill>
                  <a:srgbClr val="586E75"/>
                </a:solidFill>
                <a:effectLst/>
                <a:highlight>
                  <a:srgbClr val="FDF6E3"/>
                </a:highlight>
                <a:latin typeface="Consolas" panose="020B0609020204030204" pitchFamily="49" charset="0"/>
              </a:rPr>
              <a:t>def</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calculate_irradiance</a:t>
            </a:r>
            <a:r>
              <a:rPr lang="en-US" sz="800" b="0" dirty="0">
                <a:solidFill>
                  <a:srgbClr val="657B83"/>
                </a:solidFill>
                <a:effectLst/>
                <a:highlight>
                  <a:srgbClr val="FDF6E3"/>
                </a:highlight>
                <a:latin typeface="Consolas" panose="020B0609020204030204" pitchFamily="49" charset="0"/>
              </a:rPr>
              <a:t>(row):</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row[</a:t>
            </a:r>
            <a:r>
              <a:rPr lang="en-US" sz="800" b="0" dirty="0">
                <a:solidFill>
                  <a:srgbClr val="2AA198"/>
                </a:solidFill>
                <a:effectLst/>
                <a:highlight>
                  <a:srgbClr val="FDF6E3"/>
                </a:highlight>
                <a:latin typeface="Consolas" panose="020B0609020204030204" pitchFamily="49" charset="0"/>
              </a:rPr>
              <a:t>'</a:t>
            </a:r>
            <a:r>
              <a:rPr lang="en-US" sz="800" b="0" dirty="0" err="1">
                <a:solidFill>
                  <a:srgbClr val="2AA198"/>
                </a:solidFill>
                <a:effectLst/>
                <a:highlight>
                  <a:srgbClr val="FDF6E3"/>
                </a:highlight>
                <a:latin typeface="Consolas" panose="020B0609020204030204" pitchFamily="49" charset="0"/>
              </a:rPr>
              <a:t>clouds_all</a:t>
            </a:r>
            <a:r>
              <a:rPr lang="en-US" sz="800" b="0" dirty="0">
                <a:solidFill>
                  <a:srgbClr val="2AA198"/>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weather</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row[</a:t>
            </a:r>
            <a:r>
              <a:rPr lang="en-US" sz="800" b="0" dirty="0">
                <a:solidFill>
                  <a:srgbClr val="2AA198"/>
                </a:solidFill>
                <a:effectLst/>
                <a:highlight>
                  <a:srgbClr val="FDF6E3"/>
                </a:highlight>
                <a:latin typeface="Consolas" panose="020B0609020204030204" pitchFamily="49" charset="0"/>
              </a:rPr>
              <a:t>'</a:t>
            </a:r>
            <a:r>
              <a:rPr lang="en-US" sz="800" b="0" dirty="0" err="1">
                <a:solidFill>
                  <a:srgbClr val="2AA198"/>
                </a:solidFill>
                <a:effectLst/>
                <a:highlight>
                  <a:srgbClr val="FDF6E3"/>
                </a:highlight>
                <a:latin typeface="Consolas" panose="020B0609020204030204" pitchFamily="49" charset="0"/>
              </a:rPr>
              <a:t>weather_main</a:t>
            </a:r>
            <a:r>
              <a:rPr lang="en-US" sz="800" b="0" dirty="0">
                <a:solidFill>
                  <a:srgbClr val="2AA198"/>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5</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Zakładając</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że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pełne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nasłonecznienie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daje</a:t>
            </a:r>
            <a:r>
              <a:rPr lang="en-US" sz="800" b="0" i="1" dirty="0">
                <a:solidFill>
                  <a:srgbClr val="93A1A1"/>
                </a:solidFill>
                <a:effectLst/>
                <a:highlight>
                  <a:srgbClr val="FDF6E3"/>
                </a:highlight>
                <a:latin typeface="Consolas" panose="020B0609020204030204" pitchFamily="49" charset="0"/>
              </a:rPr>
              <a:t> 5 kWh/m²/</a:t>
            </a:r>
            <a:r>
              <a:rPr lang="en-US" sz="800" b="0" i="1" dirty="0" err="1">
                <a:solidFill>
                  <a:srgbClr val="93A1A1"/>
                </a:solidFill>
                <a:effectLst/>
                <a:highlight>
                  <a:srgbClr val="FDF6E3"/>
                </a:highlight>
                <a:latin typeface="Consolas" panose="020B0609020204030204" pitchFamily="49" charset="0"/>
              </a:rPr>
              <a:t>dzień</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Wartość</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typical_irradiance</a:t>
            </a:r>
            <a:r>
              <a:rPr lang="en-US" sz="800" b="0" i="1" dirty="0">
                <a:solidFill>
                  <a:srgbClr val="93A1A1"/>
                </a:solidFill>
                <a:effectLst/>
                <a:highlight>
                  <a:srgbClr val="FDF6E3"/>
                </a:highlight>
                <a:latin typeface="Consolas" panose="020B0609020204030204" pitchFamily="49" charset="0"/>
              </a:rPr>
              <a:t> = 5 jest </a:t>
            </a:r>
            <a:r>
              <a:rPr lang="en-US" sz="800" b="0" i="1" dirty="0" err="1">
                <a:solidFill>
                  <a:srgbClr val="93A1A1"/>
                </a:solidFill>
                <a:effectLst/>
                <a:highlight>
                  <a:srgbClr val="FDF6E3"/>
                </a:highlight>
                <a:latin typeface="Consolas" panose="020B0609020204030204" pitchFamily="49" charset="0"/>
              </a:rPr>
              <a:t>dobrze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dobrana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jako</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typowa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wartość</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nasłonecznienia</a:t>
            </a:r>
            <a:r>
              <a:rPr lang="en-US" sz="800" b="0" i="1" dirty="0">
                <a:solidFill>
                  <a:srgbClr val="93A1A1"/>
                </a:solidFill>
                <a:effectLst/>
                <a:highlight>
                  <a:srgbClr val="FDF6E3"/>
                </a:highlight>
                <a:latin typeface="Consolas" panose="020B0609020204030204" pitchFamily="49" charset="0"/>
              </a:rPr>
              <a:t> w </a:t>
            </a:r>
            <a:r>
              <a:rPr lang="en-US" sz="800" b="0" i="1" dirty="0" err="1">
                <a:solidFill>
                  <a:srgbClr val="93A1A1"/>
                </a:solidFill>
                <a:effectLst/>
                <a:highlight>
                  <a:srgbClr val="FDF6E3"/>
                </a:highlight>
                <a:latin typeface="Consolas" panose="020B0609020204030204" pitchFamily="49" charset="0"/>
              </a:rPr>
              <a:t>pełnym</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słońcu</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wyrażona</a:t>
            </a:r>
            <a:r>
              <a:rPr lang="en-US" sz="800" b="0" i="1" dirty="0">
                <a:solidFill>
                  <a:srgbClr val="93A1A1"/>
                </a:solidFill>
                <a:effectLst/>
                <a:highlight>
                  <a:srgbClr val="FDF6E3"/>
                </a:highlight>
                <a:latin typeface="Consolas" panose="020B0609020204030204" pitchFamily="49" charset="0"/>
              </a:rPr>
              <a:t> w kWh/m²/</a:t>
            </a:r>
            <a:r>
              <a:rPr lang="en-US" sz="800" b="0" i="1" dirty="0" err="1">
                <a:solidFill>
                  <a:srgbClr val="93A1A1"/>
                </a:solidFill>
                <a:effectLst/>
                <a:highlight>
                  <a:srgbClr val="FDF6E3"/>
                </a:highlight>
                <a:latin typeface="Consolas" panose="020B0609020204030204" pitchFamily="49" charset="0"/>
              </a:rPr>
              <a:t>dzień</a:t>
            </a:r>
            <a:r>
              <a:rPr lang="en-US" sz="800" b="0" i="1" dirty="0">
                <a:solidFill>
                  <a:srgbClr val="93A1A1"/>
                </a:solidFill>
                <a:effectLst/>
                <a:highlight>
                  <a:srgbClr val="FDF6E3"/>
                </a:highlight>
                <a:latin typeface="Consolas" panose="020B0609020204030204" pitchFamily="49" charset="0"/>
              </a:rPr>
              <a:t>. Taka </a:t>
            </a:r>
            <a:r>
              <a:rPr lang="en-US" sz="800" b="0" i="1" dirty="0" err="1">
                <a:solidFill>
                  <a:srgbClr val="93A1A1"/>
                </a:solidFill>
                <a:effectLst/>
                <a:highlight>
                  <a:srgbClr val="FDF6E3"/>
                </a:highlight>
                <a:latin typeface="Consolas" panose="020B0609020204030204" pitchFamily="49" charset="0"/>
              </a:rPr>
              <a:t>wartość</a:t>
            </a:r>
            <a:r>
              <a:rPr lang="en-US" sz="800" b="0" i="1" dirty="0">
                <a:solidFill>
                  <a:srgbClr val="93A1A1"/>
                </a:solidFill>
                <a:effectLst/>
                <a:highlight>
                  <a:srgbClr val="FDF6E3"/>
                </a:highlight>
                <a:latin typeface="Consolas" panose="020B0609020204030204" pitchFamily="49" charset="0"/>
              </a:rPr>
              <a:t> jest </a:t>
            </a:r>
            <a:r>
              <a:rPr lang="en-US" sz="800" b="0" i="1" dirty="0" err="1">
                <a:solidFill>
                  <a:srgbClr val="93A1A1"/>
                </a:solidFill>
                <a:effectLst/>
                <a:highlight>
                  <a:srgbClr val="FDF6E3"/>
                </a:highlight>
                <a:latin typeface="Consolas" panose="020B0609020204030204" pitchFamily="49" charset="0"/>
              </a:rPr>
              <a:t>realistyczna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dla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wielu</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lokalizacji</a:t>
            </a:r>
            <a:r>
              <a:rPr lang="en-US" sz="800" b="0" i="1" dirty="0">
                <a:solidFill>
                  <a:srgbClr val="93A1A1"/>
                </a:solidFill>
                <a:effectLst/>
                <a:highlight>
                  <a:srgbClr val="FDF6E3"/>
                </a:highlight>
                <a:latin typeface="Consolas" panose="020B0609020204030204" pitchFamily="49" charset="0"/>
              </a:rPr>
              <a:t> w </a:t>
            </a:r>
            <a:r>
              <a:rPr lang="en-US" sz="800" b="0" i="1" dirty="0" err="1">
                <a:solidFill>
                  <a:srgbClr val="93A1A1"/>
                </a:solidFill>
                <a:effectLst/>
                <a:highlight>
                  <a:srgbClr val="FDF6E3"/>
                </a:highlight>
                <a:latin typeface="Consolas" panose="020B0609020204030204" pitchFamily="49" charset="0"/>
              </a:rPr>
              <a:t>pełnym</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słońcu</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dobrze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nadaje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się</a:t>
            </a:r>
            <a:r>
              <a:rPr lang="en-US" sz="800" b="0" i="1" dirty="0">
                <a:solidFill>
                  <a:srgbClr val="93A1A1"/>
                </a:solidFill>
                <a:effectLst/>
                <a:highlight>
                  <a:srgbClr val="FDF6E3"/>
                </a:highlight>
                <a:latin typeface="Consolas" panose="020B0609020204030204" pitchFamily="49" charset="0"/>
              </a:rPr>
              <a:t> do </a:t>
            </a:r>
            <a:r>
              <a:rPr lang="en-US" sz="800" b="0" i="1" dirty="0" err="1">
                <a:solidFill>
                  <a:srgbClr val="93A1A1"/>
                </a:solidFill>
                <a:effectLst/>
                <a:highlight>
                  <a:srgbClr val="FDF6E3"/>
                </a:highlight>
                <a:latin typeface="Consolas" panose="020B0609020204030204" pitchFamily="49" charset="0"/>
              </a:rPr>
              <a:t>obliczeń</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produkcji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energii</a:t>
            </a:r>
            <a:r>
              <a:rPr lang="en-US" sz="800" b="0" i="1" dirty="0">
                <a:solidFill>
                  <a:srgbClr val="93A1A1"/>
                </a:solidFill>
                <a:effectLst/>
                <a:highlight>
                  <a:srgbClr val="FDF6E3"/>
                </a:highlight>
                <a:latin typeface="Consolas" panose="020B0609020204030204" pitchFamily="49" charset="0"/>
              </a:rPr>
              <a:t> z </a:t>
            </a:r>
            <a:r>
              <a:rPr lang="en-US" sz="800" b="0" i="1" dirty="0" err="1">
                <a:solidFill>
                  <a:srgbClr val="93A1A1"/>
                </a:solidFill>
                <a:effectLst/>
                <a:highlight>
                  <a:srgbClr val="FDF6E3"/>
                </a:highlight>
                <a:latin typeface="Consolas" panose="020B0609020204030204" pitchFamily="49" charset="0"/>
              </a:rPr>
              <a:t>instalacji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fotowoltaicznej</a:t>
            </a:r>
            <a:r>
              <a:rPr lang="en-US" sz="800" b="0" i="1" dirty="0">
                <a:solidFill>
                  <a:srgbClr val="93A1A1"/>
                </a:solidFill>
                <a:effectLst/>
                <a:highlight>
                  <a:srgbClr val="FDF6E3"/>
                </a:highlight>
                <a:latin typeface="Consolas" panose="020B0609020204030204" pitchFamily="49" charset="0"/>
              </a:rPr>
              <a:t>.</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Maksymalne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nasłonecznienie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przy</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idealnie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czystym</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niebie</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weather</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'Clear'</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and</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weather</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'Clear'</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&lt;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20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0.9</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&lt;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40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0.75</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&lt;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60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0.6</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else</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0.4</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weather</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'Cloudy'</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&lt;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20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0.9</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&lt;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40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0.75</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&lt;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60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0.6</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else</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0.4</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weather</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in</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'Rain'</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'Drizzle'</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'Snow'</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0.3</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weather</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in</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'Fog'</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'Mist'</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0.2</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else</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0.5</a:t>
            </a:r>
            <a:endParaRPr lang="en-US" sz="800" b="0" dirty="0">
              <a:solidFill>
                <a:srgbClr val="657B83"/>
              </a:solidFill>
              <a:effectLst/>
              <a:highlight>
                <a:srgbClr val="FDF6E3"/>
              </a:highlight>
              <a:latin typeface="Consolas" panose="020B0609020204030204" pitchFamily="49" charset="0"/>
            </a:endParaRPr>
          </a:p>
        </p:txBody>
      </p:sp>
      <p:sp>
        <p:nvSpPr>
          <p:cNvPr id="4" name="TextBox 3">
            <a:extLst>
              <a:ext uri="{FF2B5EF4-FFF2-40B4-BE49-F238E27FC236}">
                <a16:creationId xmlns:a16="http://schemas.microsoft.com/office/drawing/2014/main" id="{6E7EF87E-A246-0D2C-1E47-E28C6EF9A215}"/>
              </a:ext>
            </a:extLst>
          </p:cNvPr>
          <p:cNvSpPr txBox="1"/>
          <p:nvPr/>
        </p:nvSpPr>
        <p:spPr>
          <a:xfrm>
            <a:off x="6788747" y="2167308"/>
            <a:ext cx="4616568" cy="830997"/>
          </a:xfrm>
          <a:prstGeom prst="rect">
            <a:avLst/>
          </a:prstGeom>
          <a:noFill/>
        </p:spPr>
        <p:txBody>
          <a:bodyPr wrap="square">
            <a:spAutoFit/>
          </a:bodyPr>
          <a:lstStyle/>
          <a:p>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Funkcja</a:t>
            </a:r>
            <a:r>
              <a:rPr lang="en-US" sz="800" b="0" i="1" dirty="0">
                <a:solidFill>
                  <a:srgbClr val="93A1A1"/>
                </a:solidFill>
                <a:effectLst/>
                <a:highlight>
                  <a:srgbClr val="FDF6E3"/>
                </a:highlight>
                <a:latin typeface="Consolas" panose="020B0609020204030204" pitchFamily="49" charset="0"/>
              </a:rPr>
              <a:t> do </a:t>
            </a:r>
            <a:r>
              <a:rPr lang="en-US" sz="800" b="0" i="1" dirty="0" err="1">
                <a:solidFill>
                  <a:srgbClr val="93A1A1"/>
                </a:solidFill>
                <a:effectLst/>
                <a:highlight>
                  <a:srgbClr val="FDF6E3"/>
                </a:highlight>
                <a:latin typeface="Consolas" panose="020B0609020204030204" pitchFamily="49" charset="0"/>
              </a:rPr>
              <a:t>modyfikacji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efektywności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podstawie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temperatury</a:t>
            </a:r>
            <a:endParaRPr lang="en-US" sz="800" b="0" dirty="0">
              <a:solidFill>
                <a:srgbClr val="657B83"/>
              </a:solidFill>
              <a:effectLst/>
              <a:highlight>
                <a:srgbClr val="FDF6E3"/>
              </a:highlight>
              <a:latin typeface="Consolas" panose="020B0609020204030204" pitchFamily="49" charset="0"/>
            </a:endParaRPr>
          </a:p>
          <a:p>
            <a:r>
              <a:rPr lang="en-US" sz="800" b="1" dirty="0">
                <a:solidFill>
                  <a:srgbClr val="586E75"/>
                </a:solidFill>
                <a:effectLst/>
                <a:highlight>
                  <a:srgbClr val="FDF6E3"/>
                </a:highlight>
                <a:latin typeface="Consolas" panose="020B0609020204030204" pitchFamily="49" charset="0"/>
              </a:rPr>
              <a:t>def</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temperature_modifier</a:t>
            </a:r>
            <a:r>
              <a:rPr lang="en-US" sz="800" b="0" dirty="0">
                <a:solidFill>
                  <a:srgbClr val="657B83"/>
                </a:solidFill>
                <a:effectLst/>
                <a:highlight>
                  <a:srgbClr val="FDF6E3"/>
                </a:highlight>
                <a:latin typeface="Consolas" panose="020B0609020204030204" pitchFamily="49" charset="0"/>
              </a:rPr>
              <a:t>(temp):</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if</a:t>
            </a:r>
            <a:r>
              <a:rPr lang="en-US" sz="800" b="0" dirty="0">
                <a:solidFill>
                  <a:srgbClr val="657B83"/>
                </a:solidFill>
                <a:effectLst/>
                <a:highlight>
                  <a:srgbClr val="FDF6E3"/>
                </a:highlight>
                <a:latin typeface="Consolas" panose="020B0609020204030204" pitchFamily="49" charset="0"/>
              </a:rPr>
              <a:t> temp </a:t>
            </a:r>
            <a:r>
              <a:rPr lang="en-US" sz="800" b="0" dirty="0">
                <a:solidFill>
                  <a:srgbClr val="859900"/>
                </a:solidFill>
                <a:effectLst/>
                <a:highlight>
                  <a:srgbClr val="FDF6E3"/>
                </a:highlight>
                <a:latin typeface="Consolas" panose="020B0609020204030204" pitchFamily="49" charset="0"/>
              </a:rPr>
              <a:t>&gt;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25</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0.95</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Obniżenie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efektywności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przy</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wysokich</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temperaturach</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else</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1.0</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Brak</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zmiany</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efektywności</a:t>
            </a:r>
            <a:endParaRPr lang="en-US" sz="800" b="0" dirty="0">
              <a:solidFill>
                <a:srgbClr val="657B83"/>
              </a:solidFill>
              <a:effectLst/>
              <a:highlight>
                <a:srgbClr val="FDF6E3"/>
              </a:highlight>
              <a:latin typeface="Consolas" panose="020B0609020204030204" pitchFamily="49" charset="0"/>
            </a:endParaRPr>
          </a:p>
        </p:txBody>
      </p:sp>
      <p:sp>
        <p:nvSpPr>
          <p:cNvPr id="6" name="TextBox 5">
            <a:extLst>
              <a:ext uri="{FF2B5EF4-FFF2-40B4-BE49-F238E27FC236}">
                <a16:creationId xmlns:a16="http://schemas.microsoft.com/office/drawing/2014/main" id="{1ECDA24E-C1F7-8B4A-D6CC-83E30978ABDB}"/>
              </a:ext>
            </a:extLst>
          </p:cNvPr>
          <p:cNvSpPr txBox="1"/>
          <p:nvPr/>
        </p:nvSpPr>
        <p:spPr>
          <a:xfrm>
            <a:off x="6788747" y="643030"/>
            <a:ext cx="3931489" cy="954107"/>
          </a:xfrm>
          <a:prstGeom prst="rect">
            <a:avLst/>
          </a:prstGeom>
          <a:noFill/>
        </p:spPr>
        <p:txBody>
          <a:bodyPr wrap="square">
            <a:spAutoFit/>
          </a:bodyPr>
          <a:lstStyle/>
          <a:p>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Funkcja</a:t>
            </a:r>
            <a:r>
              <a:rPr lang="en-US" sz="800" b="0" i="1" dirty="0">
                <a:solidFill>
                  <a:srgbClr val="93A1A1"/>
                </a:solidFill>
                <a:effectLst/>
                <a:highlight>
                  <a:srgbClr val="FDF6E3"/>
                </a:highlight>
                <a:latin typeface="Consolas" panose="020B0609020204030204" pitchFamily="49" charset="0"/>
              </a:rPr>
              <a:t> do </a:t>
            </a:r>
            <a:r>
              <a:rPr lang="en-US" sz="800" b="0" i="1" dirty="0" err="1">
                <a:solidFill>
                  <a:srgbClr val="93A1A1"/>
                </a:solidFill>
                <a:effectLst/>
                <a:highlight>
                  <a:srgbClr val="FDF6E3"/>
                </a:highlight>
                <a:latin typeface="Consolas" panose="020B0609020204030204" pitchFamily="49" charset="0"/>
              </a:rPr>
              <a:t>modyfikacji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efektywności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podstawie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wilgotności</a:t>
            </a:r>
            <a:endParaRPr lang="en-US" sz="800" b="0" dirty="0">
              <a:solidFill>
                <a:srgbClr val="657B83"/>
              </a:solidFill>
              <a:effectLst/>
              <a:highlight>
                <a:srgbClr val="FDF6E3"/>
              </a:highlight>
              <a:latin typeface="Consolas" panose="020B0609020204030204" pitchFamily="49" charset="0"/>
            </a:endParaRPr>
          </a:p>
          <a:p>
            <a:r>
              <a:rPr lang="en-US" sz="800" b="1" dirty="0">
                <a:solidFill>
                  <a:srgbClr val="586E75"/>
                </a:solidFill>
                <a:effectLst/>
                <a:highlight>
                  <a:srgbClr val="FDF6E3"/>
                </a:highlight>
                <a:latin typeface="Consolas" panose="020B0609020204030204" pitchFamily="49" charset="0"/>
              </a:rPr>
              <a:t>def</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humidity_modifier</a:t>
            </a:r>
            <a:r>
              <a:rPr lang="en-US" sz="800" b="0" dirty="0">
                <a:solidFill>
                  <a:srgbClr val="657B83"/>
                </a:solidFill>
                <a:effectLst/>
                <a:highlight>
                  <a:srgbClr val="FDF6E3"/>
                </a:highlight>
                <a:latin typeface="Consolas" panose="020B0609020204030204" pitchFamily="49" charset="0"/>
              </a:rPr>
              <a:t>(humidity):</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if</a:t>
            </a:r>
            <a:r>
              <a:rPr lang="en-US" sz="800" b="0" dirty="0">
                <a:solidFill>
                  <a:srgbClr val="657B83"/>
                </a:solidFill>
                <a:effectLst/>
                <a:highlight>
                  <a:srgbClr val="FDF6E3"/>
                </a:highlight>
                <a:latin typeface="Consolas" panose="020B0609020204030204" pitchFamily="49" charset="0"/>
              </a:rPr>
              <a:t> humidity </a:t>
            </a:r>
            <a:r>
              <a:rPr lang="en-US" sz="800" b="0" dirty="0">
                <a:solidFill>
                  <a:srgbClr val="859900"/>
                </a:solidFill>
                <a:effectLst/>
                <a:highlight>
                  <a:srgbClr val="FDF6E3"/>
                </a:highlight>
                <a:latin typeface="Consolas" panose="020B0609020204030204" pitchFamily="49" charset="0"/>
              </a:rPr>
              <a:t>&lt;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30</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or</a:t>
            </a:r>
            <a:r>
              <a:rPr lang="en-US" sz="800" b="0" dirty="0">
                <a:solidFill>
                  <a:srgbClr val="657B83"/>
                </a:solidFill>
                <a:effectLst/>
                <a:highlight>
                  <a:srgbClr val="FDF6E3"/>
                </a:highlight>
                <a:latin typeface="Consolas" panose="020B0609020204030204" pitchFamily="49" charset="0"/>
              </a:rPr>
              <a:t> humidity </a:t>
            </a:r>
            <a:r>
              <a:rPr lang="en-US" sz="800" b="0" dirty="0">
                <a:solidFill>
                  <a:srgbClr val="859900"/>
                </a:solidFill>
                <a:effectLst/>
                <a:highlight>
                  <a:srgbClr val="FDF6E3"/>
                </a:highlight>
                <a:latin typeface="Consolas" panose="020B0609020204030204" pitchFamily="49" charset="0"/>
              </a:rPr>
              <a:t>&gt;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80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0.95</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Obniżenie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efektywności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przy</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skrajnych</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wartościach</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wilgotności</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else</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1.0</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Brak</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zmiany</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efektywności</a:t>
            </a:r>
            <a:endParaRPr lang="en-US" sz="800" b="0" dirty="0">
              <a:solidFill>
                <a:srgbClr val="657B83"/>
              </a:solidFill>
              <a:effectLst/>
              <a:highlight>
                <a:srgbClr val="FDF6E3"/>
              </a:highlight>
              <a:latin typeface="Consolas" panose="020B0609020204030204" pitchFamily="49" charset="0"/>
            </a:endParaRPr>
          </a:p>
        </p:txBody>
      </p:sp>
      <p:sp>
        <p:nvSpPr>
          <p:cNvPr id="11" name="TextBox 10">
            <a:extLst>
              <a:ext uri="{FF2B5EF4-FFF2-40B4-BE49-F238E27FC236}">
                <a16:creationId xmlns:a16="http://schemas.microsoft.com/office/drawing/2014/main" id="{0C14B899-3BBF-6A78-CBC8-4A9A4D53851F}"/>
              </a:ext>
            </a:extLst>
          </p:cNvPr>
          <p:cNvSpPr txBox="1"/>
          <p:nvPr/>
        </p:nvSpPr>
        <p:spPr>
          <a:xfrm>
            <a:off x="6771252" y="3302196"/>
            <a:ext cx="4634063" cy="1569660"/>
          </a:xfrm>
          <a:prstGeom prst="rect">
            <a:avLst/>
          </a:prstGeom>
          <a:noFill/>
        </p:spPr>
        <p:txBody>
          <a:bodyPr wrap="square">
            <a:spAutoFit/>
          </a:bodyPr>
          <a:lstStyle/>
          <a:p>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Stałe</a:t>
            </a:r>
            <a:endParaRPr lang="en-US" sz="800" b="0" dirty="0">
              <a:solidFill>
                <a:srgbClr val="657B83"/>
              </a:solidFill>
              <a:effectLst/>
              <a:highlight>
                <a:srgbClr val="FDF6E3"/>
              </a:highlight>
              <a:latin typeface="Consolas" panose="020B0609020204030204" pitchFamily="49" charset="0"/>
            </a:endParaRPr>
          </a:p>
          <a:p>
            <a:r>
              <a:rPr lang="en-US" sz="800" b="0" dirty="0" err="1">
                <a:solidFill>
                  <a:srgbClr val="268BD2"/>
                </a:solidFill>
                <a:effectLst/>
                <a:highlight>
                  <a:srgbClr val="FDF6E3"/>
                </a:highlight>
                <a:latin typeface="Consolas" panose="020B0609020204030204" pitchFamily="49" charset="0"/>
              </a:rPr>
              <a:t>installed_power_kWp</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5</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Moc</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zainstalowana</a:t>
            </a:r>
            <a:r>
              <a:rPr lang="en-US" sz="800" b="0" i="1" dirty="0">
                <a:solidFill>
                  <a:srgbClr val="93A1A1"/>
                </a:solidFill>
                <a:effectLst/>
                <a:highlight>
                  <a:srgbClr val="FDF6E3"/>
                </a:highlight>
                <a:latin typeface="Consolas" panose="020B0609020204030204" pitchFamily="49" charset="0"/>
              </a:rPr>
              <a:t> w </a:t>
            </a:r>
            <a:r>
              <a:rPr lang="en-US" sz="800" b="0" i="1" dirty="0" err="1">
                <a:solidFill>
                  <a:srgbClr val="93A1A1"/>
                </a:solidFill>
                <a:effectLst/>
                <a:highlight>
                  <a:srgbClr val="FDF6E3"/>
                </a:highlight>
                <a:latin typeface="Consolas" panose="020B0609020204030204" pitchFamily="49" charset="0"/>
              </a:rPr>
              <a:t>kWp</a:t>
            </a:r>
            <a:endParaRPr lang="en-US" sz="800" b="0" dirty="0">
              <a:solidFill>
                <a:srgbClr val="657B83"/>
              </a:solidFill>
              <a:effectLst/>
              <a:highlight>
                <a:srgbClr val="FDF6E3"/>
              </a:highlight>
              <a:latin typeface="Consolas" panose="020B0609020204030204" pitchFamily="49" charset="0"/>
            </a:endParaRPr>
          </a:p>
          <a:p>
            <a:r>
              <a:rPr lang="en-US" sz="800" b="0" dirty="0" err="1">
                <a:solidFill>
                  <a:srgbClr val="268BD2"/>
                </a:solidFill>
                <a:effectLst/>
                <a:highlight>
                  <a:srgbClr val="FDF6E3"/>
                </a:highlight>
                <a:latin typeface="Consolas" panose="020B0609020204030204" pitchFamily="49" charset="0"/>
              </a:rPr>
              <a:t>performance_ratio</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0.80</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Współczynnik</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wydajności</a:t>
            </a:r>
            <a:r>
              <a:rPr lang="en-US" sz="800" b="0" i="1" dirty="0">
                <a:solidFill>
                  <a:srgbClr val="93A1A1"/>
                </a:solidFill>
                <a:effectLst/>
                <a:highlight>
                  <a:srgbClr val="FDF6E3"/>
                </a:highlight>
                <a:latin typeface="Consolas" panose="020B0609020204030204" pitchFamily="49" charset="0"/>
              </a:rPr>
              <a:t> (PR)</a:t>
            </a:r>
            <a:endParaRPr lang="en-US" sz="800" b="0" dirty="0">
              <a:solidFill>
                <a:srgbClr val="657B83"/>
              </a:solidFill>
              <a:effectLst/>
              <a:highlight>
                <a:srgbClr val="FDF6E3"/>
              </a:highlight>
              <a:latin typeface="Consolas" panose="020B0609020204030204" pitchFamily="49" charset="0"/>
            </a:endParaRPr>
          </a:p>
          <a:p>
            <a:br>
              <a:rPr lang="en-US" sz="800" b="0" dirty="0">
                <a:solidFill>
                  <a:srgbClr val="657B83"/>
                </a:solidFill>
                <a:effectLst/>
                <a:highlight>
                  <a:srgbClr val="FDF6E3"/>
                </a:highlight>
                <a:latin typeface="Consolas" panose="020B0609020204030204" pitchFamily="49" charset="0"/>
              </a:rPr>
            </a:b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Obliczanie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dziennej</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produkcji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energii</a:t>
            </a:r>
            <a:endParaRPr lang="en-US" sz="800" b="0" dirty="0">
              <a:solidFill>
                <a:srgbClr val="657B83"/>
              </a:solidFill>
              <a:effectLst/>
              <a:highlight>
                <a:srgbClr val="FDF6E3"/>
              </a:highlight>
              <a:latin typeface="Consolas" panose="020B0609020204030204" pitchFamily="49" charset="0"/>
            </a:endParaRPr>
          </a:p>
          <a:p>
            <a:r>
              <a:rPr lang="en-US" sz="800" b="0" dirty="0" err="1">
                <a:solidFill>
                  <a:srgbClr val="268BD2"/>
                </a:solidFill>
                <a:effectLst/>
                <a:highlight>
                  <a:srgbClr val="FDF6E3"/>
                </a:highlight>
                <a:latin typeface="Consolas" panose="020B0609020204030204" pitchFamily="49" charset="0"/>
              </a:rPr>
              <a:t>df_weather_db</a:t>
            </a:r>
            <a:r>
              <a:rPr lang="en-US" sz="800" b="0" dirty="0">
                <a:solidFill>
                  <a:srgbClr val="657B83"/>
                </a:solidFill>
                <a:effectLst/>
                <a:highlight>
                  <a:srgbClr val="FDF6E3"/>
                </a:highlight>
                <a:latin typeface="Consolas" panose="020B0609020204030204" pitchFamily="49" charset="0"/>
              </a:rPr>
              <a:t>[</a:t>
            </a:r>
            <a:r>
              <a:rPr lang="en-US" sz="800" b="0" dirty="0">
                <a:solidFill>
                  <a:srgbClr val="2AA198"/>
                </a:solidFill>
                <a:effectLst/>
                <a:highlight>
                  <a:srgbClr val="FDF6E3"/>
                </a:highlight>
                <a:latin typeface="Consolas" panose="020B0609020204030204" pitchFamily="49" charset="0"/>
              </a:rPr>
              <a:t>'</a:t>
            </a:r>
            <a:r>
              <a:rPr lang="en-US" sz="800" b="0" dirty="0" err="1">
                <a:solidFill>
                  <a:srgbClr val="2AA198"/>
                </a:solidFill>
                <a:effectLst/>
                <a:highlight>
                  <a:srgbClr val="FDF6E3"/>
                </a:highlight>
                <a:latin typeface="Consolas" panose="020B0609020204030204" pitchFamily="49" charset="0"/>
              </a:rPr>
              <a:t>daily_energy_production_kWh</a:t>
            </a:r>
            <a:r>
              <a:rPr lang="en-US" sz="800" b="0" dirty="0">
                <a:solidFill>
                  <a:srgbClr val="2AA198"/>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installed_power_kWp</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df_weather_db</a:t>
            </a:r>
            <a:r>
              <a:rPr lang="en-US" sz="800" b="0" dirty="0">
                <a:solidFill>
                  <a:srgbClr val="657B83"/>
                </a:solidFill>
                <a:effectLst/>
                <a:highlight>
                  <a:srgbClr val="FDF6E3"/>
                </a:highlight>
                <a:latin typeface="Consolas" panose="020B0609020204030204" pitchFamily="49" charset="0"/>
              </a:rPr>
              <a:t>[</a:t>
            </a:r>
            <a:r>
              <a:rPr lang="en-US" sz="800" b="0" dirty="0">
                <a:solidFill>
                  <a:srgbClr val="2AA198"/>
                </a:solidFill>
                <a:effectLst/>
                <a:highlight>
                  <a:srgbClr val="FDF6E3"/>
                </a:highlight>
                <a:latin typeface="Consolas" panose="020B0609020204030204" pitchFamily="49" charset="0"/>
              </a:rPr>
              <a:t>'</a:t>
            </a:r>
            <a:r>
              <a:rPr lang="en-US" sz="800" b="0" dirty="0" err="1">
                <a:solidFill>
                  <a:srgbClr val="2AA198"/>
                </a:solidFill>
                <a:effectLst/>
                <a:highlight>
                  <a:srgbClr val="FDF6E3"/>
                </a:highlight>
                <a:latin typeface="Consolas" panose="020B0609020204030204" pitchFamily="49" charset="0"/>
              </a:rPr>
              <a:t>estimated_irradiance</a:t>
            </a:r>
            <a:r>
              <a:rPr lang="en-US" sz="800" b="0" dirty="0">
                <a:solidFill>
                  <a:srgbClr val="2AA198"/>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już</a:t>
            </a:r>
            <a:r>
              <a:rPr lang="en-US" sz="800" b="0" i="1" dirty="0">
                <a:solidFill>
                  <a:srgbClr val="93A1A1"/>
                </a:solidFill>
                <a:effectLst/>
                <a:highlight>
                  <a:srgbClr val="FDF6E3"/>
                </a:highlight>
                <a:latin typeface="Consolas" panose="020B0609020204030204" pitchFamily="49" charset="0"/>
              </a:rPr>
              <a:t> w kWh/m²/</a:t>
            </a:r>
            <a:r>
              <a:rPr lang="en-US" sz="800" b="0" i="1" dirty="0" err="1">
                <a:solidFill>
                  <a:srgbClr val="93A1A1"/>
                </a:solidFill>
                <a:effectLst/>
                <a:highlight>
                  <a:srgbClr val="FDF6E3"/>
                </a:highlight>
                <a:latin typeface="Consolas" panose="020B0609020204030204" pitchFamily="49" charset="0"/>
              </a:rPr>
              <a:t>dzień</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performance_ratio</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df_weather_db</a:t>
            </a:r>
            <a:r>
              <a:rPr lang="en-US" sz="800" b="0" dirty="0">
                <a:solidFill>
                  <a:srgbClr val="657B83"/>
                </a:solidFill>
                <a:effectLst/>
                <a:highlight>
                  <a:srgbClr val="FDF6E3"/>
                </a:highlight>
                <a:latin typeface="Consolas" panose="020B0609020204030204" pitchFamily="49" charset="0"/>
              </a:rPr>
              <a:t>[</a:t>
            </a:r>
            <a:r>
              <a:rPr lang="en-US" sz="800" b="0" dirty="0">
                <a:solidFill>
                  <a:srgbClr val="2AA198"/>
                </a:solidFill>
                <a:effectLst/>
                <a:highlight>
                  <a:srgbClr val="FDF6E3"/>
                </a:highlight>
                <a:latin typeface="Consolas" panose="020B0609020204030204" pitchFamily="49" charset="0"/>
              </a:rPr>
              <a:t>'</a:t>
            </a:r>
            <a:r>
              <a:rPr lang="en-US" sz="800" b="0" dirty="0" err="1">
                <a:solidFill>
                  <a:srgbClr val="2AA198"/>
                </a:solidFill>
                <a:effectLst/>
                <a:highlight>
                  <a:srgbClr val="FDF6E3"/>
                </a:highlight>
                <a:latin typeface="Consolas" panose="020B0609020204030204" pitchFamily="49" charset="0"/>
              </a:rPr>
              <a:t>temp_modifier</a:t>
            </a:r>
            <a:r>
              <a:rPr lang="en-US" sz="800" b="0" dirty="0">
                <a:solidFill>
                  <a:srgbClr val="2AA198"/>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df_weather_db</a:t>
            </a:r>
            <a:r>
              <a:rPr lang="en-US" sz="800" b="0" dirty="0">
                <a:solidFill>
                  <a:srgbClr val="657B83"/>
                </a:solidFill>
                <a:effectLst/>
                <a:highlight>
                  <a:srgbClr val="FDF6E3"/>
                </a:highlight>
                <a:latin typeface="Consolas" panose="020B0609020204030204" pitchFamily="49" charset="0"/>
              </a:rPr>
              <a:t>[</a:t>
            </a:r>
            <a:r>
              <a:rPr lang="en-US" sz="800" b="0" dirty="0">
                <a:solidFill>
                  <a:srgbClr val="2AA198"/>
                </a:solidFill>
                <a:effectLst/>
                <a:highlight>
                  <a:srgbClr val="FDF6E3"/>
                </a:highlight>
                <a:latin typeface="Consolas" panose="020B0609020204030204" pitchFamily="49" charset="0"/>
              </a:rPr>
              <a:t>'</a:t>
            </a:r>
            <a:r>
              <a:rPr lang="en-US" sz="800" b="0" dirty="0" err="1">
                <a:solidFill>
                  <a:srgbClr val="2AA198"/>
                </a:solidFill>
                <a:effectLst/>
                <a:highlight>
                  <a:srgbClr val="FDF6E3"/>
                </a:highlight>
                <a:latin typeface="Consolas" panose="020B0609020204030204" pitchFamily="49" charset="0"/>
              </a:rPr>
              <a:t>humidity_modifier</a:t>
            </a:r>
            <a:r>
              <a:rPr lang="en-US" sz="800" b="0" dirty="0">
                <a:solidFill>
                  <a:srgbClr val="2AA198"/>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a:t>
            </a:r>
          </a:p>
        </p:txBody>
      </p:sp>
      <p:pic>
        <p:nvPicPr>
          <p:cNvPr id="13" name="Picture 12">
            <a:extLst>
              <a:ext uri="{FF2B5EF4-FFF2-40B4-BE49-F238E27FC236}">
                <a16:creationId xmlns:a16="http://schemas.microsoft.com/office/drawing/2014/main" id="{D04423CF-D89D-DCA4-9EB9-C9D7CFD92AB6}"/>
              </a:ext>
            </a:extLst>
          </p:cNvPr>
          <p:cNvPicPr>
            <a:picLocks noChangeAspect="1"/>
          </p:cNvPicPr>
          <p:nvPr/>
        </p:nvPicPr>
        <p:blipFill>
          <a:blip r:embed="rId4"/>
          <a:stretch>
            <a:fillRect/>
          </a:stretch>
        </p:blipFill>
        <p:spPr>
          <a:xfrm>
            <a:off x="3595534" y="5032581"/>
            <a:ext cx="7809781" cy="828046"/>
          </a:xfrm>
          <a:prstGeom prst="rect">
            <a:avLst/>
          </a:prstGeom>
        </p:spPr>
      </p:pic>
    </p:spTree>
    <p:extLst>
      <p:ext uri="{BB962C8B-B14F-4D97-AF65-F5344CB8AC3E}">
        <p14:creationId xmlns:p14="http://schemas.microsoft.com/office/powerpoint/2010/main" val="3848074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12</a:t>
            </a:fld>
            <a:endParaRPr kern="0" dirty="0">
              <a:solidFill>
                <a:srgbClr val="002C58"/>
              </a:solidFill>
              <a:latin typeface="Helvetica" pitchFamily="2" charset="0"/>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pl-PL" sz="2900" dirty="0">
                <a:solidFill>
                  <a:srgbClr val="002C58"/>
                </a:solidFill>
                <a:latin typeface="Helvetica" pitchFamily="2" charset="0"/>
                <a:ea typeface="+mn-ea"/>
                <a:cs typeface="+mn-cs"/>
              </a:rPr>
              <a:t>6. Notebooks - 0</a:t>
            </a:r>
            <a:r>
              <a:rPr lang="de-DE" sz="2900" dirty="0">
                <a:solidFill>
                  <a:srgbClr val="002C58"/>
                </a:solidFill>
                <a:latin typeface="Helvetica" pitchFamily="2" charset="0"/>
                <a:ea typeface="+mn-ea"/>
                <a:cs typeface="+mn-cs"/>
              </a:rPr>
              <a:t>4</a:t>
            </a:r>
            <a:endParaRPr lang="pl-PL" sz="2900" dirty="0">
              <a:latin typeface="Helvetica" pitchFamily="2"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8" name="pole tekstowe 4">
            <a:extLst>
              <a:ext uri="{FF2B5EF4-FFF2-40B4-BE49-F238E27FC236}">
                <a16:creationId xmlns:a16="http://schemas.microsoft.com/office/drawing/2014/main" id="{6769148D-16BA-DDF5-1159-3B9EAE4E4E0E}"/>
              </a:ext>
            </a:extLst>
          </p:cNvPr>
          <p:cNvSpPr txBox="1"/>
          <p:nvPr/>
        </p:nvSpPr>
        <p:spPr>
          <a:xfrm>
            <a:off x="571615" y="878149"/>
            <a:ext cx="11001282" cy="4339650"/>
          </a:xfrm>
          <a:prstGeom prst="rect">
            <a:avLst/>
          </a:prstGeom>
          <a:noFill/>
        </p:spPr>
        <p:txBody>
          <a:bodyPr wrap="square" rtlCol="0">
            <a:spAutoFit/>
          </a:bodyPr>
          <a:lstStyle/>
          <a:p>
            <a:r>
              <a:rPr lang="pl-PL" sz="1200" dirty="0">
                <a:latin typeface="Helvetica" pitchFamily="2" charset="0"/>
              </a:rPr>
              <a:t>W tym notebooku przedstawiono proces tworzenia interaktywnego dashboardu za pomocą biblioteki Dash oraz Plotly. Dashboard ten umożliwia wizualizację danych pogodowych i energetycznych dla różnych miast w Europie. Celem projektu jest analiza produkcji energii oraz warunków pogodowych w różnych lokalizacjach, a także przedstawienie szacowanego zapotrzebowania na energię dla domów o różnych rozmiarach, ogrzewanych za pomocą pomp ciepła.</a:t>
            </a:r>
            <a:endParaRPr lang="de-DE" sz="1200" dirty="0">
              <a:latin typeface="Helvetica" pitchFamily="2" charset="0"/>
            </a:endParaRPr>
          </a:p>
          <a:p>
            <a:endParaRPr lang="de-DE" sz="1200" b="1" dirty="0">
              <a:latin typeface="Helvetica" pitchFamily="2" charset="0"/>
            </a:endParaRPr>
          </a:p>
          <a:p>
            <a:r>
              <a:rPr lang="pl-PL" sz="1200" b="1" dirty="0">
                <a:latin typeface="Helvetica" pitchFamily="2" charset="0"/>
              </a:rPr>
              <a:t>Opis kroków</a:t>
            </a:r>
          </a:p>
          <a:p>
            <a:endParaRPr lang="pl-PL" sz="1200" b="1" dirty="0">
              <a:latin typeface="Helvetica" pitchFamily="2" charset="0"/>
            </a:endParaRPr>
          </a:p>
          <a:p>
            <a:pPr marL="228600" indent="-228600">
              <a:buFont typeface="+mj-lt"/>
              <a:buAutoNum type="arabicPeriod"/>
            </a:pPr>
            <a:r>
              <a:rPr lang="pl-PL" sz="1200" dirty="0">
                <a:latin typeface="Helvetica" pitchFamily="2" charset="0"/>
              </a:rPr>
              <a:t>Importowanie bibliotek: Zaimportowane zostały niezbędne biblioteki, takie jak pandas do manipulacji danymi, dash do tworzenia interaktywnych aplikacji internetowych oraz plotly do tworzenia wykresów i wizualizacji.</a:t>
            </a: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Załadowanie danych: Dane dotyczące warunków pogodowych i produkcji energii zostały załadowane z pliku CSV. </a:t>
            </a: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Dane dla stolic Europy: Stworzono dodatkowy zbiór danych zawierający informacje o lokalizacjach stolic europejskich, które będą wykorzystywane do wizualizacji na mapie.</a:t>
            </a: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Inicjalizacja aplikacji Dash: Aplikacja Dash została zainicjowana, a jej layout został zdefiniowany. Layout zawiera elementy wejściowe (pole tekstowe do wprowadzania nazwy miasta, przycisk do wysyłania zapytania, suwak do wyboru zakresu lat) oraz elementy wyjściowe (wykresy i mapa).</a:t>
            </a: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Definiowanie callbacków: Callbacki w Dashu umożliwiają dynamiczną aktualizację wykresów i mapy w odpowiedzi na interakcje użytkownika. W tym przypadku, callback obsługuje wprowadzanie nazwy miasta, kliknięcie przycisku oraz wybór zakresu lat.</a:t>
            </a: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Logika aplikacji: W funkcji callback zaimplementowano logikę filtrowania danych na podstawie wejść użytkownika, a następnie tworzenie i aktualizowanie wykresów oraz mapy. Dodatkowo, zawiera ona obliczenia szacowanego rocznego zapotrzebowania na energię dla domów o różnych rozmiarach i typach gospodarstw domowych.</a:t>
            </a:r>
            <a:endParaRPr lang="pl-PL" dirty="0"/>
          </a:p>
        </p:txBody>
      </p:sp>
    </p:spTree>
    <p:extLst>
      <p:ext uri="{BB962C8B-B14F-4D97-AF65-F5344CB8AC3E}">
        <p14:creationId xmlns:p14="http://schemas.microsoft.com/office/powerpoint/2010/main" val="289683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13</a:t>
            </a:fld>
            <a:endParaRPr kern="0" dirty="0">
              <a:solidFill>
                <a:srgbClr val="002C58"/>
              </a:solidFill>
              <a:latin typeface="Helvetica" pitchFamily="2" charset="0"/>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pl-PL" sz="2900" dirty="0">
                <a:solidFill>
                  <a:srgbClr val="002C58"/>
                </a:solidFill>
                <a:latin typeface="Helvetica" pitchFamily="2" charset="0"/>
                <a:ea typeface="+mn-ea"/>
                <a:cs typeface="+mn-cs"/>
              </a:rPr>
              <a:t>6. Notebooks - 0</a:t>
            </a:r>
            <a:r>
              <a:rPr lang="de-DE" sz="2900" dirty="0">
                <a:solidFill>
                  <a:srgbClr val="002C58"/>
                </a:solidFill>
                <a:latin typeface="Helvetica" pitchFamily="2" charset="0"/>
                <a:ea typeface="+mn-ea"/>
                <a:cs typeface="+mn-cs"/>
              </a:rPr>
              <a:t>4</a:t>
            </a:r>
            <a:endParaRPr lang="pl-PL" sz="2900" dirty="0">
              <a:latin typeface="Helvetica" pitchFamily="2"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8" name="pole tekstowe 4">
            <a:extLst>
              <a:ext uri="{FF2B5EF4-FFF2-40B4-BE49-F238E27FC236}">
                <a16:creationId xmlns:a16="http://schemas.microsoft.com/office/drawing/2014/main" id="{6769148D-16BA-DDF5-1159-3B9EAE4E4E0E}"/>
              </a:ext>
            </a:extLst>
          </p:cNvPr>
          <p:cNvSpPr txBox="1"/>
          <p:nvPr/>
        </p:nvSpPr>
        <p:spPr>
          <a:xfrm>
            <a:off x="571615" y="878149"/>
            <a:ext cx="11001282" cy="461665"/>
          </a:xfrm>
          <a:prstGeom prst="rect">
            <a:avLst/>
          </a:prstGeom>
          <a:noFill/>
        </p:spPr>
        <p:txBody>
          <a:bodyPr wrap="square" rtlCol="0">
            <a:spAutoFit/>
          </a:bodyPr>
          <a:lstStyle/>
          <a:p>
            <a:r>
              <a:rPr lang="de-DE" sz="1200" b="1" dirty="0" err="1">
                <a:latin typeface="Helvetica" pitchFamily="2" charset="0"/>
              </a:rPr>
              <a:t>Stworzony</a:t>
            </a:r>
            <a:r>
              <a:rPr lang="de-DE" sz="1200" b="1" dirty="0">
                <a:latin typeface="Helvetica" pitchFamily="2" charset="0"/>
              </a:rPr>
              <a:t> Dashboard:</a:t>
            </a:r>
            <a:endParaRPr lang="pl-PL" sz="1200" b="1" dirty="0">
              <a:latin typeface="Helvetica" pitchFamily="2" charset="0"/>
            </a:endParaRPr>
          </a:p>
          <a:p>
            <a:endParaRPr lang="pl-PL" sz="1200" b="1" dirty="0">
              <a:latin typeface="Helvetica" pitchFamily="2" charset="0"/>
            </a:endParaRPr>
          </a:p>
        </p:txBody>
      </p:sp>
      <p:pic>
        <p:nvPicPr>
          <p:cNvPr id="3" name="Picture 2">
            <a:extLst>
              <a:ext uri="{FF2B5EF4-FFF2-40B4-BE49-F238E27FC236}">
                <a16:creationId xmlns:a16="http://schemas.microsoft.com/office/drawing/2014/main" id="{BF1DED22-C3CA-0E57-3904-CA44D96FFE01}"/>
              </a:ext>
            </a:extLst>
          </p:cNvPr>
          <p:cNvPicPr>
            <a:picLocks noChangeAspect="1"/>
          </p:cNvPicPr>
          <p:nvPr/>
        </p:nvPicPr>
        <p:blipFill>
          <a:blip r:embed="rId4"/>
          <a:stretch>
            <a:fillRect/>
          </a:stretch>
        </p:blipFill>
        <p:spPr>
          <a:xfrm>
            <a:off x="645885" y="1167809"/>
            <a:ext cx="5151923" cy="2370700"/>
          </a:xfrm>
          <a:prstGeom prst="rect">
            <a:avLst/>
          </a:prstGeom>
        </p:spPr>
      </p:pic>
      <p:pic>
        <p:nvPicPr>
          <p:cNvPr id="5" name="Picture 4">
            <a:extLst>
              <a:ext uri="{FF2B5EF4-FFF2-40B4-BE49-F238E27FC236}">
                <a16:creationId xmlns:a16="http://schemas.microsoft.com/office/drawing/2014/main" id="{9DA734C7-4074-F69E-19A2-154F9FAD2D67}"/>
              </a:ext>
            </a:extLst>
          </p:cNvPr>
          <p:cNvPicPr>
            <a:picLocks noChangeAspect="1"/>
          </p:cNvPicPr>
          <p:nvPr/>
        </p:nvPicPr>
        <p:blipFill>
          <a:blip r:embed="rId5"/>
          <a:stretch>
            <a:fillRect/>
          </a:stretch>
        </p:blipFill>
        <p:spPr>
          <a:xfrm>
            <a:off x="5569779" y="3098396"/>
            <a:ext cx="6231147" cy="2881455"/>
          </a:xfrm>
          <a:prstGeom prst="rect">
            <a:avLst/>
          </a:prstGeom>
        </p:spPr>
      </p:pic>
    </p:spTree>
    <p:extLst>
      <p:ext uri="{BB962C8B-B14F-4D97-AF65-F5344CB8AC3E}">
        <p14:creationId xmlns:p14="http://schemas.microsoft.com/office/powerpoint/2010/main" val="3625523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a:extLst>
              <a:ext uri="{FF2B5EF4-FFF2-40B4-BE49-F238E27FC236}">
                <a16:creationId xmlns:a16="http://schemas.microsoft.com/office/drawing/2014/main" id="{E804F4F4-23FF-609D-2F8A-1CB1CEEC590C}"/>
              </a:ext>
            </a:extLst>
          </p:cNvPr>
          <p:cNvSpPr>
            <a:spLocks noGrp="1"/>
          </p:cNvSpPr>
          <p:nvPr>
            <p:ph type="sldNum" idx="12"/>
          </p:nvPr>
        </p:nvSpPr>
        <p:spPr/>
        <p:txBody>
          <a:bodyPr/>
          <a:lstStyle/>
          <a:p>
            <a:fld id="{00000000-1234-1234-1234-123412341234}" type="slidenum">
              <a:rPr lang="pl-PL" smtClean="0"/>
              <a:pPr/>
              <a:t>2</a:t>
            </a:fld>
            <a:endParaRPr lang="pl-PL"/>
          </a:p>
        </p:txBody>
      </p:sp>
      <p:pic>
        <p:nvPicPr>
          <p:cNvPr id="7" name="Obraz 6">
            <a:extLst>
              <a:ext uri="{FF2B5EF4-FFF2-40B4-BE49-F238E27FC236}">
                <a16:creationId xmlns:a16="http://schemas.microsoft.com/office/drawing/2014/main" id="{3F43360E-517E-C224-5E33-422F568DEBFB}"/>
              </a:ext>
            </a:extLst>
          </p:cNvPr>
          <p:cNvPicPr>
            <a:picLocks noChangeAspect="1"/>
          </p:cNvPicPr>
          <p:nvPr/>
        </p:nvPicPr>
        <p:blipFill>
          <a:blip r:embed="rId2"/>
          <a:stretch>
            <a:fillRect/>
          </a:stretch>
        </p:blipFill>
        <p:spPr>
          <a:xfrm>
            <a:off x="4260914" y="1359167"/>
            <a:ext cx="4038461" cy="4789465"/>
          </a:xfrm>
          <a:prstGeom prst="rect">
            <a:avLst/>
          </a:prstGeom>
        </p:spPr>
      </p:pic>
      <p:sp>
        <p:nvSpPr>
          <p:cNvPr id="8" name="pole tekstowe 7">
            <a:extLst>
              <a:ext uri="{FF2B5EF4-FFF2-40B4-BE49-F238E27FC236}">
                <a16:creationId xmlns:a16="http://schemas.microsoft.com/office/drawing/2014/main" id="{76B35935-B176-4D14-65BC-B6160B4306F2}"/>
              </a:ext>
            </a:extLst>
          </p:cNvPr>
          <p:cNvSpPr txBox="1"/>
          <p:nvPr/>
        </p:nvSpPr>
        <p:spPr>
          <a:xfrm>
            <a:off x="848412" y="688157"/>
            <a:ext cx="10567448" cy="369332"/>
          </a:xfrm>
          <a:prstGeom prst="rect">
            <a:avLst/>
          </a:prstGeom>
          <a:noFill/>
        </p:spPr>
        <p:txBody>
          <a:bodyPr wrap="square" rtlCol="0">
            <a:spAutoFit/>
          </a:bodyPr>
          <a:lstStyle/>
          <a:p>
            <a:pPr algn="ctr"/>
            <a:r>
              <a:rPr lang="pl-PL" dirty="0"/>
              <a:t>Każdy słuchacz wypełnia oświadczenie, które należy wstawić w prezentacji</a:t>
            </a:r>
          </a:p>
        </p:txBody>
      </p:sp>
      <p:pic>
        <p:nvPicPr>
          <p:cNvPr id="2" name="Obraz 1">
            <a:extLst>
              <a:ext uri="{FF2B5EF4-FFF2-40B4-BE49-F238E27FC236}">
                <a16:creationId xmlns:a16="http://schemas.microsoft.com/office/drawing/2014/main" id="{3A2661E4-0A9C-BAC2-7FD9-5651F7D0B3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760" y="6225427"/>
            <a:ext cx="4445000" cy="596900"/>
          </a:xfrm>
          <a:prstGeom prst="rect">
            <a:avLst/>
          </a:prstGeom>
        </p:spPr>
      </p:pic>
    </p:spTree>
    <p:extLst>
      <p:ext uri="{BB962C8B-B14F-4D97-AF65-F5344CB8AC3E}">
        <p14:creationId xmlns:p14="http://schemas.microsoft.com/office/powerpoint/2010/main" val="3208691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3</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48858"/>
            <a:ext cx="10459821" cy="447317"/>
          </a:xfrm>
        </p:spPr>
        <p:txBody>
          <a:bodyPr/>
          <a:lstStyle/>
          <a:p>
            <a:r>
              <a:rPr lang="pl-PL" sz="2900" dirty="0">
                <a:solidFill>
                  <a:srgbClr val="002C58"/>
                </a:solidFill>
                <a:latin typeface="Helvetica" pitchFamily="2" charset="0"/>
                <a:ea typeface="+mn-ea"/>
                <a:cs typeface="+mn-cs"/>
              </a:rPr>
              <a:t>1. Określenie celu i wymagań projektu:</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1614" y="878149"/>
            <a:ext cx="11001283" cy="4185761"/>
          </a:xfrm>
          <a:prstGeom prst="rect">
            <a:avLst/>
          </a:prstGeom>
          <a:noFill/>
        </p:spPr>
        <p:txBody>
          <a:bodyPr wrap="square" rtlCol="0">
            <a:spAutoFit/>
          </a:bodyPr>
          <a:lstStyle/>
          <a:p>
            <a:pPr algn="just"/>
            <a:r>
              <a:rPr lang="pl-PL" sz="1400" b="1" i="0" dirty="0">
                <a:solidFill>
                  <a:srgbClr val="0D0D0D"/>
                </a:solidFill>
                <a:effectLst/>
                <a:highlight>
                  <a:srgbClr val="FFFFFF"/>
                </a:highlight>
                <a:latin typeface="Söhne"/>
              </a:rPr>
              <a:t>Określenie celu i wymagań projektu:</a:t>
            </a:r>
            <a:endParaRPr lang="de-DE" sz="1400" b="1" i="0" dirty="0">
              <a:solidFill>
                <a:srgbClr val="0D0D0D"/>
              </a:solidFill>
              <a:effectLst/>
              <a:highlight>
                <a:srgbClr val="FFFFFF"/>
              </a:highlight>
              <a:latin typeface="Söhne"/>
            </a:endParaRPr>
          </a:p>
          <a:p>
            <a:pPr algn="just"/>
            <a:endParaRPr lang="pl-PL" sz="1400" b="1" i="0" dirty="0">
              <a:solidFill>
                <a:srgbClr val="0D0D0D"/>
              </a:solidFill>
              <a:effectLst/>
              <a:highlight>
                <a:srgbClr val="FFFFFF"/>
              </a:highlight>
              <a:latin typeface="Söhne"/>
            </a:endParaRPr>
          </a:p>
          <a:p>
            <a:pPr algn="just"/>
            <a:r>
              <a:rPr lang="pl-PL" sz="1400" b="0" i="0" dirty="0">
                <a:solidFill>
                  <a:srgbClr val="0D0D0D"/>
                </a:solidFill>
                <a:effectLst/>
                <a:highlight>
                  <a:srgbClr val="FFFFFF"/>
                </a:highlight>
                <a:latin typeface="Söhne"/>
              </a:rPr>
              <a:t>Projekt musi być napisany w jednej z poznanych technologii na zajęciach. Można mieszać technologie np. SQL + Python, R + Python itp., ale też wystarczy przygotować projekt w jednej technologii np. Python. (Może to być statystyczna analiza wybranego zjawiska, wizualizacja wybranych zjawisk – tworzenie dashboardów, prognozowanie wybranych wskaźników, stworzenie kalkulatora składek, kalkulatora kredytu hipotecznego itp.).</a:t>
            </a:r>
          </a:p>
          <a:p>
            <a:pPr algn="just"/>
            <a:endParaRPr lang="de-DE" sz="1400" b="1" i="0" dirty="0">
              <a:solidFill>
                <a:srgbClr val="0D0D0D"/>
              </a:solidFill>
              <a:effectLst/>
              <a:highlight>
                <a:srgbClr val="FFFFFF"/>
              </a:highlight>
              <a:latin typeface="Söhne"/>
            </a:endParaRPr>
          </a:p>
          <a:p>
            <a:pPr algn="just"/>
            <a:r>
              <a:rPr lang="pl-PL" sz="1400" b="1" i="0" dirty="0">
                <a:solidFill>
                  <a:srgbClr val="0D0D0D"/>
                </a:solidFill>
                <a:effectLst/>
                <a:highlight>
                  <a:srgbClr val="FFFFFF"/>
                </a:highlight>
                <a:latin typeface="Söhne"/>
              </a:rPr>
              <a:t>Kryteria oceny:</a:t>
            </a:r>
            <a:r>
              <a:rPr lang="pl-PL" sz="1400" b="0" i="0" dirty="0">
                <a:solidFill>
                  <a:srgbClr val="0D0D0D"/>
                </a:solidFill>
                <a:effectLst/>
                <a:highlight>
                  <a:srgbClr val="FFFFFF"/>
                </a:highlight>
                <a:latin typeface="Söhne"/>
              </a:rPr>
              <a:t> student potrafi poprawnie stworzyć programy rozwiązujące średnio-zaawansowane problemy, wykorzystując odpowiednie struktury danych oraz konstrukcje programistyczne dostępne w wybranej technologii. Korzysta bez większych problemów z wybranych bibliotek (posiłkując się dokumentacją).</a:t>
            </a:r>
          </a:p>
          <a:p>
            <a:pPr algn="just"/>
            <a:endParaRPr lang="de-DE" sz="1400" b="1" i="0" dirty="0">
              <a:solidFill>
                <a:srgbClr val="0D0D0D"/>
              </a:solidFill>
              <a:effectLst/>
              <a:highlight>
                <a:srgbClr val="FFFFFF"/>
              </a:highlight>
              <a:latin typeface="Söhne"/>
            </a:endParaRPr>
          </a:p>
          <a:p>
            <a:pPr algn="just"/>
            <a:r>
              <a:rPr lang="pl-PL" sz="1400" b="1" i="0" dirty="0">
                <a:solidFill>
                  <a:srgbClr val="0D0D0D"/>
                </a:solidFill>
                <a:effectLst/>
                <a:highlight>
                  <a:srgbClr val="FFFFFF"/>
                </a:highlight>
                <a:latin typeface="Söhne"/>
              </a:rPr>
              <a:t>Składowe projektu:</a:t>
            </a:r>
            <a:endParaRPr lang="pl-PL" sz="1400" b="0" i="0" dirty="0">
              <a:solidFill>
                <a:srgbClr val="0D0D0D"/>
              </a:solidFill>
              <a:effectLst/>
              <a:highlight>
                <a:srgbClr val="FFFFFF"/>
              </a:highlight>
              <a:latin typeface="Söhne"/>
            </a:endParaRP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Instrukcja szczegółowa krok po kroku co zainstalować, aby uruchomić projekt, link do strony, aby ściągnąć wymagane pliki, jakie biblioteki i jak zainstalować itp.</a:t>
            </a: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Instrukcja powinna być na tyle przystępna, aby każdy mógł zainstalować wymagane oprogramowanie i bez przeszkód uruchomić program.</a:t>
            </a: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Kod + ewentualne pliki do wczytania poprzez kod; wszystkie elementy niezbędne do uruchomienia projektu.</a:t>
            </a: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Prezentacja ppt/pdf [Zawiera temat, autorów, promotora, cel projektu, instalowane biblioteki, ciekawy fragment/ty kodu, ew. trudności w pisaniu projektu itp. 5-7 slajdów].</a:t>
            </a: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Projekt maksymalnie może mieć 5 GB.</a:t>
            </a: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Ma być dostarczony do promotora na maila (zip, rar, lub przez Microsoft Drive, Google Drive, GitHub).</a:t>
            </a: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Tree>
    <p:extLst>
      <p:ext uri="{BB962C8B-B14F-4D97-AF65-F5344CB8AC3E}">
        <p14:creationId xmlns:p14="http://schemas.microsoft.com/office/powerpoint/2010/main" val="2542170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4</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48858"/>
            <a:ext cx="10459821" cy="447317"/>
          </a:xfrm>
        </p:spPr>
        <p:txBody>
          <a:bodyPr/>
          <a:lstStyle/>
          <a:p>
            <a:r>
              <a:rPr lang="pl-PL" sz="2900" dirty="0">
                <a:solidFill>
                  <a:srgbClr val="002C58"/>
                </a:solidFill>
                <a:latin typeface="Helvetica" pitchFamily="2" charset="0"/>
                <a:ea typeface="+mn-ea"/>
                <a:cs typeface="+mn-cs"/>
              </a:rPr>
              <a:t>2. Etapy procesu Data Science:</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1615" y="878149"/>
            <a:ext cx="5524386" cy="5262979"/>
          </a:xfrm>
          <a:prstGeom prst="rect">
            <a:avLst/>
          </a:prstGeom>
          <a:noFill/>
        </p:spPr>
        <p:txBody>
          <a:bodyPr wrap="square" rtlCol="0">
            <a:spAutoFit/>
          </a:bodyPr>
          <a:lstStyle/>
          <a:p>
            <a:pPr algn="l"/>
            <a:r>
              <a:rPr lang="pl-PL" sz="1200" b="1" i="0" dirty="0">
                <a:solidFill>
                  <a:srgbClr val="0D0D0D"/>
                </a:solidFill>
                <a:effectLst/>
                <a:highlight>
                  <a:srgbClr val="FFFFFF"/>
                </a:highlight>
                <a:latin typeface="Söhne"/>
              </a:rPr>
              <a:t>1. </a:t>
            </a:r>
            <a:r>
              <a:rPr lang="pl-PL" sz="1200" b="1" i="0" dirty="0">
                <a:solidFill>
                  <a:srgbClr val="0D0D0D"/>
                </a:solidFill>
                <a:effectLst/>
                <a:highlight>
                  <a:srgbClr val="FFFFFF"/>
                </a:highlight>
                <a:latin typeface="+mj-lt"/>
              </a:rPr>
              <a:t>Określenie Celu i Wymagań Projektu (Zdefiniowanie problemu):</a:t>
            </a:r>
            <a:endParaRPr lang="pl-PL" sz="1200" b="0" i="0" dirty="0">
              <a:solidFill>
                <a:srgbClr val="0D0D0D"/>
              </a:solidFill>
              <a:effectLst/>
              <a:highlight>
                <a:srgbClr val="FFFFFF"/>
              </a:highlight>
              <a:latin typeface="+mj-lt"/>
            </a:endParaRP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Definicja wybranego miejsca/geograficznej lokalizacji.</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Określenie kryteriów opłacalności instalacji fotowoltaicznych.</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Wymagania dotyczące danych i ich źródeł (np. zakres czasowy danych, częstotliwość pomiarów).</a:t>
            </a:r>
          </a:p>
          <a:p>
            <a:pPr algn="l"/>
            <a:r>
              <a:rPr lang="pl-PL" sz="1200" b="1" i="0" dirty="0">
                <a:solidFill>
                  <a:srgbClr val="0D0D0D"/>
                </a:solidFill>
                <a:effectLst/>
                <a:highlight>
                  <a:srgbClr val="FFFFFF"/>
                </a:highlight>
                <a:latin typeface="+mj-lt"/>
              </a:rPr>
              <a:t>2. Zbieranie Danych:</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hlinkClick r:id="rId3"/>
              </a:rPr>
              <a:t>Notebook 01</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Wybór i integracja z API lub plikami danych dostarczających dane pogodowe, takie jak nasłonecznienie (np. OpenWeatherMap, Weather API).</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Napisanie skryptu w Pythonie do automatycznego pobierania danych.</a:t>
            </a:r>
          </a:p>
          <a:p>
            <a:pPr algn="l"/>
            <a:r>
              <a:rPr lang="pl-PL" sz="1200" b="1" i="0" dirty="0">
                <a:solidFill>
                  <a:srgbClr val="0D0D0D"/>
                </a:solidFill>
                <a:effectLst/>
                <a:highlight>
                  <a:srgbClr val="FFFFFF"/>
                </a:highlight>
                <a:latin typeface="+mj-lt"/>
              </a:rPr>
              <a:t>3. Przetwarzanie i Oczyszczanie Danych:</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hlinkClick r:id="rId3"/>
              </a:rPr>
              <a:t>Notebook 01</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Usuwanie brakujących wartości, normalizacja i standardyzacja danych.</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Wybór istotnych kolumn danych do analizy.</a:t>
            </a:r>
          </a:p>
          <a:p>
            <a:pPr algn="l"/>
            <a:r>
              <a:rPr lang="pl-PL" sz="1200" b="1" i="0" dirty="0">
                <a:solidFill>
                  <a:srgbClr val="0D0D0D"/>
                </a:solidFill>
                <a:effectLst/>
                <a:highlight>
                  <a:srgbClr val="FFFFFF"/>
                </a:highlight>
                <a:latin typeface="+mj-lt"/>
              </a:rPr>
              <a:t>4. Tworzenie Bazy Danych:</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hlinkClick r:id="rId4"/>
              </a:rPr>
              <a:t>Notebook 02</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Decyzja o wyborze bazy danych: SQL vs SQLite.</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Projektowanie schematu bazy danych.</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Implementacja bazy danych i zapis oczyszczonych danych.</a:t>
            </a:r>
          </a:p>
          <a:p>
            <a:pPr algn="l"/>
            <a:r>
              <a:rPr lang="pl-PL" sz="1200" b="1" i="0" dirty="0">
                <a:solidFill>
                  <a:srgbClr val="0D0D0D"/>
                </a:solidFill>
                <a:effectLst/>
                <a:highlight>
                  <a:srgbClr val="FFFFFF"/>
                </a:highlight>
                <a:latin typeface="+mj-lt"/>
              </a:rPr>
              <a:t>5. Analiza Danych (eksploracja danych oraz pogłębiona analiza):</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hlinkClick r:id="rId5"/>
              </a:rPr>
              <a:t>Notebook 03</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Wykorzystanie biblioteki Pandas do dalszego przetwarzania danych.</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Analiza dni nasłonecznionych i ocena efektywności paneli słonecznych.</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Wykorzystanie danych geograficznych (szerokość i długość geograficzna) do oceny nasłonecznienia w różnych porach roku.</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Obliczenie ilości dni słonecznych i ich wpływu na potencjalną produkcję energii.</a:t>
            </a:r>
          </a:p>
          <a:p>
            <a:pPr algn="l"/>
            <a:r>
              <a:rPr lang="pl-PL" sz="1200" b="1" i="0" dirty="0">
                <a:solidFill>
                  <a:srgbClr val="0D0D0D"/>
                </a:solidFill>
                <a:effectLst/>
                <a:highlight>
                  <a:srgbClr val="FFFFFF"/>
                </a:highlight>
                <a:latin typeface="+mj-lt"/>
              </a:rPr>
              <a:t>6. Tworzenie Dashboardu (komunikacja wyników):</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hlinkClick r:id="rId6"/>
              </a:rPr>
              <a:t>Notebook 04</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Projektowanie i implementacja dashboardu (w języku Python), który będzie wizualizował kluczowe wskaźniki.</a:t>
            </a:r>
          </a:p>
          <a:p>
            <a:endParaRPr lang="pl-PL" sz="1200" dirty="0"/>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2" name="pole tekstowe 4">
            <a:extLst>
              <a:ext uri="{FF2B5EF4-FFF2-40B4-BE49-F238E27FC236}">
                <a16:creationId xmlns:a16="http://schemas.microsoft.com/office/drawing/2014/main" id="{F463B774-3945-A15D-6AA1-CF9CEEB18240}"/>
              </a:ext>
            </a:extLst>
          </p:cNvPr>
          <p:cNvSpPr txBox="1"/>
          <p:nvPr/>
        </p:nvSpPr>
        <p:spPr>
          <a:xfrm>
            <a:off x="6048511" y="870011"/>
            <a:ext cx="5524386" cy="3231654"/>
          </a:xfrm>
          <a:prstGeom prst="rect">
            <a:avLst/>
          </a:prstGeom>
          <a:noFill/>
        </p:spPr>
        <p:txBody>
          <a:bodyPr wrap="square" rtlCol="0">
            <a:spAutoFit/>
          </a:bodyPr>
          <a:lstStyle/>
          <a:p>
            <a:pPr algn="l"/>
            <a:r>
              <a:rPr lang="pl-PL" sz="1200" b="1" i="0" dirty="0">
                <a:solidFill>
                  <a:srgbClr val="0D0D0D"/>
                </a:solidFill>
                <a:effectLst/>
                <a:highlight>
                  <a:srgbClr val="FFFFFF"/>
                </a:highlight>
                <a:latin typeface="Söhne"/>
              </a:rPr>
              <a:t>7</a:t>
            </a:r>
            <a:r>
              <a:rPr lang="pl-PL" sz="1200" b="1" i="0" dirty="0">
                <a:solidFill>
                  <a:srgbClr val="0D0D0D"/>
                </a:solidFill>
                <a:effectLst/>
                <a:highlight>
                  <a:srgbClr val="FFFFFF"/>
                </a:highlight>
                <a:latin typeface="+mj-lt"/>
              </a:rPr>
              <a:t>. Machine Learning:</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rPr>
              <a:t>Notebook 05</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rPr>
              <a:t>Notebook 06</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Przygotowanie danych do modelowania.</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Budowa klasycznych modeli predykcyjnych dla przewidywania przyszłego nasłonecznienia.</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Walidacja modeli i ocena ich wydajności.</a:t>
            </a:r>
          </a:p>
          <a:p>
            <a:pPr algn="l"/>
            <a:r>
              <a:rPr lang="pl-PL" sz="1200" b="1" i="0" dirty="0">
                <a:solidFill>
                  <a:srgbClr val="0D0D0D"/>
                </a:solidFill>
                <a:effectLst/>
                <a:highlight>
                  <a:srgbClr val="FFFFFF"/>
                </a:highlight>
                <a:latin typeface="+mj-lt"/>
              </a:rPr>
              <a:t>8. Dokumentacja i Prezentacja:</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rPr>
              <a:t>Prezentacja</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Przygotowanie dokumentacji projektu, w tym instrukcji instalacji i uruchomienia.</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Tworzenie prezentacji wyników.</a:t>
            </a:r>
          </a:p>
          <a:p>
            <a:pPr algn="l"/>
            <a:r>
              <a:rPr lang="pl-PL" sz="1200" b="1" i="0" dirty="0">
                <a:solidFill>
                  <a:srgbClr val="0D0D0D"/>
                </a:solidFill>
                <a:effectLst/>
                <a:highlight>
                  <a:srgbClr val="FFFFFF"/>
                </a:highlight>
                <a:latin typeface="+mj-lt"/>
              </a:rPr>
              <a:t>9. Testowanie i Weryfikacja:</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rPr>
              <a:t>Skrypt do wizualizacji</a:t>
            </a:r>
            <a:r>
              <a:rPr lang="pl-PL" sz="1200" b="0" i="0" dirty="0">
                <a:solidFill>
                  <a:srgbClr val="0D0D0D"/>
                </a:solidFill>
                <a:effectLst/>
                <a:highlight>
                  <a:srgbClr val="FFFFFF"/>
                </a:highlight>
                <a:latin typeface="+mj-lt"/>
              </a:rPr>
              <a:t>)</a:t>
            </a:r>
          </a:p>
          <a:p>
            <a:pPr algn="l">
              <a:buFont typeface="Arial" panose="020B0604020202020204" pitchFamily="34" charset="0"/>
              <a:buChar char="•"/>
            </a:pPr>
            <a:r>
              <a:rPr lang="pl-PL" sz="1200" b="0" i="0" dirty="0">
                <a:solidFill>
                  <a:srgbClr val="0D0D0D"/>
                </a:solidFill>
                <a:effectLst/>
                <a:highlight>
                  <a:srgbClr val="FFFFFF"/>
                </a:highlight>
                <a:latin typeface="+mj-lt"/>
              </a:rPr>
              <a:t>Testowanie całego systemu, weryfikacja działania dashboardu i skryptów.</a:t>
            </a:r>
          </a:p>
          <a:p>
            <a:pPr algn="l"/>
            <a:r>
              <a:rPr lang="pl-PL" sz="1200" b="1" i="0" dirty="0">
                <a:solidFill>
                  <a:srgbClr val="0D0D0D"/>
                </a:solidFill>
                <a:effectLst/>
                <a:highlight>
                  <a:srgbClr val="FFFFFF"/>
                </a:highlight>
                <a:latin typeface="+mj-lt"/>
              </a:rPr>
              <a:t>10. Pakowanie i Wysyłka:</a:t>
            </a:r>
            <a:endParaRPr lang="pl-PL" sz="1200" b="0" i="0" dirty="0">
              <a:solidFill>
                <a:srgbClr val="0D0D0D"/>
              </a:solidFill>
              <a:effectLst/>
              <a:highlight>
                <a:srgbClr val="FFFFFF"/>
              </a:highlight>
              <a:latin typeface="+mj-lt"/>
            </a:endParaRPr>
          </a:p>
          <a:p>
            <a:pPr algn="l">
              <a:buFont typeface="Arial" panose="020B0604020202020204" pitchFamily="34" charset="0"/>
              <a:buChar char="•"/>
            </a:pPr>
            <a:r>
              <a:rPr lang="pl-PL" sz="1200" b="0" i="0" dirty="0">
                <a:solidFill>
                  <a:srgbClr val="0D0D0D"/>
                </a:solidFill>
                <a:effectLst/>
                <a:highlight>
                  <a:srgbClr val="FFFFFF"/>
                </a:highlight>
                <a:latin typeface="+mj-lt"/>
              </a:rPr>
              <a:t>Zapis projektu w formacie ZIP lub RAR.</a:t>
            </a:r>
          </a:p>
          <a:p>
            <a:endParaRPr lang="de-DE" sz="1200" dirty="0"/>
          </a:p>
          <a:p>
            <a:endParaRPr lang="de-DE" sz="1200" dirty="0"/>
          </a:p>
          <a:p>
            <a:endParaRPr lang="de-DE" sz="1200" dirty="0"/>
          </a:p>
          <a:p>
            <a:endParaRPr lang="pl-PL" sz="1200" dirty="0"/>
          </a:p>
        </p:txBody>
      </p:sp>
    </p:spTree>
    <p:extLst>
      <p:ext uri="{BB962C8B-B14F-4D97-AF65-F5344CB8AC3E}">
        <p14:creationId xmlns:p14="http://schemas.microsoft.com/office/powerpoint/2010/main" val="4231804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5</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48858"/>
            <a:ext cx="10459821" cy="447317"/>
          </a:xfrm>
        </p:spPr>
        <p:txBody>
          <a:bodyPr/>
          <a:lstStyle/>
          <a:p>
            <a:r>
              <a:rPr lang="pl-PL" sz="2900" dirty="0">
                <a:solidFill>
                  <a:srgbClr val="002C58"/>
                </a:solidFill>
                <a:latin typeface="Helvetica" pitchFamily="2" charset="0"/>
                <a:ea typeface="+mn-ea"/>
                <a:cs typeface="+mn-cs"/>
              </a:rPr>
              <a:t>3. </a:t>
            </a:r>
            <a:r>
              <a:rPr lang="de-DE" sz="2900" dirty="0" err="1">
                <a:solidFill>
                  <a:srgbClr val="002C58"/>
                </a:solidFill>
                <a:latin typeface="Helvetica" pitchFamily="2" charset="0"/>
                <a:ea typeface="+mn-ea"/>
                <a:cs typeface="+mn-cs"/>
              </a:rPr>
              <a:t>Struktura</a:t>
            </a:r>
            <a:r>
              <a:rPr lang="de-DE" sz="2900" dirty="0">
                <a:solidFill>
                  <a:srgbClr val="002C58"/>
                </a:solidFill>
                <a:latin typeface="Helvetica" pitchFamily="2" charset="0"/>
                <a:ea typeface="+mn-ea"/>
                <a:cs typeface="+mn-cs"/>
              </a:rPr>
              <a:t> </a:t>
            </a:r>
            <a:r>
              <a:rPr lang="de-DE" sz="2900" dirty="0" err="1">
                <a:solidFill>
                  <a:srgbClr val="002C58"/>
                </a:solidFill>
                <a:latin typeface="Helvetica" pitchFamily="2" charset="0"/>
                <a:ea typeface="+mn-ea"/>
                <a:cs typeface="+mn-cs"/>
              </a:rPr>
              <a:t>Projektu</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1615" y="878149"/>
            <a:ext cx="11001282" cy="5447645"/>
          </a:xfrm>
          <a:prstGeom prst="rect">
            <a:avLst/>
          </a:prstGeom>
          <a:noFill/>
        </p:spPr>
        <p:txBody>
          <a:bodyPr wrap="square" rtlCol="0">
            <a:spAutoFit/>
          </a:bodyPr>
          <a:lstStyle/>
          <a:p>
            <a:r>
              <a:rPr lang="pl-PL" sz="1200" dirty="0"/>
              <a:t>Struktura projektu została zaprojektowana w sposób, który umożliwia łatwe zarządzanie plikami i skryptami oraz organizację pracy nad analizą danych pogodowych i predykcją. Poniżej znajduje się opis głównych folderów i plików:</a:t>
            </a:r>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pPr marL="228600" indent="-228600">
              <a:buAutoNum type="arabicPeriod"/>
            </a:pPr>
            <a:r>
              <a:rPr lang="pl-PL" sz="1200" b="1" dirty="0"/>
              <a:t>Notebooks:</a:t>
            </a:r>
            <a:endParaRPr lang="de-DE" sz="1200" b="1" dirty="0"/>
          </a:p>
          <a:p>
            <a:pPr marL="628650" lvl="1" indent="-171450">
              <a:buFont typeface="Arial" panose="020B0604020202020204" pitchFamily="34" charset="0"/>
              <a:buChar char="•"/>
            </a:pPr>
            <a:r>
              <a:rPr lang="pl-PL" sz="1200" dirty="0"/>
              <a:t>Zawiera notebooki Jupyter, które dokumentują kolejne etapy projektu.</a:t>
            </a:r>
          </a:p>
          <a:p>
            <a:pPr marL="628650" lvl="1" indent="-171450">
              <a:buFont typeface="Arial" panose="020B0604020202020204" pitchFamily="34" charset="0"/>
              <a:buChar char="•"/>
            </a:pPr>
            <a:r>
              <a:rPr lang="pl-PL" sz="1200" dirty="0"/>
              <a:t>Podfolder .ipynb_checkpoints zawiera automatyczne kopie zapasowe notebooków.</a:t>
            </a:r>
            <a:endParaRPr lang="de-DE" sz="1200" dirty="0"/>
          </a:p>
          <a:p>
            <a:pPr marL="628650" lvl="1" indent="-171450">
              <a:buFont typeface="Arial" panose="020B0604020202020204" pitchFamily="34" charset="0"/>
              <a:buChar char="•"/>
            </a:pPr>
            <a:r>
              <a:rPr lang="de-DE" sz="1200" dirty="0" err="1"/>
              <a:t>Notebooki</a:t>
            </a:r>
            <a:r>
              <a:rPr lang="de-DE" sz="1200" dirty="0"/>
              <a:t>:</a:t>
            </a:r>
            <a:endParaRPr lang="pl-PL" sz="1200" dirty="0"/>
          </a:p>
          <a:p>
            <a:pPr marL="1085850" lvl="2" indent="-171450">
              <a:buFont typeface="Arial" panose="020B0604020202020204" pitchFamily="34" charset="0"/>
              <a:buChar char="•"/>
            </a:pPr>
            <a:r>
              <a:rPr lang="pl-PL" sz="1200" dirty="0"/>
              <a:t>00_okreslenie_celu_i_wymagan_projektu.ipynb: Określenie celu i wymagań projektu.</a:t>
            </a:r>
          </a:p>
          <a:p>
            <a:pPr marL="1085850" lvl="2" indent="-171450">
              <a:buFont typeface="Arial" panose="020B0604020202020204" pitchFamily="34" charset="0"/>
              <a:buChar char="•"/>
            </a:pPr>
            <a:r>
              <a:rPr lang="pl-PL" sz="1200" dirty="0"/>
              <a:t>01_pobieranie_i_przetwarzanie_danych.ipynb: Pobieranie i przetwarzanie danych.</a:t>
            </a:r>
          </a:p>
          <a:p>
            <a:pPr marL="1085850" lvl="2" indent="-171450">
              <a:buFont typeface="Arial" panose="020B0604020202020204" pitchFamily="34" charset="0"/>
              <a:buChar char="•"/>
            </a:pPr>
            <a:r>
              <a:rPr lang="pl-PL" sz="1200" dirty="0"/>
              <a:t>02_inicjalizacja_bazy_danych.ipynb: Inicjalizacja bazy danych.</a:t>
            </a:r>
          </a:p>
          <a:p>
            <a:pPr marL="1085850" lvl="2" indent="-171450">
              <a:buFont typeface="Arial" panose="020B0604020202020204" pitchFamily="34" charset="0"/>
              <a:buChar char="•"/>
            </a:pPr>
            <a:r>
              <a:rPr lang="pl-PL" sz="1200" dirty="0"/>
              <a:t>03_analiza_danych.ipynb: Analiza danych.</a:t>
            </a:r>
          </a:p>
          <a:p>
            <a:pPr marL="1085850" lvl="2" indent="-171450">
              <a:buFont typeface="Arial" panose="020B0604020202020204" pitchFamily="34" charset="0"/>
              <a:buChar char="•"/>
            </a:pPr>
            <a:r>
              <a:rPr lang="pl-PL" sz="1200" dirty="0"/>
              <a:t>04_wizualizacja_dashboard_danych.ipynb: Tworzenie dashboardu do wizualizacji danych.</a:t>
            </a:r>
            <a:endParaRPr lang="de-DE" sz="1200" dirty="0"/>
          </a:p>
          <a:p>
            <a:pPr marL="171450" indent="-171450">
              <a:buFont typeface="Arial" panose="020B0604020202020204" pitchFamily="34" charset="0"/>
              <a:buChar char="•"/>
            </a:pPr>
            <a:endParaRPr lang="de-DE" sz="1200" dirty="0"/>
          </a:p>
          <a:p>
            <a:endParaRPr lang="pl-PL" sz="1200" dirty="0"/>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pic>
        <p:nvPicPr>
          <p:cNvPr id="11" name="Grafik 10">
            <a:extLst>
              <a:ext uri="{FF2B5EF4-FFF2-40B4-BE49-F238E27FC236}">
                <a16:creationId xmlns:a16="http://schemas.microsoft.com/office/drawing/2014/main" id="{31EF22E6-131F-6555-F861-6A3A1A7376F9}"/>
              </a:ext>
            </a:extLst>
          </p:cNvPr>
          <p:cNvPicPr>
            <a:picLocks noChangeAspect="1"/>
          </p:cNvPicPr>
          <p:nvPr/>
        </p:nvPicPr>
        <p:blipFill>
          <a:blip r:embed="rId4"/>
          <a:stretch>
            <a:fillRect/>
          </a:stretch>
        </p:blipFill>
        <p:spPr>
          <a:xfrm>
            <a:off x="4567237" y="1422371"/>
            <a:ext cx="3057525" cy="2362200"/>
          </a:xfrm>
          <a:prstGeom prst="rect">
            <a:avLst/>
          </a:prstGeom>
        </p:spPr>
      </p:pic>
    </p:spTree>
    <p:extLst>
      <p:ext uri="{BB962C8B-B14F-4D97-AF65-F5344CB8AC3E}">
        <p14:creationId xmlns:p14="http://schemas.microsoft.com/office/powerpoint/2010/main" val="1466051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6</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pl-PL" sz="2900" dirty="0">
                <a:solidFill>
                  <a:srgbClr val="002C58"/>
                </a:solidFill>
                <a:latin typeface="Helvetica" pitchFamily="2" charset="0"/>
                <a:ea typeface="+mn-ea"/>
                <a:cs typeface="+mn-cs"/>
              </a:rPr>
              <a:t>4. </a:t>
            </a:r>
            <a:r>
              <a:rPr lang="de-DE" sz="2900" dirty="0" err="1">
                <a:solidFill>
                  <a:srgbClr val="002C58"/>
                </a:solidFill>
                <a:latin typeface="Helvetica" pitchFamily="2" charset="0"/>
                <a:ea typeface="+mn-ea"/>
                <a:cs typeface="+mn-cs"/>
              </a:rPr>
              <a:t>Struktura</a:t>
            </a:r>
            <a:r>
              <a:rPr lang="de-DE" sz="2900" dirty="0">
                <a:solidFill>
                  <a:srgbClr val="002C58"/>
                </a:solidFill>
                <a:latin typeface="Helvetica" pitchFamily="2" charset="0"/>
                <a:ea typeface="+mn-ea"/>
                <a:cs typeface="+mn-cs"/>
              </a:rPr>
              <a:t> </a:t>
            </a:r>
            <a:r>
              <a:rPr lang="de-DE" sz="2900" dirty="0" err="1">
                <a:solidFill>
                  <a:srgbClr val="002C58"/>
                </a:solidFill>
                <a:latin typeface="Helvetica" pitchFamily="2" charset="0"/>
                <a:ea typeface="+mn-ea"/>
                <a:cs typeface="+mn-cs"/>
              </a:rPr>
              <a:t>Projektu</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1614" y="878149"/>
            <a:ext cx="5524386" cy="5078313"/>
          </a:xfrm>
          <a:prstGeom prst="rect">
            <a:avLst/>
          </a:prstGeom>
          <a:noFill/>
        </p:spPr>
        <p:txBody>
          <a:bodyPr wrap="square" rtlCol="0">
            <a:spAutoFit/>
          </a:bodyPr>
          <a:lstStyle/>
          <a:p>
            <a:r>
              <a:rPr lang="pl-PL" sz="1200" b="1" dirty="0"/>
              <a:t>2. Data:</a:t>
            </a:r>
          </a:p>
          <a:p>
            <a:pPr marL="171450" indent="-171450">
              <a:buFont typeface="Arial" panose="020B0604020202020204" pitchFamily="34" charset="0"/>
              <a:buChar char="•"/>
            </a:pPr>
            <a:r>
              <a:rPr lang="pl-PL" sz="1200" b="1" dirty="0"/>
              <a:t>ML_models: </a:t>
            </a:r>
            <a:r>
              <a:rPr lang="pl-PL" sz="1200" dirty="0"/>
              <a:t>Zawiera modele maszynowego uczenia się.</a:t>
            </a:r>
          </a:p>
          <a:p>
            <a:pPr marL="628650" lvl="1" indent="-171450">
              <a:buFont typeface="Arial" panose="020B0604020202020204" pitchFamily="34" charset="0"/>
              <a:buChar char="•"/>
            </a:pPr>
            <a:r>
              <a:rPr lang="pl-PL" sz="1200" dirty="0"/>
              <a:t>random_forest_regularized_model.joblib: Model lasu losowego z regularizacją.</a:t>
            </a:r>
          </a:p>
          <a:p>
            <a:pPr marL="171450" indent="-171450">
              <a:buFont typeface="Arial" panose="020B0604020202020204" pitchFamily="34" charset="0"/>
              <a:buChar char="•"/>
            </a:pPr>
            <a:r>
              <a:rPr lang="pl-PL" sz="1200" b="1" dirty="0"/>
              <a:t>processed: </a:t>
            </a:r>
            <a:r>
              <a:rPr lang="pl-PL" sz="1200" dirty="0"/>
              <a:t>Przetworzone dane.</a:t>
            </a:r>
          </a:p>
          <a:p>
            <a:pPr marL="628650" lvl="1" indent="-171450">
              <a:buFont typeface="Arial" panose="020B0604020202020204" pitchFamily="34" charset="0"/>
              <a:buChar char="•"/>
            </a:pPr>
            <a:r>
              <a:rPr lang="pl-PL" sz="1200" dirty="0"/>
              <a:t>combined_data_processed.csv: Przetworzone i połączone dane.</a:t>
            </a:r>
          </a:p>
          <a:p>
            <a:pPr marL="628650" lvl="1" indent="-171450">
              <a:buFont typeface="Arial" panose="020B0604020202020204" pitchFamily="34" charset="0"/>
              <a:buChar char="•"/>
            </a:pPr>
            <a:r>
              <a:rPr lang="pl-PL" sz="1200" dirty="0"/>
              <a:t>combined_data.csv: Połączone dane.</a:t>
            </a:r>
          </a:p>
          <a:p>
            <a:pPr marL="628650" lvl="1" indent="-171450">
              <a:buFont typeface="Arial" panose="020B0604020202020204" pitchFamily="34" charset="0"/>
              <a:buChar char="•"/>
            </a:pPr>
            <a:r>
              <a:rPr lang="pl-PL" sz="1200" dirty="0"/>
              <a:t>data_ml_processed.csv: Dane przetworzone do modeli ML.</a:t>
            </a:r>
          </a:p>
          <a:p>
            <a:pPr marL="628650" lvl="1" indent="-171450">
              <a:buFont typeface="Arial" panose="020B0604020202020204" pitchFamily="34" charset="0"/>
              <a:buChar char="•"/>
            </a:pPr>
            <a:r>
              <a:rPr lang="pl-PL" sz="1200" dirty="0"/>
              <a:t>final_df_processed.csv: Ostateczna wersja przetworzonych danych.</a:t>
            </a:r>
          </a:p>
          <a:p>
            <a:pPr marL="628650" lvl="1" indent="-171450">
              <a:buFont typeface="Arial" panose="020B0604020202020204" pitchFamily="34" charset="0"/>
              <a:buChar char="•"/>
            </a:pPr>
            <a:r>
              <a:rPr lang="pl-PL" sz="1200" dirty="0"/>
              <a:t>future_data.csv: Dane prognozowane.</a:t>
            </a:r>
          </a:p>
          <a:p>
            <a:pPr marL="171450" indent="-171450">
              <a:buFont typeface="Arial" panose="020B0604020202020204" pitchFamily="34" charset="0"/>
              <a:buChar char="•"/>
            </a:pPr>
            <a:r>
              <a:rPr lang="pl-PL" sz="1200" b="1" dirty="0"/>
              <a:t>raw: </a:t>
            </a:r>
            <a:r>
              <a:rPr lang="pl-PL" sz="1200" dirty="0"/>
              <a:t>Surowe dane.</a:t>
            </a:r>
          </a:p>
          <a:p>
            <a:pPr marL="628650" lvl="1" indent="-171450">
              <a:buFont typeface="Arial" panose="020B0604020202020204" pitchFamily="34" charset="0"/>
              <a:buChar char="•"/>
            </a:pPr>
            <a:r>
              <a:rPr lang="pl-PL" sz="1200" dirty="0"/>
              <a:t>Baden_Baden.csv: Surowe dane dla Baden-Baden.</a:t>
            </a:r>
          </a:p>
          <a:p>
            <a:pPr marL="628650" lvl="1" indent="-171450">
              <a:buFont typeface="Arial" panose="020B0604020202020204" pitchFamily="34" charset="0"/>
              <a:buChar char="•"/>
            </a:pPr>
            <a:r>
              <a:rPr lang="pl-PL" sz="1200" dirty="0"/>
              <a:t>Bozanska.csv: Surowe dane dla Bożańska.</a:t>
            </a:r>
          </a:p>
          <a:p>
            <a:pPr marL="628650" lvl="1" indent="-171450">
              <a:buFont typeface="Arial" panose="020B0604020202020204" pitchFamily="34" charset="0"/>
              <a:buChar char="•"/>
            </a:pPr>
            <a:r>
              <a:rPr lang="pl-PL" sz="1200" dirty="0"/>
              <a:t>Walcz_Drugi.csv: Surowe dane dla Wałcza Drugiego.</a:t>
            </a:r>
            <a:endParaRPr lang="de-DE" sz="1200" dirty="0"/>
          </a:p>
          <a:p>
            <a:r>
              <a:rPr lang="de-DE" sz="1200" b="1" i="0" dirty="0">
                <a:solidFill>
                  <a:srgbClr val="0D0D0D"/>
                </a:solidFill>
                <a:effectLst/>
                <a:highlight>
                  <a:srgbClr val="FFFFFF"/>
                </a:highlight>
                <a:latin typeface="+mj-lt"/>
              </a:rPr>
              <a:t>3. Scripts</a:t>
            </a:r>
            <a:r>
              <a:rPr lang="de-DE" sz="1200" b="0" i="0" dirty="0">
                <a:solidFill>
                  <a:srgbClr val="0D0D0D"/>
                </a:solidFill>
                <a:effectLst/>
                <a:highlight>
                  <a:srgbClr val="FFFFFF"/>
                </a:highlight>
                <a:latin typeface="+mj-lt"/>
              </a:rPr>
              <a:t>:</a:t>
            </a:r>
            <a:endParaRPr lang="pl-PL" sz="1200" dirty="0">
              <a:latin typeface="+mj-lt"/>
            </a:endParaRPr>
          </a:p>
          <a:p>
            <a:pPr marL="171450" indent="-171450">
              <a:buFont typeface="Arial" panose="020B0604020202020204" pitchFamily="34" charset="0"/>
              <a:buChar char="•"/>
            </a:pPr>
            <a:r>
              <a:rPr lang="pl-PL" sz="1200" dirty="0"/>
              <a:t>Skrypty pomocnicze.</a:t>
            </a:r>
          </a:p>
          <a:p>
            <a:pPr marL="628650" lvl="1" indent="-171450">
              <a:buFont typeface="Arial" panose="020B0604020202020204" pitchFamily="34" charset="0"/>
              <a:buChar char="•"/>
            </a:pPr>
            <a:r>
              <a:rPr lang="pl-PL" sz="1200" b="1" dirty="0"/>
              <a:t>starter_brak_Data.ipynb: </a:t>
            </a:r>
            <a:r>
              <a:rPr lang="pl-PL" sz="1200" dirty="0"/>
              <a:t>Skrypt początkowy do obsługi brakujących danych.</a:t>
            </a:r>
          </a:p>
          <a:p>
            <a:pPr marL="628650" lvl="1" indent="-171450">
              <a:buFont typeface="Arial" panose="020B0604020202020204" pitchFamily="34" charset="0"/>
              <a:buChar char="•"/>
            </a:pPr>
            <a:r>
              <a:rPr lang="pl-PL" sz="1200" b="1" dirty="0"/>
              <a:t>starter_Data_istnieje_Wizualizacja.ipynb: </a:t>
            </a:r>
            <a:r>
              <a:rPr lang="pl-PL" sz="1200" dirty="0"/>
              <a:t>Skrypt do wizualizacji istniejących danych.</a:t>
            </a:r>
            <a:endParaRPr lang="de-DE" sz="1200" dirty="0"/>
          </a:p>
          <a:p>
            <a:r>
              <a:rPr lang="de-DE" sz="1200" b="1" i="0" dirty="0">
                <a:solidFill>
                  <a:srgbClr val="0D0D0D"/>
                </a:solidFill>
                <a:effectLst/>
                <a:highlight>
                  <a:srgbClr val="FFFFFF"/>
                </a:highlight>
                <a:latin typeface="+mj-lt"/>
              </a:rPr>
              <a:t>4. </a:t>
            </a:r>
            <a:r>
              <a:rPr lang="de-DE" sz="1200" b="1" i="0" dirty="0" err="1">
                <a:solidFill>
                  <a:srgbClr val="0D0D0D"/>
                </a:solidFill>
                <a:effectLst/>
                <a:highlight>
                  <a:srgbClr val="FFFFFF"/>
                </a:highlight>
                <a:latin typeface="+mj-lt"/>
              </a:rPr>
              <a:t>ML_Models</a:t>
            </a:r>
            <a:r>
              <a:rPr lang="de-DE" sz="1200" b="0" i="0" dirty="0">
                <a:solidFill>
                  <a:srgbClr val="0D0D0D"/>
                </a:solidFill>
                <a:effectLst/>
                <a:highlight>
                  <a:srgbClr val="FFFFFF"/>
                </a:highlight>
                <a:latin typeface="+mj-lt"/>
              </a:rPr>
              <a:t>:</a:t>
            </a:r>
          </a:p>
          <a:p>
            <a:pPr marL="171450" indent="-171450">
              <a:buFont typeface="Arial" panose="020B0604020202020204" pitchFamily="34" charset="0"/>
              <a:buChar char="•"/>
            </a:pPr>
            <a:r>
              <a:rPr lang="pl-PL" sz="1200" dirty="0"/>
              <a:t>Notebooki związane z przygotowaniem i modelowaniem danych.</a:t>
            </a:r>
          </a:p>
          <a:p>
            <a:pPr marL="628650" lvl="1" indent="-171450">
              <a:buFont typeface="Arial" panose="020B0604020202020204" pitchFamily="34" charset="0"/>
              <a:buChar char="•"/>
            </a:pPr>
            <a:r>
              <a:rPr lang="pl-PL" sz="1200" dirty="0"/>
              <a:t>05_pobieranie_i_przygotowanie_danych_do_modelowania.ipynb: Pobieranie i przygotowanie danych do modelowania.</a:t>
            </a:r>
          </a:p>
          <a:p>
            <a:pPr marL="628650" lvl="1" indent="-171450">
              <a:buFont typeface="Arial" panose="020B0604020202020204" pitchFamily="34" charset="0"/>
              <a:buChar char="•"/>
            </a:pPr>
            <a:r>
              <a:rPr lang="pl-PL" sz="1200" dirty="0"/>
              <a:t>06_Wizualizacja_z_predykcja.ipynb: Wizualizacja wyników modelowania i predykcji.</a:t>
            </a:r>
            <a:endParaRPr lang="de-DE" sz="1200" dirty="0"/>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4" name="pole tekstowe 4">
            <a:extLst>
              <a:ext uri="{FF2B5EF4-FFF2-40B4-BE49-F238E27FC236}">
                <a16:creationId xmlns:a16="http://schemas.microsoft.com/office/drawing/2014/main" id="{02442B66-E481-1B0F-084D-3E2A92EEA6E5}"/>
              </a:ext>
            </a:extLst>
          </p:cNvPr>
          <p:cNvSpPr txBox="1"/>
          <p:nvPr/>
        </p:nvSpPr>
        <p:spPr>
          <a:xfrm>
            <a:off x="6096000" y="889843"/>
            <a:ext cx="5524386" cy="2492990"/>
          </a:xfrm>
          <a:prstGeom prst="rect">
            <a:avLst/>
          </a:prstGeom>
          <a:noFill/>
        </p:spPr>
        <p:txBody>
          <a:bodyPr wrap="square" rtlCol="0">
            <a:spAutoFit/>
          </a:bodyPr>
          <a:lstStyle/>
          <a:p>
            <a:r>
              <a:rPr lang="pl-PL" sz="1200" b="1" dirty="0"/>
              <a:t>5. Baza_Danych:</a:t>
            </a:r>
            <a:endParaRPr lang="de-DE" sz="1200" b="1" dirty="0"/>
          </a:p>
          <a:p>
            <a:pPr marL="171450" indent="-171450">
              <a:buFont typeface="Arial" panose="020B0604020202020204" pitchFamily="34" charset="0"/>
              <a:buChar char="•"/>
            </a:pPr>
            <a:r>
              <a:rPr lang="pl-PL" sz="1200" b="1" dirty="0"/>
              <a:t>projekt_fotowoltaika_2024.db: </a:t>
            </a:r>
            <a:r>
              <a:rPr lang="pl-PL" sz="1200" dirty="0"/>
              <a:t>Baza danych SQLite zawierająca przetworzone dane.</a:t>
            </a:r>
            <a:endParaRPr lang="de-DE" sz="1200" dirty="0"/>
          </a:p>
          <a:p>
            <a:r>
              <a:rPr lang="de-DE" sz="1200" b="1" i="0" dirty="0">
                <a:solidFill>
                  <a:srgbClr val="0D0D0D"/>
                </a:solidFill>
                <a:effectLst/>
                <a:highlight>
                  <a:srgbClr val="FFFFFF"/>
                </a:highlight>
                <a:latin typeface="+mj-lt"/>
              </a:rPr>
              <a:t>6. Docs:</a:t>
            </a:r>
          </a:p>
          <a:p>
            <a:pPr marL="628650" lvl="1" indent="-171450">
              <a:buFont typeface="Arial" panose="020B0604020202020204" pitchFamily="34" charset="0"/>
              <a:buChar char="•"/>
            </a:pPr>
            <a:r>
              <a:rPr lang="de-DE" sz="1200" b="1" i="0" dirty="0" err="1">
                <a:solidFill>
                  <a:srgbClr val="0D0D0D"/>
                </a:solidFill>
                <a:effectLst/>
                <a:highlight>
                  <a:srgbClr val="FFFFFF"/>
                </a:highlight>
                <a:latin typeface="+mj-lt"/>
              </a:rPr>
              <a:t>Dokumentacja</a:t>
            </a:r>
            <a:r>
              <a:rPr lang="de-DE" sz="1200" b="1" i="0" dirty="0">
                <a:solidFill>
                  <a:srgbClr val="0D0D0D"/>
                </a:solidFill>
                <a:effectLst/>
                <a:highlight>
                  <a:srgbClr val="FFFFFF"/>
                </a:highlight>
                <a:latin typeface="+mj-lt"/>
              </a:rPr>
              <a:t> </a:t>
            </a:r>
            <a:r>
              <a:rPr lang="de-DE" sz="1200" b="1" i="0" dirty="0" err="1">
                <a:solidFill>
                  <a:srgbClr val="0D0D0D"/>
                </a:solidFill>
                <a:effectLst/>
                <a:highlight>
                  <a:srgbClr val="FFFFFF"/>
                </a:highlight>
                <a:latin typeface="+mj-lt"/>
              </a:rPr>
              <a:t>projektu</a:t>
            </a:r>
            <a:r>
              <a:rPr lang="de-DE" sz="1200" b="1" i="0" dirty="0">
                <a:solidFill>
                  <a:srgbClr val="0D0D0D"/>
                </a:solidFill>
                <a:effectLst/>
                <a:highlight>
                  <a:srgbClr val="FFFFFF"/>
                </a:highlight>
                <a:latin typeface="+mj-lt"/>
              </a:rPr>
              <a:t>.</a:t>
            </a:r>
            <a:r>
              <a:rPr lang="pl-PL" sz="1200" dirty="0"/>
              <a:t> </a:t>
            </a:r>
            <a:endParaRPr lang="de-DE" sz="1200" dirty="0"/>
          </a:p>
          <a:p>
            <a:pPr marL="1085850" lvl="2" indent="-171450">
              <a:buFont typeface="Arial" panose="020B0604020202020204" pitchFamily="34" charset="0"/>
              <a:buChar char="•"/>
            </a:pPr>
            <a:r>
              <a:rPr lang="de-DE" sz="1200" dirty="0" err="1"/>
              <a:t>Prezentacja</a:t>
            </a:r>
            <a:endParaRPr lang="de-DE" sz="1200" dirty="0"/>
          </a:p>
          <a:p>
            <a:pPr marL="1085850" lvl="2" indent="-171450">
              <a:buFont typeface="Arial" panose="020B0604020202020204" pitchFamily="34" charset="0"/>
              <a:buChar char="•"/>
            </a:pPr>
            <a:r>
              <a:rPr lang="de-DE" sz="1200" dirty="0" err="1"/>
              <a:t>Oświadczenie</a:t>
            </a:r>
            <a:endParaRPr lang="de-DE" sz="1200" dirty="0"/>
          </a:p>
          <a:p>
            <a:pPr lvl="1"/>
            <a:r>
              <a:rPr lang="pl-PL" sz="1200" dirty="0"/>
              <a:t>.</a:t>
            </a:r>
            <a:endParaRPr lang="de-DE" sz="1200" dirty="0"/>
          </a:p>
          <a:p>
            <a:r>
              <a:rPr lang="de-DE" sz="1200" b="1" i="0" dirty="0">
                <a:solidFill>
                  <a:srgbClr val="0D0D0D"/>
                </a:solidFill>
                <a:effectLst/>
                <a:highlight>
                  <a:srgbClr val="FFFFFF"/>
                </a:highlight>
                <a:latin typeface="+mj-lt"/>
              </a:rPr>
              <a:t>7. </a:t>
            </a:r>
            <a:r>
              <a:rPr lang="de-DE" sz="1200" b="1" i="0" dirty="0" err="1">
                <a:solidFill>
                  <a:srgbClr val="0D0D0D"/>
                </a:solidFill>
                <a:effectLst/>
                <a:highlight>
                  <a:srgbClr val="FFFFFF"/>
                </a:highlight>
                <a:latin typeface="+mj-lt"/>
              </a:rPr>
              <a:t>Requirements</a:t>
            </a:r>
            <a:r>
              <a:rPr lang="de-DE" sz="1200" b="1" i="0" dirty="0">
                <a:solidFill>
                  <a:srgbClr val="0D0D0D"/>
                </a:solidFill>
                <a:effectLst/>
                <a:highlight>
                  <a:srgbClr val="FFFFFF"/>
                </a:highlight>
                <a:latin typeface="+mj-lt"/>
              </a:rPr>
              <a:t>:</a:t>
            </a:r>
            <a:endParaRPr lang="de-DE" sz="1200" b="0" i="0" dirty="0">
              <a:solidFill>
                <a:srgbClr val="0D0D0D"/>
              </a:solidFill>
              <a:effectLst/>
              <a:highlight>
                <a:srgbClr val="FFFFFF"/>
              </a:highlight>
              <a:latin typeface="+mj-lt"/>
            </a:endParaRPr>
          </a:p>
          <a:p>
            <a:pPr marL="628650" lvl="1" indent="-171450">
              <a:buFont typeface="Arial" panose="020B0604020202020204" pitchFamily="34" charset="0"/>
              <a:buChar char="•"/>
            </a:pPr>
            <a:r>
              <a:rPr lang="pl-PL" sz="1200" dirty="0"/>
              <a:t>Pliki związane z wymaganiami projektu.</a:t>
            </a:r>
          </a:p>
          <a:p>
            <a:pPr marL="1085850" lvl="2" indent="-171450">
              <a:buFont typeface="Arial" panose="020B0604020202020204" pitchFamily="34" charset="0"/>
              <a:buChar char="•"/>
            </a:pPr>
            <a:r>
              <a:rPr lang="pl-PL" sz="1200" dirty="0"/>
              <a:t>requirements.txt: Lista wymaganych bibliotek Python.</a:t>
            </a:r>
          </a:p>
          <a:p>
            <a:pPr marL="1085850" lvl="2" indent="-171450">
              <a:buFont typeface="Arial" panose="020B0604020202020204" pitchFamily="34" charset="0"/>
              <a:buChar char="•"/>
            </a:pPr>
            <a:r>
              <a:rPr lang="pl-PL" sz="1200" dirty="0"/>
              <a:t>.gitattributes: Atrybuty dla systemu kontroli wersji Git.</a:t>
            </a:r>
          </a:p>
          <a:p>
            <a:pPr marL="1085850" lvl="2" indent="-171450">
              <a:buFont typeface="Arial" panose="020B0604020202020204" pitchFamily="34" charset="0"/>
              <a:buChar char="•"/>
            </a:pPr>
            <a:r>
              <a:rPr lang="pl-PL" sz="1200" dirty="0"/>
              <a:t>out.csv: Plik wyjściowy (wynikowy) z danymi.</a:t>
            </a:r>
            <a:endParaRPr lang="de-DE" sz="1200" dirty="0"/>
          </a:p>
        </p:txBody>
      </p:sp>
    </p:spTree>
    <p:extLst>
      <p:ext uri="{BB962C8B-B14F-4D97-AF65-F5344CB8AC3E}">
        <p14:creationId xmlns:p14="http://schemas.microsoft.com/office/powerpoint/2010/main" val="676669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7</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pl-PL" sz="2900" dirty="0">
                <a:solidFill>
                  <a:srgbClr val="002C58"/>
                </a:solidFill>
                <a:latin typeface="Helvetica" pitchFamily="2" charset="0"/>
                <a:ea typeface="+mn-ea"/>
                <a:cs typeface="+mn-cs"/>
              </a:rPr>
              <a:t>5. Notebooks</a:t>
            </a:r>
            <a:r>
              <a:rPr lang="de-DE" sz="2900" dirty="0">
                <a:solidFill>
                  <a:srgbClr val="002C58"/>
                </a:solidFill>
                <a:latin typeface="Helvetica" pitchFamily="2" charset="0"/>
                <a:ea typeface="+mn-ea"/>
                <a:cs typeface="+mn-cs"/>
              </a:rPr>
              <a:t> - 01</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1615" y="878149"/>
            <a:ext cx="11001282" cy="4431983"/>
          </a:xfrm>
          <a:prstGeom prst="rect">
            <a:avLst/>
          </a:prstGeom>
          <a:noFill/>
        </p:spPr>
        <p:txBody>
          <a:bodyPr wrap="square" rtlCol="0">
            <a:spAutoFit/>
          </a:bodyPr>
          <a:lstStyle/>
          <a:p>
            <a:r>
              <a:rPr lang="pl-PL" sz="1200" dirty="0">
                <a:latin typeface="Helvetica" pitchFamily="2" charset="0"/>
              </a:rPr>
              <a:t>W notebooku</a:t>
            </a:r>
            <a:r>
              <a:rPr lang="de-DE" sz="1200" dirty="0">
                <a:latin typeface="Helvetica" pitchFamily="2" charset="0"/>
              </a:rPr>
              <a:t> 01</a:t>
            </a:r>
            <a:r>
              <a:rPr lang="pl-PL" sz="1200" dirty="0">
                <a:latin typeface="Helvetica" pitchFamily="2" charset="0"/>
              </a:rPr>
              <a:t> zostały zrealizowane następujące zadania związane z przetwarzaniem danych pogodowych:</a:t>
            </a:r>
          </a:p>
          <a:p>
            <a:pPr marL="285750" indent="-285750">
              <a:buFont typeface="Arial" panose="020B0604020202020204" pitchFamily="34" charset="0"/>
              <a:buChar char="•"/>
            </a:pPr>
            <a:endParaRPr lang="pl-PL" sz="1200" dirty="0">
              <a:latin typeface="Helvetica" pitchFamily="2" charset="0"/>
            </a:endParaRPr>
          </a:p>
          <a:p>
            <a:r>
              <a:rPr lang="de-DE" sz="1200" dirty="0">
                <a:latin typeface="Helvetica" pitchFamily="2" charset="0"/>
              </a:rPr>
              <a:t>1. </a:t>
            </a:r>
            <a:r>
              <a:rPr lang="pl-PL" sz="1200" dirty="0">
                <a:latin typeface="Helvetica" pitchFamily="2" charset="0"/>
              </a:rPr>
              <a:t>Pobieranie danych:</a:t>
            </a:r>
          </a:p>
          <a:p>
            <a:pPr marL="742950" lvl="1" indent="-285750">
              <a:buFont typeface="Arial" panose="020B0604020202020204" pitchFamily="34" charset="0"/>
              <a:buChar char="•"/>
            </a:pPr>
            <a:r>
              <a:rPr lang="pl-PL" sz="1200" dirty="0">
                <a:latin typeface="Helvetica" pitchFamily="2" charset="0"/>
              </a:rPr>
              <a:t>Dane pogodowe pochodzą z serwisu OpenWeather i obejmują okres od 01.01.1971 do 31.12.2023 dla trzech lokalizacji: </a:t>
            </a:r>
            <a:r>
              <a:rPr lang="de-DE" sz="1200" dirty="0">
                <a:latin typeface="Helvetica" pitchFamily="2" charset="0"/>
              </a:rPr>
              <a:t> </a:t>
            </a:r>
          </a:p>
          <a:p>
            <a:pPr marL="1200150" lvl="2" indent="-285750">
              <a:buFont typeface="Arial" panose="020B0604020202020204" pitchFamily="34" charset="0"/>
              <a:buChar char="•"/>
            </a:pPr>
            <a:r>
              <a:rPr lang="pl-PL" sz="1200" dirty="0">
                <a:latin typeface="Helvetica" pitchFamily="2" charset="0"/>
              </a:rPr>
              <a:t>Bożańska (Polska), </a:t>
            </a:r>
            <a:endParaRPr lang="de-DE" sz="1200" dirty="0">
              <a:latin typeface="Helvetica" pitchFamily="2" charset="0"/>
            </a:endParaRPr>
          </a:p>
          <a:p>
            <a:pPr marL="1200150" lvl="2" indent="-285750">
              <a:buFont typeface="Arial" panose="020B0604020202020204" pitchFamily="34" charset="0"/>
              <a:buChar char="•"/>
            </a:pPr>
            <a:r>
              <a:rPr lang="pl-PL" sz="1200" dirty="0">
                <a:latin typeface="Helvetica" pitchFamily="2" charset="0"/>
              </a:rPr>
              <a:t>Wałcz Drugi (Polska)</a:t>
            </a:r>
            <a:endParaRPr lang="de-DE" sz="1200" dirty="0">
              <a:latin typeface="Helvetica" pitchFamily="2" charset="0"/>
            </a:endParaRPr>
          </a:p>
          <a:p>
            <a:pPr marL="1200150" lvl="2" indent="-285750">
              <a:buFont typeface="Arial" panose="020B0604020202020204" pitchFamily="34" charset="0"/>
              <a:buChar char="•"/>
            </a:pPr>
            <a:r>
              <a:rPr lang="pl-PL" sz="1200" dirty="0">
                <a:latin typeface="Helvetica" pitchFamily="2" charset="0"/>
              </a:rPr>
              <a:t>Baden-Baden (Niemcy).</a:t>
            </a:r>
            <a:endParaRPr lang="de-DE" sz="1200" dirty="0">
              <a:latin typeface="Helvetica" pitchFamily="2" charset="0"/>
            </a:endParaRPr>
          </a:p>
          <a:p>
            <a:pPr marL="742950" lvl="1" indent="-285750">
              <a:buFont typeface="Arial" panose="020B0604020202020204" pitchFamily="34" charset="0"/>
              <a:buChar char="•"/>
            </a:pPr>
            <a:endParaRPr lang="pl-PL" sz="1200" dirty="0">
              <a:latin typeface="Helvetica" pitchFamily="2" charset="0"/>
            </a:endParaRPr>
          </a:p>
          <a:p>
            <a:r>
              <a:rPr lang="de-DE" sz="1200" dirty="0">
                <a:latin typeface="Helvetica" pitchFamily="2" charset="0"/>
              </a:rPr>
              <a:t>2. </a:t>
            </a:r>
            <a:r>
              <a:rPr lang="pl-PL" sz="1200" dirty="0">
                <a:latin typeface="Helvetica" pitchFamily="2" charset="0"/>
              </a:rPr>
              <a:t>Struktura danych:</a:t>
            </a:r>
          </a:p>
          <a:p>
            <a:pPr marL="742950" lvl="1" indent="-285750">
              <a:buFont typeface="Arial" panose="020B0604020202020204" pitchFamily="34" charset="0"/>
              <a:buChar char="•"/>
            </a:pPr>
            <a:r>
              <a:rPr lang="pl-PL" sz="1200" dirty="0">
                <a:latin typeface="Helvetica" pitchFamily="2" charset="0"/>
              </a:rPr>
              <a:t>Dane zawierają informacje takie jak: nazwa miasta, współrzędne geograficzne, temperatura (średnia, minimalna, maksymalna), ciśnienie, wilgotność, prędkość i kierunek wiatru, zachmurzenie oraz opady.</a:t>
            </a:r>
            <a:endParaRPr lang="de-DE" sz="1200" dirty="0">
              <a:latin typeface="Helvetica" pitchFamily="2" charset="0"/>
            </a:endParaRPr>
          </a:p>
          <a:p>
            <a:pPr marL="742950" lvl="1" indent="-285750">
              <a:buFont typeface="Arial" panose="020B0604020202020204" pitchFamily="34" charset="0"/>
              <a:buChar char="•"/>
            </a:pPr>
            <a:endParaRPr lang="pl-PL" sz="1200" dirty="0">
              <a:latin typeface="Helvetica" pitchFamily="2" charset="0"/>
            </a:endParaRPr>
          </a:p>
          <a:p>
            <a:r>
              <a:rPr lang="de-DE" sz="1200" dirty="0">
                <a:latin typeface="Helvetica" pitchFamily="2" charset="0"/>
              </a:rPr>
              <a:t>3. </a:t>
            </a:r>
            <a:r>
              <a:rPr lang="pl-PL" sz="1200" dirty="0">
                <a:latin typeface="Helvetica" pitchFamily="2" charset="0"/>
              </a:rPr>
              <a:t>Przygotowanie danych:</a:t>
            </a:r>
          </a:p>
          <a:p>
            <a:pPr marL="742950" lvl="1" indent="-285750">
              <a:buFont typeface="Arial" panose="020B0604020202020204" pitchFamily="34" charset="0"/>
              <a:buChar char="•"/>
            </a:pPr>
            <a:r>
              <a:rPr lang="pl-PL" sz="1200" dirty="0">
                <a:latin typeface="Helvetica" pitchFamily="2" charset="0"/>
              </a:rPr>
              <a:t>Pliki CSV zawierające dane dla poszczególnych miast są odczytywane z folderu.</a:t>
            </a:r>
          </a:p>
          <a:p>
            <a:pPr marL="742950" lvl="1" indent="-285750">
              <a:buFont typeface="Arial" panose="020B0604020202020204" pitchFamily="34" charset="0"/>
              <a:buChar char="•"/>
            </a:pPr>
            <a:r>
              <a:rPr lang="pl-PL" sz="1200" dirty="0">
                <a:latin typeface="Helvetica" pitchFamily="2" charset="0"/>
              </a:rPr>
              <a:t>Dane z poszczególnych plików są łączone w jeden zbiorczy DataFrame.</a:t>
            </a:r>
          </a:p>
          <a:p>
            <a:pPr marL="742950" lvl="1" indent="-285750">
              <a:buFont typeface="Arial" panose="020B0604020202020204" pitchFamily="34" charset="0"/>
              <a:buChar char="•"/>
            </a:pPr>
            <a:r>
              <a:rPr lang="pl-PL" sz="1200" dirty="0">
                <a:latin typeface="Helvetica" pitchFamily="2" charset="0"/>
              </a:rPr>
              <a:t>Do danych dodawana jest kolumna z nazwą miasta na podstawie nazwy pliku.</a:t>
            </a:r>
            <a:endParaRPr lang="de-DE" sz="1200" dirty="0">
              <a:latin typeface="Helvetica" pitchFamily="2" charset="0"/>
            </a:endParaRPr>
          </a:p>
          <a:p>
            <a:pPr marL="742950" lvl="1" indent="-285750">
              <a:buFont typeface="Arial" panose="020B0604020202020204" pitchFamily="34" charset="0"/>
              <a:buChar char="•"/>
            </a:pPr>
            <a:endParaRPr lang="pl-PL" sz="1200" dirty="0">
              <a:latin typeface="Helvetica" pitchFamily="2" charset="0"/>
            </a:endParaRPr>
          </a:p>
          <a:p>
            <a:r>
              <a:rPr lang="de-DE" sz="1200" dirty="0">
                <a:latin typeface="Helvetica" pitchFamily="2" charset="0"/>
              </a:rPr>
              <a:t>4. </a:t>
            </a:r>
            <a:r>
              <a:rPr lang="pl-PL" sz="1200" dirty="0">
                <a:latin typeface="Helvetica" pitchFamily="2" charset="0"/>
              </a:rPr>
              <a:t>Kompresja i zapis danych:</a:t>
            </a:r>
          </a:p>
          <a:p>
            <a:pPr marL="742950" lvl="1" indent="-285750">
              <a:buFont typeface="Arial" panose="020B0604020202020204" pitchFamily="34" charset="0"/>
              <a:buChar char="•"/>
            </a:pPr>
            <a:r>
              <a:rPr lang="pl-PL" sz="1200" dirty="0">
                <a:latin typeface="Helvetica" pitchFamily="2" charset="0"/>
              </a:rPr>
              <a:t>Połączone dane są zapisywane do nowego pliku CSV z kompresją gzip w celu zmniejszenia rozmiaru pliku.</a:t>
            </a:r>
          </a:p>
          <a:p>
            <a:endParaRPr lang="de-DE" sz="1200" dirty="0">
              <a:latin typeface="Helvetica" pitchFamily="2" charset="0"/>
            </a:endParaRPr>
          </a:p>
          <a:p>
            <a:r>
              <a:rPr lang="pl-PL" sz="1200" dirty="0">
                <a:latin typeface="Helvetica" pitchFamily="2" charset="0"/>
              </a:rPr>
              <a:t>Dzięki tym krokom uzyskano gotowy zestaw danych do dalszej analizy i przetwarzania, co pozwala na efektywne zarządzanie dużymi zbiorami danych pogodowych oraz ich analizę w kontekście różnych lokalizacji i okresów czasowych. ​</a:t>
            </a:r>
          </a:p>
          <a:p>
            <a:endParaRPr lang="pl-PL" dirty="0"/>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Tree>
    <p:extLst>
      <p:ext uri="{BB962C8B-B14F-4D97-AF65-F5344CB8AC3E}">
        <p14:creationId xmlns:p14="http://schemas.microsoft.com/office/powerpoint/2010/main" val="532271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8</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pl-PL" sz="2900" dirty="0">
                <a:solidFill>
                  <a:srgbClr val="002C58"/>
                </a:solidFill>
                <a:latin typeface="Helvetica" pitchFamily="2" charset="0"/>
                <a:ea typeface="+mn-ea"/>
                <a:cs typeface="+mn-cs"/>
              </a:rPr>
              <a:t>6. Notebooks - 01</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6096000" y="612844"/>
            <a:ext cx="5476897" cy="4832092"/>
          </a:xfrm>
          <a:prstGeom prst="rect">
            <a:avLst/>
          </a:prstGeom>
          <a:noFill/>
        </p:spPr>
        <p:txBody>
          <a:bodyPr wrap="square" rtlCol="0">
            <a:spAutoFit/>
          </a:bodyPr>
          <a:lstStyle/>
          <a:p>
            <a:r>
              <a:rPr lang="pl-PL" sz="1100" b="0" dirty="0">
                <a:solidFill>
                  <a:srgbClr val="000000"/>
                </a:solidFill>
                <a:effectLst/>
                <a:latin typeface="Consolas" panose="020B0609020204030204" pitchFamily="49" charset="0"/>
              </a:rPr>
              <a:t>Kod ten agreguje dane w kolumnie weather_main dla grupowanego zestawu danych i wybiera najczęściej występującą wartość (modę) dla tej kolumny. Funkcja mode() z pakietu pandas zwraca najczęściej występującą wartość w danym zbiorze danych. W kontekście tego kodu:</a:t>
            </a:r>
          </a:p>
          <a:p>
            <a:endParaRPr lang="pl-PL" sz="1100" b="0" dirty="0">
              <a:solidFill>
                <a:srgbClr val="000000"/>
              </a:solidFill>
              <a:effectLst/>
              <a:latin typeface="Consolas" panose="020B0609020204030204" pitchFamily="49" charset="0"/>
            </a:endParaRPr>
          </a:p>
          <a:p>
            <a:r>
              <a:rPr lang="pl-PL" sz="1100" b="0" dirty="0">
                <a:solidFill>
                  <a:srgbClr val="000000"/>
                </a:solidFill>
                <a:effectLst/>
                <a:latin typeface="Consolas" panose="020B0609020204030204" pitchFamily="49" charset="0"/>
              </a:rPr>
              <a:t>- x.mode()[0]: Zwraca pierwszą najczęściej występującą wartość z kolumny weather_main dla danego dnia i miasta. Ponieważ mode() może zwrócić kilka wartości (w przypadku, gdy więcej niż jeden wynik ma tę samą maksymalną liczbę wystąpień), indeks [0] gwarantuje, że zostanie wybrana tylko jedna z nich.</a:t>
            </a:r>
          </a:p>
          <a:p>
            <a:endParaRPr lang="pl-PL" sz="1100" b="0" dirty="0">
              <a:solidFill>
                <a:srgbClr val="000000"/>
              </a:solidFill>
              <a:effectLst/>
              <a:latin typeface="Consolas" panose="020B0609020204030204" pitchFamily="49" charset="0"/>
            </a:endParaRPr>
          </a:p>
          <a:p>
            <a:r>
              <a:rPr lang="pl-PL" sz="1100" b="0" dirty="0">
                <a:solidFill>
                  <a:srgbClr val="000000"/>
                </a:solidFill>
                <a:effectLst/>
                <a:latin typeface="Consolas" panose="020B0609020204030204" pitchFamily="49" charset="0"/>
              </a:rPr>
              <a:t>- if not x.mode().empty: Sprawdza, czy wynik funkcji mode() nie jest pusty. Funkcja mode() może zwrócić pusty wynik, jeśli stosowana jest na pustym zbiorze danych, co może się zdarzyć, gdy wszystkie dane dla danej grupy są NaN lub grupa jest pusta.</a:t>
            </a:r>
          </a:p>
          <a:p>
            <a:endParaRPr lang="pl-PL" sz="1100" b="0" dirty="0">
              <a:solidFill>
                <a:srgbClr val="000000"/>
              </a:solidFill>
              <a:effectLst/>
              <a:latin typeface="Consolas" panose="020B0609020204030204" pitchFamily="49" charset="0"/>
            </a:endParaRPr>
          </a:p>
          <a:p>
            <a:r>
              <a:rPr lang="pl-PL" sz="1100" b="0" dirty="0">
                <a:solidFill>
                  <a:srgbClr val="000000"/>
                </a:solidFill>
                <a:effectLst/>
                <a:latin typeface="Consolas" panose="020B0609020204030204" pitchFamily="49" charset="0"/>
              </a:rPr>
              <a:t>- else 'Unknown': Jeśli nie ma żadnej mody (czyli x.mode().empty jest prawdziwe), funkcja zwraca 'Unknown'. To zapewnia wartość domyślną, w przypadku gdy nie można określić typowej pogody dla danej grupy.</a:t>
            </a:r>
          </a:p>
          <a:p>
            <a:endParaRPr lang="pl-PL" sz="1100" b="0" dirty="0">
              <a:solidFill>
                <a:srgbClr val="000000"/>
              </a:solidFill>
              <a:effectLst/>
              <a:latin typeface="Consolas" panose="020B0609020204030204" pitchFamily="49" charset="0"/>
            </a:endParaRPr>
          </a:p>
          <a:p>
            <a:r>
              <a:rPr lang="pl-PL" sz="1100" b="0" dirty="0">
                <a:solidFill>
                  <a:srgbClr val="000000"/>
                </a:solidFill>
                <a:effectLst/>
                <a:latin typeface="Consolas" panose="020B0609020204030204" pitchFamily="49" charset="0"/>
              </a:rPr>
              <a:t>Kod ten jest użyteczny w sytuacjach, gdy chcemy zredukować zmienność danych pogodowych do jednej reprezentatywnej wartości dla każdego dnia, co jest przydatne w analizach związanych z prognozowaniem energii czy badaniach nad wpływem warunków atmosferycznych na różne zjawiska</a:t>
            </a:r>
            <a:r>
              <a:rPr lang="de-DE" sz="1100" b="0" dirty="0">
                <a:solidFill>
                  <a:srgbClr val="000000"/>
                </a:solidFill>
                <a:effectLst/>
                <a:latin typeface="Consolas" panose="020B0609020204030204" pitchFamily="49" charset="0"/>
              </a:rPr>
              <a:t>.</a:t>
            </a:r>
          </a:p>
          <a:p>
            <a:endParaRPr lang="de-DE" sz="1100" dirty="0">
              <a:solidFill>
                <a:srgbClr val="000000"/>
              </a:solidFill>
              <a:latin typeface="Consolas" panose="020B0609020204030204" pitchFamily="49" charset="0"/>
            </a:endParaRPr>
          </a:p>
          <a:p>
            <a:endParaRPr lang="de-DE" sz="1100" dirty="0">
              <a:solidFill>
                <a:srgbClr val="000000"/>
              </a:solidFill>
              <a:latin typeface="Consolas" panose="020B0609020204030204" pitchFamily="49" charset="0"/>
            </a:endParaRPr>
          </a:p>
          <a:p>
            <a:pPr marL="171450" indent="-171450">
              <a:buFontTx/>
              <a:buChar char="-"/>
            </a:pPr>
            <a:endParaRPr lang="en-US" sz="1100" b="0" dirty="0">
              <a:solidFill>
                <a:srgbClr val="000000"/>
              </a:solidFill>
              <a:effectLst/>
              <a:latin typeface="Consolas" panose="020B0609020204030204" pitchFamily="49"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4" name="pole tekstowe 4">
            <a:extLst>
              <a:ext uri="{FF2B5EF4-FFF2-40B4-BE49-F238E27FC236}">
                <a16:creationId xmlns:a16="http://schemas.microsoft.com/office/drawing/2014/main" id="{5C19113B-D545-0047-B892-9093ABBE75F9}"/>
              </a:ext>
            </a:extLst>
          </p:cNvPr>
          <p:cNvSpPr txBox="1"/>
          <p:nvPr/>
        </p:nvSpPr>
        <p:spPr>
          <a:xfrm>
            <a:off x="475119" y="612844"/>
            <a:ext cx="5620882" cy="5355312"/>
          </a:xfrm>
          <a:prstGeom prst="rect">
            <a:avLst/>
          </a:prstGeom>
          <a:noFill/>
        </p:spPr>
        <p:txBody>
          <a:bodyPr wrap="square" rtlCol="0">
            <a:spAutoFit/>
          </a:bodyPr>
          <a:lstStyle/>
          <a:p>
            <a:r>
              <a:rPr lang="en-US" sz="900" b="0" i="1" dirty="0">
                <a:solidFill>
                  <a:srgbClr val="93A1A1"/>
                </a:solidFill>
                <a:effectLst/>
                <a:highlight>
                  <a:srgbClr val="FDF6E3"/>
                </a:highlight>
                <a:latin typeface="Consolas" panose="020B0609020204030204" pitchFamily="49" charset="0"/>
              </a:rPr>
              <a:t># Przekształcenie </a:t>
            </a:r>
            <a:r>
              <a:rPr lang="en-US" sz="900" b="0" i="1" dirty="0" err="1">
                <a:solidFill>
                  <a:srgbClr val="93A1A1"/>
                </a:solidFill>
                <a:effectLst/>
                <a:highlight>
                  <a:srgbClr val="FDF6E3"/>
                </a:highlight>
                <a:latin typeface="Consolas" panose="020B0609020204030204" pitchFamily="49" charset="0"/>
              </a:rPr>
              <a:t>kolumny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dt_iso</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typ</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daty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zignorowanie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czasu</a:t>
            </a:r>
            <a:endParaRPr lang="en-US" sz="900" b="0" dirty="0">
              <a:solidFill>
                <a:srgbClr val="657B83"/>
              </a:solidFill>
              <a:effectLst/>
              <a:highlight>
                <a:srgbClr val="FDF6E3"/>
              </a:highlight>
              <a:latin typeface="Consolas" panose="020B0609020204030204" pitchFamily="49" charset="0"/>
            </a:endParaRPr>
          </a:p>
          <a:p>
            <a:r>
              <a:rPr lang="en-US" sz="900" b="0" dirty="0" err="1">
                <a:solidFill>
                  <a:srgbClr val="268BD2"/>
                </a:solidFill>
                <a:effectLst/>
                <a:highlight>
                  <a:srgbClr val="FDF6E3"/>
                </a:highlight>
                <a:latin typeface="Consolas" panose="020B0609020204030204" pitchFamily="49" charset="0"/>
              </a:rPr>
              <a:t>df_weather</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'date'</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CB4B16"/>
                </a:solidFill>
                <a:effectLst/>
                <a:highlight>
                  <a:srgbClr val="FDF6E3"/>
                </a:highlight>
                <a:latin typeface="Consolas" panose="020B0609020204030204" pitchFamily="49" charset="0"/>
              </a:rPr>
              <a:t>pd</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to_datetime</a:t>
            </a:r>
            <a:r>
              <a:rPr lang="en-US" sz="900" b="0" dirty="0">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df_weather</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dt_iso</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a:t>
            </a:r>
            <a:r>
              <a:rPr lang="en-US" sz="900" b="0" dirty="0" err="1">
                <a:solidFill>
                  <a:srgbClr val="657B83"/>
                </a:solidFill>
                <a:effectLst/>
                <a:highlight>
                  <a:srgbClr val="FDF6E3"/>
                </a:highlight>
                <a:latin typeface="Consolas" panose="020B0609020204030204" pitchFamily="49" charset="0"/>
              </a:rPr>
              <a:t>dt.date</a:t>
            </a:r>
            <a:endParaRPr lang="en-US" sz="900" b="0" dirty="0">
              <a:solidFill>
                <a:srgbClr val="657B83"/>
              </a:solidFill>
              <a:effectLst/>
              <a:highlight>
                <a:srgbClr val="FDF6E3"/>
              </a:highlight>
              <a:latin typeface="Consolas" panose="020B0609020204030204" pitchFamily="49" charset="0"/>
            </a:endParaRPr>
          </a:p>
          <a:p>
            <a:br>
              <a:rPr lang="en-US" sz="900" b="0" dirty="0">
                <a:solidFill>
                  <a:srgbClr val="657B83"/>
                </a:solidFill>
                <a:effectLst/>
                <a:highlight>
                  <a:srgbClr val="FDF6E3"/>
                </a:highlight>
                <a:latin typeface="Consolas" panose="020B0609020204030204" pitchFamily="49" charset="0"/>
              </a:rPr>
            </a:b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Grupowanie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danych</a:t>
            </a:r>
            <a:r>
              <a:rPr lang="en-US" sz="900" b="0" i="1" dirty="0">
                <a:solidFill>
                  <a:srgbClr val="93A1A1"/>
                </a:solidFill>
                <a:effectLst/>
                <a:highlight>
                  <a:srgbClr val="FDF6E3"/>
                </a:highlight>
                <a:latin typeface="Consolas" panose="020B0609020204030204" pitchFamily="49" charset="0"/>
              </a:rPr>
              <a:t> po </a:t>
            </a:r>
            <a:r>
              <a:rPr lang="en-US" sz="900" b="0" i="1" dirty="0" err="1">
                <a:solidFill>
                  <a:srgbClr val="93A1A1"/>
                </a:solidFill>
                <a:effectLst/>
                <a:highlight>
                  <a:srgbClr val="FDF6E3"/>
                </a:highlight>
                <a:latin typeface="Consolas" panose="020B0609020204030204" pitchFamily="49" charset="0"/>
              </a:rPr>
              <a:t>mieście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dacie</a:t>
            </a:r>
            <a:endParaRPr lang="en-US" sz="900" b="0" dirty="0">
              <a:solidFill>
                <a:srgbClr val="657B83"/>
              </a:solidFill>
              <a:effectLst/>
              <a:highlight>
                <a:srgbClr val="FDF6E3"/>
              </a:highlight>
              <a:latin typeface="Consolas" panose="020B0609020204030204" pitchFamily="49" charset="0"/>
            </a:endParaRPr>
          </a:p>
          <a:p>
            <a:r>
              <a:rPr lang="en-US" sz="900" b="0" dirty="0" err="1">
                <a:solidFill>
                  <a:srgbClr val="268BD2"/>
                </a:solidFill>
                <a:effectLst/>
                <a:highlight>
                  <a:srgbClr val="FDF6E3"/>
                </a:highlight>
                <a:latin typeface="Consolas" panose="020B0609020204030204" pitchFamily="49" charset="0"/>
              </a:rPr>
              <a:t>daily_weather</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df_weather</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groupby</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'date'</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city_name</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agg</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lat</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'first'</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lon</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'first'</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'temp'</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feels_like</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temp_min</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'min'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temp_max</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'max'</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'pressure'</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'humidity'</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wind_speed</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clouds_all</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weather_main</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1" dirty="0">
                <a:solidFill>
                  <a:srgbClr val="586E75"/>
                </a:solidFill>
                <a:effectLst/>
                <a:highlight>
                  <a:srgbClr val="FDF6E3"/>
                </a:highlight>
                <a:latin typeface="Consolas" panose="020B0609020204030204" pitchFamily="49" charset="0"/>
              </a:rPr>
              <a:t>lambda</a:t>
            </a:r>
            <a:r>
              <a:rPr lang="en-US" sz="900" b="0" dirty="0">
                <a:solidFill>
                  <a:srgbClr val="657B83"/>
                </a:solidFill>
                <a:effectLst/>
                <a:highlight>
                  <a:srgbClr val="FDF6E3"/>
                </a:highlight>
                <a:latin typeface="Consolas" panose="020B0609020204030204" pitchFamily="49" charset="0"/>
              </a:rPr>
              <a:t> x: </a:t>
            </a:r>
            <a:r>
              <a:rPr lang="en-US" sz="900" b="0" dirty="0" err="1">
                <a:solidFill>
                  <a:srgbClr val="657B83"/>
                </a:solidFill>
                <a:effectLst/>
                <a:highlight>
                  <a:srgbClr val="FDF6E3"/>
                </a:highlight>
                <a:latin typeface="Consolas" panose="020B0609020204030204" pitchFamily="49" charset="0"/>
              </a:rPr>
              <a:t>x.mode</a:t>
            </a:r>
            <a:r>
              <a:rPr lang="en-US" sz="900" b="0" dirty="0">
                <a:solidFill>
                  <a:srgbClr val="657B83"/>
                </a:solidFill>
                <a:effectLst/>
                <a:highlight>
                  <a:srgbClr val="FDF6E3"/>
                </a:highlight>
                <a:latin typeface="Consolas" panose="020B0609020204030204" pitchFamily="49" charset="0"/>
              </a:rPr>
              <a:t>()[</a:t>
            </a:r>
            <a:r>
              <a:rPr lang="en-US" sz="900" b="0" dirty="0">
                <a:solidFill>
                  <a:srgbClr val="D33682"/>
                </a:solidFill>
                <a:effectLst/>
                <a:highlight>
                  <a:srgbClr val="FDF6E3"/>
                </a:highlight>
                <a:latin typeface="Consolas" panose="020B0609020204030204" pitchFamily="49" charset="0"/>
              </a:rPr>
              <a:t>0</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if</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not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657B83"/>
                </a:solidFill>
                <a:effectLst/>
                <a:highlight>
                  <a:srgbClr val="FDF6E3"/>
                </a:highlight>
                <a:latin typeface="Consolas" panose="020B0609020204030204" pitchFamily="49" charset="0"/>
              </a:rPr>
              <a:t>x.mode</a:t>
            </a:r>
            <a:r>
              <a:rPr lang="en-US" sz="900" b="0" dirty="0">
                <a:solidFill>
                  <a:srgbClr val="657B83"/>
                </a:solidFill>
                <a:effectLst/>
                <a:highlight>
                  <a:srgbClr val="FDF6E3"/>
                </a:highlight>
                <a:latin typeface="Consolas" panose="020B0609020204030204" pitchFamily="49" charset="0"/>
              </a:rPr>
              <a:t>().empty </a:t>
            </a:r>
            <a:r>
              <a:rPr lang="en-US" sz="900" b="0" dirty="0">
                <a:solidFill>
                  <a:srgbClr val="859900"/>
                </a:solidFill>
                <a:effectLst/>
                <a:highlight>
                  <a:srgbClr val="FDF6E3"/>
                </a:highlight>
                <a:latin typeface="Consolas" panose="020B0609020204030204" pitchFamily="49" charset="0"/>
              </a:rPr>
              <a:t>else</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'Unknown'</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reset_index</a:t>
            </a:r>
            <a:r>
              <a:rPr lang="en-US" sz="900" b="0" dirty="0">
                <a:solidFill>
                  <a:srgbClr val="657B83"/>
                </a:solidFill>
                <a:effectLst/>
                <a:highlight>
                  <a:srgbClr val="FDF6E3"/>
                </a:highlight>
                <a:latin typeface="Consolas" panose="020B0609020204030204" pitchFamily="49" charset="0"/>
              </a:rPr>
              <a:t>()</a:t>
            </a:r>
          </a:p>
          <a:p>
            <a:br>
              <a:rPr lang="en-US" sz="900" b="0" dirty="0">
                <a:solidFill>
                  <a:srgbClr val="657B83"/>
                </a:solidFill>
                <a:effectLst/>
                <a:highlight>
                  <a:srgbClr val="FDF6E3"/>
                </a:highlight>
                <a:latin typeface="Consolas" panose="020B0609020204030204" pitchFamily="49" charset="0"/>
              </a:rPr>
            </a:b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Funkcja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adjust_weather</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służy</a:t>
            </a:r>
            <a:r>
              <a:rPr lang="en-US" sz="900" b="0" i="1" dirty="0">
                <a:solidFill>
                  <a:srgbClr val="93A1A1"/>
                </a:solidFill>
                <a:effectLst/>
                <a:highlight>
                  <a:srgbClr val="FDF6E3"/>
                </a:highlight>
                <a:latin typeface="Consolas" panose="020B0609020204030204" pitchFamily="49" charset="0"/>
              </a:rPr>
              <a:t> do </a:t>
            </a:r>
            <a:r>
              <a:rPr lang="en-US" sz="900" b="0" i="1" dirty="0" err="1">
                <a:solidFill>
                  <a:srgbClr val="93A1A1"/>
                </a:solidFill>
                <a:effectLst/>
                <a:highlight>
                  <a:srgbClr val="FDF6E3"/>
                </a:highlight>
                <a:latin typeface="Consolas" panose="020B0609020204030204" pitchFamily="49" charset="0"/>
              </a:rPr>
              <a:t>dostosowania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wartości</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weather_main</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podstawie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wartości</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clouds_all</a:t>
            </a:r>
            <a:r>
              <a:rPr lang="en-US" sz="900" b="0" i="1" dirty="0">
                <a:solidFill>
                  <a:srgbClr val="93A1A1"/>
                </a:solidFill>
                <a:effectLst/>
                <a:highlight>
                  <a:srgbClr val="FDF6E3"/>
                </a:highlight>
                <a:latin typeface="Consolas" panose="020B0609020204030204" pitchFamily="49" charset="0"/>
              </a:rPr>
              <a:t>'.</a:t>
            </a:r>
            <a:endParaRPr lang="en-US" sz="900" b="0" dirty="0">
              <a:solidFill>
                <a:srgbClr val="657B83"/>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Głównym</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celem</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tej</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funkcji</a:t>
            </a:r>
            <a:r>
              <a:rPr lang="en-US" sz="900" b="0" i="1" dirty="0">
                <a:solidFill>
                  <a:srgbClr val="93A1A1"/>
                </a:solidFill>
                <a:effectLst/>
                <a:highlight>
                  <a:srgbClr val="FDF6E3"/>
                </a:highlight>
                <a:latin typeface="Consolas" panose="020B0609020204030204" pitchFamily="49" charset="0"/>
              </a:rPr>
              <a:t> jest </a:t>
            </a:r>
            <a:r>
              <a:rPr lang="en-US" sz="900" b="0" i="1" dirty="0" err="1">
                <a:solidFill>
                  <a:srgbClr val="93A1A1"/>
                </a:solidFill>
                <a:effectLst/>
                <a:highlight>
                  <a:srgbClr val="FDF6E3"/>
                </a:highlight>
                <a:latin typeface="Consolas" panose="020B0609020204030204" pitchFamily="49" charset="0"/>
              </a:rPr>
              <a:t>przypisanie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bardziej</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ogólnych</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kategorii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pogodowych</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takich</a:t>
            </a:r>
            <a:r>
              <a:rPr lang="en-US" sz="900" b="0" i="1" dirty="0">
                <a:solidFill>
                  <a:srgbClr val="93A1A1"/>
                </a:solidFill>
                <a:effectLst/>
                <a:highlight>
                  <a:srgbClr val="FDF6E3"/>
                </a:highlight>
                <a:latin typeface="Consolas" panose="020B0609020204030204" pitchFamily="49" charset="0"/>
              </a:rPr>
              <a:t> jak 'Cloudy' </a:t>
            </a:r>
            <a:r>
              <a:rPr lang="en-US" sz="900" b="0" i="1" dirty="0" err="1">
                <a:solidFill>
                  <a:srgbClr val="93A1A1"/>
                </a:solidFill>
                <a:effectLst/>
                <a:highlight>
                  <a:srgbClr val="FDF6E3"/>
                </a:highlight>
                <a:latin typeface="Consolas" panose="020B0609020204030204" pitchFamily="49" charset="0"/>
              </a:rPr>
              <a:t>lub</a:t>
            </a:r>
            <a:r>
              <a:rPr lang="en-US" sz="900" b="0" i="1" dirty="0">
                <a:solidFill>
                  <a:srgbClr val="93A1A1"/>
                </a:solidFill>
                <a:effectLst/>
                <a:highlight>
                  <a:srgbClr val="FDF6E3"/>
                </a:highlight>
                <a:latin typeface="Consolas" panose="020B0609020204030204" pitchFamily="49" charset="0"/>
              </a:rPr>
              <a:t> 'Clear', w </a:t>
            </a:r>
            <a:r>
              <a:rPr lang="en-US" sz="900" b="0" i="1" dirty="0" err="1">
                <a:solidFill>
                  <a:srgbClr val="93A1A1"/>
                </a:solidFill>
                <a:effectLst/>
                <a:highlight>
                  <a:srgbClr val="FDF6E3"/>
                </a:highlight>
                <a:latin typeface="Consolas" panose="020B0609020204030204" pitchFamily="49" charset="0"/>
              </a:rPr>
              <a:t>zależności</a:t>
            </a:r>
            <a:r>
              <a:rPr lang="en-US" sz="900" b="0" i="1" dirty="0">
                <a:solidFill>
                  <a:srgbClr val="93A1A1"/>
                </a:solidFill>
                <a:effectLst/>
                <a:highlight>
                  <a:srgbClr val="FDF6E3"/>
                </a:highlight>
                <a:latin typeface="Consolas" panose="020B0609020204030204" pitchFamily="49" charset="0"/>
              </a:rPr>
              <a:t> od </a:t>
            </a:r>
            <a:r>
              <a:rPr lang="en-US" sz="900" b="0" i="1" dirty="0" err="1">
                <a:solidFill>
                  <a:srgbClr val="93A1A1"/>
                </a:solidFill>
                <a:effectLst/>
                <a:highlight>
                  <a:srgbClr val="FDF6E3"/>
                </a:highlight>
                <a:latin typeface="Consolas" panose="020B0609020204030204" pitchFamily="49" charset="0"/>
              </a:rPr>
              <a:t>stopnia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zachmurzenia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które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reprezentowane</a:t>
            </a:r>
            <a:r>
              <a:rPr lang="en-US" sz="900" b="0" i="1" dirty="0">
                <a:solidFill>
                  <a:srgbClr val="93A1A1"/>
                </a:solidFill>
                <a:effectLst/>
                <a:highlight>
                  <a:srgbClr val="FDF6E3"/>
                </a:highlight>
                <a:latin typeface="Consolas" panose="020B0609020204030204" pitchFamily="49" charset="0"/>
              </a:rPr>
              <a:t> jest </a:t>
            </a:r>
            <a:r>
              <a:rPr lang="en-US" sz="900" b="0" i="1" dirty="0" err="1">
                <a:solidFill>
                  <a:srgbClr val="93A1A1"/>
                </a:solidFill>
                <a:effectLst/>
                <a:highlight>
                  <a:srgbClr val="FDF6E3"/>
                </a:highlight>
                <a:latin typeface="Consolas" panose="020B0609020204030204" pitchFamily="49" charset="0"/>
              </a:rPr>
              <a:t>przez</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wartość</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clouds_all</a:t>
            </a:r>
            <a:r>
              <a:rPr lang="en-US" sz="900" b="0" i="1" dirty="0">
                <a:solidFill>
                  <a:srgbClr val="93A1A1"/>
                </a:solidFill>
                <a:effectLst/>
                <a:highlight>
                  <a:srgbClr val="FDF6E3"/>
                </a:highlight>
                <a:latin typeface="Consolas" panose="020B0609020204030204" pitchFamily="49" charset="0"/>
              </a:rPr>
              <a:t>'.</a:t>
            </a:r>
            <a:endParaRPr lang="en-US" sz="900" b="0" dirty="0">
              <a:solidFill>
                <a:srgbClr val="657B83"/>
              </a:solidFill>
              <a:effectLst/>
              <a:highlight>
                <a:srgbClr val="FDF6E3"/>
              </a:highlight>
              <a:latin typeface="Consolas" panose="020B0609020204030204" pitchFamily="49" charset="0"/>
            </a:endParaRPr>
          </a:p>
          <a:p>
            <a:r>
              <a:rPr lang="en-US" sz="900" b="1" dirty="0">
                <a:solidFill>
                  <a:srgbClr val="586E75"/>
                </a:solidFill>
                <a:effectLst/>
                <a:highlight>
                  <a:srgbClr val="FDF6E3"/>
                </a:highlight>
                <a:latin typeface="Consolas" panose="020B0609020204030204" pitchFamily="49" charset="0"/>
              </a:rPr>
              <a:t>def</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adjust_weather</a:t>
            </a:r>
            <a:r>
              <a:rPr lang="en-US" sz="900" b="0" dirty="0">
                <a:solidFill>
                  <a:srgbClr val="657B83"/>
                </a:solidFill>
                <a:effectLst/>
                <a:highlight>
                  <a:srgbClr val="FDF6E3"/>
                </a:highlight>
                <a:latin typeface="Consolas" panose="020B0609020204030204" pitchFamily="49" charset="0"/>
              </a:rPr>
              <a:t>(row):</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if</a:t>
            </a:r>
            <a:r>
              <a:rPr lang="en-US" sz="900" b="0" dirty="0">
                <a:solidFill>
                  <a:srgbClr val="657B83"/>
                </a:solidFill>
                <a:effectLst/>
                <a:highlight>
                  <a:srgbClr val="FDF6E3"/>
                </a:highlight>
                <a:latin typeface="Consolas" panose="020B0609020204030204" pitchFamily="49" charset="0"/>
              </a:rPr>
              <a:t> row[</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clouds_all</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&gt;=</a:t>
            </a:r>
            <a:r>
              <a:rPr lang="en-US" sz="900" b="0" dirty="0">
                <a:solidFill>
                  <a:srgbClr val="657B83"/>
                </a:solidFill>
                <a:effectLst/>
                <a:highlight>
                  <a:srgbClr val="FDF6E3"/>
                </a:highlight>
                <a:latin typeface="Consolas" panose="020B0609020204030204" pitchFamily="49" charset="0"/>
              </a:rPr>
              <a:t> </a:t>
            </a:r>
            <a:r>
              <a:rPr lang="en-US" sz="900" b="0" dirty="0">
                <a:solidFill>
                  <a:srgbClr val="D33682"/>
                </a:solidFill>
                <a:effectLst/>
                <a:highlight>
                  <a:srgbClr val="FDF6E3"/>
                </a:highlight>
                <a:latin typeface="Consolas" panose="020B0609020204030204" pitchFamily="49" charset="0"/>
              </a:rPr>
              <a:t>80</a:t>
            </a:r>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Jeśli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wartość</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clouds_all</a:t>
            </a:r>
            <a:r>
              <a:rPr lang="en-US" sz="900" b="0" i="1" dirty="0">
                <a:solidFill>
                  <a:srgbClr val="93A1A1"/>
                </a:solidFill>
                <a:effectLst/>
                <a:highlight>
                  <a:srgbClr val="FDF6E3"/>
                </a:highlight>
                <a:latin typeface="Consolas" panose="020B0609020204030204" pitchFamily="49" charset="0"/>
              </a:rPr>
              <a:t>' jest </a:t>
            </a:r>
            <a:r>
              <a:rPr lang="en-US" sz="900" b="0" i="1" dirty="0" err="1">
                <a:solidFill>
                  <a:srgbClr val="93A1A1"/>
                </a:solidFill>
                <a:effectLst/>
                <a:highlight>
                  <a:srgbClr val="FDF6E3"/>
                </a:highlight>
                <a:latin typeface="Consolas" panose="020B0609020204030204" pitchFamily="49" charset="0"/>
              </a:rPr>
              <a:t>większa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lub</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równa</a:t>
            </a:r>
            <a:r>
              <a:rPr lang="en-US" sz="900" b="0" i="1" dirty="0">
                <a:solidFill>
                  <a:srgbClr val="93A1A1"/>
                </a:solidFill>
                <a:effectLst/>
                <a:highlight>
                  <a:srgbClr val="FDF6E3"/>
                </a:highlight>
                <a:latin typeface="Consolas" panose="020B0609020204030204" pitchFamily="49" charset="0"/>
              </a:rPr>
              <a:t> 80, </a:t>
            </a:r>
            <a:r>
              <a:rPr lang="en-US" sz="900" b="0" i="1" dirty="0" err="1">
                <a:solidFill>
                  <a:srgbClr val="93A1A1"/>
                </a:solidFill>
                <a:effectLst/>
                <a:highlight>
                  <a:srgbClr val="FDF6E3"/>
                </a:highlight>
                <a:latin typeface="Consolas" panose="020B0609020204030204" pitchFamily="49" charset="0"/>
              </a:rPr>
              <a:t>uznajemy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że</a:t>
            </a:r>
            <a:r>
              <a:rPr lang="en-US" sz="900" b="0" i="1" dirty="0">
                <a:solidFill>
                  <a:srgbClr val="93A1A1"/>
                </a:solidFill>
                <a:effectLst/>
                <a:highlight>
                  <a:srgbClr val="FDF6E3"/>
                </a:highlight>
                <a:latin typeface="Consolas" panose="020B0609020204030204" pitchFamily="49" charset="0"/>
              </a:rPr>
              <a:t> jest to </a:t>
            </a:r>
            <a:r>
              <a:rPr lang="en-US" sz="900" b="0" i="1" dirty="0" err="1">
                <a:solidFill>
                  <a:srgbClr val="93A1A1"/>
                </a:solidFill>
                <a:effectLst/>
                <a:highlight>
                  <a:srgbClr val="FDF6E3"/>
                </a:highlight>
                <a:latin typeface="Consolas" panose="020B0609020204030204" pitchFamily="49" charset="0"/>
              </a:rPr>
              <a:t>zachmurzone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niebo</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więc</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przypisujemy</a:t>
            </a:r>
            <a:r>
              <a:rPr lang="en-US" sz="900" b="0" i="1" dirty="0">
                <a:solidFill>
                  <a:srgbClr val="93A1A1"/>
                </a:solidFill>
                <a:effectLst/>
                <a:highlight>
                  <a:srgbClr val="FDF6E3"/>
                </a:highlight>
                <a:latin typeface="Consolas" panose="020B0609020204030204" pitchFamily="49" charset="0"/>
              </a:rPr>
              <a:t> 'Cloudy'</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return</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'Cloudy'</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err="1">
                <a:solidFill>
                  <a:srgbClr val="859900"/>
                </a:solidFill>
                <a:effectLst/>
                <a:highlight>
                  <a:srgbClr val="FDF6E3"/>
                </a:highlight>
                <a:latin typeface="Consolas" panose="020B0609020204030204" pitchFamily="49" charset="0"/>
              </a:rPr>
              <a:t>elif</a:t>
            </a:r>
            <a:r>
              <a:rPr lang="en-US" sz="900" b="0" dirty="0">
                <a:solidFill>
                  <a:srgbClr val="657B83"/>
                </a:solidFill>
                <a:effectLst/>
                <a:highlight>
                  <a:srgbClr val="FDF6E3"/>
                </a:highlight>
                <a:latin typeface="Consolas" panose="020B0609020204030204" pitchFamily="49" charset="0"/>
              </a:rPr>
              <a:t> row[</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clouds_all</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&lt;=</a:t>
            </a:r>
            <a:r>
              <a:rPr lang="en-US" sz="900" b="0" dirty="0">
                <a:solidFill>
                  <a:srgbClr val="657B83"/>
                </a:solidFill>
                <a:effectLst/>
                <a:highlight>
                  <a:srgbClr val="FDF6E3"/>
                </a:highlight>
                <a:latin typeface="Consolas" panose="020B0609020204030204" pitchFamily="49" charset="0"/>
              </a:rPr>
              <a:t> </a:t>
            </a:r>
            <a:r>
              <a:rPr lang="en-US" sz="900" b="0" dirty="0">
                <a:solidFill>
                  <a:srgbClr val="D33682"/>
                </a:solidFill>
                <a:effectLst/>
                <a:highlight>
                  <a:srgbClr val="FDF6E3"/>
                </a:highlight>
                <a:latin typeface="Consolas" panose="020B0609020204030204" pitchFamily="49" charset="0"/>
              </a:rPr>
              <a:t>20</a:t>
            </a:r>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Jeśli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wartość</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clouds_all</a:t>
            </a:r>
            <a:r>
              <a:rPr lang="en-US" sz="900" b="0" i="1" dirty="0">
                <a:solidFill>
                  <a:srgbClr val="93A1A1"/>
                </a:solidFill>
                <a:effectLst/>
                <a:highlight>
                  <a:srgbClr val="FDF6E3"/>
                </a:highlight>
                <a:latin typeface="Consolas" panose="020B0609020204030204" pitchFamily="49" charset="0"/>
              </a:rPr>
              <a:t>' jest </a:t>
            </a:r>
            <a:r>
              <a:rPr lang="en-US" sz="900" b="0" i="1" dirty="0" err="1">
                <a:solidFill>
                  <a:srgbClr val="93A1A1"/>
                </a:solidFill>
                <a:effectLst/>
                <a:highlight>
                  <a:srgbClr val="FDF6E3"/>
                </a:highlight>
                <a:latin typeface="Consolas" panose="020B0609020204030204" pitchFamily="49" charset="0"/>
              </a:rPr>
              <a:t>mniejsza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lub</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równa</a:t>
            </a:r>
            <a:r>
              <a:rPr lang="en-US" sz="900" b="0" i="1" dirty="0">
                <a:solidFill>
                  <a:srgbClr val="93A1A1"/>
                </a:solidFill>
                <a:effectLst/>
                <a:highlight>
                  <a:srgbClr val="FDF6E3"/>
                </a:highlight>
                <a:latin typeface="Consolas" panose="020B0609020204030204" pitchFamily="49" charset="0"/>
              </a:rPr>
              <a:t> 20, </a:t>
            </a:r>
            <a:r>
              <a:rPr lang="en-US" sz="900" b="0" i="1" dirty="0" err="1">
                <a:solidFill>
                  <a:srgbClr val="93A1A1"/>
                </a:solidFill>
                <a:effectLst/>
                <a:highlight>
                  <a:srgbClr val="FDF6E3"/>
                </a:highlight>
                <a:latin typeface="Consolas" panose="020B0609020204030204" pitchFamily="49" charset="0"/>
              </a:rPr>
              <a:t>uznajemy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że</a:t>
            </a:r>
            <a:r>
              <a:rPr lang="en-US" sz="900" b="0" i="1" dirty="0">
                <a:solidFill>
                  <a:srgbClr val="93A1A1"/>
                </a:solidFill>
                <a:effectLst/>
                <a:highlight>
                  <a:srgbClr val="FDF6E3"/>
                </a:highlight>
                <a:latin typeface="Consolas" panose="020B0609020204030204" pitchFamily="49" charset="0"/>
              </a:rPr>
              <a:t> jest to </a:t>
            </a:r>
            <a:r>
              <a:rPr lang="en-US" sz="900" b="0" i="1" dirty="0" err="1">
                <a:solidFill>
                  <a:srgbClr val="93A1A1"/>
                </a:solidFill>
                <a:effectLst/>
                <a:highlight>
                  <a:srgbClr val="FDF6E3"/>
                </a:highlight>
                <a:latin typeface="Consolas" panose="020B0609020204030204" pitchFamily="49" charset="0"/>
              </a:rPr>
              <a:t>bezchmurne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niebo</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więc</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przypisujemy</a:t>
            </a:r>
            <a:r>
              <a:rPr lang="en-US" sz="900" b="0" i="1" dirty="0">
                <a:solidFill>
                  <a:srgbClr val="93A1A1"/>
                </a:solidFill>
                <a:effectLst/>
                <a:highlight>
                  <a:srgbClr val="FDF6E3"/>
                </a:highlight>
                <a:latin typeface="Consolas" panose="020B0609020204030204" pitchFamily="49" charset="0"/>
              </a:rPr>
              <a:t> 'Clear'</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return</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'Clear'</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else</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return</a:t>
            </a:r>
            <a:r>
              <a:rPr lang="en-US" sz="900" b="0" dirty="0">
                <a:solidFill>
                  <a:srgbClr val="657B83"/>
                </a:solidFill>
                <a:effectLst/>
                <a:highlight>
                  <a:srgbClr val="FDF6E3"/>
                </a:highlight>
                <a:latin typeface="Consolas" panose="020B0609020204030204" pitchFamily="49" charset="0"/>
              </a:rPr>
              <a:t> row[</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weather_main</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przeciwnym</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razie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gdy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wartość</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clouds_all</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znajduje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się</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między</a:t>
            </a:r>
            <a:r>
              <a:rPr lang="en-US" sz="900" b="0" i="1" dirty="0">
                <a:solidFill>
                  <a:srgbClr val="93A1A1"/>
                </a:solidFill>
                <a:effectLst/>
                <a:highlight>
                  <a:srgbClr val="FDF6E3"/>
                </a:highlight>
                <a:latin typeface="Consolas" panose="020B0609020204030204" pitchFamily="49" charset="0"/>
              </a:rPr>
              <a:t> 20 a 80, </a:t>
            </a:r>
            <a:r>
              <a:rPr lang="en-US" sz="900" b="0" i="1" dirty="0" err="1">
                <a:solidFill>
                  <a:srgbClr val="93A1A1"/>
                </a:solidFill>
                <a:effectLst/>
                <a:highlight>
                  <a:srgbClr val="FDF6E3"/>
                </a:highlight>
                <a:latin typeface="Consolas" panose="020B0609020204030204" pitchFamily="49" charset="0"/>
              </a:rPr>
              <a:t>zwracamy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aktualną</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wartość</a:t>
            </a:r>
            <a:r>
              <a:rPr lang="en-US" sz="900" b="0" i="1" dirty="0">
                <a:solidFill>
                  <a:srgbClr val="93A1A1"/>
                </a:solidFill>
                <a:effectLst/>
                <a:highlight>
                  <a:srgbClr val="FDF6E3"/>
                </a:highlight>
                <a:latin typeface="Consolas" panose="020B0609020204030204" pitchFamily="49" charset="0"/>
              </a:rPr>
              <a:t> z </a:t>
            </a:r>
            <a:r>
              <a:rPr lang="en-US" sz="900" b="0" i="1" dirty="0" err="1">
                <a:solidFill>
                  <a:srgbClr val="93A1A1"/>
                </a:solidFill>
                <a:effectLst/>
                <a:highlight>
                  <a:srgbClr val="FDF6E3"/>
                </a:highlight>
                <a:latin typeface="Consolas" panose="020B0609020204030204" pitchFamily="49" charset="0"/>
              </a:rPr>
              <a:t>kolumny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weather_main</a:t>
            </a:r>
            <a:r>
              <a:rPr lang="en-US" sz="900" b="0" i="1" dirty="0">
                <a:solidFill>
                  <a:srgbClr val="93A1A1"/>
                </a:solidFill>
                <a:effectLst/>
                <a:highlight>
                  <a:srgbClr val="FDF6E3"/>
                </a:highlight>
                <a:latin typeface="Consolas" panose="020B0609020204030204" pitchFamily="49" charset="0"/>
              </a:rPr>
              <a:t>'</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Zastosowanie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funkcji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adjust_weather</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dla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każdego</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wiersza</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weather_main</a:t>
            </a:r>
            <a:r>
              <a:rPr lang="en-US" sz="900" b="0" i="1" dirty="0">
                <a:solidFill>
                  <a:srgbClr val="93A1A1"/>
                </a:solidFill>
                <a:effectLst/>
                <a:highlight>
                  <a:srgbClr val="FDF6E3"/>
                </a:highlight>
                <a:latin typeface="Consolas" panose="020B0609020204030204" pitchFamily="49" charset="0"/>
              </a:rPr>
              <a:t>'</a:t>
            </a:r>
            <a:endParaRPr lang="en-US" sz="900" b="0" dirty="0">
              <a:solidFill>
                <a:srgbClr val="657B83"/>
              </a:solidFill>
              <a:effectLst/>
              <a:highlight>
                <a:srgbClr val="FDF6E3"/>
              </a:highlight>
              <a:latin typeface="Consolas" panose="020B0609020204030204" pitchFamily="49" charset="0"/>
            </a:endParaRPr>
          </a:p>
          <a:p>
            <a:r>
              <a:rPr lang="en-US" sz="900" b="0" dirty="0" err="1">
                <a:solidFill>
                  <a:srgbClr val="268BD2"/>
                </a:solidFill>
                <a:effectLst/>
                <a:highlight>
                  <a:srgbClr val="FDF6E3"/>
                </a:highlight>
                <a:latin typeface="Consolas" panose="020B0609020204030204" pitchFamily="49" charset="0"/>
              </a:rPr>
              <a:t>daily_weather</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weather_main</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daily_weather</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apply</a:t>
            </a:r>
            <a:r>
              <a:rPr lang="en-US" sz="900" b="0" dirty="0">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adjust_weather</a:t>
            </a:r>
            <a:r>
              <a:rPr lang="en-US" sz="900" b="0" dirty="0">
                <a:solidFill>
                  <a:srgbClr val="657B83"/>
                </a:solidFill>
                <a:effectLst/>
                <a:highlight>
                  <a:srgbClr val="FDF6E3"/>
                </a:highlight>
                <a:latin typeface="Consolas" panose="020B0609020204030204" pitchFamily="49" charset="0"/>
              </a:rPr>
              <a:t>, axis</a:t>
            </a:r>
            <a:r>
              <a:rPr lang="en-US" sz="900" b="0" dirty="0">
                <a:solidFill>
                  <a:srgbClr val="859900"/>
                </a:solidFill>
                <a:effectLst/>
                <a:highlight>
                  <a:srgbClr val="FDF6E3"/>
                </a:highlight>
                <a:latin typeface="Consolas" panose="020B0609020204030204" pitchFamily="49" charset="0"/>
              </a:rPr>
              <a:t>=</a:t>
            </a:r>
            <a:r>
              <a:rPr lang="en-US" sz="900" b="0" dirty="0">
                <a:solidFill>
                  <a:srgbClr val="D33682"/>
                </a:solidFill>
                <a:effectLst/>
                <a:highlight>
                  <a:srgbClr val="FDF6E3"/>
                </a:highlight>
                <a:latin typeface="Consolas" panose="020B0609020204030204" pitchFamily="49" charset="0"/>
              </a:rPr>
              <a:t>1</a:t>
            </a:r>
            <a:r>
              <a:rPr lang="en-US" sz="900" b="0" dirty="0">
                <a:solidFill>
                  <a:srgbClr val="657B83"/>
                </a:solidFill>
                <a:effectLst/>
                <a:highlight>
                  <a:srgbClr val="FDF6E3"/>
                </a:highlight>
                <a:latin typeface="Consolas" panose="020B0609020204030204" pitchFamily="49" charset="0"/>
              </a:rPr>
              <a:t>)</a:t>
            </a:r>
          </a:p>
        </p:txBody>
      </p:sp>
      <p:pic>
        <p:nvPicPr>
          <p:cNvPr id="9" name="Picture 8">
            <a:extLst>
              <a:ext uri="{FF2B5EF4-FFF2-40B4-BE49-F238E27FC236}">
                <a16:creationId xmlns:a16="http://schemas.microsoft.com/office/drawing/2014/main" id="{135AF20F-3619-851D-687F-B49FA4A4234D}"/>
              </a:ext>
            </a:extLst>
          </p:cNvPr>
          <p:cNvPicPr>
            <a:picLocks noChangeAspect="1"/>
          </p:cNvPicPr>
          <p:nvPr/>
        </p:nvPicPr>
        <p:blipFill>
          <a:blip r:embed="rId4"/>
          <a:stretch>
            <a:fillRect/>
          </a:stretch>
        </p:blipFill>
        <p:spPr>
          <a:xfrm>
            <a:off x="6177320" y="5064285"/>
            <a:ext cx="5395577" cy="742298"/>
          </a:xfrm>
          <a:prstGeom prst="rect">
            <a:avLst/>
          </a:prstGeom>
        </p:spPr>
      </p:pic>
    </p:spTree>
    <p:extLst>
      <p:ext uri="{BB962C8B-B14F-4D97-AF65-F5344CB8AC3E}">
        <p14:creationId xmlns:p14="http://schemas.microsoft.com/office/powerpoint/2010/main" val="3802126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9</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pl-PL" sz="2900" dirty="0">
                <a:solidFill>
                  <a:srgbClr val="002C58"/>
                </a:solidFill>
                <a:latin typeface="Helvetica" pitchFamily="2" charset="0"/>
                <a:ea typeface="+mn-ea"/>
                <a:cs typeface="+mn-cs"/>
              </a:rPr>
              <a:t>6. Notebooks - 0</a:t>
            </a:r>
            <a:r>
              <a:rPr lang="de-DE" sz="2900" dirty="0">
                <a:solidFill>
                  <a:srgbClr val="002C58"/>
                </a:solidFill>
                <a:latin typeface="Helvetica" pitchFamily="2" charset="0"/>
                <a:ea typeface="+mn-ea"/>
                <a:cs typeface="+mn-cs"/>
              </a:rPr>
              <a:t>2</a:t>
            </a:r>
            <a:endParaRPr lang="pl-PL" sz="2900" dirty="0">
              <a:latin typeface="Helvetica" pitchFamily="2"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8" name="pole tekstowe 4">
            <a:extLst>
              <a:ext uri="{FF2B5EF4-FFF2-40B4-BE49-F238E27FC236}">
                <a16:creationId xmlns:a16="http://schemas.microsoft.com/office/drawing/2014/main" id="{6769148D-16BA-DDF5-1159-3B9EAE4E4E0E}"/>
              </a:ext>
            </a:extLst>
          </p:cNvPr>
          <p:cNvSpPr txBox="1"/>
          <p:nvPr/>
        </p:nvSpPr>
        <p:spPr>
          <a:xfrm>
            <a:off x="571615" y="878149"/>
            <a:ext cx="5399417" cy="4985980"/>
          </a:xfrm>
          <a:prstGeom prst="rect">
            <a:avLst/>
          </a:prstGeom>
          <a:noFill/>
        </p:spPr>
        <p:txBody>
          <a:bodyPr wrap="square" rtlCol="0">
            <a:spAutoFit/>
          </a:bodyPr>
          <a:lstStyle/>
          <a:p>
            <a:r>
              <a:rPr lang="pl-PL" sz="1200" dirty="0">
                <a:latin typeface="Helvetica" pitchFamily="2" charset="0"/>
              </a:rPr>
              <a:t>W ramach projektu, jednym z kluczowych etapów jest zarządzanie dużymi zbiorami danych pogodowych. W tym celu wykorzystano bazę danych SQLite, która dzięki swojej lekkości i prostocie konfiguracji, idealnie nadaje się do pracy w środowiskach deweloperskich i testowych.</a:t>
            </a:r>
            <a:r>
              <a:rPr lang="de-DE" sz="1200" dirty="0">
                <a:latin typeface="Helvetica" pitchFamily="2" charset="0"/>
              </a:rPr>
              <a:t> </a:t>
            </a:r>
          </a:p>
          <a:p>
            <a:endParaRPr lang="de-DE" sz="1200" dirty="0">
              <a:latin typeface="Helvetica" pitchFamily="2" charset="0"/>
            </a:endParaRPr>
          </a:p>
          <a:p>
            <a:pPr marL="171450" indent="-171450">
              <a:buFont typeface="Arial" panose="020B0604020202020204" pitchFamily="34" charset="0"/>
              <a:buChar char="•"/>
            </a:pPr>
            <a:r>
              <a:rPr lang="pl-PL" sz="1200" dirty="0">
                <a:latin typeface="Helvetica" pitchFamily="2" charset="0"/>
              </a:rPr>
              <a:t>SQLite jest lekką, samowystarczalną bazą danych, idealną do projektów deweloperskich i testowych.</a:t>
            </a:r>
            <a:endParaRPr lang="de-DE" sz="1200" dirty="0">
              <a:latin typeface="Helvetica" pitchFamily="2" charset="0"/>
            </a:endParaRPr>
          </a:p>
          <a:p>
            <a:endParaRPr lang="de-DE" sz="1200" dirty="0">
              <a:latin typeface="Helvetica" pitchFamily="2" charset="0"/>
            </a:endParaRPr>
          </a:p>
          <a:p>
            <a:pPr marL="171450" indent="-171450">
              <a:buFont typeface="Arial" panose="020B0604020202020204" pitchFamily="34" charset="0"/>
              <a:buChar char="•"/>
            </a:pPr>
            <a:r>
              <a:rPr lang="pl-PL" sz="1200" dirty="0">
                <a:latin typeface="Helvetica" pitchFamily="2" charset="0"/>
              </a:rPr>
              <a:t>Główne zalety: brak potrzeby konfiguracji serwera, przenośność, niewielki rozmiar, dynamiczne typowanie danych.</a:t>
            </a:r>
            <a:endParaRPr lang="de-DE" sz="1200" dirty="0">
              <a:latin typeface="Helvetica" pitchFamily="2" charset="0"/>
            </a:endParaRPr>
          </a:p>
          <a:p>
            <a:pPr marL="171450" indent="-171450">
              <a:buFont typeface="Arial" panose="020B0604020202020204" pitchFamily="34" charset="0"/>
              <a:buChar char="•"/>
            </a:pPr>
            <a:endParaRPr lang="de-DE" sz="1200" dirty="0">
              <a:latin typeface="Helvetica" pitchFamily="2" charset="0"/>
            </a:endParaRPr>
          </a:p>
          <a:p>
            <a:r>
              <a:rPr lang="pl-PL" sz="1200" dirty="0">
                <a:latin typeface="Helvetica" pitchFamily="2" charset="0"/>
              </a:rPr>
              <a:t>Kroki Inicjalizacji Bazy Danych</a:t>
            </a:r>
            <a:r>
              <a:rPr lang="de-DE" sz="1200" dirty="0">
                <a:latin typeface="Helvetica" pitchFamily="2" charset="0"/>
              </a:rPr>
              <a:t>:</a:t>
            </a:r>
          </a:p>
          <a:p>
            <a:pPr marL="171450" indent="-171450">
              <a:buFont typeface="Arial" panose="020B0604020202020204" pitchFamily="34" charset="0"/>
              <a:buChar char="•"/>
            </a:pPr>
            <a:endParaRPr lang="de-DE" sz="1200" dirty="0">
              <a:latin typeface="Helvetica" pitchFamily="2" charset="0"/>
            </a:endParaRPr>
          </a:p>
          <a:p>
            <a:r>
              <a:rPr lang="de-DE" sz="1200" dirty="0">
                <a:latin typeface="Helvetica" pitchFamily="2" charset="0"/>
              </a:rPr>
              <a:t>1. </a:t>
            </a:r>
            <a:r>
              <a:rPr lang="pl-PL" sz="1200" dirty="0">
                <a:latin typeface="Helvetica" pitchFamily="2" charset="0"/>
              </a:rPr>
              <a:t>Importowanie Modułów:</a:t>
            </a:r>
          </a:p>
          <a:p>
            <a:pPr marL="628650" lvl="1" indent="-171450">
              <a:buFont typeface="Arial" panose="020B0604020202020204" pitchFamily="34" charset="0"/>
              <a:buChar char="•"/>
            </a:pPr>
            <a:r>
              <a:rPr lang="pl-PL" sz="1200" dirty="0">
                <a:latin typeface="Helvetica" pitchFamily="2" charset="0"/>
              </a:rPr>
              <a:t>sqlite3, pandas, SQLAlchemy dla zarządzania bazą danych i analizą danych.</a:t>
            </a:r>
          </a:p>
          <a:p>
            <a:pPr marL="171450" indent="-171450">
              <a:buFont typeface="Arial" panose="020B0604020202020204" pitchFamily="34" charset="0"/>
              <a:buChar char="•"/>
            </a:pPr>
            <a:endParaRPr lang="de-DE" sz="1200" dirty="0">
              <a:latin typeface="Helvetica" pitchFamily="2" charset="0"/>
            </a:endParaRPr>
          </a:p>
          <a:p>
            <a:r>
              <a:rPr lang="de-DE" sz="1200" dirty="0">
                <a:latin typeface="Helvetica" pitchFamily="2" charset="0"/>
              </a:rPr>
              <a:t>2. </a:t>
            </a:r>
            <a:r>
              <a:rPr lang="pl-PL" sz="1200" dirty="0">
                <a:latin typeface="Helvetica" pitchFamily="2" charset="0"/>
              </a:rPr>
              <a:t>Ścieżki do Plików:</a:t>
            </a:r>
          </a:p>
          <a:p>
            <a:pPr marL="628650" lvl="1" indent="-171450">
              <a:buFont typeface="Arial" panose="020B0604020202020204" pitchFamily="34" charset="0"/>
              <a:buChar char="•"/>
            </a:pPr>
            <a:r>
              <a:rPr lang="pl-PL" sz="1200" dirty="0">
                <a:latin typeface="Helvetica" pitchFamily="2" charset="0"/>
              </a:rPr>
              <a:t>Plik CSV z danymi pogodowymi.</a:t>
            </a:r>
          </a:p>
          <a:p>
            <a:pPr marL="628650" lvl="1" indent="-171450">
              <a:buFont typeface="Arial" panose="020B0604020202020204" pitchFamily="34" charset="0"/>
              <a:buChar char="•"/>
            </a:pPr>
            <a:r>
              <a:rPr lang="pl-PL" sz="1200" dirty="0">
                <a:latin typeface="Helvetica" pitchFamily="2" charset="0"/>
              </a:rPr>
              <a:t>Plik bazy danych SQLite: projekt_fotowoltaika_2024.db.</a:t>
            </a:r>
            <a:endParaRPr lang="de-DE" sz="1200" dirty="0">
              <a:latin typeface="Helvetica" pitchFamily="2" charset="0"/>
            </a:endParaRPr>
          </a:p>
          <a:p>
            <a:pPr marL="628650" lvl="1" indent="-171450">
              <a:buFont typeface="Arial" panose="020B0604020202020204" pitchFamily="34" charset="0"/>
              <a:buChar char="•"/>
            </a:pPr>
            <a:endParaRPr lang="pl-PL" sz="1200" dirty="0">
              <a:latin typeface="Helvetica" pitchFamily="2" charset="0"/>
            </a:endParaRPr>
          </a:p>
          <a:p>
            <a:r>
              <a:rPr lang="de-DE" sz="1200" dirty="0">
                <a:latin typeface="Helvetica" pitchFamily="2" charset="0"/>
              </a:rPr>
              <a:t>3. </a:t>
            </a:r>
            <a:r>
              <a:rPr lang="pl-PL" sz="1200" dirty="0">
                <a:latin typeface="Helvetica" pitchFamily="2" charset="0"/>
              </a:rPr>
              <a:t>Tworzenie Połączenia z Bazą Danych:</a:t>
            </a:r>
          </a:p>
          <a:p>
            <a:pPr marL="628650" lvl="1" indent="-171450">
              <a:buFont typeface="Arial" panose="020B0604020202020204" pitchFamily="34" charset="0"/>
              <a:buChar char="•"/>
            </a:pPr>
            <a:r>
              <a:rPr lang="pl-PL" sz="1200" dirty="0">
                <a:latin typeface="Helvetica" pitchFamily="2" charset="0"/>
              </a:rPr>
              <a:t>Użycie SQLAlchemy do utworzenia połączenia z bazą danych SQLite.</a:t>
            </a:r>
          </a:p>
          <a:p>
            <a:pPr marL="171450" indent="-171450">
              <a:buFont typeface="Arial" panose="020B0604020202020204" pitchFamily="34" charset="0"/>
              <a:buChar char="•"/>
            </a:pPr>
            <a:endParaRPr lang="de-DE" sz="1200" dirty="0">
              <a:latin typeface="Helvetica" pitchFamily="2" charset="0"/>
            </a:endParaRPr>
          </a:p>
          <a:p>
            <a:endParaRPr lang="pl-PL" dirty="0"/>
          </a:p>
        </p:txBody>
      </p:sp>
      <p:sp>
        <p:nvSpPr>
          <p:cNvPr id="2" name="pole tekstowe 4">
            <a:extLst>
              <a:ext uri="{FF2B5EF4-FFF2-40B4-BE49-F238E27FC236}">
                <a16:creationId xmlns:a16="http://schemas.microsoft.com/office/drawing/2014/main" id="{7B9B4B54-D2DF-5F83-AC49-1BD7F669A381}"/>
              </a:ext>
            </a:extLst>
          </p:cNvPr>
          <p:cNvSpPr txBox="1"/>
          <p:nvPr/>
        </p:nvSpPr>
        <p:spPr>
          <a:xfrm>
            <a:off x="6096000" y="878149"/>
            <a:ext cx="5476897" cy="3554819"/>
          </a:xfrm>
          <a:prstGeom prst="rect">
            <a:avLst/>
          </a:prstGeom>
          <a:noFill/>
        </p:spPr>
        <p:txBody>
          <a:bodyPr wrap="square" rtlCol="0">
            <a:spAutoFit/>
          </a:bodyPr>
          <a:lstStyle/>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Ścieżka</a:t>
            </a:r>
            <a:r>
              <a:rPr lang="en-US" sz="900" b="0" i="1" dirty="0">
                <a:solidFill>
                  <a:srgbClr val="93A1A1"/>
                </a:solidFill>
                <a:effectLst/>
                <a:highlight>
                  <a:srgbClr val="FDF6E3"/>
                </a:highlight>
                <a:latin typeface="Consolas" panose="020B0609020204030204" pitchFamily="49" charset="0"/>
              </a:rPr>
              <a:t> do </a:t>
            </a:r>
            <a:r>
              <a:rPr lang="en-US" sz="900" b="0" i="1" dirty="0" err="1">
                <a:solidFill>
                  <a:srgbClr val="93A1A1"/>
                </a:solidFill>
                <a:effectLst/>
                <a:highlight>
                  <a:srgbClr val="FDF6E3"/>
                </a:highlight>
                <a:latin typeface="Consolas" panose="020B0609020204030204" pitchFamily="49" charset="0"/>
              </a:rPr>
              <a:t>pliku</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bazy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danych</a:t>
            </a:r>
            <a:r>
              <a:rPr lang="en-US" sz="900" b="0" i="1" dirty="0">
                <a:solidFill>
                  <a:srgbClr val="93A1A1"/>
                </a:solidFill>
                <a:effectLst/>
                <a:highlight>
                  <a:srgbClr val="FDF6E3"/>
                </a:highlight>
                <a:latin typeface="Consolas" panose="020B0609020204030204" pitchFamily="49" charset="0"/>
              </a:rPr>
              <a:t> SQLite</a:t>
            </a:r>
            <a:endParaRPr lang="en-US" sz="900" b="0" dirty="0">
              <a:solidFill>
                <a:srgbClr val="657B83"/>
              </a:solidFill>
              <a:effectLst/>
              <a:highlight>
                <a:srgbClr val="FDF6E3"/>
              </a:highlight>
              <a:latin typeface="Consolas" panose="020B0609020204030204" pitchFamily="49" charset="0"/>
            </a:endParaRPr>
          </a:p>
          <a:p>
            <a:r>
              <a:rPr lang="en-US" sz="900" b="0" dirty="0" err="1">
                <a:solidFill>
                  <a:srgbClr val="268BD2"/>
                </a:solidFill>
                <a:effectLst/>
                <a:highlight>
                  <a:srgbClr val="FDF6E3"/>
                </a:highlight>
                <a:latin typeface="Consolas" panose="020B0609020204030204" pitchFamily="49" charset="0"/>
              </a:rPr>
              <a:t>sqlite_db_path</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1" dirty="0">
                <a:solidFill>
                  <a:srgbClr val="586E75"/>
                </a:solidFill>
                <a:effectLst/>
                <a:highlight>
                  <a:srgbClr val="FDF6E3"/>
                </a:highlight>
                <a:latin typeface="Consolas" panose="020B0609020204030204" pitchFamily="49" charset="0"/>
              </a:rPr>
              <a:t>r</a:t>
            </a:r>
            <a:r>
              <a:rPr lang="en-US" sz="900" b="0" dirty="0">
                <a:solidFill>
                  <a:srgbClr val="DC322F"/>
                </a:solidFill>
                <a:effectLst/>
                <a:highlight>
                  <a:srgbClr val="FDF6E3"/>
                </a:highlight>
                <a:latin typeface="Consolas" panose="020B0609020204030204" pitchFamily="49" charset="0"/>
              </a:rPr>
              <a:t>'../5. </a:t>
            </a:r>
            <a:r>
              <a:rPr lang="en-US" sz="900" b="0" dirty="0" err="1">
                <a:solidFill>
                  <a:srgbClr val="DC322F"/>
                </a:solidFill>
                <a:effectLst/>
                <a:highlight>
                  <a:srgbClr val="FDF6E3"/>
                </a:highlight>
                <a:latin typeface="Consolas" panose="020B0609020204030204" pitchFamily="49" charset="0"/>
              </a:rPr>
              <a:t>Baza_Danych</a:t>
            </a:r>
            <a:r>
              <a:rPr lang="en-US" sz="900" b="0" dirty="0">
                <a:solidFill>
                  <a:srgbClr val="DC322F"/>
                </a:solidFill>
                <a:effectLst/>
                <a:highlight>
                  <a:srgbClr val="FDF6E3"/>
                </a:highlight>
                <a:latin typeface="Consolas" panose="020B0609020204030204" pitchFamily="49" charset="0"/>
              </a:rPr>
              <a:t>/projekt_fotowoltaika_2024.db’</a:t>
            </a:r>
          </a:p>
          <a:p>
            <a:endParaRPr lang="en-US" sz="900" b="0" dirty="0">
              <a:solidFill>
                <a:srgbClr val="DC322F"/>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Tworzenie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połączenia</a:t>
            </a:r>
            <a:r>
              <a:rPr lang="en-US" sz="900" b="0" i="1" dirty="0">
                <a:solidFill>
                  <a:srgbClr val="93A1A1"/>
                </a:solidFill>
                <a:effectLst/>
                <a:highlight>
                  <a:srgbClr val="FDF6E3"/>
                </a:highlight>
                <a:latin typeface="Consolas" panose="020B0609020204030204" pitchFamily="49" charset="0"/>
              </a:rPr>
              <a:t> z </a:t>
            </a:r>
            <a:r>
              <a:rPr lang="en-US" sz="900" b="0" i="1" dirty="0" err="1">
                <a:solidFill>
                  <a:srgbClr val="93A1A1"/>
                </a:solidFill>
                <a:effectLst/>
                <a:highlight>
                  <a:srgbClr val="FDF6E3"/>
                </a:highlight>
                <a:latin typeface="Consolas" panose="020B0609020204030204" pitchFamily="49" charset="0"/>
              </a:rPr>
              <a:t>bazą</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danych</a:t>
            </a:r>
            <a:r>
              <a:rPr lang="en-US" sz="900" b="0" i="1" dirty="0">
                <a:solidFill>
                  <a:srgbClr val="93A1A1"/>
                </a:solidFill>
                <a:effectLst/>
                <a:highlight>
                  <a:srgbClr val="FDF6E3"/>
                </a:highlight>
                <a:latin typeface="Consolas" panose="020B0609020204030204" pitchFamily="49" charset="0"/>
              </a:rPr>
              <a:t> SQLite za </a:t>
            </a:r>
            <a:r>
              <a:rPr lang="en-US" sz="900" b="0" i="1" dirty="0" err="1">
                <a:solidFill>
                  <a:srgbClr val="93A1A1"/>
                </a:solidFill>
                <a:effectLst/>
                <a:highlight>
                  <a:srgbClr val="FDF6E3"/>
                </a:highlight>
                <a:latin typeface="Consolas" panose="020B0609020204030204" pitchFamily="49" charset="0"/>
              </a:rPr>
              <a:t>pomocą</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SQLAlchemy</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268BD2"/>
                </a:solidFill>
                <a:effectLst/>
                <a:highlight>
                  <a:srgbClr val="FDF6E3"/>
                </a:highlight>
                <a:latin typeface="Consolas" panose="020B0609020204030204" pitchFamily="49" charset="0"/>
              </a:rPr>
              <a:t>engine</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create_engine</a:t>
            </a:r>
            <a:r>
              <a:rPr lang="en-US" sz="900" b="0" dirty="0">
                <a:solidFill>
                  <a:srgbClr val="657B83"/>
                </a:solidFill>
                <a:effectLst/>
                <a:highlight>
                  <a:srgbClr val="FDF6E3"/>
                </a:highlight>
                <a:latin typeface="Consolas" panose="020B0609020204030204" pitchFamily="49" charset="0"/>
              </a:rPr>
              <a:t>(</a:t>
            </a:r>
            <a:r>
              <a:rPr lang="en-US" sz="900" b="1" dirty="0" err="1">
                <a:solidFill>
                  <a:srgbClr val="586E75"/>
                </a:solidFill>
                <a:effectLst/>
                <a:highlight>
                  <a:srgbClr val="FDF6E3"/>
                </a:highlight>
                <a:latin typeface="Consolas" panose="020B0609020204030204" pitchFamily="49" charset="0"/>
              </a:rPr>
              <a:t>f</a:t>
            </a:r>
            <a:r>
              <a:rPr lang="en-US" sz="900" b="0" dirty="0" err="1">
                <a:solidFill>
                  <a:srgbClr val="2AA198"/>
                </a:solidFill>
                <a:effectLst/>
                <a:highlight>
                  <a:srgbClr val="FDF6E3"/>
                </a:highlight>
                <a:latin typeface="Consolas" panose="020B0609020204030204" pitchFamily="49" charset="0"/>
              </a:rPr>
              <a:t>'sqlite</a:t>
            </a:r>
            <a:r>
              <a:rPr lang="en-US" sz="900" b="0" dirty="0">
                <a:solidFill>
                  <a:srgbClr val="2AA198"/>
                </a:solidFill>
                <a:effectLst/>
                <a:highlight>
                  <a:srgbClr val="FDF6E3"/>
                </a:highlight>
                <a:latin typeface="Consolas" panose="020B0609020204030204" pitchFamily="49" charset="0"/>
              </a:rPr>
              <a:t>:///</a:t>
            </a:r>
            <a:r>
              <a:rPr lang="en-US" sz="900" b="0" dirty="0">
                <a:solidFill>
                  <a:srgbClr val="CB4B16"/>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sqlite_db_path</a:t>
            </a:r>
            <a:r>
              <a:rPr lang="en-US" sz="900" b="0" dirty="0">
                <a:solidFill>
                  <a:srgbClr val="CB4B16"/>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a:t>
            </a:r>
          </a:p>
          <a:p>
            <a:endParaRPr lang="en-US" sz="900" b="0" dirty="0">
              <a:solidFill>
                <a:srgbClr val="657B83"/>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Usunięcie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istniejącej</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tabeli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jeśli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istnieje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stworzenie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nowej</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859900"/>
                </a:solidFill>
                <a:effectLst/>
                <a:highlight>
                  <a:srgbClr val="FDF6E3"/>
                </a:highlight>
                <a:latin typeface="Consolas" panose="020B0609020204030204" pitchFamily="49" charset="0"/>
              </a:rPr>
              <a:t>with</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engine</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connect</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as</a:t>
            </a:r>
            <a:r>
              <a:rPr lang="en-US" sz="900" b="0" dirty="0">
                <a:solidFill>
                  <a:srgbClr val="657B83"/>
                </a:solidFill>
                <a:effectLst/>
                <a:highlight>
                  <a:srgbClr val="FDF6E3"/>
                </a:highlight>
                <a:latin typeface="Consolas" panose="020B0609020204030204" pitchFamily="49" charset="0"/>
              </a:rPr>
              <a:t> </a:t>
            </a:r>
            <a:r>
              <a:rPr lang="en-US" sz="900" b="0" dirty="0">
                <a:solidFill>
                  <a:srgbClr val="268BD2"/>
                </a:solidFill>
                <a:effectLst/>
                <a:highlight>
                  <a:srgbClr val="FDF6E3"/>
                </a:highlight>
                <a:latin typeface="Consolas" panose="020B0609020204030204" pitchFamily="49" charset="0"/>
              </a:rPr>
              <a:t>con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Wykonanie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zapytania</a:t>
            </a:r>
            <a:r>
              <a:rPr lang="en-US" sz="900" b="0" i="1" dirty="0">
                <a:solidFill>
                  <a:srgbClr val="93A1A1"/>
                </a:solidFill>
                <a:effectLst/>
                <a:highlight>
                  <a:srgbClr val="FDF6E3"/>
                </a:highlight>
                <a:latin typeface="Consolas" panose="020B0609020204030204" pitchFamily="49" charset="0"/>
              </a:rPr>
              <a:t> SQL do </a:t>
            </a:r>
            <a:r>
              <a:rPr lang="en-US" sz="900" b="0" i="1" dirty="0" err="1">
                <a:solidFill>
                  <a:srgbClr val="93A1A1"/>
                </a:solidFill>
                <a:effectLst/>
                <a:highlight>
                  <a:srgbClr val="FDF6E3"/>
                </a:highlight>
                <a:latin typeface="Consolas" panose="020B0609020204030204" pitchFamily="49" charset="0"/>
              </a:rPr>
              <a:t>usunięcia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tabeli</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con</a:t>
            </a:r>
            <a:r>
              <a:rPr lang="en-US" sz="900" b="0" dirty="0" err="1">
                <a:solidFill>
                  <a:srgbClr val="657B83"/>
                </a:solidFill>
                <a:effectLst/>
                <a:highlight>
                  <a:srgbClr val="FDF6E3"/>
                </a:highlight>
                <a:latin typeface="Consolas" panose="020B0609020204030204" pitchFamily="49" charset="0"/>
              </a:rPr>
              <a:t>.execute</a:t>
            </a:r>
            <a:r>
              <a:rPr lang="en-US" sz="900" b="0" dirty="0">
                <a:solidFill>
                  <a:srgbClr val="657B83"/>
                </a:solidFill>
                <a:effectLst/>
                <a:highlight>
                  <a:srgbClr val="FDF6E3"/>
                </a:highlight>
                <a:latin typeface="Consolas" panose="020B0609020204030204" pitchFamily="49" charset="0"/>
              </a:rPr>
              <a:t>(</a:t>
            </a:r>
            <a:r>
              <a:rPr lang="en-US" sz="900" b="0" dirty="0">
                <a:solidFill>
                  <a:srgbClr val="268BD2"/>
                </a:solidFill>
                <a:effectLst/>
                <a:highlight>
                  <a:srgbClr val="FDF6E3"/>
                </a:highlight>
                <a:latin typeface="Consolas" panose="020B0609020204030204" pitchFamily="49" charset="0"/>
              </a:rPr>
              <a:t>text</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'DROP TABLE IF EXISTS projekt_fotowoltaika_2024’</a:t>
            </a:r>
            <a:r>
              <a:rPr lang="en-US" sz="900" b="0" dirty="0">
                <a:solidFill>
                  <a:srgbClr val="657B83"/>
                </a:solidFill>
                <a:effectLst/>
                <a:highlight>
                  <a:srgbClr val="FDF6E3"/>
                </a:highlight>
                <a:latin typeface="Consolas" panose="020B0609020204030204" pitchFamily="49" charset="0"/>
              </a:rPr>
              <a:t>))</a:t>
            </a:r>
          </a:p>
          <a:p>
            <a:endParaRPr lang="en-US" sz="900" b="0" dirty="0">
              <a:solidFill>
                <a:srgbClr val="657B83"/>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Zapisanie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danych</a:t>
            </a:r>
            <a:r>
              <a:rPr lang="en-US" sz="900" b="0" i="1" dirty="0">
                <a:solidFill>
                  <a:srgbClr val="93A1A1"/>
                </a:solidFill>
                <a:effectLst/>
                <a:highlight>
                  <a:srgbClr val="FDF6E3"/>
                </a:highlight>
                <a:latin typeface="Consolas" panose="020B0609020204030204" pitchFamily="49" charset="0"/>
              </a:rPr>
              <a:t> z </a:t>
            </a:r>
            <a:r>
              <a:rPr lang="en-US" sz="900" b="0" i="1" dirty="0" err="1">
                <a:solidFill>
                  <a:srgbClr val="93A1A1"/>
                </a:solidFill>
                <a:effectLst/>
                <a:highlight>
                  <a:srgbClr val="FDF6E3"/>
                </a:highlight>
                <a:latin typeface="Consolas" panose="020B0609020204030204" pitchFamily="49" charset="0"/>
              </a:rPr>
              <a:t>DataFrame</a:t>
            </a:r>
            <a:r>
              <a:rPr lang="en-US" sz="900" b="0" i="1" dirty="0">
                <a:solidFill>
                  <a:srgbClr val="93A1A1"/>
                </a:solidFill>
                <a:effectLst/>
                <a:highlight>
                  <a:srgbClr val="FDF6E3"/>
                </a:highlight>
                <a:latin typeface="Consolas" panose="020B0609020204030204" pitchFamily="49" charset="0"/>
              </a:rPr>
              <a:t> do </a:t>
            </a:r>
            <a:r>
              <a:rPr lang="en-US" sz="900" b="0" i="1" dirty="0" err="1">
                <a:solidFill>
                  <a:srgbClr val="93A1A1"/>
                </a:solidFill>
                <a:effectLst/>
                <a:highlight>
                  <a:srgbClr val="FDF6E3"/>
                </a:highlight>
                <a:latin typeface="Consolas" panose="020B0609020204030204" pitchFamily="49" charset="0"/>
              </a:rPr>
              <a:t>bazy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danych</a:t>
            </a:r>
            <a:r>
              <a:rPr lang="en-US" sz="900" b="0" i="1" dirty="0">
                <a:solidFill>
                  <a:srgbClr val="93A1A1"/>
                </a:solidFill>
                <a:effectLst/>
                <a:highlight>
                  <a:srgbClr val="FDF6E3"/>
                </a:highlight>
                <a:latin typeface="Consolas" panose="020B0609020204030204" pitchFamily="49" charset="0"/>
              </a:rPr>
              <a:t> SQLite </a:t>
            </a:r>
            <a:r>
              <a:rPr lang="en-US" sz="900" b="0" i="1" dirty="0" err="1">
                <a:solidFill>
                  <a:srgbClr val="93A1A1"/>
                </a:solidFill>
                <a:effectLst/>
                <a:highlight>
                  <a:srgbClr val="FDF6E3"/>
                </a:highlight>
                <a:latin typeface="Consolas" panose="020B0609020204030204" pitchFamily="49" charset="0"/>
              </a:rPr>
              <a:t>jako</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nowa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tabela</a:t>
            </a:r>
            <a:endParaRPr lang="en-US" sz="900" b="0" dirty="0">
              <a:solidFill>
                <a:srgbClr val="657B83"/>
              </a:solidFill>
              <a:effectLst/>
              <a:highlight>
                <a:srgbClr val="FDF6E3"/>
              </a:highlight>
              <a:latin typeface="Consolas" panose="020B0609020204030204" pitchFamily="49" charset="0"/>
            </a:endParaRPr>
          </a:p>
          <a:p>
            <a:r>
              <a:rPr lang="en-US" sz="900" b="0" dirty="0" err="1">
                <a:solidFill>
                  <a:srgbClr val="268BD2"/>
                </a:solidFill>
                <a:effectLst/>
                <a:highlight>
                  <a:srgbClr val="FDF6E3"/>
                </a:highlight>
                <a:latin typeface="Consolas" panose="020B0609020204030204" pitchFamily="49" charset="0"/>
              </a:rPr>
              <a:t>df_weather</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to_sql</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'projekt_fotowoltaika_2024'</a:t>
            </a:r>
            <a:r>
              <a:rPr lang="en-US" sz="900" b="0" dirty="0">
                <a:solidFill>
                  <a:srgbClr val="657B83"/>
                </a:solidFill>
                <a:effectLst/>
                <a:highlight>
                  <a:srgbClr val="FDF6E3"/>
                </a:highlight>
                <a:latin typeface="Consolas" panose="020B0609020204030204" pitchFamily="49" charset="0"/>
              </a:rPr>
              <a:t>, con</a:t>
            </a:r>
            <a:r>
              <a:rPr lang="en-US" sz="900" b="0" dirty="0">
                <a:solidFill>
                  <a:srgbClr val="859900"/>
                </a:solidFill>
                <a:effectLst/>
                <a:highlight>
                  <a:srgbClr val="FDF6E3"/>
                </a:highlight>
                <a:latin typeface="Consolas" panose="020B0609020204030204" pitchFamily="49" charset="0"/>
              </a:rPr>
              <a:t>=</a:t>
            </a:r>
            <a:r>
              <a:rPr lang="en-US" sz="900" b="0" dirty="0">
                <a:solidFill>
                  <a:srgbClr val="268BD2"/>
                </a:solidFill>
                <a:effectLst/>
                <a:highlight>
                  <a:srgbClr val="FDF6E3"/>
                </a:highlight>
                <a:latin typeface="Consolas" panose="020B0609020204030204" pitchFamily="49" charset="0"/>
              </a:rPr>
              <a:t>engine</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657B83"/>
                </a:solidFill>
                <a:effectLst/>
                <a:highlight>
                  <a:srgbClr val="FDF6E3"/>
                </a:highlight>
                <a:latin typeface="Consolas" panose="020B0609020204030204" pitchFamily="49" charset="0"/>
              </a:rPr>
              <a:t>if_exists</a:t>
            </a:r>
            <a:r>
              <a:rPr lang="en-US" sz="900" b="0" dirty="0">
                <a:solidFill>
                  <a:srgbClr val="859900"/>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'replace'</a:t>
            </a:r>
            <a:r>
              <a:rPr lang="en-US" sz="900" b="0" dirty="0">
                <a:solidFill>
                  <a:srgbClr val="657B83"/>
                </a:solidFill>
                <a:effectLst/>
                <a:highlight>
                  <a:srgbClr val="FDF6E3"/>
                </a:highlight>
                <a:latin typeface="Consolas" panose="020B0609020204030204" pitchFamily="49" charset="0"/>
              </a:rPr>
              <a:t>, index</a:t>
            </a:r>
            <a:r>
              <a:rPr lang="en-US" sz="900" b="0" dirty="0">
                <a:solidFill>
                  <a:srgbClr val="859900"/>
                </a:solidFill>
                <a:effectLst/>
                <a:highlight>
                  <a:srgbClr val="FDF6E3"/>
                </a:highlight>
                <a:latin typeface="Consolas" panose="020B0609020204030204" pitchFamily="49" charset="0"/>
              </a:rPr>
              <a:t>=</a:t>
            </a:r>
            <a:r>
              <a:rPr lang="en-US" sz="900" b="0" dirty="0">
                <a:solidFill>
                  <a:srgbClr val="B58900"/>
                </a:solidFill>
                <a:effectLst/>
                <a:highlight>
                  <a:srgbClr val="FDF6E3"/>
                </a:highlight>
                <a:latin typeface="Consolas" panose="020B0609020204030204" pitchFamily="49" charset="0"/>
              </a:rPr>
              <a:t>False</a:t>
            </a:r>
            <a:r>
              <a:rPr lang="en-US" sz="900" b="0" dirty="0">
                <a:solidFill>
                  <a:srgbClr val="657B83"/>
                </a:solidFill>
                <a:effectLst/>
                <a:highlight>
                  <a:srgbClr val="FDF6E3"/>
                </a:highlight>
                <a:latin typeface="Consolas" panose="020B0609020204030204" pitchFamily="49" charset="0"/>
              </a:rPr>
              <a:t>)</a:t>
            </a:r>
          </a:p>
          <a:p>
            <a:endParaRPr lang="en-US" sz="900" b="0" dirty="0">
              <a:solidFill>
                <a:srgbClr val="657B83"/>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Sprawdzenie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kilku</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pierwszych</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rekordów</a:t>
            </a:r>
            <a:r>
              <a:rPr lang="en-US" sz="900" b="0" i="1" dirty="0">
                <a:solidFill>
                  <a:srgbClr val="93A1A1"/>
                </a:solidFill>
                <a:effectLst/>
                <a:highlight>
                  <a:srgbClr val="FDF6E3"/>
                </a:highlight>
                <a:latin typeface="Consolas" panose="020B0609020204030204" pitchFamily="49" charset="0"/>
              </a:rPr>
              <a:t> z </a:t>
            </a:r>
            <a:r>
              <a:rPr lang="en-US" sz="900" b="0" i="1" dirty="0" err="1">
                <a:solidFill>
                  <a:srgbClr val="93A1A1"/>
                </a:solidFill>
                <a:effectLst/>
                <a:highlight>
                  <a:srgbClr val="FDF6E3"/>
                </a:highlight>
                <a:latin typeface="Consolas" panose="020B0609020204030204" pitchFamily="49" charset="0"/>
              </a:rPr>
              <a:t>tabeli</a:t>
            </a:r>
            <a:r>
              <a:rPr lang="en-US" sz="900" b="0" i="1" dirty="0">
                <a:solidFill>
                  <a:srgbClr val="93A1A1"/>
                </a:solidFill>
                <a:effectLst/>
                <a:highlight>
                  <a:srgbClr val="FDF6E3"/>
                </a:highlight>
                <a:latin typeface="Consolas" panose="020B0609020204030204" pitchFamily="49" charset="0"/>
              </a:rPr>
              <a:t> projekt_fotowoltaika_2024</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859900"/>
                </a:solidFill>
                <a:effectLst/>
                <a:highlight>
                  <a:srgbClr val="FDF6E3"/>
                </a:highlight>
                <a:latin typeface="Consolas" panose="020B0609020204030204" pitchFamily="49" charset="0"/>
              </a:rPr>
              <a:t>with</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engine</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connect</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as</a:t>
            </a:r>
            <a:r>
              <a:rPr lang="en-US" sz="900" b="0" dirty="0">
                <a:solidFill>
                  <a:srgbClr val="657B83"/>
                </a:solidFill>
                <a:effectLst/>
                <a:highlight>
                  <a:srgbClr val="FDF6E3"/>
                </a:highlight>
                <a:latin typeface="Consolas" panose="020B0609020204030204" pitchFamily="49" charset="0"/>
              </a:rPr>
              <a:t> </a:t>
            </a:r>
            <a:r>
              <a:rPr lang="en-US" sz="900" b="0" dirty="0">
                <a:solidFill>
                  <a:srgbClr val="268BD2"/>
                </a:solidFill>
                <a:effectLst/>
                <a:highlight>
                  <a:srgbClr val="FDF6E3"/>
                </a:highlight>
                <a:latin typeface="Consolas" panose="020B0609020204030204" pitchFamily="49" charset="0"/>
              </a:rPr>
              <a:t>con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Definiowanie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zapytania</a:t>
            </a:r>
            <a:r>
              <a:rPr lang="en-US" sz="900" b="0" i="1" dirty="0">
                <a:solidFill>
                  <a:srgbClr val="93A1A1"/>
                </a:solidFill>
                <a:effectLst/>
                <a:highlight>
                  <a:srgbClr val="FDF6E3"/>
                </a:highlight>
                <a:latin typeface="Consolas" panose="020B0609020204030204" pitchFamily="49" charset="0"/>
              </a:rPr>
              <a:t> SQL do </a:t>
            </a:r>
            <a:r>
              <a:rPr lang="en-US" sz="900" b="0" i="1" dirty="0" err="1">
                <a:solidFill>
                  <a:srgbClr val="93A1A1"/>
                </a:solidFill>
                <a:effectLst/>
                <a:highlight>
                  <a:srgbClr val="FDF6E3"/>
                </a:highlight>
                <a:latin typeface="Consolas" panose="020B0609020204030204" pitchFamily="49" charset="0"/>
              </a:rPr>
              <a:t>pobrania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pierwszych</a:t>
            </a:r>
            <a:r>
              <a:rPr lang="en-US" sz="900" b="0" i="1" dirty="0">
                <a:solidFill>
                  <a:srgbClr val="93A1A1"/>
                </a:solidFill>
                <a:effectLst/>
                <a:highlight>
                  <a:srgbClr val="FDF6E3"/>
                </a:highlight>
                <a:latin typeface="Consolas" panose="020B0609020204030204" pitchFamily="49" charset="0"/>
              </a:rPr>
              <a:t> 5 </a:t>
            </a:r>
            <a:r>
              <a:rPr lang="en-US" sz="900" b="0" i="1" dirty="0" err="1">
                <a:solidFill>
                  <a:srgbClr val="93A1A1"/>
                </a:solidFill>
                <a:effectLst/>
                <a:highlight>
                  <a:srgbClr val="FDF6E3"/>
                </a:highlight>
                <a:latin typeface="Consolas" panose="020B0609020204030204" pitchFamily="49" charset="0"/>
              </a:rPr>
              <a:t>rekordów</a:t>
            </a:r>
            <a:r>
              <a:rPr lang="en-US" sz="900" b="0" i="1" dirty="0">
                <a:solidFill>
                  <a:srgbClr val="93A1A1"/>
                </a:solidFill>
                <a:effectLst/>
                <a:highlight>
                  <a:srgbClr val="FDF6E3"/>
                </a:highlight>
                <a:latin typeface="Consolas" panose="020B0609020204030204" pitchFamily="49" charset="0"/>
              </a:rPr>
              <a:t> z </a:t>
            </a:r>
            <a:r>
              <a:rPr lang="en-US" sz="900" b="0" i="1" dirty="0" err="1">
                <a:solidFill>
                  <a:srgbClr val="93A1A1"/>
                </a:solidFill>
                <a:effectLst/>
                <a:highlight>
                  <a:srgbClr val="FDF6E3"/>
                </a:highlight>
                <a:latin typeface="Consolas" panose="020B0609020204030204" pitchFamily="49" charset="0"/>
              </a:rPr>
              <a:t>tabeli</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a:solidFill>
                  <a:srgbClr val="268BD2"/>
                </a:solidFill>
                <a:effectLst/>
                <a:highlight>
                  <a:srgbClr val="FDF6E3"/>
                </a:highlight>
                <a:latin typeface="Consolas" panose="020B0609020204030204" pitchFamily="49" charset="0"/>
              </a:rPr>
              <a:t>query</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68BD2"/>
                </a:solidFill>
                <a:effectLst/>
                <a:highlight>
                  <a:srgbClr val="FDF6E3"/>
                </a:highlight>
                <a:latin typeface="Consolas" panose="020B0609020204030204" pitchFamily="49" charset="0"/>
              </a:rPr>
              <a:t>text</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"SELECT * FROM projekt_fotowoltaika_2024 LIMIT 5;"</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Wykonanie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zapytania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załadowanie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wyników</a:t>
            </a:r>
            <a:r>
              <a:rPr lang="en-US" sz="900" b="0" i="1" dirty="0">
                <a:solidFill>
                  <a:srgbClr val="93A1A1"/>
                </a:solidFill>
                <a:effectLst/>
                <a:highlight>
                  <a:srgbClr val="FDF6E3"/>
                </a:highlight>
                <a:latin typeface="Consolas" panose="020B0609020204030204" pitchFamily="49" charset="0"/>
              </a:rPr>
              <a:t> do </a:t>
            </a:r>
            <a:r>
              <a:rPr lang="en-US" sz="900" b="0" i="1" dirty="0" err="1">
                <a:solidFill>
                  <a:srgbClr val="93A1A1"/>
                </a:solidFill>
                <a:effectLst/>
                <a:highlight>
                  <a:srgbClr val="FDF6E3"/>
                </a:highlight>
                <a:latin typeface="Consolas" panose="020B0609020204030204" pitchFamily="49" charset="0"/>
              </a:rPr>
              <a:t>DataFrame</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example_data</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CB4B16"/>
                </a:solidFill>
                <a:effectLst/>
                <a:highlight>
                  <a:srgbClr val="FDF6E3"/>
                </a:highlight>
                <a:latin typeface="Consolas" panose="020B0609020204030204" pitchFamily="49" charset="0"/>
              </a:rPr>
              <a:t>pd</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read_sql</a:t>
            </a:r>
            <a:r>
              <a:rPr lang="en-US" sz="900" b="0" dirty="0">
                <a:solidFill>
                  <a:srgbClr val="657B83"/>
                </a:solidFill>
                <a:effectLst/>
                <a:highlight>
                  <a:srgbClr val="FDF6E3"/>
                </a:highlight>
                <a:latin typeface="Consolas" panose="020B0609020204030204" pitchFamily="49" charset="0"/>
              </a:rPr>
              <a:t>(</a:t>
            </a:r>
            <a:r>
              <a:rPr lang="en-US" sz="900" b="0" dirty="0">
                <a:solidFill>
                  <a:srgbClr val="268BD2"/>
                </a:solidFill>
                <a:effectLst/>
                <a:highlight>
                  <a:srgbClr val="FDF6E3"/>
                </a:highlight>
                <a:latin typeface="Consolas" panose="020B0609020204030204" pitchFamily="49" charset="0"/>
              </a:rPr>
              <a:t>query</a:t>
            </a:r>
            <a:r>
              <a:rPr lang="en-US" sz="900" b="0" dirty="0">
                <a:solidFill>
                  <a:srgbClr val="657B83"/>
                </a:solidFill>
                <a:effectLst/>
                <a:highlight>
                  <a:srgbClr val="FDF6E3"/>
                </a:highlight>
                <a:latin typeface="Consolas" panose="020B0609020204030204" pitchFamily="49" charset="0"/>
              </a:rPr>
              <a:t>, </a:t>
            </a:r>
            <a:r>
              <a:rPr lang="en-US" sz="900" b="0" dirty="0">
                <a:solidFill>
                  <a:srgbClr val="268BD2"/>
                </a:solidFill>
                <a:effectLst/>
                <a:highlight>
                  <a:srgbClr val="FDF6E3"/>
                </a:highlight>
                <a:latin typeface="Consolas" panose="020B0609020204030204" pitchFamily="49" charset="0"/>
              </a:rPr>
              <a:t>con</a:t>
            </a:r>
            <a:r>
              <a:rPr lang="en-US" sz="900" b="0" dirty="0">
                <a:solidFill>
                  <a:srgbClr val="657B83"/>
                </a:solidFill>
                <a:effectLst/>
                <a:highlight>
                  <a:srgbClr val="FDF6E3"/>
                </a:highlight>
                <a:latin typeface="Consolas" panose="020B0609020204030204" pitchFamily="49" charset="0"/>
              </a:rPr>
              <a:t>)</a:t>
            </a:r>
          </a:p>
          <a:p>
            <a:endParaRPr lang="en-US" sz="900" b="0" dirty="0">
              <a:solidFill>
                <a:srgbClr val="657B83"/>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Wyświetlenie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pierwszych</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rekordów</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tabeli</a:t>
            </a:r>
            <a:r>
              <a:rPr lang="en-US" sz="900" b="0" i="1" dirty="0">
                <a:solidFill>
                  <a:srgbClr val="93A1A1"/>
                </a:solidFill>
                <a:effectLst/>
                <a:highlight>
                  <a:srgbClr val="FDF6E3"/>
                </a:highlight>
                <a:latin typeface="Consolas" panose="020B0609020204030204" pitchFamily="49" charset="0"/>
              </a:rPr>
              <a:t> projekt_fotowoltaika_2024</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268BD2"/>
                </a:solidFill>
                <a:effectLst/>
                <a:highlight>
                  <a:srgbClr val="FDF6E3"/>
                </a:highlight>
                <a:latin typeface="Consolas" panose="020B0609020204030204" pitchFamily="49" charset="0"/>
              </a:rPr>
              <a:t>print</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Pierwsze</a:t>
            </a:r>
            <a:r>
              <a:rPr lang="en-US" sz="900" b="0" dirty="0">
                <a:solidFill>
                  <a:srgbClr val="2AA198"/>
                </a:solidFill>
                <a:effectLst/>
                <a:highlight>
                  <a:srgbClr val="FDF6E3"/>
                </a:highlight>
                <a:latin typeface="Consolas" panose="020B0609020204030204" pitchFamily="49" charset="0"/>
              </a:rPr>
              <a:t> </a:t>
            </a:r>
            <a:r>
              <a:rPr lang="en-US" sz="900" b="0" dirty="0" err="1">
                <a:solidFill>
                  <a:srgbClr val="2AA198"/>
                </a:solidFill>
                <a:effectLst/>
                <a:highlight>
                  <a:srgbClr val="FDF6E3"/>
                </a:highlight>
                <a:latin typeface="Consolas" panose="020B0609020204030204" pitchFamily="49" charset="0"/>
              </a:rPr>
              <a:t>rekordy</a:t>
            </a:r>
            <a:r>
              <a:rPr lang="en-US" sz="900" b="0" dirty="0">
                <a:solidFill>
                  <a:srgbClr val="2AA198"/>
                </a:solidFill>
                <a:effectLst/>
                <a:highlight>
                  <a:srgbClr val="FDF6E3"/>
                </a:highlight>
                <a:latin typeface="Consolas" panose="020B0609020204030204" pitchFamily="49" charset="0"/>
              </a:rPr>
              <a:t> w </a:t>
            </a:r>
            <a:r>
              <a:rPr lang="en-US" sz="900" b="0" dirty="0" err="1">
                <a:solidFill>
                  <a:srgbClr val="2AA198"/>
                </a:solidFill>
                <a:effectLst/>
                <a:highlight>
                  <a:srgbClr val="FDF6E3"/>
                </a:highlight>
                <a:latin typeface="Consolas" panose="020B0609020204030204" pitchFamily="49" charset="0"/>
              </a:rPr>
              <a:t>tabeli</a:t>
            </a:r>
            <a:r>
              <a:rPr lang="en-US" sz="900" b="0" dirty="0">
                <a:solidFill>
                  <a:srgbClr val="2AA198"/>
                </a:solidFill>
                <a:effectLst/>
                <a:highlight>
                  <a:srgbClr val="FDF6E3"/>
                </a:highlight>
                <a:latin typeface="Consolas" panose="020B0609020204030204" pitchFamily="49" charset="0"/>
              </a:rPr>
              <a:t> projekt_fotowoltaika_2024:'</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268BD2"/>
                </a:solidFill>
                <a:effectLst/>
                <a:highlight>
                  <a:srgbClr val="FDF6E3"/>
                </a:highlight>
                <a:latin typeface="Consolas" panose="020B0609020204030204" pitchFamily="49" charset="0"/>
              </a:rPr>
              <a:t>print</a:t>
            </a:r>
            <a:r>
              <a:rPr lang="en-US" sz="900" b="0" dirty="0">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example_data</a:t>
            </a:r>
            <a:r>
              <a:rPr lang="en-US" sz="900" b="0" dirty="0">
                <a:solidFill>
                  <a:srgbClr val="657B83"/>
                </a:solidFill>
                <a:effectLst/>
                <a:highlight>
                  <a:srgbClr val="FDF6E3"/>
                </a:highlight>
                <a:latin typeface="Consolas" panose="020B0609020204030204" pitchFamily="49" charset="0"/>
              </a:rPr>
              <a:t>)</a:t>
            </a:r>
          </a:p>
        </p:txBody>
      </p:sp>
    </p:spTree>
    <p:extLst>
      <p:ext uri="{BB962C8B-B14F-4D97-AF65-F5344CB8AC3E}">
        <p14:creationId xmlns:p14="http://schemas.microsoft.com/office/powerpoint/2010/main" val="24147017"/>
      </p:ext>
    </p:extLst>
  </p:cSld>
  <p:clrMapOvr>
    <a:masterClrMapping/>
  </p:clrMapOvr>
</p:sld>
</file>

<file path=ppt/theme/theme1.xml><?xml version="1.0" encoding="utf-8"?>
<a:theme xmlns:a="http://schemas.openxmlformats.org/drawingml/2006/main" name="Office Theme">
  <a:themeElements>
    <a:clrScheme name="WSB OK (rgb)">
      <a:dk1>
        <a:srgbClr val="002C58"/>
      </a:dk1>
      <a:lt1>
        <a:srgbClr val="FFFFFF"/>
      </a:lt1>
      <a:dk2>
        <a:srgbClr val="4DC0E2"/>
      </a:dk2>
      <a:lt2>
        <a:srgbClr val="ACDCEB"/>
      </a:lt2>
      <a:accent1>
        <a:srgbClr val="DC4261"/>
      </a:accent1>
      <a:accent2>
        <a:srgbClr val="002243"/>
      </a:accent2>
      <a:accent3>
        <a:srgbClr val="003D7B"/>
      </a:accent3>
      <a:accent4>
        <a:srgbClr val="005AB3"/>
      </a:accent4>
      <a:accent5>
        <a:srgbClr val="0061C2"/>
      </a:accent5>
      <a:accent6>
        <a:srgbClr val="006BD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f1dfd687-ce92-41e8-800b-11e03cd3205f" xsi:nil="true"/>
    <lcf76f155ced4ddcb4097134ff3c332f xmlns="cc32ea10-24d7-4ab8-908a-92053f695cd3">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C4838B074BD1B64DBED77476FBBDC7EA" ma:contentTypeVersion="17" ma:contentTypeDescription="Utwórz nowy dokument." ma:contentTypeScope="" ma:versionID="cbf6b59ea7392e6dbe586db489f913d4">
  <xsd:schema xmlns:xsd="http://www.w3.org/2001/XMLSchema" xmlns:xs="http://www.w3.org/2001/XMLSchema" xmlns:p="http://schemas.microsoft.com/office/2006/metadata/properties" xmlns:ns2="cc32ea10-24d7-4ab8-908a-92053f695cd3" xmlns:ns3="f1dfd687-ce92-41e8-800b-11e03cd3205f" targetNamespace="http://schemas.microsoft.com/office/2006/metadata/properties" ma:root="true" ma:fieldsID="e5692fda7e188aff76fcb9dc144534c7" ns2:_="" ns3:_="">
    <xsd:import namespace="cc32ea10-24d7-4ab8-908a-92053f695cd3"/>
    <xsd:import namespace="f1dfd687-ce92-41e8-800b-11e03cd3205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32ea10-24d7-4ab8-908a-92053f695c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Tagi obrazów" ma:readOnly="false" ma:fieldId="{5cf76f15-5ced-4ddc-b409-7134ff3c332f}" ma:taxonomyMulti="true" ma:sspId="d134e4b8-377d-442c-b5bd-7a06feb52b36"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1dfd687-ce92-41e8-800b-11e03cd3205f" elementFormDefault="qualified">
    <xsd:import namespace="http://schemas.microsoft.com/office/2006/documentManagement/types"/>
    <xsd:import namespace="http://schemas.microsoft.com/office/infopath/2007/PartnerControls"/>
    <xsd:element name="SharedWithUsers" ma:index="18" nillable="true" ma:displayName="Udostępniani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Udostępnione dla — szczegóły" ma:internalName="SharedWithDetails" ma:readOnly="true">
      <xsd:simpleType>
        <xsd:restriction base="dms:Note">
          <xsd:maxLength value="255"/>
        </xsd:restriction>
      </xsd:simpleType>
    </xsd:element>
    <xsd:element name="TaxCatchAll" ma:index="23" nillable="true" ma:displayName="Taxonomy Catch All Column" ma:hidden="true" ma:list="{515a6a51-fbed-4be8-95e3-b05eba715707}" ma:internalName="TaxCatchAll" ma:showField="CatchAllData" ma:web="f1dfd687-ce92-41e8-800b-11e03cd3205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C0B90A-C52C-44A3-8B28-1EFDD964602C}">
  <ds:schemaRefs>
    <ds:schemaRef ds:uri="http://schemas.microsoft.com/sharepoint/v3/contenttype/forms"/>
  </ds:schemaRefs>
</ds:datastoreItem>
</file>

<file path=customXml/itemProps2.xml><?xml version="1.0" encoding="utf-8"?>
<ds:datastoreItem xmlns:ds="http://schemas.openxmlformats.org/officeDocument/2006/customXml" ds:itemID="{1947D6F3-2A49-4F89-9265-CD52A17ECC67}">
  <ds:schemaRefs>
    <ds:schemaRef ds:uri="http://purl.org/dc/dcmitype/"/>
    <ds:schemaRef ds:uri="http://purl.org/dc/terms/"/>
    <ds:schemaRef ds:uri="http://purl.org/dc/elements/1.1/"/>
    <ds:schemaRef ds:uri="http://schemas.microsoft.com/office/infopath/2007/PartnerControls"/>
    <ds:schemaRef ds:uri="15bc4bbb-e835-448b-ba0b-a0d57c57eb8e"/>
    <ds:schemaRef ds:uri="http://schemas.microsoft.com/office/2006/metadata/properties"/>
    <ds:schemaRef ds:uri="http://schemas.microsoft.com/office/2006/documentManagement/types"/>
    <ds:schemaRef ds:uri="http://schemas.openxmlformats.org/package/2006/metadata/core-properties"/>
    <ds:schemaRef ds:uri="a353d86e-8470-447b-9648-0c0bfbcc6a38"/>
    <ds:schemaRef ds:uri="http://www.w3.org/XML/1998/namespace"/>
    <ds:schemaRef ds:uri="3785866d-319c-4412-9d31-73e2f836ee24"/>
    <ds:schemaRef ds:uri="f1dfd687-ce92-41e8-800b-11e03cd3205f"/>
    <ds:schemaRef ds:uri="cc32ea10-24d7-4ab8-908a-92053f695cd3"/>
  </ds:schemaRefs>
</ds:datastoreItem>
</file>

<file path=customXml/itemProps3.xml><?xml version="1.0" encoding="utf-8"?>
<ds:datastoreItem xmlns:ds="http://schemas.openxmlformats.org/officeDocument/2006/customXml" ds:itemID="{546D4109-F318-4341-81BE-A5CA2C3F0C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32ea10-24d7-4ab8-908a-92053f695cd3"/>
    <ds:schemaRef ds:uri="f1dfd687-ce92-41e8-800b-11e03cd320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3186</Words>
  <Application>Microsoft Office PowerPoint</Application>
  <PresentationFormat>Breitbild</PresentationFormat>
  <Paragraphs>315</Paragraphs>
  <Slides>13</Slides>
  <Notes>12</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13</vt:i4>
      </vt:variant>
    </vt:vector>
  </HeadingPairs>
  <TitlesOfParts>
    <vt:vector size="20" baseType="lpstr">
      <vt:lpstr>Arial</vt:lpstr>
      <vt:lpstr>Calibri</vt:lpstr>
      <vt:lpstr>Consolas</vt:lpstr>
      <vt:lpstr>Georgia</vt:lpstr>
      <vt:lpstr>Helvetica</vt:lpstr>
      <vt:lpstr>Söhne</vt:lpstr>
      <vt:lpstr>Office Theme</vt:lpstr>
      <vt:lpstr>Analiza opłacalności instalacji fotowoltaicznych w wybranych regioniach na podstawie danych historycznych z serwisu OpenWeatherMap oraz z predykcja na lata 2024 - 2035.</vt:lpstr>
      <vt:lpstr>PowerPoint-Präsentation</vt:lpstr>
      <vt:lpstr>1. Określenie celu i wymagań projektu:</vt:lpstr>
      <vt:lpstr>2. Etapy procesu Data Science:</vt:lpstr>
      <vt:lpstr>3. Struktura Projektu</vt:lpstr>
      <vt:lpstr>4. Struktura Projektu</vt:lpstr>
      <vt:lpstr>5. Notebooks - 01</vt:lpstr>
      <vt:lpstr>6. Notebooks - 01</vt:lpstr>
      <vt:lpstr>6. Notebooks - 02</vt:lpstr>
      <vt:lpstr>6. Notebooks - 03</vt:lpstr>
      <vt:lpstr>6. Notebooks - 03</vt:lpstr>
      <vt:lpstr>6. Notebooks - 04</vt:lpstr>
      <vt:lpstr>6. Notebooks - 04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Paweł Zeller</dc:creator>
  <cp:lastModifiedBy>Bartosz Reszka</cp:lastModifiedBy>
  <cp:revision>34</cp:revision>
  <dcterms:created xsi:type="dcterms:W3CDTF">2021-02-11T13:48:28Z</dcterms:created>
  <dcterms:modified xsi:type="dcterms:W3CDTF">2024-06-03T06:32:26Z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0x010100F8EF98760CBA4A94994F13BA881038FA00E5C80A1CC5D93544A9E017D00E483357</vt:lpwstr>
  </property>
  <property fmtid="{D5CDD505-2E9C-101B-9397-08002B2CF9AE}" pid="3" name="MediaServiceImageTags">
    <vt:lpwstr/>
  </property>
</Properties>
</file>