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03" r:id="rId3"/>
    <p:sldId id="305" r:id="rId4"/>
    <p:sldId id="306" r:id="rId5"/>
    <p:sldId id="307" r:id="rId6"/>
    <p:sldId id="308" r:id="rId7"/>
    <p:sldId id="309" r:id="rId8"/>
    <p:sldId id="310" r:id="rId9"/>
    <p:sldId id="312" r:id="rId10"/>
    <p:sldId id="313" r:id="rId11"/>
    <p:sldId id="311" r:id="rId12"/>
    <p:sldId id="317" r:id="rId13"/>
    <p:sldId id="316" r:id="rId14"/>
    <p:sldId id="321" r:id="rId15"/>
    <p:sldId id="318" r:id="rId16"/>
    <p:sldId id="319" r:id="rId17"/>
    <p:sldId id="322" r:id="rId18"/>
    <p:sldId id="323" r:id="rId19"/>
    <p:sldId id="32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8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2" autoAdjust="0"/>
  </p:normalViewPr>
  <p:slideViewPr>
    <p:cSldViewPr>
      <p:cViewPr varScale="1">
        <p:scale>
          <a:sx n="83" d="100"/>
          <a:sy n="83" d="100"/>
        </p:scale>
        <p:origin x="-2340" y="-78"/>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notesViewPr>
    <p:cSldViewPr showGuides="1">
      <p:cViewPr varScale="1">
        <p:scale>
          <a:sx n="90" d="100"/>
          <a:sy n="90" d="100"/>
        </p:scale>
        <p:origin x="-37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F5AB4-8950-4ECE-8D32-D072843E69DB}" type="datetimeFigureOut">
              <a:rPr lang="en-US" smtClean="0"/>
              <a:pPr/>
              <a:t>9/26/2014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B3DBD-F815-49E6-B176-1F5725771CD9}" type="slidenum">
              <a:rPr lang="en-US" smtClean="0"/>
              <a:pPr/>
              <a:t>‹#›</a:t>
            </a:fld>
            <a:endParaRPr lang="en-US"/>
          </a:p>
        </p:txBody>
      </p:sp>
    </p:spTree>
    <p:extLst>
      <p:ext uri="{BB962C8B-B14F-4D97-AF65-F5344CB8AC3E}">
        <p14:creationId xmlns:p14="http://schemas.microsoft.com/office/powerpoint/2010/main" val="3751106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1</a:t>
            </a:fld>
            <a:endParaRPr lang="en-US"/>
          </a:p>
        </p:txBody>
      </p:sp>
    </p:spTree>
    <p:extLst>
      <p:ext uri="{BB962C8B-B14F-4D97-AF65-F5344CB8AC3E}">
        <p14:creationId xmlns:p14="http://schemas.microsoft.com/office/powerpoint/2010/main" val="2066189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 Session Management – A closer look</a:t>
            </a:r>
          </a:p>
          <a:p>
            <a:endParaRPr lang="en-US" b="1" dirty="0" smtClean="0"/>
          </a:p>
          <a:p>
            <a:r>
              <a:rPr lang="en-US" b="0" dirty="0" smtClean="0"/>
              <a:t>The</a:t>
            </a:r>
            <a:r>
              <a:rPr lang="en-US" b="0" baseline="0" dirty="0" smtClean="0"/>
              <a:t> XAP session sharing using a standard JEE filter you should add to your application configuration. This filter acts as the access point to the XAP HTTP Session manager. It is using </a:t>
            </a:r>
            <a:r>
              <a:rPr lang="en-US" b="0" baseline="0" dirty="0" err="1" smtClean="0"/>
              <a:t>shiro</a:t>
            </a:r>
            <a:r>
              <a:rPr lang="en-US" b="0" baseline="0" dirty="0" smtClean="0"/>
              <a:t> open source under the hood. </a:t>
            </a:r>
          </a:p>
          <a:p>
            <a:endParaRPr lang="en-US" b="0" baseline="0" dirty="0" smtClean="0"/>
          </a:p>
          <a:p>
            <a:r>
              <a:rPr lang="en-US" b="0" baseline="0" dirty="0" smtClean="0"/>
              <a:t>This filter interacts with the IMDG when it is required to fetch the session data from the IMDG or when there is a need to update the master copy within the IMDG.  </a:t>
            </a:r>
          </a:p>
          <a:p>
            <a:endParaRPr lang="en-US" b="0" baseline="0" dirty="0" smtClean="0"/>
          </a:p>
          <a:p>
            <a:r>
              <a:rPr lang="en-US" b="0" baseline="0" dirty="0" smtClean="0"/>
              <a:t>The interaction with the IMDG is done only when the http request has been completed. This ensure total data consistency and </a:t>
            </a:r>
            <a:r>
              <a:rPr lang="en-US" b="0" baseline="0" dirty="0" err="1" smtClean="0"/>
              <a:t>atomicy</a:t>
            </a:r>
            <a:r>
              <a:rPr lang="en-US" b="0" baseline="0" dirty="0" smtClean="0"/>
              <a:t> when persisting the session changes. It is very important with advanced web application that use Ajax , </a:t>
            </a:r>
            <a:r>
              <a:rPr lang="en-US" b="0" baseline="0" dirty="0" err="1" smtClean="0"/>
              <a:t>websocket</a:t>
            </a:r>
            <a:r>
              <a:rPr lang="en-US" b="0" baseline="0" dirty="0" smtClean="0"/>
              <a:t> or other multi-threaded web frameworks.</a:t>
            </a:r>
          </a:p>
          <a:p>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11</a:t>
            </a:fld>
            <a:endParaRPr lang="en-US"/>
          </a:p>
        </p:txBody>
      </p:sp>
    </p:spTree>
    <p:extLst>
      <p:ext uri="{BB962C8B-B14F-4D97-AF65-F5344CB8AC3E}">
        <p14:creationId xmlns:p14="http://schemas.microsoft.com/office/powerpoint/2010/main" val="214899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 changes required to the web application configuration to enable XAP session sharing are very minimal. </a:t>
            </a:r>
          </a:p>
          <a:p>
            <a:endParaRPr lang="en-US" baseline="0" dirty="0" smtClean="0"/>
          </a:p>
          <a:p>
            <a:r>
              <a:rPr lang="en-US" baseline="0" dirty="0" smtClean="0"/>
              <a:t>You should add the </a:t>
            </a:r>
            <a:r>
              <a:rPr lang="en-US" i="1" dirty="0" smtClean="0"/>
              <a:t>GigaSpaces Http Session Filter  </a:t>
            </a:r>
            <a:r>
              <a:rPr lang="en-US" i="0" dirty="0" smtClean="0"/>
              <a:t>as illustrated. Very simple.</a:t>
            </a:r>
          </a:p>
          <a:p>
            <a:endParaRPr lang="en-US" i="1" dirty="0" smtClean="0"/>
          </a:p>
          <a:p>
            <a:endParaRPr lang="en-US"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12</a:t>
            </a:fld>
            <a:endParaRPr lang="en-US"/>
          </a:p>
        </p:txBody>
      </p:sp>
    </p:spTree>
    <p:extLst>
      <p:ext uri="{BB962C8B-B14F-4D97-AF65-F5344CB8AC3E}">
        <p14:creationId xmlns:p14="http://schemas.microsoft.com/office/powerpoint/2010/main" val="236636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demo will illustrate:</a:t>
            </a:r>
          </a:p>
          <a:p>
            <a:r>
              <a:rPr lang="en-US" dirty="0" smtClean="0"/>
              <a:t>- Single-Application Session Sharing</a:t>
            </a:r>
          </a:p>
          <a:p>
            <a:r>
              <a:rPr lang="en-US" dirty="0" smtClean="0"/>
              <a:t>- Multiple-Applications Session Sharing</a:t>
            </a:r>
          </a:p>
          <a:p>
            <a:endParaRPr lang="en-US" dirty="0" smtClean="0"/>
          </a:p>
          <a:p>
            <a:r>
              <a:rPr lang="en-US" dirty="0" smtClean="0"/>
              <a:t>The demo is available from</a:t>
            </a:r>
            <a:r>
              <a:rPr lang="en-US" baseline="0" dirty="0" smtClean="0"/>
              <a:t> the Global http session sharing documentation page.</a:t>
            </a:r>
          </a:p>
          <a:p>
            <a:r>
              <a:rPr lang="en-US" dirty="0" smtClean="0"/>
              <a:t>http://docs.gigaspaces.com/xap100/global-http-session-sharing-configuration.html#example</a:t>
            </a:r>
          </a:p>
          <a:p>
            <a:endParaRPr lang="en-US"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14</a:t>
            </a:fld>
            <a:endParaRPr lang="en-US"/>
          </a:p>
        </p:txBody>
      </p:sp>
    </p:spTree>
    <p:extLst>
      <p:ext uri="{BB962C8B-B14F-4D97-AF65-F5344CB8AC3E}">
        <p14:creationId xmlns:p14="http://schemas.microsoft.com/office/powerpoint/2010/main" val="205144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Agenda</a:t>
            </a:r>
          </a:p>
          <a:p>
            <a:r>
              <a:rPr lang="en-US" dirty="0" smtClean="0"/>
              <a:t>-------------</a:t>
            </a:r>
          </a:p>
          <a:p>
            <a:r>
              <a:rPr lang="en-US" dirty="0" smtClean="0"/>
              <a:t>We will review the most common Web Application Challenges</a:t>
            </a:r>
          </a:p>
          <a:p>
            <a:endParaRPr lang="en-US" dirty="0" smtClean="0"/>
          </a:p>
          <a:p>
            <a:r>
              <a:rPr lang="en-US" dirty="0" smtClean="0"/>
              <a:t>We will introduce the XAP Global HTTP Session Sharing technology</a:t>
            </a:r>
          </a:p>
          <a:p>
            <a:endParaRPr lang="en-US" dirty="0" smtClean="0"/>
          </a:p>
          <a:p>
            <a:r>
              <a:rPr lang="en-US" dirty="0" smtClean="0"/>
              <a:t>We will</a:t>
            </a:r>
            <a:r>
              <a:rPr lang="en-US" baseline="0" dirty="0" smtClean="0"/>
              <a:t> review the different </a:t>
            </a:r>
            <a:r>
              <a:rPr lang="en-US" dirty="0" smtClean="0"/>
              <a:t>Session Sharing models supported:</a:t>
            </a:r>
          </a:p>
          <a:p>
            <a:r>
              <a:rPr lang="en-US" dirty="0" smtClean="0"/>
              <a:t>- Single-Application Session Sharing</a:t>
            </a:r>
          </a:p>
          <a:p>
            <a:r>
              <a:rPr lang="en-US" dirty="0" smtClean="0"/>
              <a:t>- Multiple-Applications Session Sharing</a:t>
            </a:r>
          </a:p>
          <a:p>
            <a:endParaRPr lang="en-US" dirty="0" smtClean="0"/>
          </a:p>
          <a:p>
            <a:r>
              <a:rPr lang="en-US" dirty="0" smtClean="0"/>
              <a:t>We will describe how the XAP Global HTTP Session Sharing allows you to share the same HTTP Session across different JEE Containers</a:t>
            </a:r>
          </a:p>
          <a:p>
            <a:endParaRPr lang="en-US" dirty="0" smtClean="0"/>
          </a:p>
          <a:p>
            <a:r>
              <a:rPr lang="en-US" dirty="0" smtClean="0"/>
              <a:t>We will illustrate how the XAP Global HTTP Session Sharing can be used to share sessions across different Data-Centers</a:t>
            </a:r>
          </a:p>
          <a:p>
            <a:endParaRPr lang="en-US" dirty="0" smtClean="0"/>
          </a:p>
          <a:p>
            <a:r>
              <a:rPr lang="en-US" dirty="0" smtClean="0"/>
              <a:t>We will describe the configuration required to enable the XAP Global HTTP Session Sharing with</a:t>
            </a:r>
            <a:r>
              <a:rPr lang="en-US" baseline="0" dirty="0" smtClean="0"/>
              <a:t> your web app</a:t>
            </a:r>
            <a:endParaRPr lang="en-US" dirty="0" smtClean="0"/>
          </a:p>
          <a:p>
            <a:endParaRPr lang="en-US" dirty="0" smtClean="0"/>
          </a:p>
          <a:p>
            <a:r>
              <a:rPr lang="en-US" dirty="0" smtClean="0"/>
              <a:t>And lastly , we will preset a demo illustrating :</a:t>
            </a:r>
          </a:p>
          <a:p>
            <a:r>
              <a:rPr lang="en-US" dirty="0" smtClean="0"/>
              <a:t>- Single-Application Session Sharing</a:t>
            </a:r>
          </a:p>
          <a:p>
            <a:r>
              <a:rPr lang="en-US" dirty="0" smtClean="0"/>
              <a:t>- Multiple-Applications Session Sharing</a:t>
            </a:r>
          </a:p>
          <a:p>
            <a:endParaRPr lang="en-US"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2</a:t>
            </a:fld>
            <a:endParaRPr lang="en-US"/>
          </a:p>
        </p:txBody>
      </p:sp>
    </p:spTree>
    <p:extLst>
      <p:ext uri="{BB962C8B-B14F-4D97-AF65-F5344CB8AC3E}">
        <p14:creationId xmlns:p14="http://schemas.microsoft.com/office/powerpoint/2010/main" val="18589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Application Challenges</a:t>
            </a:r>
          </a:p>
          <a:p>
            <a:endParaRPr lang="en-US" dirty="0" smtClean="0"/>
          </a:p>
          <a:p>
            <a:r>
              <a:rPr lang="en-US" dirty="0" smtClean="0"/>
              <a:t>Storing user sessions on disk or database slows down the application – this is a well known</a:t>
            </a:r>
            <a:r>
              <a:rPr lang="en-US" baseline="0" dirty="0" smtClean="0"/>
              <a:t> problem</a:t>
            </a:r>
            <a:r>
              <a:rPr lang="en-US" dirty="0" smtClean="0"/>
              <a:t>.  Current HA implementation are too naïve and don't scale well. </a:t>
            </a:r>
          </a:p>
          <a:p>
            <a:endParaRPr lang="en-US" dirty="0" smtClean="0"/>
          </a:p>
          <a:p>
            <a:r>
              <a:rPr lang="en-US" dirty="0" smtClean="0"/>
              <a:t>When deploying large EAR or WAR file , is takes plenty of time to test every change. Many times the desired solution is to</a:t>
            </a:r>
            <a:r>
              <a:rPr lang="en-US" baseline="0" dirty="0" smtClean="0"/>
              <a:t> </a:t>
            </a:r>
            <a:r>
              <a:rPr lang="en-US" dirty="0" smtClean="0"/>
              <a:t>break the large EAR or WAR file into multiple EARs/WARs to simplify the testing process. These different modules comprise the entire logical app , but these are running in different web servers hosted different machines. </a:t>
            </a:r>
          </a:p>
          <a:p>
            <a:endParaRPr lang="en-US" dirty="0" smtClean="0"/>
          </a:p>
          <a:p>
            <a:r>
              <a:rPr lang="en-US" dirty="0" smtClean="0"/>
              <a:t>In this case sharing the session become a major challenge since many times the session data wasn't meant to be distributed across different JEE containers where the most difficult issue to handle is serialization. You may not even have the ability to modify the original</a:t>
            </a:r>
            <a:r>
              <a:rPr lang="en-US" baseline="0" dirty="0" smtClean="0"/>
              <a:t> </a:t>
            </a:r>
            <a:r>
              <a:rPr lang="en-US" dirty="0" smtClean="0"/>
              <a:t>source code to make every session attribute </a:t>
            </a:r>
            <a:r>
              <a:rPr lang="en-US" b="1" dirty="0" err="1" smtClean="0"/>
              <a:t>serializable</a:t>
            </a:r>
            <a:r>
              <a:rPr lang="en-US" dirty="0" smtClean="0"/>
              <a:t> as you might not have the original source code. It could</a:t>
            </a:r>
            <a:r>
              <a:rPr lang="en-US" baseline="0" dirty="0" smtClean="0"/>
              <a:t> be a 3</a:t>
            </a:r>
            <a:r>
              <a:rPr lang="en-US" baseline="30000" dirty="0" smtClean="0"/>
              <a:t>rd</a:t>
            </a:r>
            <a:r>
              <a:rPr lang="en-US" baseline="0" dirty="0" smtClean="0"/>
              <a:t> party library used where you might not have the source code.</a:t>
            </a:r>
            <a:endParaRPr lang="en-US" dirty="0" smtClean="0"/>
          </a:p>
          <a:p>
            <a:endParaRPr lang="en-US" dirty="0" smtClean="0"/>
          </a:p>
          <a:p>
            <a:r>
              <a:rPr lang="en-US" dirty="0" smtClean="0"/>
              <a:t>Sharing user sessions between web applications transparently - it is a major </a:t>
            </a:r>
            <a:r>
              <a:rPr lang="en-US" b="0" dirty="0" smtClean="0"/>
              <a:t>challenge</a:t>
            </a:r>
            <a:r>
              <a:rPr lang="en-US" b="0" baseline="0" dirty="0" smtClean="0"/>
              <a:t> </a:t>
            </a:r>
            <a:r>
              <a:rPr lang="en-US" dirty="0" smtClean="0"/>
              <a:t>to modify the application code to support session sharing as large web applications includes vast amount of sensitive code. It is unacceptable in such cases to review the entire source code and identify where modification is required.</a:t>
            </a:r>
          </a:p>
          <a:p>
            <a:endParaRPr lang="en-US" dirty="0" smtClean="0"/>
          </a:p>
          <a:p>
            <a:r>
              <a:rPr lang="en-US" dirty="0" smtClean="0"/>
              <a:t>Sharing user session across multiple data centers is critical to support DR. Any large organization have active-active or active-passive multi-site architecture , where the HTTP session should be available for web servers in all sites. Still - making it happen is a major challenge as a session might change very frequently BUT most DR solutions are relying on slow database replication mechanism that can't handle rapid session updates very well over the WAN.</a:t>
            </a:r>
          </a:p>
          <a:p>
            <a:endParaRPr lang="en-US" dirty="0" smtClean="0"/>
          </a:p>
          <a:p>
            <a:r>
              <a:rPr lang="en-US" dirty="0" smtClean="0"/>
              <a:t>- Lastly - High web server memory footprint is a major concern. Storing all existing users HTTP session in-process with each web server increasing the web server memory footprint. This is a potential source for garbage collection and eventually long pauses. No one would like to see such pauses with his web site responsiveness.</a:t>
            </a:r>
          </a:p>
          <a:p>
            <a:r>
              <a:rPr lang="en-US" dirty="0" smtClean="0"/>
              <a:t>--------</a:t>
            </a:r>
          </a:p>
          <a:p>
            <a:endParaRPr lang="en-US" dirty="0" smtClean="0"/>
          </a:p>
          <a:p>
            <a:endParaRPr lang="en-US" dirty="0" smtClean="0"/>
          </a:p>
          <a:p>
            <a:endParaRPr lang="en-US" dirty="0" smtClean="0"/>
          </a:p>
          <a:p>
            <a:pPr lvl="0"/>
            <a:r>
              <a:rPr lang="en-US" dirty="0" smtClean="0"/>
              <a:t>Web Application performance and </a:t>
            </a:r>
            <a:r>
              <a:rPr lang="en-US" b="1" dirty="0" smtClean="0"/>
              <a:t>HTTP Session Scalability </a:t>
            </a:r>
          </a:p>
          <a:p>
            <a:pPr lvl="1"/>
            <a:r>
              <a:rPr lang="en-US" dirty="0" smtClean="0"/>
              <a:t>Storing user sessions on disk or database slows down the application. </a:t>
            </a:r>
          </a:p>
          <a:p>
            <a:pPr lvl="1"/>
            <a:r>
              <a:rPr lang="en-US" dirty="0" smtClean="0"/>
              <a:t>Current HA implementation are too naïve and don't scale well. </a:t>
            </a:r>
            <a:endParaRPr lang="en-US" sz="2400" dirty="0" smtClean="0"/>
          </a:p>
          <a:p>
            <a:pPr lvl="0"/>
            <a:r>
              <a:rPr lang="en-US" b="1" dirty="0" smtClean="0"/>
              <a:t>Sharing user sessions </a:t>
            </a:r>
            <a:r>
              <a:rPr lang="en-US" dirty="0" smtClean="0"/>
              <a:t>between web applications transparently</a:t>
            </a:r>
          </a:p>
          <a:p>
            <a:pPr lvl="1"/>
            <a:r>
              <a:rPr lang="en-US" dirty="0" smtClean="0"/>
              <a:t>Essential for preserving the session state in case of a failure </a:t>
            </a:r>
          </a:p>
          <a:p>
            <a:pPr lvl="0"/>
            <a:r>
              <a:rPr lang="en-US" dirty="0" smtClean="0"/>
              <a:t>Propagating user session across </a:t>
            </a:r>
            <a:r>
              <a:rPr lang="en-US" b="1" dirty="0" smtClean="0"/>
              <a:t>multiple data centers </a:t>
            </a:r>
            <a:r>
              <a:rPr lang="en-US" dirty="0" smtClean="0"/>
              <a:t>is not possible</a:t>
            </a:r>
          </a:p>
          <a:p>
            <a:pPr lvl="1"/>
            <a:r>
              <a:rPr lang="en-US" dirty="0" smtClean="0"/>
              <a:t>Although most modern web sites using this topology.</a:t>
            </a:r>
          </a:p>
          <a:p>
            <a:pPr lvl="1"/>
            <a:r>
              <a:rPr lang="en-US" dirty="0" smtClean="0"/>
              <a:t>Requires session replication over the WAN</a:t>
            </a:r>
          </a:p>
          <a:p>
            <a:r>
              <a:rPr lang="en-US" dirty="0" smtClean="0"/>
              <a:t>High Web Server Memory </a:t>
            </a:r>
            <a:r>
              <a:rPr lang="en-US" b="1" dirty="0" smtClean="0"/>
              <a:t>Footprint</a:t>
            </a:r>
            <a:r>
              <a:rPr lang="en-US" dirty="0" smtClean="0"/>
              <a:t> </a:t>
            </a:r>
          </a:p>
          <a:p>
            <a:pPr lvl="1"/>
            <a:r>
              <a:rPr lang="en-US" dirty="0" smtClean="0"/>
              <a:t>Storing the HTTP session in-process increasing web server memory footprint</a:t>
            </a:r>
          </a:p>
          <a:p>
            <a:pPr lvl="1"/>
            <a:r>
              <a:rPr lang="en-US" dirty="0" smtClean="0"/>
              <a:t>Increasing the potential for </a:t>
            </a:r>
            <a:r>
              <a:rPr lang="en-US" b="1" dirty="0" smtClean="0"/>
              <a:t>garbage collection </a:t>
            </a:r>
            <a:r>
              <a:rPr lang="en-US" dirty="0" smtClean="0"/>
              <a:t>and long pauses.</a:t>
            </a:r>
          </a:p>
          <a:p>
            <a:endParaRPr lang="en-US" dirty="0"/>
          </a:p>
        </p:txBody>
      </p:sp>
      <p:sp>
        <p:nvSpPr>
          <p:cNvPr id="4" name="Slide Number Placeholder 3"/>
          <p:cNvSpPr>
            <a:spLocks noGrp="1"/>
          </p:cNvSpPr>
          <p:nvPr>
            <p:ph type="sldNum" sz="quarter" idx="10"/>
          </p:nvPr>
        </p:nvSpPr>
        <p:spPr/>
        <p:txBody>
          <a:bodyPr/>
          <a:lstStyle/>
          <a:p>
            <a:fld id="{546224A5-C99B-47FE-9E78-F0CFD41ACAB0}" type="slidenum">
              <a:rPr lang="en-US" smtClean="0"/>
              <a:pPr/>
              <a:t>3</a:t>
            </a:fld>
            <a:endParaRPr lang="en-US"/>
          </a:p>
        </p:txBody>
      </p:sp>
    </p:spTree>
    <p:extLst>
      <p:ext uri="{BB962C8B-B14F-4D97-AF65-F5344CB8AC3E}">
        <p14:creationId xmlns:p14="http://schemas.microsoft.com/office/powerpoint/2010/main" val="35447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Meet XAP Global Http Session Sharing</a:t>
            </a:r>
          </a:p>
          <a:p>
            <a:r>
              <a:rPr lang="en-US" dirty="0" smtClean="0"/>
              <a:t>-----------------------------------------</a:t>
            </a:r>
          </a:p>
          <a:p>
            <a:r>
              <a:rPr lang="en-US" dirty="0" smtClean="0"/>
              <a:t>The </a:t>
            </a:r>
            <a:r>
              <a:rPr lang="en-US" b="0" dirty="0" smtClean="0"/>
              <a:t>XAP Global Http Session Sharing store</a:t>
            </a:r>
            <a:r>
              <a:rPr lang="en-US" b="0" baseline="0" dirty="0" smtClean="0"/>
              <a:t> </a:t>
            </a:r>
            <a:r>
              <a:rPr lang="en-US" dirty="0" smtClean="0"/>
              <a:t>the HTTP Session data within In-Memory Data-Grid. No hard disk or database access anywhere. It store the entire session on Heap or Off-Heap within SSD. This provides performance</a:t>
            </a:r>
            <a:r>
              <a:rPr lang="en-US" baseline="0" dirty="0" smtClean="0"/>
              <a:t> and scalability.</a:t>
            </a:r>
            <a:endParaRPr lang="en-US" dirty="0" smtClean="0"/>
          </a:p>
          <a:p>
            <a:endParaRPr lang="en-US" b="0" dirty="0" smtClean="0"/>
          </a:p>
          <a:p>
            <a:r>
              <a:rPr lang="en-US" b="0" dirty="0" smtClean="0"/>
              <a:t>It</a:t>
            </a:r>
            <a:r>
              <a:rPr lang="en-US" b="0" baseline="0" dirty="0" smtClean="0"/>
              <a:t> is </a:t>
            </a:r>
            <a:r>
              <a:rPr lang="en-US" b="0" dirty="0" smtClean="0"/>
              <a:t>sharing </a:t>
            </a:r>
            <a:r>
              <a:rPr lang="en-US" dirty="0" smtClean="0"/>
              <a:t>the session across different web apps transparently. No code changes required.</a:t>
            </a:r>
          </a:p>
          <a:p>
            <a:endParaRPr lang="en-US" dirty="0" smtClean="0"/>
          </a:p>
          <a:p>
            <a:r>
              <a:rPr lang="en-US" dirty="0" smtClean="0"/>
              <a:t>It is </a:t>
            </a:r>
            <a:r>
              <a:rPr lang="en-US" b="0" dirty="0" smtClean="0"/>
              <a:t>sharing </a:t>
            </a:r>
            <a:r>
              <a:rPr lang="en-US" dirty="0" smtClean="0"/>
              <a:t>the HTTP session across different JEE Containers. For example - You can mix different versions of Tomcat or even share the session between Tomcat and JBoss or Weblogic or </a:t>
            </a:r>
            <a:r>
              <a:rPr lang="en-US" dirty="0" err="1" smtClean="0"/>
              <a:t>Websphere</a:t>
            </a:r>
            <a:r>
              <a:rPr lang="en-US" dirty="0" smtClean="0"/>
              <a:t>. For example you may have the primary data center running </a:t>
            </a:r>
            <a:r>
              <a:rPr lang="en-US" dirty="0" err="1" smtClean="0"/>
              <a:t>webpshere</a:t>
            </a:r>
            <a:r>
              <a:rPr lang="en-US" dirty="0" smtClean="0"/>
              <a:t> cluster and the disaster recovery site running Tomcat cluster to </a:t>
            </a:r>
            <a:r>
              <a:rPr lang="en-US" b="1" dirty="0" smtClean="0"/>
              <a:t>reduce your overall costs</a:t>
            </a:r>
            <a:r>
              <a:rPr lang="en-US" dirty="0" smtClean="0"/>
              <a:t>.</a:t>
            </a:r>
          </a:p>
          <a:p>
            <a:endParaRPr lang="en-US" dirty="0" smtClean="0"/>
          </a:p>
          <a:p>
            <a:r>
              <a:rPr lang="en-US" dirty="0" smtClean="0"/>
              <a:t>Lastly - You can Share HTTP across different data centers , or across clouds or between your static portion of the web site and another extension of it when scaling it to run on the cloud.</a:t>
            </a:r>
          </a:p>
          <a:p>
            <a:endParaRPr lang="en-US" dirty="0" smtClean="0"/>
          </a:p>
          <a:p>
            <a:endParaRPr lang="en-US" dirty="0" smtClean="0"/>
          </a:p>
          <a:p>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Caches HTTP Session within the </a:t>
            </a:r>
            <a:r>
              <a:rPr lang="en-US" b="1" dirty="0" smtClean="0"/>
              <a:t>In-Memory Data-Grid</a:t>
            </a:r>
          </a:p>
          <a:p>
            <a:pPr lvl="1"/>
            <a:r>
              <a:rPr lang="en-US" dirty="0" smtClean="0"/>
              <a:t>Ensures </a:t>
            </a:r>
            <a:r>
              <a:rPr lang="en-US" b="1" dirty="0" smtClean="0"/>
              <a:t>superb performance </a:t>
            </a:r>
            <a:r>
              <a:rPr lang="en-US" dirty="0" smtClean="0"/>
              <a:t>and </a:t>
            </a:r>
            <a:r>
              <a:rPr lang="en-US" b="1" dirty="0" smtClean="0"/>
              <a:t>boost user experience</a:t>
            </a:r>
          </a:p>
          <a:p>
            <a:pPr lvl="1"/>
            <a:r>
              <a:rPr lang="en-US" dirty="0" smtClean="0"/>
              <a:t>No risk for application memory</a:t>
            </a:r>
          </a:p>
          <a:p>
            <a:pPr lvl="1"/>
            <a:r>
              <a:rPr lang="en-US" b="1" dirty="0" smtClean="0"/>
              <a:t>Unlimited </a:t>
            </a:r>
            <a:r>
              <a:rPr lang="en-US" dirty="0" smtClean="0"/>
              <a:t>scalability</a:t>
            </a:r>
          </a:p>
          <a:p>
            <a:pPr lvl="1"/>
            <a:r>
              <a:rPr lang="en-US" dirty="0" smtClean="0"/>
              <a:t>Ensures High-Availability and total consistency</a:t>
            </a:r>
          </a:p>
          <a:p>
            <a:r>
              <a:rPr lang="en-US" b="1" dirty="0" smtClean="0"/>
              <a:t>Cross JEE </a:t>
            </a:r>
            <a:r>
              <a:rPr lang="en-US" dirty="0" smtClean="0"/>
              <a:t>Container session sharing</a:t>
            </a:r>
          </a:p>
          <a:p>
            <a:pPr lvl="1"/>
            <a:r>
              <a:rPr lang="en-US" dirty="0" smtClean="0"/>
              <a:t>Supports all major JEE servers on the market</a:t>
            </a:r>
          </a:p>
          <a:p>
            <a:pPr lvl="1"/>
            <a:r>
              <a:rPr lang="en-US" dirty="0" smtClean="0"/>
              <a:t>Allows migrating from one JEE server to another in a gradual manner</a:t>
            </a:r>
          </a:p>
          <a:p>
            <a:r>
              <a:rPr lang="en-US" dirty="0" smtClean="0"/>
              <a:t>Multi-site &amp; Multi-Cloud topologies </a:t>
            </a:r>
          </a:p>
          <a:p>
            <a:pPr lvl="1"/>
            <a:r>
              <a:rPr lang="en-US" dirty="0" smtClean="0"/>
              <a:t>Replicates sessions over the WAN across different cloud availability-zones or across different cloud providers</a:t>
            </a:r>
          </a:p>
          <a:p>
            <a:pPr lvl="1"/>
            <a:r>
              <a:rPr lang="en-US" dirty="0" smtClean="0"/>
              <a:t>Both Active/Active and Active/Passive DR topologies support</a:t>
            </a:r>
          </a:p>
          <a:p>
            <a:pPr lvl="1"/>
            <a:endParaRPr lang="en-US" dirty="0" smtClean="0"/>
          </a:p>
          <a:p>
            <a:r>
              <a:rPr lang="en-US" dirty="0" smtClean="0"/>
              <a:t>-------</a:t>
            </a:r>
          </a:p>
          <a:p>
            <a:endParaRPr lang="en-US" dirty="0"/>
          </a:p>
        </p:txBody>
      </p:sp>
      <p:sp>
        <p:nvSpPr>
          <p:cNvPr id="4" name="Slide Number Placeholder 3"/>
          <p:cNvSpPr>
            <a:spLocks noGrp="1"/>
          </p:cNvSpPr>
          <p:nvPr>
            <p:ph type="sldNum" sz="quarter" idx="10"/>
          </p:nvPr>
        </p:nvSpPr>
        <p:spPr/>
        <p:txBody>
          <a:bodyPr/>
          <a:lstStyle/>
          <a:p>
            <a:fld id="{546224A5-C99B-47FE-9E78-F0CFD41ACAB0}" type="slidenum">
              <a:rPr lang="en-US" smtClean="0"/>
              <a:pPr/>
              <a:t>4</a:t>
            </a:fld>
            <a:endParaRPr lang="en-US"/>
          </a:p>
        </p:txBody>
      </p:sp>
    </p:spTree>
    <p:extLst>
      <p:ext uri="{BB962C8B-B14F-4D97-AF65-F5344CB8AC3E}">
        <p14:creationId xmlns:p14="http://schemas.microsoft.com/office/powerpoint/2010/main" val="133521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Few additional features</a:t>
            </a:r>
            <a:r>
              <a:rPr lang="en-US" b="1" baseline="0" dirty="0" smtClean="0"/>
              <a:t> included:</a:t>
            </a:r>
            <a:endParaRPr lang="en-US" b="1" dirty="0" smtClean="0"/>
          </a:p>
          <a:p>
            <a:endParaRPr lang="en-US" b="1" dirty="0" smtClean="0"/>
          </a:p>
          <a:p>
            <a:r>
              <a:rPr lang="en-US" b="1" dirty="0" smtClean="0"/>
              <a:t>Transparent Web application Failover</a:t>
            </a:r>
            <a:r>
              <a:rPr lang="en-US" dirty="0" smtClean="0"/>
              <a:t> </a:t>
            </a:r>
          </a:p>
          <a:p>
            <a:pPr lvl="1"/>
            <a:r>
              <a:rPr lang="en-US" dirty="0" smtClean="0"/>
              <a:t>Allow app server restart without any session data loss.</a:t>
            </a:r>
          </a:p>
          <a:p>
            <a:endParaRPr lang="en-US" b="1" dirty="0" smtClean="0"/>
          </a:p>
          <a:p>
            <a:r>
              <a:rPr lang="en-US" b="1" dirty="0" smtClean="0"/>
              <a:t>Any session data type attribute supported </a:t>
            </a:r>
          </a:p>
          <a:p>
            <a:pPr lvl="1"/>
            <a:r>
              <a:rPr lang="en-US" b="1" dirty="0" smtClean="0"/>
              <a:t>Primitive and Non-Primitive</a:t>
            </a:r>
            <a:r>
              <a:rPr lang="en-US" dirty="0" smtClean="0"/>
              <a:t> (collections, user defined types) attributes supported.</a:t>
            </a:r>
          </a:p>
          <a:p>
            <a:pPr lvl="1"/>
            <a:r>
              <a:rPr lang="en-US" b="1" dirty="0" smtClean="0"/>
              <a:t>Serialized and Non-Serialized</a:t>
            </a:r>
            <a:r>
              <a:rPr lang="en-US" dirty="0" smtClean="0"/>
              <a:t> Session attributes supported - Your attributes do not need to implement </a:t>
            </a:r>
            <a:r>
              <a:rPr lang="en-US" dirty="0" err="1" smtClean="0"/>
              <a:t>Serializable</a:t>
            </a:r>
            <a:r>
              <a:rPr lang="en-US" dirty="0" smtClean="0"/>
              <a:t> or Externalizable interface.</a:t>
            </a:r>
          </a:p>
          <a:p>
            <a:endParaRPr lang="en-US" b="1" dirty="0" smtClean="0"/>
          </a:p>
          <a:p>
            <a:r>
              <a:rPr lang="en-US" b="1" dirty="0" smtClean="0"/>
              <a:t>Sticky session and Non-sticky</a:t>
            </a:r>
            <a:r>
              <a:rPr lang="en-US" dirty="0" smtClean="0"/>
              <a:t> session support</a:t>
            </a:r>
          </a:p>
          <a:p>
            <a:pPr lvl="1"/>
            <a:r>
              <a:rPr lang="en-US" dirty="0" smtClean="0"/>
              <a:t>Your requests can move across multiple instances of web application seamlessly.</a:t>
            </a:r>
          </a:p>
          <a:p>
            <a:endParaRPr lang="en-US" b="1" dirty="0" smtClean="0"/>
          </a:p>
          <a:p>
            <a:r>
              <a:rPr lang="en-US" b="1" dirty="0" smtClean="0"/>
              <a:t>Atomic HTTP request session access support </a:t>
            </a:r>
          </a:p>
          <a:p>
            <a:pPr lvl="1"/>
            <a:r>
              <a:rPr lang="en-US" dirty="0" smtClean="0"/>
              <a:t>Multiple requests for the session attributes within the same HTTP request will be served without performing any remote calls. </a:t>
            </a:r>
          </a:p>
          <a:p>
            <a:pPr lvl="1"/>
            <a:r>
              <a:rPr lang="en-US" dirty="0" smtClean="0"/>
              <a:t>The session state</a:t>
            </a:r>
            <a:r>
              <a:rPr lang="en-US" baseline="0" dirty="0" smtClean="0"/>
              <a:t> will be stored within the IMDG </a:t>
            </a:r>
            <a:r>
              <a:rPr lang="en-US" dirty="0" smtClean="0"/>
              <a:t>when the HTTP request will be fully completed. </a:t>
            </a:r>
          </a:p>
          <a:p>
            <a:endParaRPr lang="en-US" b="1" dirty="0" smtClean="0"/>
          </a:p>
          <a:p>
            <a:r>
              <a:rPr lang="en-US" b="1" dirty="0" smtClean="0"/>
              <a:t>Total session visibility</a:t>
            </a:r>
          </a:p>
          <a:p>
            <a:pPr lvl="1"/>
            <a:r>
              <a:rPr lang="en-US" dirty="0" smtClean="0"/>
              <a:t>Session content can be viewed in real-time using rich client or web client.</a:t>
            </a:r>
          </a:p>
          <a:p>
            <a:pPr lvl="0"/>
            <a:endParaRPr lang="en-US" b="1" dirty="0" smtClean="0"/>
          </a:p>
          <a:p>
            <a:pPr lvl="0"/>
            <a:r>
              <a:rPr lang="en-US" b="1" dirty="0" smtClean="0"/>
              <a:t>Role</a:t>
            </a:r>
            <a:r>
              <a:rPr lang="en-US" b="1" baseline="0" dirty="0" smtClean="0"/>
              <a:t> based SSO support </a:t>
            </a:r>
          </a:p>
          <a:p>
            <a:pPr lvl="0"/>
            <a:endParaRPr lang="en-US" b="1" baseline="0" dirty="0" smtClean="0"/>
          </a:p>
          <a:p>
            <a:pPr lvl="0"/>
            <a:r>
              <a:rPr lang="en-US" b="1" baseline="0" dirty="0" smtClean="0"/>
              <a:t>Session </a:t>
            </a:r>
            <a:r>
              <a:rPr lang="en-US" sz="1200" b="1" dirty="0" smtClean="0"/>
              <a:t>compression and encryption when transmitted over the</a:t>
            </a:r>
            <a:r>
              <a:rPr lang="en-US" sz="1200" b="1" baseline="0" dirty="0" smtClean="0"/>
              <a:t> network. </a:t>
            </a:r>
          </a:p>
          <a:p>
            <a:pPr lvl="0"/>
            <a:r>
              <a:rPr lang="en-US" sz="1200" b="0" baseline="0" dirty="0" smtClean="0"/>
              <a:t>Provides maximum performance and security.</a:t>
            </a:r>
            <a:endParaRPr lang="en-US" b="0" dirty="0" smtClean="0"/>
          </a:p>
          <a:p>
            <a:endParaRPr lang="en-US" b="1" dirty="0" smtClean="0"/>
          </a:p>
          <a:p>
            <a:r>
              <a:rPr lang="en-US" b="1" dirty="0" smtClean="0"/>
              <a:t>Simple setup</a:t>
            </a:r>
          </a:p>
          <a:p>
            <a:pPr lvl="1"/>
            <a:r>
              <a:rPr lang="en-US" dirty="0" smtClean="0"/>
              <a:t>5 min configuration and you are done!</a:t>
            </a:r>
          </a:p>
        </p:txBody>
      </p:sp>
      <p:sp>
        <p:nvSpPr>
          <p:cNvPr id="4" name="Slide Number Placeholder 3"/>
          <p:cNvSpPr>
            <a:spLocks noGrp="1"/>
          </p:cNvSpPr>
          <p:nvPr>
            <p:ph type="sldNum" sz="quarter" idx="10"/>
          </p:nvPr>
        </p:nvSpPr>
        <p:spPr/>
        <p:txBody>
          <a:bodyPr/>
          <a:lstStyle/>
          <a:p>
            <a:fld id="{546224A5-C99B-47FE-9E78-F0CFD41ACAB0}" type="slidenum">
              <a:rPr lang="en-US" smtClean="0"/>
              <a:pPr/>
              <a:t>5</a:t>
            </a:fld>
            <a:endParaRPr lang="en-US"/>
          </a:p>
        </p:txBody>
      </p:sp>
    </p:spTree>
    <p:extLst>
      <p:ext uri="{BB962C8B-B14F-4D97-AF65-F5344CB8AC3E}">
        <p14:creationId xmlns:p14="http://schemas.microsoft.com/office/powerpoint/2010/main" val="416232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Single Application Session Sharing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this session sharing model , the</a:t>
            </a:r>
            <a:r>
              <a:rPr lang="en-US" baseline="0" dirty="0" smtClean="0"/>
              <a:t> web user interacting with multiple web servers through a load balancer where each web server running the same web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simply multiple instances of the same web app running in a cluster configuration.  The load balancer rout requests based on the sticky session configuration to the relevant web server instance.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scenario the session is shared via its ID. Where there is a web server failure or when a new web server is added to the cluster the session id is used to retrieve the session from the IMDG. Only the Delta is sent to the IMDG when the session is updated. This ensure best performance , and optimal bandwidth usage.</a:t>
            </a:r>
            <a:endParaRPr lang="en-US" dirty="0" smtClean="0"/>
          </a:p>
          <a:p>
            <a:endParaRPr lang="en-US" dirty="0"/>
          </a:p>
        </p:txBody>
      </p:sp>
      <p:sp>
        <p:nvSpPr>
          <p:cNvPr id="4" name="Slide Number Placeholder 3"/>
          <p:cNvSpPr>
            <a:spLocks noGrp="1"/>
          </p:cNvSpPr>
          <p:nvPr>
            <p:ph type="sldNum" sz="quarter" idx="10"/>
          </p:nvPr>
        </p:nvSpPr>
        <p:spPr/>
        <p:txBody>
          <a:bodyPr/>
          <a:lstStyle/>
          <a:p>
            <a:fld id="{34DB3DBD-F815-49E6-B176-1F5725771CD9}" type="slidenum">
              <a:rPr lang="en-US" smtClean="0"/>
              <a:pPr/>
              <a:t>6</a:t>
            </a:fld>
            <a:endParaRPr lang="en-US"/>
          </a:p>
        </p:txBody>
      </p:sp>
    </p:spTree>
    <p:extLst>
      <p:ext uri="{BB962C8B-B14F-4D97-AF65-F5344CB8AC3E}">
        <p14:creationId xmlns:p14="http://schemas.microsoft.com/office/powerpoint/2010/main" val="269890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Multi-Applications Session Sharing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this session sharing model , the</a:t>
            </a:r>
            <a:r>
              <a:rPr lang="en-US" baseline="0" dirty="0" smtClean="0"/>
              <a:t> web user interacting with multiple web servers through a load balancer where each running a different web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may be one big web application that has been broken down into different modules each running within a different web server potentially running on a different host. Each web app may access different web app during the life cycle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scenario the session user login – the principle , used to identify the session to be shared across the different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have also multiple instances of each web application running to scale its activity. All will be sharing the same HTTP session.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 new web server that will be added dynamically will be able to share the session. When session is updated only the Delta is sent to the IMDG.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session is shared between different web apps where each might have a different </a:t>
            </a:r>
            <a:r>
              <a:rPr lang="en-US" b="1" baseline="0" dirty="0" smtClean="0"/>
              <a:t>version</a:t>
            </a:r>
            <a:r>
              <a:rPr lang="en-US" baseline="0" dirty="0" smtClean="0"/>
              <a:t> of the session - a </a:t>
            </a:r>
            <a:r>
              <a:rPr lang="en-US" b="1" baseline="0" dirty="0" smtClean="0"/>
              <a:t>timestamp check </a:t>
            </a:r>
            <a:r>
              <a:rPr lang="en-US" baseline="0" dirty="0" smtClean="0"/>
              <a:t>is performed to ensure the recent session is passed between the apps and also to be stored within the IMDG.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such a case , session attributes are merged to ensure no data loose when navigating between the different web app modules.</a:t>
            </a:r>
          </a:p>
        </p:txBody>
      </p:sp>
      <p:sp>
        <p:nvSpPr>
          <p:cNvPr id="4" name="Slide Number Placeholder 3"/>
          <p:cNvSpPr>
            <a:spLocks noGrp="1"/>
          </p:cNvSpPr>
          <p:nvPr>
            <p:ph type="sldNum" sz="quarter" idx="10"/>
          </p:nvPr>
        </p:nvSpPr>
        <p:spPr/>
        <p:txBody>
          <a:bodyPr/>
          <a:lstStyle/>
          <a:p>
            <a:fld id="{34DB3DBD-F815-49E6-B176-1F5725771CD9}" type="slidenum">
              <a:rPr lang="en-US" smtClean="0"/>
              <a:pPr/>
              <a:t>7</a:t>
            </a:fld>
            <a:endParaRPr lang="en-US"/>
          </a:p>
        </p:txBody>
      </p:sp>
    </p:spTree>
    <p:extLst>
      <p:ext uri="{BB962C8B-B14F-4D97-AF65-F5344CB8AC3E}">
        <p14:creationId xmlns:p14="http://schemas.microsoft.com/office/powerpoint/2010/main" val="1602280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Session Replication across different JEE Containers</a:t>
            </a:r>
          </a:p>
          <a:p>
            <a:endParaRPr lang="en-US" sz="1200" b="1" dirty="0" smtClean="0"/>
          </a:p>
          <a:p>
            <a:r>
              <a:rPr lang="en-US" dirty="0" smtClean="0"/>
              <a:t>The XAP session</a:t>
            </a:r>
            <a:r>
              <a:rPr lang="en-US" baseline="0" dirty="0" smtClean="0"/>
              <a:t> manager is universal – it support session sharing between different JEE containers transparently. </a:t>
            </a:r>
          </a:p>
          <a:p>
            <a:endParaRPr lang="en-US" baseline="0" dirty="0" smtClean="0"/>
          </a:p>
          <a:p>
            <a:r>
              <a:rPr lang="en-US" baseline="0" dirty="0" smtClean="0"/>
              <a:t>There is no lock-in into a specific JEE container.  You may have a web deployment production environment , where different JEE containers from different vendors are used to host the web app – all sharing the same session. </a:t>
            </a:r>
          </a:p>
          <a:p>
            <a:endParaRPr lang="en-US" baseline="0" dirty="0" smtClean="0"/>
          </a:p>
          <a:p>
            <a:r>
              <a:rPr lang="en-US" baseline="0" dirty="0" smtClean="0"/>
              <a:t>This may be very useful when upgrading your web servers for example from Tomcat 6 to Tomcat 7 or from </a:t>
            </a:r>
            <a:r>
              <a:rPr lang="en-US" baseline="0" dirty="0" err="1" smtClean="0"/>
              <a:t>Websphere</a:t>
            </a:r>
            <a:r>
              <a:rPr lang="en-US" baseline="0" dirty="0" smtClean="0"/>
              <a:t> 7 to </a:t>
            </a:r>
            <a:r>
              <a:rPr lang="en-US" baseline="0" dirty="0" err="1" smtClean="0"/>
              <a:t>Websphere</a:t>
            </a:r>
            <a:r>
              <a:rPr lang="en-US" baseline="0" dirty="0" smtClean="0"/>
              <a:t> 8. In such a case no downtime will be required , you may start new web containers and terminate old ones where the new ones will fetch the latest user session from the IMDG to resume the user activity without any abruption. </a:t>
            </a:r>
          </a:p>
          <a:p>
            <a:endParaRPr lang="en-US" baseline="0" dirty="0" smtClean="0"/>
          </a:p>
          <a:p>
            <a:endParaRPr lang="en-US" baseline="0" dirty="0" smtClean="0"/>
          </a:p>
          <a:p>
            <a:r>
              <a:rPr lang="en-US" baseline="0" dirty="0" smtClean="0"/>
              <a:t>Sharing http session between different JEE containers is useful when you would like to deploy the web app across multiple data centers BUT use for example commercial </a:t>
            </a:r>
            <a:r>
              <a:rPr lang="en-US" baseline="0" dirty="0" err="1" smtClean="0"/>
              <a:t>webpshere</a:t>
            </a:r>
            <a:r>
              <a:rPr lang="en-US" baseline="0" dirty="0" smtClean="0"/>
              <a:t> JEE containers on the production active data center and tomcat free open source on the disaster recovery secondary site. This may reduce overall costs. In this case both can share the same session transparently.</a:t>
            </a:r>
          </a:p>
          <a:p>
            <a:endParaRPr lang="en-US" baseline="0" dirty="0" smtClean="0"/>
          </a:p>
        </p:txBody>
      </p:sp>
      <p:sp>
        <p:nvSpPr>
          <p:cNvPr id="4" name="Slide Number Placeholder 3"/>
          <p:cNvSpPr>
            <a:spLocks noGrp="1"/>
          </p:cNvSpPr>
          <p:nvPr>
            <p:ph type="sldNum" sz="quarter" idx="10"/>
          </p:nvPr>
        </p:nvSpPr>
        <p:spPr/>
        <p:txBody>
          <a:bodyPr/>
          <a:lstStyle/>
          <a:p>
            <a:fld id="{34DB3DBD-F815-49E6-B176-1F5725771CD9}" type="slidenum">
              <a:rPr lang="en-US" smtClean="0"/>
              <a:pPr/>
              <a:t>8</a:t>
            </a:fld>
            <a:endParaRPr lang="en-US"/>
          </a:p>
        </p:txBody>
      </p:sp>
    </p:spTree>
    <p:extLst>
      <p:ext uri="{BB962C8B-B14F-4D97-AF65-F5344CB8AC3E}">
        <p14:creationId xmlns:p14="http://schemas.microsoft.com/office/powerpoint/2010/main" val="85232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Session Replication across different Data-Centers</a:t>
            </a:r>
          </a:p>
          <a:p>
            <a:endParaRPr lang="en-US" dirty="0" smtClean="0"/>
          </a:p>
          <a:p>
            <a:r>
              <a:rPr lang="en-US" dirty="0" smtClean="0"/>
              <a:t>XAP IMDG support data replication over the WAN or LAN. </a:t>
            </a:r>
            <a:r>
              <a:rPr lang="en-US" baseline="0" dirty="0" smtClean="0"/>
              <a:t>You may use this functionality to replicate the HTTP session to remote sites. There is no special configuration required from the application side to enable this. </a:t>
            </a:r>
          </a:p>
          <a:p>
            <a:endParaRPr lang="en-US" baseline="0" dirty="0" smtClean="0"/>
          </a:p>
          <a:p>
            <a:r>
              <a:rPr lang="en-US" dirty="0" smtClean="0"/>
              <a:t>This allows you to replicate the session into</a:t>
            </a:r>
            <a:r>
              <a:rPr lang="en-US" baseline="0" dirty="0" smtClean="0"/>
              <a:t> other remote data centers running the same web application or different web app – for example cloud environments to better scale your web application or to support DR. </a:t>
            </a:r>
          </a:p>
          <a:p>
            <a:endParaRPr lang="en-US" baseline="0" dirty="0" smtClean="0"/>
          </a:p>
          <a:p>
            <a:r>
              <a:rPr lang="en-US" baseline="0" dirty="0" smtClean="0"/>
              <a:t>You may use </a:t>
            </a:r>
            <a:r>
              <a:rPr lang="en-US" dirty="0" smtClean="0"/>
              <a:t>Active/Active or Active/Passive replication architecture. </a:t>
            </a:r>
          </a:p>
          <a:p>
            <a:endParaRPr lang="en-US" dirty="0" smtClean="0"/>
          </a:p>
          <a:p>
            <a:r>
              <a:rPr lang="en-US" dirty="0" smtClean="0"/>
              <a:t>When</a:t>
            </a:r>
            <a:r>
              <a:rPr lang="en-US" baseline="0" dirty="0" smtClean="0"/>
              <a:t> the session is updated only the delta is transferred over the network. You may compress and encrypt the transmission.</a:t>
            </a:r>
          </a:p>
          <a:p>
            <a:endParaRPr lang="en-US" baseline="0" dirty="0" smtClean="0"/>
          </a:p>
        </p:txBody>
      </p:sp>
      <p:sp>
        <p:nvSpPr>
          <p:cNvPr id="4" name="Slide Number Placeholder 3"/>
          <p:cNvSpPr>
            <a:spLocks noGrp="1"/>
          </p:cNvSpPr>
          <p:nvPr>
            <p:ph type="sldNum" sz="quarter" idx="10"/>
          </p:nvPr>
        </p:nvSpPr>
        <p:spPr/>
        <p:txBody>
          <a:bodyPr/>
          <a:lstStyle/>
          <a:p>
            <a:fld id="{34DB3DBD-F815-49E6-B176-1F5725771CD9}" type="slidenum">
              <a:rPr lang="en-US" smtClean="0"/>
              <a:pPr/>
              <a:t>10</a:t>
            </a:fld>
            <a:endParaRPr lang="en-US"/>
          </a:p>
        </p:txBody>
      </p:sp>
    </p:spTree>
    <p:extLst>
      <p:ext uri="{BB962C8B-B14F-4D97-AF65-F5344CB8AC3E}">
        <p14:creationId xmlns:p14="http://schemas.microsoft.com/office/powerpoint/2010/main" val="451224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Main-2.jp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6324600" y="6476127"/>
            <a:ext cx="281940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mn-lt"/>
                <a:ea typeface="+mn-ea"/>
                <a:cs typeface="+mn-cs"/>
              </a:rPr>
              <a:t>Copyright © GigaSpaces 2014. All rights reserved.</a:t>
            </a:r>
            <a:endParaRPr kumimoji="0" lang="en-ZA" sz="1000" b="0" i="0" u="none" strike="noStrike" kern="1200" cap="none" spc="0" normalizeH="0" baseline="0" noProof="0" dirty="0" err="1" smtClean="0">
              <a:ln>
                <a:noFill/>
              </a:ln>
              <a:solidFill>
                <a:prstClr val="white"/>
              </a:solidFill>
              <a:effectLst/>
              <a:uLnTx/>
              <a:uFillTx/>
              <a:latin typeface="+mn-lt"/>
              <a:ea typeface="+mn-ea"/>
              <a:cs typeface="+mn-cs"/>
            </a:endParaRPr>
          </a:p>
        </p:txBody>
      </p:sp>
      <p:sp>
        <p:nvSpPr>
          <p:cNvPr id="11" name="Title 1"/>
          <p:cNvSpPr>
            <a:spLocks noGrp="1"/>
          </p:cNvSpPr>
          <p:nvPr>
            <p:ph type="ctrTitle"/>
          </p:nvPr>
        </p:nvSpPr>
        <p:spPr>
          <a:xfrm>
            <a:off x="0" y="1295401"/>
            <a:ext cx="9144000" cy="1066799"/>
          </a:xfrm>
        </p:spPr>
        <p:txBody>
          <a:bodyPr>
            <a:normAutofit/>
          </a:bodyPr>
          <a:lstStyle>
            <a:lvl1pPr algn="ctr">
              <a:defRPr sz="4000" b="1">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bg1"/>
                </a:solidFill>
              </a:defRPr>
            </a:lvl1pPr>
          </a:lstStyle>
          <a:p>
            <a:r>
              <a:rPr kumimoji="0" lang="en-US" sz="3200" b="1" i="0" u="none" strike="noStrike" kern="1200" cap="none" spc="0" normalizeH="0" baseline="0" noProof="0" dirty="0" smtClean="0">
                <a:ln>
                  <a:noFill/>
                </a:ln>
                <a:solidFill>
                  <a:prstClr val="white"/>
                </a:solidFill>
                <a:effectLst/>
                <a:uLnTx/>
                <a:uFillTx/>
                <a:latin typeface="+mj-lt"/>
                <a:ea typeface="+mj-ea"/>
                <a:cs typeface="+mj-cs"/>
              </a:rPr>
              <a:t>Click to edit Master title style</a:t>
            </a:r>
            <a:endParaRPr lang="en-US" dirty="0"/>
          </a:p>
        </p:txBody>
      </p:sp>
      <p:sp>
        <p:nvSpPr>
          <p:cNvPr id="3" name="Content Placeholder 2"/>
          <p:cNvSpPr>
            <a:spLocks noGrp="1"/>
          </p:cNvSpPr>
          <p:nvPr>
            <p:ph idx="1"/>
          </p:nvPr>
        </p:nvSpPr>
        <p:spPr>
          <a:xfrm>
            <a:off x="457200" y="1189037"/>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Main-2.jpg"/>
          <p:cNvPicPr>
            <a:picLocks noChangeAspect="1"/>
          </p:cNvPicPr>
          <p:nvPr userDrawn="1"/>
        </p:nvPicPr>
        <p:blipFill>
          <a:blip r:embed="rId2" cstate="print"/>
          <a:srcRect b="82222"/>
          <a:stretch>
            <a:fillRect/>
          </a:stretch>
        </p:blipFill>
        <p:spPr>
          <a:xfrm>
            <a:off x="0" y="0"/>
            <a:ext cx="9144000" cy="1219200"/>
          </a:xfrm>
          <a:prstGeom prst="rect">
            <a:avLst/>
          </a:prstGeom>
        </p:spPr>
      </p:pic>
      <p:sp>
        <p:nvSpPr>
          <p:cNvPr id="2" name="Title 1"/>
          <p:cNvSpPr>
            <a:spLocks noGrp="1"/>
          </p:cNvSpPr>
          <p:nvPr>
            <p:ph type="title"/>
          </p:nvPr>
        </p:nvSpPr>
        <p:spPr>
          <a:xfrm>
            <a:off x="457200" y="304800"/>
            <a:ext cx="8229600" cy="808038"/>
          </a:xfrm>
        </p:spPr>
        <p:txBody>
          <a:bodyPr>
            <a:normAutofit/>
          </a:bodyPr>
          <a:lstStyle>
            <a:lvl1pPr>
              <a:defRPr sz="3200" b="0">
                <a:solidFill>
                  <a:schemeClr val="bg1"/>
                </a:solidFill>
              </a:defRPr>
            </a:lvl1pPr>
          </a:lstStyle>
          <a:p>
            <a:r>
              <a:rPr kumimoji="0" lang="en-US" sz="3200" b="1" i="0" u="none" strike="noStrike" kern="1200" cap="none" spc="0" normalizeH="0" baseline="0" noProof="0" dirty="0" smtClean="0">
                <a:ln>
                  <a:noFill/>
                </a:ln>
                <a:solidFill>
                  <a:prstClr val="white"/>
                </a:solidFill>
                <a:effectLst/>
                <a:uLnTx/>
                <a:uFillTx/>
                <a:latin typeface="+mj-lt"/>
                <a:ea typeface="+mj-ea"/>
                <a:cs typeface="+mj-cs"/>
              </a:rPr>
              <a:t>Click to edit Master title style</a:t>
            </a:r>
            <a:endParaRPr lang="en-US" dirty="0"/>
          </a:p>
        </p:txBody>
      </p:sp>
      <p:sp>
        <p:nvSpPr>
          <p:cNvPr id="7" name="Content Placeholder 2"/>
          <p:cNvSpPr>
            <a:spLocks noGrp="1"/>
          </p:cNvSpPr>
          <p:nvPr>
            <p:ph idx="1"/>
          </p:nvPr>
        </p:nvSpPr>
        <p:spPr>
          <a:xfrm>
            <a:off x="457200" y="1493837"/>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descr="Main-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itle 1"/>
          <p:cNvSpPr>
            <a:spLocks noGrp="1"/>
          </p:cNvSpPr>
          <p:nvPr>
            <p:ph type="ctrTitle"/>
          </p:nvPr>
        </p:nvSpPr>
        <p:spPr>
          <a:xfrm>
            <a:off x="642910" y="400030"/>
            <a:ext cx="7772400" cy="957268"/>
          </a:xfrm>
        </p:spPr>
        <p:txBody>
          <a:bodyPr/>
          <a:lstStyle>
            <a:lvl1pPr algn="l">
              <a:defRPr sz="4000">
                <a:solidFill>
                  <a:schemeClr val="bg1"/>
                </a:solidFill>
                <a:effectLst/>
              </a:defRPr>
            </a:lvl1pPr>
          </a:lstStyle>
          <a:p>
            <a:r>
              <a:rPr lang="en-US" dirty="0" smtClean="0"/>
              <a:t>Click to edit Master title style</a:t>
            </a:r>
            <a:endParaRPr lang="he-IL" dirty="0"/>
          </a:p>
        </p:txBody>
      </p:sp>
      <p:sp>
        <p:nvSpPr>
          <p:cNvPr id="10" name="Subtitle 2"/>
          <p:cNvSpPr>
            <a:spLocks noGrp="1"/>
          </p:cNvSpPr>
          <p:nvPr>
            <p:ph type="subTitle" idx="1"/>
          </p:nvPr>
        </p:nvSpPr>
        <p:spPr>
          <a:xfrm>
            <a:off x="657188" y="1242994"/>
            <a:ext cx="5543544" cy="542932"/>
          </a:xfrm>
          <a:prstGeom prst="rect">
            <a:avLst/>
          </a:prstGeom>
        </p:spPr>
        <p:txBody>
          <a:bodyPr>
            <a:noAutofit/>
          </a:bodyPr>
          <a:lstStyle>
            <a:lvl1pPr marL="0" indent="0" algn="l">
              <a:buNone/>
              <a:defRPr sz="3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he-IL" dirty="0"/>
          </a:p>
        </p:txBody>
      </p:sp>
      <p:sp>
        <p:nvSpPr>
          <p:cNvPr id="11" name="TextBox 10"/>
          <p:cNvSpPr txBox="1"/>
          <p:nvPr userDrawn="1"/>
        </p:nvSpPr>
        <p:spPr>
          <a:xfrm>
            <a:off x="6305552" y="6484316"/>
            <a:ext cx="2838448" cy="246221"/>
          </a:xfrm>
          <a:prstGeom prst="rect">
            <a:avLst/>
          </a:prstGeom>
          <a:noFill/>
        </p:spPr>
        <p:txBody>
          <a:bodyPr wrap="square" rtlCol="0">
            <a:spAutoFit/>
          </a:bodyPr>
          <a:lstStyle/>
          <a:p>
            <a:pPr algn="l" rtl="0"/>
            <a:r>
              <a:rPr lang="en-US" sz="1000" dirty="0" smtClean="0">
                <a:solidFill>
                  <a:schemeClr val="bg1"/>
                </a:solidFill>
              </a:rPr>
              <a:t>Copyright © </a:t>
            </a:r>
            <a:r>
              <a:rPr lang="en-US" sz="1000" dirty="0" err="1" smtClean="0">
                <a:solidFill>
                  <a:schemeClr val="bg1"/>
                </a:solidFill>
              </a:rPr>
              <a:t>GigaSpaces</a:t>
            </a:r>
            <a:r>
              <a:rPr lang="en-US" sz="1000" dirty="0" smtClean="0">
                <a:solidFill>
                  <a:schemeClr val="bg1"/>
                </a:solidFill>
              </a:rPr>
              <a:t> 2014. All rights reserved.</a:t>
            </a:r>
            <a:endParaRPr lang="en-ZA" sz="1000" dirty="0" err="1" smtClean="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00200" y="6356350"/>
            <a:ext cx="4648200" cy="365125"/>
          </a:xfrm>
          <a:prstGeom prst="rect">
            <a:avLst/>
          </a:prstGeom>
        </p:spPr>
        <p:txBody>
          <a:bodyPr/>
          <a:lstStyle/>
          <a:p>
            <a:r>
              <a:rPr lang="en-US" dirty="0" smtClean="0"/>
              <a:t>® Copyright 2013 GigaSpaces. All Rights Reserved</a:t>
            </a:r>
            <a:endParaRPr lang="en-US" dirty="0"/>
          </a:p>
        </p:txBody>
      </p:sp>
      <p:sp>
        <p:nvSpPr>
          <p:cNvPr id="5" name="Slide Number Placeholder 4"/>
          <p:cNvSpPr>
            <a:spLocks noGrp="1"/>
          </p:cNvSpPr>
          <p:nvPr>
            <p:ph type="sldNum" sz="quarter" idx="12"/>
          </p:nvPr>
        </p:nvSpPr>
        <p:spPr>
          <a:xfrm>
            <a:off x="381000" y="6356350"/>
            <a:ext cx="533400" cy="365125"/>
          </a:xfrm>
          <a:prstGeom prst="rect">
            <a:avLst/>
          </a:prstGeom>
        </p:spPr>
        <p:txBody>
          <a:bodyPr/>
          <a:lstStyle/>
          <a:p>
            <a:fld id="{31BECDA0-194B-4394-9358-FB7F8F35660D}" type="slidenum">
              <a:rPr lang="en-US" smtClean="0"/>
              <a:pPr/>
              <a:t>‹#›</a:t>
            </a:fld>
            <a:endParaRPr lang="en-US"/>
          </a:p>
        </p:txBody>
      </p:sp>
      <p:sp>
        <p:nvSpPr>
          <p:cNvPr id="6" name="Title 1"/>
          <p:cNvSpPr>
            <a:spLocks noGrp="1"/>
          </p:cNvSpPr>
          <p:nvPr>
            <p:ph type="title"/>
          </p:nvPr>
        </p:nvSpPr>
        <p:spPr>
          <a:xfrm>
            <a:off x="457200" y="0"/>
            <a:ext cx="8229600" cy="808038"/>
          </a:xfrm>
        </p:spPr>
        <p:txBody>
          <a:bodyPr>
            <a:normAutofit/>
          </a:bodyPr>
          <a:lstStyle>
            <a:lvl1pPr>
              <a:defRPr sz="3200">
                <a:solidFill>
                  <a:schemeClr val="bg1"/>
                </a:solidFill>
              </a:defRPr>
            </a:lvl1pPr>
          </a:lstStyle>
          <a:p>
            <a:r>
              <a:rPr kumimoji="0" lang="en-US" sz="3200" b="1" i="0" u="none" strike="noStrike" kern="1200" cap="none" spc="0" normalizeH="0" baseline="0" noProof="0" dirty="0" smtClean="0">
                <a:ln>
                  <a:noFill/>
                </a:ln>
                <a:solidFill>
                  <a:prstClr val="white"/>
                </a:solidFill>
                <a:effectLst/>
                <a:uLnTx/>
                <a:uFillTx/>
                <a:latin typeface="+mj-lt"/>
                <a:ea typeface="+mj-ea"/>
                <a:cs typeface="+mj-cs"/>
              </a:rPr>
              <a:t>Click to edit Master title style</a:t>
            </a:r>
            <a:endParaRPr lang="en-US" dirty="0"/>
          </a:p>
        </p:txBody>
      </p:sp>
    </p:spTree>
    <p:extLst>
      <p:ext uri="{BB962C8B-B14F-4D97-AF65-F5344CB8AC3E}">
        <p14:creationId xmlns:p14="http://schemas.microsoft.com/office/powerpoint/2010/main" val="132911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 Slide">
    <p:spTree>
      <p:nvGrpSpPr>
        <p:cNvPr id="1" name=""/>
        <p:cNvGrpSpPr/>
        <p:nvPr/>
      </p:nvGrpSpPr>
      <p:grpSpPr>
        <a:xfrm>
          <a:off x="0" y="0"/>
          <a:ext cx="0" cy="0"/>
          <a:chOff x="0" y="0"/>
          <a:chExt cx="0" cy="0"/>
        </a:xfrm>
      </p:grpSpPr>
      <p:pic>
        <p:nvPicPr>
          <p:cNvPr id="8" name="Picture 7" descr="aa_pc_PPT_rgb_23c_b.jpg"/>
          <p:cNvPicPr>
            <a:picLocks noChangeAspect="1"/>
          </p:cNvPicPr>
          <p:nvPr userDrawn="1"/>
        </p:nvPicPr>
        <p:blipFill>
          <a:blip r:embed="rId2"/>
          <a:stretch>
            <a:fillRect/>
          </a:stretch>
        </p:blipFill>
        <p:spPr bwMode="hidden">
          <a:xfrm>
            <a:off x="0" y="0"/>
            <a:ext cx="9144000" cy="6858000"/>
          </a:xfrm>
          <a:prstGeom prst="rect">
            <a:avLst/>
          </a:prstGeom>
        </p:spPr>
      </p:pic>
      <p:sp>
        <p:nvSpPr>
          <p:cNvPr id="15" name="Date Placeholder 14"/>
          <p:cNvSpPr>
            <a:spLocks noGrp="1"/>
          </p:cNvSpPr>
          <p:nvPr>
            <p:ph type="dt" sz="half" idx="10"/>
          </p:nvPr>
        </p:nvSpPr>
        <p:spPr>
          <a:xfrm>
            <a:off x="4572000" y="6629951"/>
            <a:ext cx="2286000" cy="128016"/>
          </a:xfrm>
          <a:prstGeom prst="rect">
            <a:avLst/>
          </a:prstGeom>
        </p:spPr>
        <p:txBody>
          <a:bodyPr/>
          <a:lstStyle>
            <a:lvl1pPr>
              <a:defRPr>
                <a:solidFill>
                  <a:schemeClr val="bg1"/>
                </a:solidFill>
              </a:defRPr>
            </a:lvl1pPr>
          </a:lstStyle>
          <a:p>
            <a:fld id="{2578CDAF-C64C-4A34-B29C-D459AA86D15A}" type="datetime1">
              <a:rPr lang="en-US" smtClean="0"/>
              <a:t>9/26/2014</a:t>
            </a:fld>
            <a:endParaRPr lang="en-US" dirty="0"/>
          </a:p>
        </p:txBody>
      </p:sp>
      <p:sp>
        <p:nvSpPr>
          <p:cNvPr id="16" name="Slide Number Placeholder 15"/>
          <p:cNvSpPr>
            <a:spLocks noGrp="1"/>
          </p:cNvSpPr>
          <p:nvPr>
            <p:ph type="sldNum" sz="quarter" idx="11"/>
          </p:nvPr>
        </p:nvSpPr>
        <p:spPr>
          <a:xfrm>
            <a:off x="381000" y="6356350"/>
            <a:ext cx="533400" cy="365125"/>
          </a:xfrm>
          <a:prstGeom prst="rect">
            <a:avLst/>
          </a:prstGeom>
        </p:spPr>
        <p:txBody>
          <a:bodyPr/>
          <a:lstStyle>
            <a:lvl1pPr>
              <a:defRPr>
                <a:solidFill>
                  <a:schemeClr val="bg1"/>
                </a:solidFill>
              </a:defRPr>
            </a:lvl1pPr>
          </a:lstStyle>
          <a:p>
            <a:fld id="{17F32975-EC93-4774-AC74-6AE00E0553D4}" type="slidenum">
              <a:rPr lang="en-US" smtClean="0"/>
              <a:pPr/>
              <a:t>‹#›</a:t>
            </a:fld>
            <a:endParaRPr lang="en-US" dirty="0"/>
          </a:p>
        </p:txBody>
      </p:sp>
      <p:sp>
        <p:nvSpPr>
          <p:cNvPr id="17" name="Footer Placeholder 16"/>
          <p:cNvSpPr>
            <a:spLocks noGrp="1"/>
          </p:cNvSpPr>
          <p:nvPr>
            <p:ph type="ftr" sz="quarter" idx="12"/>
          </p:nvPr>
        </p:nvSpPr>
        <p:spPr>
          <a:xfrm>
            <a:off x="457200" y="6629951"/>
            <a:ext cx="3886200" cy="128016"/>
          </a:xfrm>
          <a:prstGeom prst="rect">
            <a:avLst/>
          </a:prstGeom>
        </p:spPr>
        <p:txBody>
          <a:bodyPr/>
          <a:lstStyle>
            <a:lvl1pPr>
              <a:defRPr>
                <a:solidFill>
                  <a:schemeClr val="bg1"/>
                </a:solidFill>
              </a:defRPr>
            </a:lvl1pPr>
          </a:lstStyle>
          <a:p>
            <a:r>
              <a:rPr lang="en-US" dirty="0" smtClean="0"/>
              <a:t>Footer Changed Under Insert&gt;Header &amp; Footer</a:t>
            </a:r>
            <a:endParaRPr lang="en-US" dirty="0"/>
          </a:p>
        </p:txBody>
      </p:sp>
      <p:sp>
        <p:nvSpPr>
          <p:cNvPr id="11" name="Title 1"/>
          <p:cNvSpPr>
            <a:spLocks noGrp="1"/>
          </p:cNvSpPr>
          <p:nvPr>
            <p:ph type="title" hasCustomPrompt="1"/>
          </p:nvPr>
        </p:nvSpPr>
        <p:spPr>
          <a:xfrm>
            <a:off x="447869" y="739492"/>
            <a:ext cx="8242106" cy="1552857"/>
          </a:xfrm>
        </p:spPr>
        <p:txBody>
          <a:bodyPr anchor="t"/>
          <a:lstStyle>
            <a:lvl1pPr>
              <a:defRPr/>
            </a:lvl1pPr>
          </a:lstStyle>
          <a:p>
            <a:r>
              <a:rPr lang="en-US" dirty="0" smtClean="0"/>
              <a:t>Click to edit text slide title</a:t>
            </a:r>
            <a:endParaRPr lang="en-US" dirty="0"/>
          </a:p>
        </p:txBody>
      </p:sp>
    </p:spTree>
    <p:extLst>
      <p:ext uri="{BB962C8B-B14F-4D97-AF65-F5344CB8AC3E}">
        <p14:creationId xmlns:p14="http://schemas.microsoft.com/office/powerpoint/2010/main" val="64845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nerPage.jpg"/>
          <p:cNvPicPr>
            <a:picLocks noChangeAspect="1"/>
          </p:cNvPicPr>
          <p:nvPr userDrawn="1"/>
        </p:nvPicPr>
        <p:blipFill>
          <a:blip r:embed="rId8"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0"/>
            <a:ext cx="8229600" cy="808038"/>
          </a:xfrm>
          <a:prstGeom prst="rect">
            <a:avLst/>
          </a:prstGeom>
        </p:spPr>
        <p:txBody>
          <a:bodyPr vert="horz" lIns="91440" tIns="45720" rIns="91440" bIns="45720" rtlCol="0" anchor="ctr">
            <a:normAutofit/>
          </a:bodyPr>
          <a:lstStyle/>
          <a:p>
            <a:r>
              <a:rPr kumimoji="0" lang="en-US" sz="3200" b="1" i="0" u="none" strike="noStrike" kern="1200" cap="none" spc="0" normalizeH="0" baseline="0" noProof="0" dirty="0" smtClean="0">
                <a:ln>
                  <a:noFill/>
                </a:ln>
                <a:solidFill>
                  <a:prstClr val="white"/>
                </a:solidFill>
                <a:effectLst/>
                <a:uLnTx/>
                <a:uFillTx/>
                <a:latin typeface="+mj-lt"/>
                <a:ea typeface="+mj-ea"/>
                <a:cs typeface="+mj-cs"/>
              </a:rPr>
              <a:t>Click to edit Master title style</a:t>
            </a:r>
            <a:endParaRPr lang="en-US" dirty="0"/>
          </a:p>
        </p:txBody>
      </p:sp>
      <p:sp>
        <p:nvSpPr>
          <p:cNvPr id="3" name="Text Placeholder 2"/>
          <p:cNvSpPr>
            <a:spLocks noGrp="1"/>
          </p:cNvSpPr>
          <p:nvPr>
            <p:ph type="body" idx="1"/>
          </p:nvPr>
        </p:nvSpPr>
        <p:spPr>
          <a:xfrm>
            <a:off x="457200" y="10668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6324600" y="6476127"/>
            <a:ext cx="281940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mn-lt"/>
                <a:ea typeface="+mn-ea"/>
                <a:cs typeface="+mn-cs"/>
              </a:rPr>
              <a:t>Copyright © GigaSpaces 2014. All rights reserved.</a:t>
            </a:r>
            <a:endParaRPr kumimoji="0" lang="en-ZA" sz="1000" b="0" i="0" u="none" strike="noStrike" kern="1200" cap="none" spc="0" normalizeH="0" baseline="0" noProof="0" dirty="0" err="1" smtClean="0">
              <a:ln>
                <a:noFill/>
              </a:ln>
              <a:solidFill>
                <a:prstClr val="white"/>
              </a:solidFill>
              <a:effectLst/>
              <a:uLnTx/>
              <a:uFillTx/>
              <a:latin typeface="+mn-lt"/>
              <a:ea typeface="+mn-ea"/>
              <a:cs typeface="+mn-cs"/>
            </a:endParaRPr>
          </a:p>
        </p:txBody>
      </p:sp>
      <p:sp>
        <p:nvSpPr>
          <p:cNvPr id="16" name="TextBox 15"/>
          <p:cNvSpPr txBox="1"/>
          <p:nvPr userDrawn="1"/>
        </p:nvSpPr>
        <p:spPr>
          <a:xfrm>
            <a:off x="381000" y="6477000"/>
            <a:ext cx="609600" cy="307777"/>
          </a:xfrm>
          <a:prstGeom prst="rect">
            <a:avLst/>
          </a:prstGeom>
          <a:noFill/>
        </p:spPr>
        <p:txBody>
          <a:bodyPr wrap="square" rtlCol="0">
            <a:spAutoFit/>
          </a:bodyPr>
          <a:lstStyle/>
          <a:p>
            <a:fld id="{1CB0F124-1BD9-439D-80B9-2BA131D126E8}" type="slidenum">
              <a:rPr lang="en-US" sz="1400" smtClean="0">
                <a:solidFill>
                  <a:schemeClr val="bg1"/>
                </a:solidFill>
              </a:rPr>
              <a:pPr/>
              <a:t>‹#›</a:t>
            </a:fld>
            <a:endParaRPr lang="en-US" dirty="0">
              <a:solidFill>
                <a:schemeClr val="bg1"/>
              </a:solidFill>
            </a:endParaRPr>
          </a:p>
        </p:txBody>
      </p:sp>
      <p:pic>
        <p:nvPicPr>
          <p:cNvPr id="8" name="Picture 7" descr="GIG_Logo_white.png"/>
          <p:cNvPicPr>
            <a:picLocks noChangeAspect="1"/>
          </p:cNvPicPr>
          <p:nvPr userDrawn="1"/>
        </p:nvPicPr>
        <p:blipFill>
          <a:blip r:embed="rId9" cstate="print"/>
          <a:stretch>
            <a:fillRect/>
          </a:stretch>
        </p:blipFill>
        <p:spPr>
          <a:xfrm>
            <a:off x="3733800" y="6462690"/>
            <a:ext cx="1503007" cy="2429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hf hdr="0" ftr="0" dt="0"/>
  <p:txStyles>
    <p:titleStyle>
      <a:lvl1pPr marL="0" marR="0" indent="0" algn="l" defTabSz="914400" rtl="0" eaLnBrk="1" fontAlgn="auto" latinLnBrk="0" hangingPunct="1">
        <a:lnSpc>
          <a:spcPct val="100000"/>
        </a:lnSpc>
        <a:spcBef>
          <a:spcPct val="0"/>
        </a:spcBef>
        <a:spcAft>
          <a:spcPts val="0"/>
        </a:spcAft>
        <a:buClrTx/>
        <a:buSzTx/>
        <a:buFontTx/>
        <a:buNone/>
        <a:tabLst/>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n-US" sz="3200" b="1" i="0" u="none" strike="noStrike" kern="1200" cap="none" spc="0" normalizeH="0" baseline="0" noProof="0" smtClean="0">
          <a:ln>
            <a:noFill/>
          </a:ln>
          <a:solidFill>
            <a:srgbClr val="00A4CB"/>
          </a:solidFill>
          <a:effectLst/>
          <a:uLnTx/>
          <a:uFillTx/>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3.png"/><Relationship Id="rId7"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docs.gigaspaces.com/xap100/global-http-session-sharing-configuration.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0.png"/><Relationship Id="rId7" Type="http://schemas.openxmlformats.org/officeDocument/2006/relationships/image" Target="../media/image10.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1"/>
            <a:ext cx="7543800" cy="2209799"/>
          </a:xfrm>
        </p:spPr>
        <p:txBody>
          <a:bodyPr>
            <a:noAutofit/>
          </a:bodyPr>
          <a:lstStyle/>
          <a:p>
            <a:r>
              <a:rPr lang="en-US" sz="5400" dirty="0" smtClean="0"/>
              <a:t>XAP 10</a:t>
            </a:r>
            <a:br>
              <a:rPr lang="en-US" sz="5400" dirty="0" smtClean="0"/>
            </a:br>
            <a:r>
              <a:rPr lang="en-US" sz="5400" dirty="0" smtClean="0"/>
              <a:t>Global </a:t>
            </a:r>
            <a:r>
              <a:rPr lang="en-US" sz="5400" dirty="0"/>
              <a:t>HTTP Session Sharing</a:t>
            </a:r>
            <a:endParaRPr lang="en-US" sz="4800"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4863" y="6257330"/>
            <a:ext cx="1371600" cy="57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5334000"/>
            <a:ext cx="4668907" cy="923330"/>
          </a:xfrm>
          <a:prstGeom prst="rect">
            <a:avLst/>
          </a:prstGeom>
          <a:noFill/>
        </p:spPr>
        <p:txBody>
          <a:bodyPr wrap="square" rtlCol="0">
            <a:spAutoFit/>
          </a:bodyPr>
          <a:lstStyle/>
          <a:p>
            <a:pPr algn="l" rtl="0"/>
            <a:r>
              <a:rPr lang="en-US" dirty="0" smtClean="0"/>
              <a:t>Sep 2014</a:t>
            </a:r>
          </a:p>
          <a:p>
            <a:pPr algn="l" rtl="0"/>
            <a:r>
              <a:rPr lang="en-US" dirty="0" smtClean="0"/>
              <a:t>Shay Hassidim</a:t>
            </a:r>
          </a:p>
          <a:p>
            <a:pPr algn="l" rtl="0"/>
            <a:r>
              <a:rPr lang="en-US" dirty="0" smtClean="0"/>
              <a:t>Deputy CTO , Distinguished Engineer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648200" y="1095375"/>
            <a:ext cx="4267200" cy="197930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685800"/>
            <a:ext cx="8839200" cy="304800"/>
          </a:xfrm>
        </p:spPr>
        <p:txBody>
          <a:bodyPr>
            <a:noAutofit/>
          </a:bodyPr>
          <a:lstStyle/>
          <a:p>
            <a:pPr lvl="0"/>
            <a:r>
              <a:rPr lang="en-US" sz="2400" dirty="0"/>
              <a:t>HTTP session sharing across </a:t>
            </a:r>
            <a:r>
              <a:rPr lang="en-US" sz="2400" dirty="0" smtClean="0"/>
              <a:t>different </a:t>
            </a:r>
            <a:r>
              <a:rPr lang="en-US" sz="2400" dirty="0"/>
              <a:t>JEE </a:t>
            </a:r>
            <a:r>
              <a:rPr lang="en-US" sz="2400" dirty="0" smtClean="0"/>
              <a:t>servers/Regions</a:t>
            </a:r>
            <a:endParaRPr lang="en-US" sz="2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284465"/>
            <a:ext cx="1292781" cy="99213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12819" y="3962400"/>
            <a:ext cx="1292781" cy="99213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12819" y="2055865"/>
            <a:ext cx="1292781" cy="992135"/>
          </a:xfrm>
          <a:prstGeom prst="rect">
            <a:avLst/>
          </a:prstGeom>
        </p:spPr>
      </p:pic>
      <p:sp>
        <p:nvSpPr>
          <p:cNvPr id="24" name="Rounded Rectangle 23"/>
          <p:cNvSpPr/>
          <p:nvPr/>
        </p:nvSpPr>
        <p:spPr>
          <a:xfrm>
            <a:off x="4648200" y="3810001"/>
            <a:ext cx="4267200" cy="22097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04800" y="1914386"/>
            <a:ext cx="3733800" cy="254408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Down Arrow 2"/>
          <p:cNvSpPr/>
          <p:nvPr/>
        </p:nvSpPr>
        <p:spPr>
          <a:xfrm rot="5400000">
            <a:off x="4132704" y="2191896"/>
            <a:ext cx="394716" cy="735324"/>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rot="5400000">
            <a:off x="4170383" y="3702180"/>
            <a:ext cx="394716" cy="735324"/>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Down Arrow 26"/>
          <p:cNvSpPr/>
          <p:nvPr/>
        </p:nvSpPr>
        <p:spPr>
          <a:xfrm rot="10800000">
            <a:off x="5798101" y="3150876"/>
            <a:ext cx="394716" cy="643040"/>
          </a:xfrm>
          <a:prstGeom prst="up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1032" idx="2"/>
          </p:cNvCxnSpPr>
          <p:nvPr/>
        </p:nvCxnSpPr>
        <p:spPr>
          <a:xfrm flipH="1" flipV="1">
            <a:off x="2052637" y="4495800"/>
            <a:ext cx="1" cy="1109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32" idx="3"/>
            <a:endCxn id="24" idx="1"/>
          </p:cNvCxnSpPr>
          <p:nvPr/>
        </p:nvCxnSpPr>
        <p:spPr>
          <a:xfrm flipV="1">
            <a:off x="2362200" y="4914901"/>
            <a:ext cx="2286000" cy="457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105400"/>
            <a:ext cx="361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095375"/>
            <a:ext cx="361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Straight Arrow Connector 62"/>
          <p:cNvCxnSpPr>
            <a:stCxn id="86" idx="3"/>
            <a:endCxn id="23" idx="1"/>
          </p:cNvCxnSpPr>
          <p:nvPr/>
        </p:nvCxnSpPr>
        <p:spPr>
          <a:xfrm>
            <a:off x="2286000" y="1373930"/>
            <a:ext cx="2362200" cy="711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6" idx="2"/>
          </p:cNvCxnSpPr>
          <p:nvPr/>
        </p:nvCxnSpPr>
        <p:spPr>
          <a:xfrm flipH="1">
            <a:off x="1976437" y="1607292"/>
            <a:ext cx="1" cy="2746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5138737"/>
            <a:ext cx="619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Arrow Connector 79"/>
          <p:cNvCxnSpPr>
            <a:stCxn id="1031" idx="3"/>
            <a:endCxn id="1032" idx="1"/>
          </p:cNvCxnSpPr>
          <p:nvPr/>
        </p:nvCxnSpPr>
        <p:spPr>
          <a:xfrm flipV="1">
            <a:off x="1428750" y="5372100"/>
            <a:ext cx="314325"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1140567"/>
            <a:ext cx="619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Up-Down Arrow 104"/>
          <p:cNvSpPr/>
          <p:nvPr/>
        </p:nvSpPr>
        <p:spPr>
          <a:xfrm rot="2584795">
            <a:off x="1826301" y="3223659"/>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Down Arrow 105"/>
          <p:cNvSpPr/>
          <p:nvPr/>
        </p:nvSpPr>
        <p:spPr>
          <a:xfrm rot="2584795">
            <a:off x="6798771" y="1895998"/>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Up-Down Arrow 106"/>
          <p:cNvSpPr/>
          <p:nvPr/>
        </p:nvSpPr>
        <p:spPr>
          <a:xfrm rot="7874321">
            <a:off x="6830334" y="4434607"/>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002123" y="4487699"/>
            <a:ext cx="870751" cy="261610"/>
          </a:xfrm>
          <a:prstGeom prst="rect">
            <a:avLst/>
          </a:prstGeom>
        </p:spPr>
        <p:txBody>
          <a:bodyPr wrap="none">
            <a:spAutoFit/>
          </a:bodyPr>
          <a:lstStyle/>
          <a:p>
            <a:r>
              <a:rPr lang="en-US" sz="1100" dirty="0"/>
              <a:t>http session</a:t>
            </a:r>
          </a:p>
        </p:txBody>
      </p:sp>
      <p:sp>
        <p:nvSpPr>
          <p:cNvPr id="109" name="Rectangle 108"/>
          <p:cNvSpPr/>
          <p:nvPr/>
        </p:nvSpPr>
        <p:spPr>
          <a:xfrm>
            <a:off x="6971073" y="2557790"/>
            <a:ext cx="870751" cy="261610"/>
          </a:xfrm>
          <a:prstGeom prst="rect">
            <a:avLst/>
          </a:prstGeom>
        </p:spPr>
        <p:txBody>
          <a:bodyPr wrap="none">
            <a:spAutoFit/>
          </a:bodyPr>
          <a:lstStyle/>
          <a:p>
            <a:r>
              <a:rPr lang="en-US" sz="1100" dirty="0"/>
              <a:t>http session</a:t>
            </a:r>
          </a:p>
        </p:txBody>
      </p:sp>
      <p:sp>
        <p:nvSpPr>
          <p:cNvPr id="110" name="Rectangle 109"/>
          <p:cNvSpPr/>
          <p:nvPr/>
        </p:nvSpPr>
        <p:spPr>
          <a:xfrm>
            <a:off x="2057400" y="3581400"/>
            <a:ext cx="870751" cy="261610"/>
          </a:xfrm>
          <a:prstGeom prst="rect">
            <a:avLst/>
          </a:prstGeom>
        </p:spPr>
        <p:txBody>
          <a:bodyPr wrap="none">
            <a:spAutoFit/>
          </a:bodyPr>
          <a:lstStyle/>
          <a:p>
            <a:r>
              <a:rPr lang="en-US" sz="1100" dirty="0"/>
              <a:t>http session</a:t>
            </a:r>
          </a:p>
        </p:txBody>
      </p:sp>
      <p:pic>
        <p:nvPicPr>
          <p:cNvPr id="112" name="Picture 6" descr="https://encrypted-tbn3.google.com/images?q=tbn:ANd9GcQtINkMcoVZyuSHE7n7ic7YtqW2Ix5LduvgyexflZgAuSIHjCu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375" y="1558081"/>
            <a:ext cx="747421" cy="460981"/>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https://encrypted-tbn3.google.com/images?q=tbn:ANd9GcQtINkMcoVZyuSHE7n7ic7YtqW2Ix5LduvgyexflZgAuSIHjCu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596" y="1879082"/>
            <a:ext cx="747421" cy="46098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https://encrypted-tbn3.google.com/images?q=tbn:ANd9GcQtINkMcoVZyuSHE7n7ic7YtqW2Ix5LduvgyexflZgAuSIHjCu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396" y="2183882"/>
            <a:ext cx="747421" cy="460981"/>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7972399" y="1638474"/>
            <a:ext cx="790601" cy="261610"/>
          </a:xfrm>
          <a:prstGeom prst="rect">
            <a:avLst/>
          </a:prstGeom>
          <a:noFill/>
        </p:spPr>
        <p:txBody>
          <a:bodyPr wrap="none" rtlCol="0">
            <a:spAutoFit/>
          </a:bodyPr>
          <a:lstStyle/>
          <a:p>
            <a:r>
              <a:rPr lang="en-US" sz="1100" dirty="0" err="1" smtClean="0"/>
              <a:t>Jboss</a:t>
            </a:r>
            <a:r>
              <a:rPr lang="en-US" sz="1100" dirty="0" smtClean="0"/>
              <a:t> farm</a:t>
            </a:r>
            <a:endParaRPr lang="en-US" sz="1100" dirty="0"/>
          </a:p>
        </p:txBody>
      </p:sp>
      <p:pic>
        <p:nvPicPr>
          <p:cNvPr id="117" name="Picture 2" descr="Tomca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561" y="3579680"/>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Tomca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0259" y="4094792"/>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Tomcat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7261" y="3817246"/>
            <a:ext cx="533400" cy="343256"/>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35311" y="4172760"/>
            <a:ext cx="917239" cy="261610"/>
          </a:xfrm>
          <a:prstGeom prst="rect">
            <a:avLst/>
          </a:prstGeom>
          <a:noFill/>
        </p:spPr>
        <p:txBody>
          <a:bodyPr wrap="none" rtlCol="0">
            <a:spAutoFit/>
          </a:bodyPr>
          <a:lstStyle/>
          <a:p>
            <a:r>
              <a:rPr lang="en-US" sz="1100" dirty="0" smtClean="0"/>
              <a:t>Tomcat farm</a:t>
            </a:r>
            <a:endParaRPr lang="en-US" sz="1100" dirty="0"/>
          </a:p>
        </p:txBody>
      </p:sp>
      <p:pic>
        <p:nvPicPr>
          <p:cNvPr id="122" name="Picture 10" descr="https://encrypted-tbn1.google.com/images?q=tbn:ANd9GcRInXP5Og6P_C2LWsSFjNjU3kiI9aX1fZVEg-2SZEEKfsPLL9QEM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4123" y="4681818"/>
            <a:ext cx="326736" cy="42358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0" descr="https://encrypted-tbn1.google.com/images?q=tbn:ANd9GcRInXP5Og6P_C2LWsSFjNjU3kiI9aX1fZVEg-2SZEEKfsPLL9QEM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0723" y="5367618"/>
            <a:ext cx="326736" cy="423582"/>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0" descr="https://encrypted-tbn1.google.com/images?q=tbn:ANd9GcRInXP5Og6P_C2LWsSFjNjU3kiI9aX1fZVEg-2SZEEKfsPLL9QEM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1259" y="5029200"/>
            <a:ext cx="326736" cy="423582"/>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p:cNvSpPr txBox="1"/>
          <p:nvPr/>
        </p:nvSpPr>
        <p:spPr>
          <a:xfrm>
            <a:off x="7764123" y="5173499"/>
            <a:ext cx="1151277" cy="261610"/>
          </a:xfrm>
          <a:prstGeom prst="rect">
            <a:avLst/>
          </a:prstGeom>
          <a:noFill/>
        </p:spPr>
        <p:txBody>
          <a:bodyPr wrap="none" rtlCol="0">
            <a:spAutoFit/>
          </a:bodyPr>
          <a:lstStyle/>
          <a:p>
            <a:r>
              <a:rPr lang="en-US" sz="1100" dirty="0" err="1" smtClean="0"/>
              <a:t>Websphere</a:t>
            </a:r>
            <a:r>
              <a:rPr lang="en-US" sz="1100" dirty="0" smtClean="0"/>
              <a:t> farm</a:t>
            </a:r>
            <a:endParaRPr lang="en-US" sz="1100" dirty="0"/>
          </a:p>
        </p:txBody>
      </p:sp>
      <p:sp>
        <p:nvSpPr>
          <p:cNvPr id="127" name="Rectangle 126"/>
          <p:cNvSpPr/>
          <p:nvPr/>
        </p:nvSpPr>
        <p:spPr>
          <a:xfrm>
            <a:off x="2133600" y="5529590"/>
            <a:ext cx="984565" cy="261610"/>
          </a:xfrm>
          <a:prstGeom prst="rect">
            <a:avLst/>
          </a:prstGeom>
        </p:spPr>
        <p:txBody>
          <a:bodyPr wrap="none">
            <a:spAutoFit/>
          </a:bodyPr>
          <a:lstStyle/>
          <a:p>
            <a:r>
              <a:rPr lang="en-US" sz="1100" dirty="0" smtClean="0"/>
              <a:t>Load balancer</a:t>
            </a:r>
            <a:endParaRPr lang="en-US" sz="1100" dirty="0"/>
          </a:p>
        </p:txBody>
      </p:sp>
      <p:sp>
        <p:nvSpPr>
          <p:cNvPr id="128" name="Rectangle 127"/>
          <p:cNvSpPr/>
          <p:nvPr/>
        </p:nvSpPr>
        <p:spPr>
          <a:xfrm>
            <a:off x="1987235" y="1066800"/>
            <a:ext cx="984565" cy="261610"/>
          </a:xfrm>
          <a:prstGeom prst="rect">
            <a:avLst/>
          </a:prstGeom>
        </p:spPr>
        <p:txBody>
          <a:bodyPr wrap="none">
            <a:spAutoFit/>
          </a:bodyPr>
          <a:lstStyle/>
          <a:p>
            <a:r>
              <a:rPr lang="en-US" sz="1100" dirty="0" smtClean="0"/>
              <a:t>Load balancer</a:t>
            </a:r>
            <a:endParaRPr lang="en-US" sz="1100" dirty="0"/>
          </a:p>
        </p:txBody>
      </p:sp>
      <p:sp>
        <p:nvSpPr>
          <p:cNvPr id="48" name="Cloud 47"/>
          <p:cNvSpPr/>
          <p:nvPr/>
        </p:nvSpPr>
        <p:spPr>
          <a:xfrm>
            <a:off x="5377676" y="2321102"/>
            <a:ext cx="1099324" cy="49703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Data </a:t>
            </a:r>
          </a:p>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Grid</a:t>
            </a:r>
            <a:endParaRPr lang="en-US" sz="1200" b="1" dirty="0">
              <a:solidFill>
                <a:schemeClr val="tx1"/>
              </a:solidFill>
              <a:latin typeface="Arial" charset="0"/>
              <a:ea typeface="ＭＳ Ｐゴシック" charset="-128"/>
            </a:endParaRPr>
          </a:p>
        </p:txBody>
      </p:sp>
      <p:sp>
        <p:nvSpPr>
          <p:cNvPr id="49" name="Cloud 48"/>
          <p:cNvSpPr/>
          <p:nvPr/>
        </p:nvSpPr>
        <p:spPr>
          <a:xfrm>
            <a:off x="5377676" y="4303565"/>
            <a:ext cx="1099324" cy="49703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Data </a:t>
            </a:r>
          </a:p>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Grid</a:t>
            </a:r>
            <a:endParaRPr lang="en-US" sz="1200" b="1" dirty="0">
              <a:solidFill>
                <a:schemeClr val="tx1"/>
              </a:solidFill>
              <a:latin typeface="Arial" charset="0"/>
              <a:ea typeface="ＭＳ Ｐゴシック" charset="-128"/>
            </a:endParaRPr>
          </a:p>
        </p:txBody>
      </p:sp>
      <p:sp>
        <p:nvSpPr>
          <p:cNvPr id="50" name="Cloud 49"/>
          <p:cNvSpPr/>
          <p:nvPr/>
        </p:nvSpPr>
        <p:spPr>
          <a:xfrm>
            <a:off x="2057400" y="2627165"/>
            <a:ext cx="1099324" cy="49703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Data </a:t>
            </a:r>
          </a:p>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Grid</a:t>
            </a:r>
            <a:endParaRPr lang="en-US" sz="1200" b="1" dirty="0">
              <a:solidFill>
                <a:schemeClr val="tx1"/>
              </a:solidFill>
              <a:latin typeface="Arial" charset="0"/>
              <a:ea typeface="ＭＳ Ｐゴシック" charset="-128"/>
            </a:endParaRPr>
          </a:p>
        </p:txBody>
      </p:sp>
      <p:sp>
        <p:nvSpPr>
          <p:cNvPr id="55" name="TextBox 54"/>
          <p:cNvSpPr txBox="1"/>
          <p:nvPr/>
        </p:nvSpPr>
        <p:spPr>
          <a:xfrm>
            <a:off x="3581400" y="3657600"/>
            <a:ext cx="1681871" cy="261610"/>
          </a:xfrm>
          <a:prstGeom prst="rect">
            <a:avLst/>
          </a:prstGeom>
          <a:noFill/>
        </p:spPr>
        <p:txBody>
          <a:bodyPr wrap="none" rtlCol="0">
            <a:spAutoFit/>
          </a:bodyPr>
          <a:lstStyle/>
          <a:p>
            <a:r>
              <a:rPr lang="en-US" sz="1100" dirty="0"/>
              <a:t>Compressed Delta Update</a:t>
            </a:r>
          </a:p>
        </p:txBody>
      </p:sp>
      <p:sp>
        <p:nvSpPr>
          <p:cNvPr id="56" name="TextBox 55"/>
          <p:cNvSpPr txBox="1"/>
          <p:nvPr/>
        </p:nvSpPr>
        <p:spPr>
          <a:xfrm>
            <a:off x="6096000" y="3319790"/>
            <a:ext cx="1681871" cy="261610"/>
          </a:xfrm>
          <a:prstGeom prst="rect">
            <a:avLst/>
          </a:prstGeom>
          <a:noFill/>
        </p:spPr>
        <p:txBody>
          <a:bodyPr wrap="none" rtlCol="0">
            <a:spAutoFit/>
          </a:bodyPr>
          <a:lstStyle/>
          <a:p>
            <a:r>
              <a:rPr lang="en-US" sz="1100" dirty="0"/>
              <a:t>Compressed Delta Update</a:t>
            </a:r>
          </a:p>
        </p:txBody>
      </p:sp>
      <p:sp>
        <p:nvSpPr>
          <p:cNvPr id="57" name="TextBox 56"/>
          <p:cNvSpPr txBox="1"/>
          <p:nvPr/>
        </p:nvSpPr>
        <p:spPr>
          <a:xfrm>
            <a:off x="3505200" y="2100590"/>
            <a:ext cx="1681871" cy="261610"/>
          </a:xfrm>
          <a:prstGeom prst="rect">
            <a:avLst/>
          </a:prstGeom>
          <a:noFill/>
        </p:spPr>
        <p:txBody>
          <a:bodyPr wrap="none" rtlCol="0">
            <a:spAutoFit/>
          </a:bodyPr>
          <a:lstStyle/>
          <a:p>
            <a:r>
              <a:rPr lang="en-US" sz="1100" dirty="0" smtClean="0"/>
              <a:t>Compressed Delta Update</a:t>
            </a:r>
            <a:endParaRPr lang="en-US" sz="1100" dirty="0"/>
          </a:p>
        </p:txBody>
      </p:sp>
      <p:sp>
        <p:nvSpPr>
          <p:cNvPr id="4" name="Rectangle 3"/>
          <p:cNvSpPr/>
          <p:nvPr/>
        </p:nvSpPr>
        <p:spPr>
          <a:xfrm>
            <a:off x="418570" y="1999216"/>
            <a:ext cx="719171" cy="369332"/>
          </a:xfrm>
          <a:prstGeom prst="rect">
            <a:avLst/>
          </a:prstGeom>
        </p:spPr>
        <p:txBody>
          <a:bodyPr wrap="none">
            <a:spAutoFit/>
          </a:bodyPr>
          <a:lstStyle/>
          <a:p>
            <a:r>
              <a:rPr lang="en-US" dirty="0" smtClean="0"/>
              <a:t>Site A</a:t>
            </a:r>
            <a:endParaRPr lang="en-US" dirty="0"/>
          </a:p>
        </p:txBody>
      </p:sp>
      <p:sp>
        <p:nvSpPr>
          <p:cNvPr id="51" name="Rectangle 50"/>
          <p:cNvSpPr/>
          <p:nvPr/>
        </p:nvSpPr>
        <p:spPr>
          <a:xfrm>
            <a:off x="4800600" y="1143000"/>
            <a:ext cx="719171" cy="369332"/>
          </a:xfrm>
          <a:prstGeom prst="rect">
            <a:avLst/>
          </a:prstGeom>
        </p:spPr>
        <p:txBody>
          <a:bodyPr wrap="none">
            <a:spAutoFit/>
          </a:bodyPr>
          <a:lstStyle/>
          <a:p>
            <a:r>
              <a:rPr lang="en-US" dirty="0" smtClean="0"/>
              <a:t>Site B</a:t>
            </a:r>
            <a:endParaRPr lang="en-US" dirty="0"/>
          </a:p>
        </p:txBody>
      </p:sp>
      <p:sp>
        <p:nvSpPr>
          <p:cNvPr id="52" name="Rectangle 51"/>
          <p:cNvSpPr/>
          <p:nvPr/>
        </p:nvSpPr>
        <p:spPr>
          <a:xfrm>
            <a:off x="4724400" y="5638800"/>
            <a:ext cx="719171" cy="369332"/>
          </a:xfrm>
          <a:prstGeom prst="rect">
            <a:avLst/>
          </a:prstGeom>
        </p:spPr>
        <p:txBody>
          <a:bodyPr wrap="none">
            <a:spAutoFit/>
          </a:bodyPr>
          <a:lstStyle/>
          <a:p>
            <a:r>
              <a:rPr lang="en-US" dirty="0" smtClean="0"/>
              <a:t>Site C</a:t>
            </a:r>
            <a:endParaRPr lang="en-US" dirty="0"/>
          </a:p>
        </p:txBody>
      </p:sp>
      <p:pic>
        <p:nvPicPr>
          <p:cNvPr id="53" name="Picture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9026" y="3913121"/>
            <a:ext cx="722309" cy="529396"/>
          </a:xfrm>
          <a:prstGeom prst="rect">
            <a:avLst/>
          </a:prstGeom>
        </p:spPr>
      </p:pic>
      <p:pic>
        <p:nvPicPr>
          <p:cNvPr id="5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96274" y="2627165"/>
            <a:ext cx="542925" cy="35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908" y="5582808"/>
            <a:ext cx="561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0" name="Straight Arrow Connector 59"/>
          <p:cNvCxnSpPr>
            <a:stCxn id="62" idx="3"/>
            <a:endCxn id="86" idx="1"/>
          </p:cNvCxnSpPr>
          <p:nvPr/>
        </p:nvCxnSpPr>
        <p:spPr>
          <a:xfrm flipV="1">
            <a:off x="1352550" y="1373930"/>
            <a:ext cx="314325" cy="11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457200" y="0"/>
            <a:ext cx="8229600" cy="808038"/>
          </a:xfrm>
          <a:prstGeom prst="rect">
            <a:avLst/>
          </a:prstGeom>
        </p:spPr>
        <p:txBody>
          <a:bodyPr vert="horz" lIns="91440" tIns="45720" rIns="91440" bIns="45720" rtlCol="0" anchor="ctr">
            <a:normAutofit fontScale="92500"/>
          </a:bodyPr>
          <a:lstStyle>
            <a:lvl1pPr marL="0" marR="0" indent="0" algn="l" defTabSz="914400" rtl="0" eaLnBrk="1" fontAlgn="auto" latinLnBrk="0" hangingPunct="1">
              <a:lnSpc>
                <a:spcPct val="100000"/>
              </a:lnSpc>
              <a:spcBef>
                <a:spcPct val="0"/>
              </a:spcBef>
              <a:spcAft>
                <a:spcPts val="0"/>
              </a:spcAft>
              <a:buClrTx/>
              <a:buSzTx/>
              <a:buFontTx/>
              <a:buNone/>
              <a:tabLst/>
              <a:defRPr sz="3200" kern="1200">
                <a:solidFill>
                  <a:schemeClr val="bg1"/>
                </a:solidFill>
                <a:latin typeface="+mj-lt"/>
                <a:ea typeface="+mj-ea"/>
                <a:cs typeface="+mj-cs"/>
              </a:defRPr>
            </a:lvl1pPr>
          </a:lstStyle>
          <a:p>
            <a:r>
              <a:rPr lang="en-US" b="1" dirty="0"/>
              <a:t>Session Replication across different Data-Centers</a:t>
            </a:r>
          </a:p>
        </p:txBody>
      </p:sp>
    </p:spTree>
    <p:extLst>
      <p:ext uri="{BB962C8B-B14F-4D97-AF65-F5344CB8AC3E}">
        <p14:creationId xmlns:p14="http://schemas.microsoft.com/office/powerpoint/2010/main" val="300463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lstStyle/>
          <a:p>
            <a:r>
              <a:rPr lang="en-US" b="1" dirty="0" smtClean="0"/>
              <a:t>HTTP Session Management – A closer look</a:t>
            </a:r>
            <a:endParaRPr lang="en-US" b="1" dirty="0"/>
          </a:p>
        </p:txBody>
      </p:sp>
      <p:sp>
        <p:nvSpPr>
          <p:cNvPr id="6" name="Rounded Rectangle 5"/>
          <p:cNvSpPr/>
          <p:nvPr/>
        </p:nvSpPr>
        <p:spPr bwMode="auto">
          <a:xfrm>
            <a:off x="3075048" y="1524000"/>
            <a:ext cx="2876551" cy="2661557"/>
          </a:xfrm>
          <a:prstGeom prst="roundRect">
            <a:avLst>
              <a:gd name="adj" fmla="val 6811"/>
            </a:avLst>
          </a:prstGeom>
          <a:solidFill>
            <a:schemeClr val="tx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charset="-128"/>
              </a:rPr>
              <a:t>Web </a:t>
            </a:r>
            <a:r>
              <a:rPr kumimoji="0" lang="en-US" sz="1400" b="0" i="0" u="none" strike="noStrike" cap="none" normalizeH="0" dirty="0" smtClean="0">
                <a:ln>
                  <a:noFill/>
                </a:ln>
                <a:solidFill>
                  <a:schemeClr val="tx1"/>
                </a:solidFill>
                <a:effectLst/>
                <a:latin typeface="Arial" charset="0"/>
                <a:ea typeface="ＭＳ Ｐゴシック" charset="-128"/>
              </a:rPr>
              <a:t>application</a:t>
            </a:r>
            <a:endParaRPr kumimoji="0" lang="en-US" sz="1400" b="0" i="0" u="none" strike="noStrike" cap="none" normalizeH="0" baseline="0" dirty="0" smtClean="0">
              <a:ln>
                <a:noFill/>
              </a:ln>
              <a:solidFill>
                <a:schemeClr val="tx1"/>
              </a:solidFill>
              <a:effectLst/>
              <a:latin typeface="Arial" charset="0"/>
              <a:ea typeface="ＭＳ Ｐゴシック" charset="-128"/>
            </a:endParaRPr>
          </a:p>
        </p:txBody>
      </p:sp>
      <p:sp>
        <p:nvSpPr>
          <p:cNvPr id="7" name="Cloud 6"/>
          <p:cNvSpPr/>
          <p:nvPr/>
        </p:nvSpPr>
        <p:spPr>
          <a:xfrm>
            <a:off x="3409951" y="3320317"/>
            <a:ext cx="976992" cy="60259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Temp</a:t>
            </a:r>
          </a:p>
          <a:p>
            <a:pPr algn="ctr" eaLnBrk="0" fontAlgn="base" hangingPunct="0">
              <a:spcBef>
                <a:spcPct val="0"/>
              </a:spcBef>
              <a:spcAft>
                <a:spcPct val="0"/>
              </a:spcAft>
            </a:pPr>
            <a:r>
              <a:rPr lang="en-US" sz="1200" b="1" dirty="0" smtClean="0">
                <a:solidFill>
                  <a:schemeClr val="tx1"/>
                </a:solidFill>
                <a:latin typeface="Arial" charset="0"/>
                <a:ea typeface="ＭＳ Ｐゴシック" charset="-128"/>
              </a:rPr>
              <a:t>cache</a:t>
            </a:r>
            <a:endParaRPr lang="en-US" sz="1200" b="1" dirty="0">
              <a:solidFill>
                <a:schemeClr val="tx1"/>
              </a:solidFill>
              <a:latin typeface="Arial" charset="0"/>
              <a:ea typeface="ＭＳ Ｐゴシック" charset="-128"/>
            </a:endParaRPr>
          </a:p>
        </p:txBody>
      </p:sp>
      <p:sp>
        <p:nvSpPr>
          <p:cNvPr id="8" name="Rounded Rectangle 7"/>
          <p:cNvSpPr/>
          <p:nvPr/>
        </p:nvSpPr>
        <p:spPr bwMode="auto">
          <a:xfrm>
            <a:off x="3325753" y="1905000"/>
            <a:ext cx="1061190" cy="949778"/>
          </a:xfrm>
          <a:prstGeom prst="roundRect">
            <a:avLst>
              <a:gd name="adj" fmla="val 723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400" b="1" dirty="0"/>
              <a:t>GigaSpaces</a:t>
            </a:r>
          </a:p>
          <a:p>
            <a:pPr algn="ctr" eaLnBrk="0" fontAlgn="base" hangingPunct="0">
              <a:spcBef>
                <a:spcPct val="0"/>
              </a:spcBef>
              <a:spcAft>
                <a:spcPct val="0"/>
              </a:spcAft>
            </a:pPr>
            <a:r>
              <a:rPr lang="en-US" sz="1400" b="1" dirty="0"/>
              <a:t>Session Filter</a:t>
            </a:r>
            <a:endParaRPr lang="en-US" sz="1400" b="1" dirty="0">
              <a:solidFill>
                <a:schemeClr val="tx1"/>
              </a:solidFill>
              <a:latin typeface="Arial" charset="0"/>
              <a:ea typeface="ＭＳ Ｐゴシック" charset="-128"/>
            </a:endParaRPr>
          </a:p>
        </p:txBody>
      </p:sp>
      <p:pic>
        <p:nvPicPr>
          <p:cNvPr id="11" name="Picture 2" descr="https://encrypted-tbn2.google.com/images?q=tbn:ANd9GcRKydekm_pj8_FpmfpZd30BcWEPqVD-QJ6MuMGpA98yyVru217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032816"/>
            <a:ext cx="461314" cy="461314"/>
          </a:xfrm>
          <a:prstGeom prst="rect">
            <a:avLst/>
          </a:prstGeom>
          <a:noFill/>
          <a:extLst>
            <a:ext uri="{909E8E84-426E-40DD-AFC4-6F175D3DCCD1}">
              <a14:hiddenFill xmlns:a14="http://schemas.microsoft.com/office/drawing/2010/main">
                <a:solidFill>
                  <a:srgbClr val="FFFFFF"/>
                </a:solidFill>
              </a14:hiddenFill>
            </a:ext>
          </a:extLst>
        </p:spPr>
      </p:pic>
      <p:sp>
        <p:nvSpPr>
          <p:cNvPr id="12" name="Left-Right Arrow 11"/>
          <p:cNvSpPr/>
          <p:nvPr/>
        </p:nvSpPr>
        <p:spPr>
          <a:xfrm>
            <a:off x="1912999" y="2169396"/>
            <a:ext cx="1102478" cy="336440"/>
          </a:xfrm>
          <a:prstGeom prst="leftRightArrow">
            <a:avLst>
              <a:gd name="adj1" fmla="val 289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46745" y="4304947"/>
            <a:ext cx="941283" cy="261610"/>
          </a:xfrm>
          <a:prstGeom prst="rect">
            <a:avLst/>
          </a:prstGeom>
          <a:noFill/>
        </p:spPr>
        <p:txBody>
          <a:bodyPr wrap="none" rtlCol="0">
            <a:spAutoFit/>
          </a:bodyPr>
          <a:lstStyle/>
          <a:p>
            <a:r>
              <a:rPr lang="en-US" sz="1100" dirty="0" smtClean="0"/>
              <a:t>Delta Update</a:t>
            </a:r>
            <a:endParaRPr lang="en-US" sz="1100" dirty="0"/>
          </a:p>
        </p:txBody>
      </p:sp>
      <p:sp>
        <p:nvSpPr>
          <p:cNvPr id="17" name="TextBox 16"/>
          <p:cNvSpPr txBox="1"/>
          <p:nvPr/>
        </p:nvSpPr>
        <p:spPr>
          <a:xfrm>
            <a:off x="3979001" y="2938790"/>
            <a:ext cx="870751" cy="261610"/>
          </a:xfrm>
          <a:prstGeom prst="rect">
            <a:avLst/>
          </a:prstGeom>
          <a:noFill/>
        </p:spPr>
        <p:txBody>
          <a:bodyPr wrap="none" rtlCol="0">
            <a:spAutoFit/>
          </a:bodyPr>
          <a:lstStyle/>
          <a:p>
            <a:r>
              <a:rPr lang="en-US" sz="1100" dirty="0" smtClean="0"/>
              <a:t>http session</a:t>
            </a:r>
            <a:endParaRPr lang="en-US" sz="1100" dirty="0"/>
          </a:p>
        </p:txBody>
      </p:sp>
      <p:sp>
        <p:nvSpPr>
          <p:cNvPr id="18" name="TextBox 17"/>
          <p:cNvSpPr txBox="1"/>
          <p:nvPr/>
        </p:nvSpPr>
        <p:spPr>
          <a:xfrm>
            <a:off x="1875681" y="2476147"/>
            <a:ext cx="1199367" cy="430887"/>
          </a:xfrm>
          <a:prstGeom prst="rect">
            <a:avLst/>
          </a:prstGeom>
          <a:noFill/>
        </p:spPr>
        <p:txBody>
          <a:bodyPr wrap="none" rtlCol="0">
            <a:spAutoFit/>
          </a:bodyPr>
          <a:lstStyle/>
          <a:p>
            <a:pPr algn="ctr"/>
            <a:r>
              <a:rPr lang="en-US" sz="1100" dirty="0" smtClean="0"/>
              <a:t>http </a:t>
            </a:r>
          </a:p>
          <a:p>
            <a:pPr algn="ctr"/>
            <a:r>
              <a:rPr lang="en-US" sz="1100" dirty="0" smtClean="0"/>
              <a:t>request/response</a:t>
            </a:r>
            <a:endParaRPr lang="en-US" sz="1100" dirty="0"/>
          </a:p>
        </p:txBody>
      </p:sp>
      <p:pic>
        <p:nvPicPr>
          <p:cNvPr id="21" name="Picture 2" descr="https://encrypted-tbn2.google.com/images?q=tbn:ANd9GcRKydekm_pj8_FpmfpZd30BcWEPqVD-QJ6MuMGpA98yyVru217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5400" y="2185216"/>
            <a:ext cx="461314" cy="4613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encrypted-tbn2.google.com/images?q=tbn:ANd9GcRKydekm_pj8_FpmfpZd30BcWEPqVD-QJ6MuMGpA98yyVru217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2337616"/>
            <a:ext cx="461314" cy="461314"/>
          </a:xfrm>
          <a:prstGeom prst="rect">
            <a:avLst/>
          </a:prstGeom>
          <a:noFill/>
          <a:extLst>
            <a:ext uri="{909E8E84-426E-40DD-AFC4-6F175D3DCCD1}">
              <a14:hiddenFill xmlns:a14="http://schemas.microsoft.com/office/drawing/2010/main">
                <a:solidFill>
                  <a:srgbClr val="FFFFFF"/>
                </a:solidFill>
              </a14:hiddenFill>
            </a:ext>
          </a:extLst>
        </p:spPr>
      </p:pic>
      <p:sp>
        <p:nvSpPr>
          <p:cNvPr id="23" name="Left-Right Arrow 22"/>
          <p:cNvSpPr/>
          <p:nvPr/>
        </p:nvSpPr>
        <p:spPr>
          <a:xfrm>
            <a:off x="4468752" y="2193466"/>
            <a:ext cx="560448" cy="336440"/>
          </a:xfrm>
          <a:prstGeom prst="leftRightArrow">
            <a:avLst>
              <a:gd name="adj1" fmla="val 289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rot="5400000">
            <a:off x="3626349" y="2919327"/>
            <a:ext cx="465539" cy="336440"/>
          </a:xfrm>
          <a:prstGeom prst="leftRightArrow">
            <a:avLst>
              <a:gd name="adj1" fmla="val 289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5400000">
            <a:off x="3482645" y="4164677"/>
            <a:ext cx="721305" cy="336440"/>
          </a:xfrm>
          <a:prstGeom prst="leftRightArrow">
            <a:avLst>
              <a:gd name="adj1" fmla="val 289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p:cNvSpPr/>
          <p:nvPr/>
        </p:nvSpPr>
        <p:spPr>
          <a:xfrm>
            <a:off x="2683628" y="4648200"/>
            <a:ext cx="2878972" cy="1295400"/>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charset="0"/>
                <a:ea typeface="ＭＳ Ｐゴシック" charset="-128"/>
              </a:rPr>
              <a:t>In-Memory Data Grid</a:t>
            </a:r>
            <a:endParaRPr lang="en-US" sz="2000" b="1" dirty="0">
              <a:solidFill>
                <a:schemeClr val="tx1"/>
              </a:solidFill>
              <a:latin typeface="Arial" charset="0"/>
              <a:ea typeface="ＭＳ Ｐゴシック" charset="-128"/>
            </a:endParaRPr>
          </a:p>
        </p:txBody>
      </p:sp>
      <p:sp>
        <p:nvSpPr>
          <p:cNvPr id="26" name="Rounded Rectangle 25"/>
          <p:cNvSpPr/>
          <p:nvPr/>
        </p:nvSpPr>
        <p:spPr bwMode="auto">
          <a:xfrm>
            <a:off x="5029200" y="1828800"/>
            <a:ext cx="819151" cy="1344124"/>
          </a:xfrm>
          <a:prstGeom prst="roundRect">
            <a:avLst>
              <a:gd name="adj" fmla="val 7238"/>
            </a:avLst>
          </a:prstGeom>
          <a:gradFill>
            <a:gsLst>
              <a:gs pos="0">
                <a:schemeClr val="accent1">
                  <a:lumMod val="40000"/>
                  <a:lumOff val="60000"/>
                </a:schemeClr>
              </a:gs>
              <a:gs pos="85000">
                <a:schemeClr val="bg2">
                  <a:lumMod val="75000"/>
                </a:schemeClr>
              </a:gs>
              <a:gs pos="100000">
                <a:schemeClr val="accent2">
                  <a:tint val="15000"/>
                  <a:satMod val="35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1600" b="1" dirty="0"/>
          </a:p>
          <a:p>
            <a:pPr algn="ctr" eaLnBrk="0" fontAlgn="base" hangingPunct="0">
              <a:spcBef>
                <a:spcPct val="0"/>
              </a:spcBef>
              <a:spcAft>
                <a:spcPct val="0"/>
              </a:spcAft>
            </a:pPr>
            <a:r>
              <a:rPr lang="en-US" sz="1600" b="1" dirty="0"/>
              <a:t>App</a:t>
            </a:r>
          </a:p>
          <a:p>
            <a:pPr algn="ctr" eaLnBrk="0" fontAlgn="base" hangingPunct="0">
              <a:spcBef>
                <a:spcPct val="0"/>
              </a:spcBef>
              <a:spcAft>
                <a:spcPct val="0"/>
              </a:spcAft>
            </a:pPr>
            <a:r>
              <a:rPr lang="en-US" sz="1600" b="1" dirty="0"/>
              <a:t>servlet</a:t>
            </a:r>
            <a:endParaRPr lang="en-US" sz="1600" b="1" dirty="0">
              <a:solidFill>
                <a:schemeClr val="tx1"/>
              </a:solidFill>
              <a:latin typeface="Arial" charset="0"/>
              <a:ea typeface="ＭＳ Ｐゴシック" charset="-128"/>
            </a:endParaRPr>
          </a:p>
          <a:p>
            <a:pPr algn="ctr" eaLnBrk="0" fontAlgn="base" hangingPunct="0">
              <a:spcBef>
                <a:spcPct val="0"/>
              </a:spcBef>
              <a:spcAft>
                <a:spcPct val="0"/>
              </a:spcAft>
            </a:pPr>
            <a:endParaRPr kumimoji="0" lang="en-US" sz="1600" b="1"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257666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lstStyle/>
          <a:p>
            <a:r>
              <a:rPr lang="en-US" b="1" dirty="0"/>
              <a:t>The </a:t>
            </a:r>
            <a:r>
              <a:rPr lang="en-US" b="1" dirty="0" smtClean="0"/>
              <a:t>WEB_INF/web.xml </a:t>
            </a:r>
            <a:r>
              <a:rPr lang="en-US" b="1" dirty="0"/>
              <a:t>file</a:t>
            </a:r>
          </a:p>
        </p:txBody>
      </p:sp>
      <p:sp>
        <p:nvSpPr>
          <p:cNvPr id="6" name="Rectangle 5"/>
          <p:cNvSpPr/>
          <p:nvPr/>
        </p:nvSpPr>
        <p:spPr>
          <a:xfrm>
            <a:off x="685800" y="2057400"/>
            <a:ext cx="7696200" cy="3416320"/>
          </a:xfrm>
          <a:prstGeom prst="rect">
            <a:avLst/>
          </a:prstGeom>
          <a:solidFill>
            <a:schemeClr val="bg1">
              <a:lumMod val="75000"/>
            </a:schemeClr>
          </a:solidFill>
        </p:spPr>
        <p:txBody>
          <a:bodyPr wrap="square">
            <a:spAutoFit/>
          </a:bodyPr>
          <a:lstStyle/>
          <a:p>
            <a:r>
              <a:rPr lang="en-US" i="1" dirty="0"/>
              <a:t>&lt;web-app&gt;</a:t>
            </a:r>
          </a:p>
          <a:p>
            <a:r>
              <a:rPr lang="en-US" i="1" dirty="0"/>
              <a:t>		....</a:t>
            </a:r>
          </a:p>
          <a:p>
            <a:r>
              <a:rPr lang="en-US" i="1" dirty="0" smtClean="0"/>
              <a:t>&lt;</a:t>
            </a:r>
            <a:r>
              <a:rPr lang="en-US" i="1" dirty="0"/>
              <a:t>filter&gt;</a:t>
            </a:r>
          </a:p>
          <a:p>
            <a:r>
              <a:rPr lang="en-US" i="1" dirty="0"/>
              <a:t>        	&lt;filter-name&gt;</a:t>
            </a:r>
            <a:r>
              <a:rPr lang="en-US" i="1" dirty="0" err="1"/>
              <a:t>GigaSpacesHttpSessionFilter</a:t>
            </a:r>
            <a:r>
              <a:rPr lang="en-US" i="1" dirty="0"/>
              <a:t>&lt;/filter-name&gt;</a:t>
            </a:r>
          </a:p>
          <a:p>
            <a:r>
              <a:rPr lang="en-US" i="1" dirty="0"/>
              <a:t>        	&lt;filter-class&gt;</a:t>
            </a:r>
            <a:r>
              <a:rPr lang="en-US" i="1" dirty="0" err="1"/>
              <a:t>com.gigaspaces.httpsession.web.GigaSpacesHttpSessionFilter</a:t>
            </a:r>
            <a:r>
              <a:rPr lang="en-US" i="1" dirty="0"/>
              <a:t>&lt;/filter-class&gt;</a:t>
            </a:r>
          </a:p>
          <a:p>
            <a:r>
              <a:rPr lang="en-US" i="1" dirty="0" smtClean="0"/>
              <a:t>&lt;/</a:t>
            </a:r>
            <a:r>
              <a:rPr lang="en-US" i="1" dirty="0"/>
              <a:t>filter&gt;</a:t>
            </a:r>
          </a:p>
          <a:p>
            <a:r>
              <a:rPr lang="en-US" i="1" dirty="0"/>
              <a:t>        &lt;filter-mapping&gt;</a:t>
            </a:r>
          </a:p>
          <a:p>
            <a:r>
              <a:rPr lang="en-US" i="1" dirty="0"/>
              <a:t>            &lt;filter-name&gt;</a:t>
            </a:r>
            <a:r>
              <a:rPr lang="en-US" i="1" dirty="0" err="1"/>
              <a:t>GigaSpacesHttpSessionFilter</a:t>
            </a:r>
            <a:r>
              <a:rPr lang="en-US" i="1" dirty="0"/>
              <a:t>&lt;/filter-name&gt;</a:t>
            </a:r>
          </a:p>
          <a:p>
            <a:r>
              <a:rPr lang="en-US" i="1" dirty="0"/>
              <a:t>            &lt;</a:t>
            </a:r>
            <a:r>
              <a:rPr lang="en-US" i="1" dirty="0" err="1"/>
              <a:t>url</a:t>
            </a:r>
            <a:r>
              <a:rPr lang="en-US" i="1" dirty="0"/>
              <a:t>-pattern&gt;/*&lt;/</a:t>
            </a:r>
            <a:r>
              <a:rPr lang="en-US" i="1" dirty="0" err="1"/>
              <a:t>url</a:t>
            </a:r>
            <a:r>
              <a:rPr lang="en-US" i="1" dirty="0"/>
              <a:t>-pattern&gt;</a:t>
            </a:r>
          </a:p>
          <a:p>
            <a:r>
              <a:rPr lang="en-US" i="1" dirty="0"/>
              <a:t>        &lt;/filter-mapping&gt;</a:t>
            </a:r>
          </a:p>
          <a:p>
            <a:r>
              <a:rPr lang="en-US" i="1" dirty="0"/>
              <a:t>&lt;/web-app&gt;</a:t>
            </a:r>
          </a:p>
        </p:txBody>
      </p:sp>
      <p:sp>
        <p:nvSpPr>
          <p:cNvPr id="7" name="Rounded Rectangular Callout 6"/>
          <p:cNvSpPr/>
          <p:nvPr/>
        </p:nvSpPr>
        <p:spPr>
          <a:xfrm>
            <a:off x="6629400" y="1447800"/>
            <a:ext cx="2286000" cy="685800"/>
          </a:xfrm>
          <a:prstGeom prst="wedgeRoundRectCallout">
            <a:avLst>
              <a:gd name="adj1" fmla="val -51994"/>
              <a:gd name="adj2" fmla="val 152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to the following to your web.xml</a:t>
            </a:r>
            <a:endParaRPr lang="en-US" dirty="0"/>
          </a:p>
        </p:txBody>
      </p:sp>
    </p:spTree>
    <p:extLst>
      <p:ext uri="{BB962C8B-B14F-4D97-AF65-F5344CB8AC3E}">
        <p14:creationId xmlns:p14="http://schemas.microsoft.com/office/powerpoint/2010/main" val="393576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7F32975-EC93-4774-AC74-6AE00E0553D4}" type="slidenum">
              <a:rPr lang="en-US" smtClean="0"/>
              <a:pPr/>
              <a:t>13</a:t>
            </a:fld>
            <a:endParaRPr lang="en-US" dirty="0"/>
          </a:p>
        </p:txBody>
      </p:sp>
      <p:sp>
        <p:nvSpPr>
          <p:cNvPr id="5" name="Title 4"/>
          <p:cNvSpPr>
            <a:spLocks noGrp="1"/>
          </p:cNvSpPr>
          <p:nvPr>
            <p:ph type="title"/>
          </p:nvPr>
        </p:nvSpPr>
        <p:spPr/>
        <p:txBody>
          <a:bodyPr>
            <a:normAutofit/>
          </a:bodyPr>
          <a:lstStyle/>
          <a:p>
            <a:pPr algn="ctr"/>
            <a:r>
              <a:rPr lang="en-US" sz="6000" dirty="0" smtClean="0">
                <a:solidFill>
                  <a:schemeClr val="tx1"/>
                </a:solidFill>
              </a:rPr>
              <a:t>Demo!</a:t>
            </a:r>
            <a:endParaRPr lang="en-US" sz="6000" dirty="0">
              <a:solidFill>
                <a:schemeClr val="tx1"/>
              </a:solidFill>
            </a:endParaRPr>
          </a:p>
        </p:txBody>
      </p:sp>
      <p:pic>
        <p:nvPicPr>
          <p:cNvPr id="1028" name="Picture 4" descr="http://www.pc-freak.net/images/crossed-fingers-sign-of-the-cross-resembles-the-salvation-of-mankind-through-Christs-crucif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844824"/>
            <a:ext cx="4176464" cy="444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91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Demo</a:t>
            </a:r>
            <a:endParaRPr lang="en-US" b="1" dirty="0"/>
          </a:p>
        </p:txBody>
      </p:sp>
      <p:sp>
        <p:nvSpPr>
          <p:cNvPr id="5" name="Content Placeholder 4"/>
          <p:cNvSpPr>
            <a:spLocks noGrp="1"/>
          </p:cNvSpPr>
          <p:nvPr>
            <p:ph idx="1"/>
          </p:nvPr>
        </p:nvSpPr>
        <p:spPr/>
        <p:txBody>
          <a:bodyPr>
            <a:normAutofit/>
          </a:bodyPr>
          <a:lstStyle/>
          <a:p>
            <a:r>
              <a:rPr lang="en-US" sz="3600" dirty="0"/>
              <a:t>Single-Application Session Sharing</a:t>
            </a:r>
          </a:p>
          <a:p>
            <a:r>
              <a:rPr lang="en-US" sz="3600" dirty="0"/>
              <a:t>Multiple-Applications Session </a:t>
            </a:r>
            <a:r>
              <a:rPr lang="en-US" sz="3600" dirty="0" smtClean="0"/>
              <a:t>Sharing</a:t>
            </a:r>
          </a:p>
          <a:p>
            <a:pPr marL="0" indent="0" algn="ctr">
              <a:buNone/>
            </a:pPr>
            <a:endParaRPr lang="en-US" dirty="0"/>
          </a:p>
          <a:p>
            <a:pPr marL="0" indent="0" algn="ctr">
              <a:buNone/>
            </a:pPr>
            <a:r>
              <a:rPr lang="en-US" dirty="0" smtClean="0"/>
              <a:t>Available at:</a:t>
            </a:r>
            <a:endParaRPr lang="en-US" dirty="0"/>
          </a:p>
          <a:p>
            <a:pPr algn="ctr"/>
            <a:r>
              <a:rPr lang="en-US" dirty="0">
                <a:hlinkClick r:id="rId3"/>
              </a:rPr>
              <a:t>http://</a:t>
            </a:r>
            <a:r>
              <a:rPr lang="en-US" dirty="0" smtClean="0">
                <a:hlinkClick r:id="rId3"/>
              </a:rPr>
              <a:t>docs.gigaspaces.com/xap100/global-http-session-sharing-configuration.html#example</a:t>
            </a:r>
            <a:r>
              <a:rPr lang="en-US" dirty="0" smtClean="0"/>
              <a:t> </a:t>
            </a:r>
            <a:endParaRPr lang="en-US" dirty="0"/>
          </a:p>
          <a:p>
            <a:endParaRPr lang="en-US" dirty="0"/>
          </a:p>
        </p:txBody>
      </p:sp>
    </p:spTree>
    <p:extLst>
      <p:ext uri="{BB962C8B-B14F-4D97-AF65-F5344CB8AC3E}">
        <p14:creationId xmlns:p14="http://schemas.microsoft.com/office/powerpoint/2010/main" val="2809106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lstStyle/>
          <a:p>
            <a:r>
              <a:rPr lang="en-US" b="1" dirty="0"/>
              <a:t>The WEB_INF/shiro.ini file</a:t>
            </a:r>
          </a:p>
        </p:txBody>
      </p:sp>
      <p:sp>
        <p:nvSpPr>
          <p:cNvPr id="6" name="Rectangle 5"/>
          <p:cNvSpPr/>
          <p:nvPr/>
        </p:nvSpPr>
        <p:spPr>
          <a:xfrm>
            <a:off x="152400" y="990600"/>
            <a:ext cx="8686800" cy="5370701"/>
          </a:xfrm>
          <a:prstGeom prst="rect">
            <a:avLst/>
          </a:prstGeom>
        </p:spPr>
        <p:txBody>
          <a:bodyPr wrap="square">
            <a:spAutoFit/>
          </a:bodyPr>
          <a:lstStyle/>
          <a:p>
            <a:r>
              <a:rPr lang="en-US" sz="700" i="1" dirty="0"/>
              <a:t>[main]</a:t>
            </a:r>
          </a:p>
          <a:p>
            <a:r>
              <a:rPr lang="en-US" sz="700" i="1" dirty="0"/>
              <a:t>	# space proxy </a:t>
            </a:r>
            <a:r>
              <a:rPr lang="en-US" sz="700" i="1" dirty="0" err="1"/>
              <a:t>wraper</a:t>
            </a:r>
            <a:endParaRPr lang="en-US" sz="700" i="1" dirty="0"/>
          </a:p>
          <a:p>
            <a:r>
              <a:rPr lang="en-US" sz="700" i="1" dirty="0"/>
              <a:t>	connector = </a:t>
            </a:r>
            <a:r>
              <a:rPr lang="en-US" sz="700" i="1" dirty="0" err="1"/>
              <a:t>com.gigaspaces.httpsession.SpaceConnector</a:t>
            </a:r>
            <a:endParaRPr lang="en-US" sz="700" i="1" dirty="0"/>
          </a:p>
          <a:p>
            <a:r>
              <a:rPr lang="en-US" sz="700" i="1" dirty="0"/>
              <a:t>	connector.url = jini://*/*/sessionSpace</a:t>
            </a:r>
          </a:p>
          <a:p>
            <a:r>
              <a:rPr lang="en-US" sz="700" i="1" dirty="0"/>
              <a:t>	# When using secured </a:t>
            </a:r>
            <a:r>
              <a:rPr lang="en-US" sz="700" i="1" dirty="0" err="1"/>
              <a:t>GigaSpace</a:t>
            </a:r>
            <a:r>
              <a:rPr lang="en-US" sz="700" i="1" dirty="0"/>
              <a:t> cluster, pass the credentials here</a:t>
            </a:r>
          </a:p>
          <a:p>
            <a:r>
              <a:rPr lang="en-US" sz="700" i="1" dirty="0"/>
              <a:t>	# </a:t>
            </a:r>
            <a:r>
              <a:rPr lang="en-US" sz="700" i="1" dirty="0" err="1"/>
              <a:t>connector.username</a:t>
            </a:r>
            <a:r>
              <a:rPr lang="en-US" sz="700" i="1" dirty="0"/>
              <a:t> = &lt;username&gt;</a:t>
            </a:r>
          </a:p>
          <a:p>
            <a:r>
              <a:rPr lang="en-US" sz="700" i="1" dirty="0"/>
              <a:t>	# </a:t>
            </a:r>
            <a:r>
              <a:rPr lang="en-US" sz="700" i="1" dirty="0" err="1"/>
              <a:t>connector.password</a:t>
            </a:r>
            <a:r>
              <a:rPr lang="en-US" sz="700" i="1" dirty="0"/>
              <a:t> = &lt;password&gt;</a:t>
            </a:r>
          </a:p>
          <a:p>
            <a:r>
              <a:rPr lang="en-US" sz="700" i="1" dirty="0"/>
              <a:t>	# Default lease is 30 minutes - 30 * 60 * 1000 = 1800000</a:t>
            </a:r>
          </a:p>
          <a:p>
            <a:r>
              <a:rPr lang="en-US" sz="700" i="1" dirty="0"/>
              <a:t>	</a:t>
            </a:r>
            <a:r>
              <a:rPr lang="en-US" sz="700" i="1" dirty="0" err="1"/>
              <a:t>connector.sessionLease</a:t>
            </a:r>
            <a:r>
              <a:rPr lang="en-US" sz="700" i="1" dirty="0"/>
              <a:t> = 1800000</a:t>
            </a:r>
          </a:p>
          <a:p>
            <a:r>
              <a:rPr lang="en-US" sz="700" i="1" dirty="0"/>
              <a:t>	# Default read timeout is 5 minutes = 5 * 60 * 1000 = 300000</a:t>
            </a:r>
          </a:p>
          <a:p>
            <a:r>
              <a:rPr lang="en-US" sz="700" i="1" dirty="0"/>
              <a:t>	</a:t>
            </a:r>
            <a:r>
              <a:rPr lang="en-US" sz="700" i="1" dirty="0" err="1"/>
              <a:t>connector.readTimeout</a:t>
            </a:r>
            <a:r>
              <a:rPr lang="en-US" sz="700" i="1" dirty="0"/>
              <a:t> = 300000</a:t>
            </a:r>
          </a:p>
          <a:p>
            <a:r>
              <a:rPr lang="en-US" sz="700" i="1" dirty="0"/>
              <a:t>	</a:t>
            </a:r>
          </a:p>
          <a:p>
            <a:r>
              <a:rPr lang="en-US" sz="700" i="1" dirty="0"/>
              <a:t>	</a:t>
            </a:r>
            <a:r>
              <a:rPr lang="en-US" sz="700" i="1" dirty="0" err="1"/>
              <a:t>sessionManager</a:t>
            </a:r>
            <a:r>
              <a:rPr lang="en-US" sz="700" i="1" dirty="0"/>
              <a:t> = </a:t>
            </a:r>
            <a:r>
              <a:rPr lang="en-US" sz="700" i="1" dirty="0" err="1"/>
              <a:t>com.gigaspaces.httpsession.GigaSpacesWebSessionManager</a:t>
            </a:r>
            <a:endParaRPr lang="en-US" sz="700" i="1" dirty="0"/>
          </a:p>
          <a:p>
            <a:r>
              <a:rPr lang="en-US" sz="700" i="1" dirty="0"/>
              <a:t>	</a:t>
            </a:r>
          </a:p>
          <a:p>
            <a:r>
              <a:rPr lang="en-US" sz="700" i="1" dirty="0"/>
              <a:t>	#set the </a:t>
            </a:r>
            <a:r>
              <a:rPr lang="en-US" sz="700" i="1" dirty="0" err="1"/>
              <a:t>sessionManager</a:t>
            </a:r>
            <a:r>
              <a:rPr lang="en-US" sz="700" i="1" dirty="0"/>
              <a:t> to use an enterprise cache for backing storage:</a:t>
            </a:r>
          </a:p>
          <a:p>
            <a:r>
              <a:rPr lang="en-US" sz="700" i="1" dirty="0"/>
              <a:t>	</a:t>
            </a:r>
            <a:r>
              <a:rPr lang="en-US" sz="700" i="1" dirty="0" err="1"/>
              <a:t>sessionDAO</a:t>
            </a:r>
            <a:r>
              <a:rPr lang="en-US" sz="700" i="1" dirty="0"/>
              <a:t> = </a:t>
            </a:r>
            <a:r>
              <a:rPr lang="en-US" sz="700" i="1" dirty="0" err="1"/>
              <a:t>org.apache.shiro.session.mgt.eis.EnterpriseCacheSessionDAO</a:t>
            </a:r>
            <a:endParaRPr lang="en-US" sz="700" i="1" dirty="0"/>
          </a:p>
          <a:p>
            <a:r>
              <a:rPr lang="en-US" sz="700" i="1" dirty="0"/>
              <a:t>	</a:t>
            </a:r>
            <a:r>
              <a:rPr lang="en-US" sz="700" i="1" dirty="0" err="1"/>
              <a:t>sessionManager.sessionDAO</a:t>
            </a:r>
            <a:r>
              <a:rPr lang="en-US" sz="700" i="1" dirty="0"/>
              <a:t> = $</a:t>
            </a:r>
            <a:r>
              <a:rPr lang="en-US" sz="700" i="1" dirty="0" err="1"/>
              <a:t>sessionDAO</a:t>
            </a:r>
            <a:endParaRPr lang="en-US" sz="700" i="1" dirty="0"/>
          </a:p>
          <a:p>
            <a:r>
              <a:rPr lang="en-US" sz="700" i="1" dirty="0"/>
              <a:t>	</a:t>
            </a:r>
          </a:p>
          <a:p>
            <a:r>
              <a:rPr lang="en-US" sz="700" i="1" dirty="0"/>
              <a:t>	# ensure the </a:t>
            </a:r>
            <a:r>
              <a:rPr lang="en-US" sz="700" i="1" dirty="0" err="1"/>
              <a:t>securityManager</a:t>
            </a:r>
            <a:r>
              <a:rPr lang="en-US" sz="700" i="1" dirty="0"/>
              <a:t> uses our native </a:t>
            </a:r>
            <a:r>
              <a:rPr lang="en-US" sz="700" i="1" dirty="0" err="1"/>
              <a:t>SessionManager</a:t>
            </a:r>
            <a:r>
              <a:rPr lang="en-US" sz="700" i="1" dirty="0"/>
              <a:t>:</a:t>
            </a:r>
          </a:p>
          <a:p>
            <a:r>
              <a:rPr lang="en-US" sz="700" i="1" dirty="0"/>
              <a:t>	</a:t>
            </a:r>
            <a:r>
              <a:rPr lang="en-US" sz="700" i="1" dirty="0" err="1"/>
              <a:t>securityManager.sessionManager</a:t>
            </a:r>
            <a:r>
              <a:rPr lang="en-US" sz="700" i="1" dirty="0"/>
              <a:t> = $</a:t>
            </a:r>
            <a:r>
              <a:rPr lang="en-US" sz="700" i="1" dirty="0" err="1"/>
              <a:t>sessionManager</a:t>
            </a:r>
            <a:endParaRPr lang="en-US" sz="700" i="1" dirty="0"/>
          </a:p>
          <a:p>
            <a:r>
              <a:rPr lang="en-US" sz="700" i="1" dirty="0"/>
              <a:t>	</a:t>
            </a:r>
          </a:p>
          <a:p>
            <a:r>
              <a:rPr lang="en-US" sz="700" i="1" dirty="0"/>
              <a:t>	# whatever your </a:t>
            </a:r>
            <a:r>
              <a:rPr lang="en-US" sz="700" i="1" dirty="0" err="1"/>
              <a:t>CacheManager</a:t>
            </a:r>
            <a:r>
              <a:rPr lang="en-US" sz="700" i="1" dirty="0"/>
              <a:t> implementation is, for example:</a:t>
            </a:r>
          </a:p>
          <a:p>
            <a:r>
              <a:rPr lang="en-US" sz="700" i="1" dirty="0"/>
              <a:t>	</a:t>
            </a:r>
            <a:r>
              <a:rPr lang="en-US" sz="700" i="1" dirty="0" err="1"/>
              <a:t>cacheManager</a:t>
            </a:r>
            <a:r>
              <a:rPr lang="en-US" sz="700" i="1" dirty="0"/>
              <a:t> = </a:t>
            </a:r>
            <a:r>
              <a:rPr lang="en-US" sz="700" i="1" dirty="0" err="1"/>
              <a:t>com.gigaspaces.httpsession.sessions.GigaSpacesCacheManager</a:t>
            </a:r>
            <a:endParaRPr lang="en-US" sz="700" i="1" dirty="0"/>
          </a:p>
          <a:p>
            <a:r>
              <a:rPr lang="en-US" sz="700" i="1" dirty="0"/>
              <a:t>	</a:t>
            </a:r>
          </a:p>
          <a:p>
            <a:r>
              <a:rPr lang="en-US" sz="700" i="1" dirty="0"/>
              <a:t>	# Model Manager service</a:t>
            </a:r>
          </a:p>
          <a:p>
            <a:r>
              <a:rPr lang="en-US" sz="700" i="1" dirty="0"/>
              <a:t>	</a:t>
            </a:r>
            <a:r>
              <a:rPr lang="en-US" sz="700" i="1" dirty="0" err="1"/>
              <a:t>storeMode</a:t>
            </a:r>
            <a:r>
              <a:rPr lang="en-US" sz="700" i="1" dirty="0"/>
              <a:t> = </a:t>
            </a:r>
            <a:r>
              <a:rPr lang="en-US" sz="700" i="1" dirty="0" err="1"/>
              <a:t>com.gigaspaces.httpsession.sessions.DeltaStoreMode</a:t>
            </a:r>
            <a:endParaRPr lang="en-US" sz="700" i="1" dirty="0"/>
          </a:p>
          <a:p>
            <a:r>
              <a:rPr lang="en-US" sz="700" i="1" dirty="0"/>
              <a:t>	</a:t>
            </a:r>
            <a:r>
              <a:rPr lang="en-US" sz="700" i="1" dirty="0" err="1"/>
              <a:t>storeMode.connector</a:t>
            </a:r>
            <a:r>
              <a:rPr lang="en-US" sz="700" i="1" dirty="0"/>
              <a:t> = $connector</a:t>
            </a:r>
          </a:p>
          <a:p>
            <a:r>
              <a:rPr lang="en-US" sz="700" i="1" dirty="0"/>
              <a:t>	#</a:t>
            </a:r>
            <a:r>
              <a:rPr lang="en-US" sz="700" i="1" dirty="0" err="1"/>
              <a:t>storeMode.changeStrategy</a:t>
            </a:r>
            <a:r>
              <a:rPr lang="en-US" sz="700" i="1" dirty="0"/>
              <a:t> = </a:t>
            </a:r>
            <a:r>
              <a:rPr lang="en-US" sz="700" i="1" dirty="0" err="1"/>
              <a:t>com.gigaspaces.httpsession.policies.FailFastChangeStrategy</a:t>
            </a:r>
            <a:endParaRPr lang="en-US" sz="700" i="1" dirty="0"/>
          </a:p>
          <a:p>
            <a:r>
              <a:rPr lang="en-US" sz="700" i="1" dirty="0"/>
              <a:t>	listener1 = </a:t>
            </a:r>
            <a:r>
              <a:rPr lang="en-US" sz="700" i="1" dirty="0" err="1"/>
              <a:t>com.gigaspaces.httpsession.policies.TraceListener</a:t>
            </a:r>
            <a:endParaRPr lang="en-US" sz="700" i="1" dirty="0"/>
          </a:p>
          <a:p>
            <a:r>
              <a:rPr lang="en-US" sz="700" i="1" dirty="0"/>
              <a:t>	</a:t>
            </a:r>
            <a:r>
              <a:rPr lang="en-US" sz="700" i="1" dirty="0" err="1"/>
              <a:t>storeMode.listener</a:t>
            </a:r>
            <a:r>
              <a:rPr lang="en-US" sz="700" i="1" dirty="0"/>
              <a:t> = $listener1</a:t>
            </a:r>
          </a:p>
          <a:p>
            <a:r>
              <a:rPr lang="en-US" sz="700" i="1" dirty="0"/>
              <a:t>	</a:t>
            </a:r>
          </a:p>
          <a:p>
            <a:r>
              <a:rPr lang="en-US" sz="700" i="1" dirty="0"/>
              <a:t>	</a:t>
            </a:r>
            <a:r>
              <a:rPr lang="en-US" sz="700" i="1" dirty="0" err="1"/>
              <a:t>cacheManager.storeMode</a:t>
            </a:r>
            <a:r>
              <a:rPr lang="en-US" sz="700" i="1" dirty="0"/>
              <a:t> = $</a:t>
            </a:r>
            <a:r>
              <a:rPr lang="en-US" sz="700" i="1" dirty="0" err="1"/>
              <a:t>storeMode</a:t>
            </a:r>
            <a:endParaRPr lang="en-US" sz="700" i="1" dirty="0"/>
          </a:p>
          <a:p>
            <a:r>
              <a:rPr lang="en-US" sz="700" i="1" dirty="0"/>
              <a:t>	# Serialization Service</a:t>
            </a:r>
          </a:p>
          <a:p>
            <a:r>
              <a:rPr lang="en-US" sz="700" i="1" dirty="0"/>
              <a:t>	</a:t>
            </a:r>
            <a:r>
              <a:rPr lang="en-US" sz="700" i="1" dirty="0" err="1"/>
              <a:t>serializer</a:t>
            </a:r>
            <a:r>
              <a:rPr lang="en-US" sz="700" i="1" dirty="0"/>
              <a:t> = </a:t>
            </a:r>
            <a:r>
              <a:rPr lang="en-US" sz="700" i="1" dirty="0" err="1"/>
              <a:t>com.gigaspaces.httpsession.serialize.KryoSerializerImpl</a:t>
            </a:r>
            <a:endParaRPr lang="en-US" sz="700" i="1" dirty="0"/>
          </a:p>
          <a:p>
            <a:r>
              <a:rPr lang="en-US" sz="700" i="1" dirty="0"/>
              <a:t>	</a:t>
            </a:r>
            <a:r>
              <a:rPr lang="en-US" sz="700" i="1" dirty="0" err="1"/>
              <a:t>serializer.logLevel</a:t>
            </a:r>
            <a:r>
              <a:rPr lang="en-US" sz="700" i="1" dirty="0"/>
              <a:t> = 1</a:t>
            </a:r>
          </a:p>
          <a:p>
            <a:r>
              <a:rPr lang="en-US" sz="700" i="1" dirty="0"/>
              <a:t>	#### classes </a:t>
            </a:r>
            <a:r>
              <a:rPr lang="en-US" sz="700" i="1" dirty="0" err="1"/>
              <a:t>registation</a:t>
            </a:r>
            <a:r>
              <a:rPr lang="en-US" sz="700" i="1" dirty="0"/>
              <a:t>: class1, class2, ...,</a:t>
            </a:r>
            <a:r>
              <a:rPr lang="en-US" sz="700" i="1" dirty="0" err="1"/>
              <a:t>classN</a:t>
            </a:r>
            <a:endParaRPr lang="en-US" sz="700" i="1" dirty="0"/>
          </a:p>
          <a:p>
            <a:r>
              <a:rPr lang="en-US" sz="700" i="1" dirty="0"/>
              <a:t>	#</a:t>
            </a:r>
            <a:r>
              <a:rPr lang="en-US" sz="700" i="1" dirty="0" err="1"/>
              <a:t>serializer.classes</a:t>
            </a:r>
            <a:r>
              <a:rPr lang="en-US" sz="700" i="1" dirty="0"/>
              <a:t> = com.pak1.myClass1 , com.pak2.myClass2</a:t>
            </a:r>
          </a:p>
          <a:p>
            <a:r>
              <a:rPr lang="en-US" sz="700" i="1" dirty="0"/>
              <a:t>	</a:t>
            </a:r>
            <a:r>
              <a:rPr lang="en-US" sz="700" i="1" dirty="0" err="1"/>
              <a:t>cacheManager.serializer</a:t>
            </a:r>
            <a:r>
              <a:rPr lang="en-US" sz="700" i="1" dirty="0"/>
              <a:t> = $</a:t>
            </a:r>
            <a:r>
              <a:rPr lang="en-US" sz="700" i="1" dirty="0" err="1"/>
              <a:t>serializer</a:t>
            </a:r>
            <a:endParaRPr lang="en-US" sz="700" i="1" dirty="0"/>
          </a:p>
          <a:p>
            <a:r>
              <a:rPr lang="en-US" sz="700" i="1" dirty="0"/>
              <a:t>	# Session Policy Service</a:t>
            </a:r>
          </a:p>
          <a:p>
            <a:r>
              <a:rPr lang="en-US" sz="700" i="1" dirty="0"/>
              <a:t>	policy = </a:t>
            </a:r>
            <a:r>
              <a:rPr lang="en-US" sz="700" i="1" dirty="0" err="1"/>
              <a:t>com.gigaspaces.httpsession.policies.SessionPolicyWithoutLogin</a:t>
            </a:r>
            <a:endParaRPr lang="en-US" sz="700" i="1" dirty="0"/>
          </a:p>
          <a:p>
            <a:r>
              <a:rPr lang="en-US" sz="700" i="1" dirty="0"/>
              <a:t>	</a:t>
            </a:r>
            <a:r>
              <a:rPr lang="en-US" sz="700" i="1" dirty="0" err="1"/>
              <a:t>policy.connector</a:t>
            </a:r>
            <a:r>
              <a:rPr lang="en-US" sz="700" i="1" dirty="0"/>
              <a:t> = $connector</a:t>
            </a:r>
          </a:p>
          <a:p>
            <a:r>
              <a:rPr lang="en-US" sz="700" i="1" dirty="0"/>
              <a:t>	</a:t>
            </a:r>
            <a:r>
              <a:rPr lang="en-US" sz="700" i="1" dirty="0" err="1"/>
              <a:t>policy.storeMode</a:t>
            </a:r>
            <a:r>
              <a:rPr lang="en-US" sz="700" i="1" dirty="0"/>
              <a:t> = $</a:t>
            </a:r>
            <a:r>
              <a:rPr lang="en-US" sz="700" i="1" dirty="0" err="1"/>
              <a:t>storeMode</a:t>
            </a:r>
            <a:endParaRPr lang="en-US" sz="700" i="1" dirty="0"/>
          </a:p>
          <a:p>
            <a:r>
              <a:rPr lang="en-US" sz="700" i="1" dirty="0"/>
              <a:t>	</a:t>
            </a:r>
          </a:p>
          <a:p>
            <a:r>
              <a:rPr lang="en-US" sz="700" i="1" dirty="0"/>
              <a:t>	</a:t>
            </a:r>
            <a:r>
              <a:rPr lang="en-US" sz="700" i="1" dirty="0" err="1"/>
              <a:t>cacheManager.policy</a:t>
            </a:r>
            <a:r>
              <a:rPr lang="en-US" sz="700" i="1" dirty="0"/>
              <a:t> = $policy</a:t>
            </a:r>
          </a:p>
          <a:p>
            <a:r>
              <a:rPr lang="en-US" sz="700" i="1" dirty="0"/>
              <a:t>	# space proxy setter</a:t>
            </a:r>
          </a:p>
          <a:p>
            <a:r>
              <a:rPr lang="en-US" sz="700" i="1" dirty="0"/>
              <a:t>	</a:t>
            </a:r>
            <a:r>
              <a:rPr lang="en-US" sz="700" i="1" dirty="0" err="1"/>
              <a:t>cacheManager.connector</a:t>
            </a:r>
            <a:r>
              <a:rPr lang="en-US" sz="700" i="1" dirty="0"/>
              <a:t>= $connector</a:t>
            </a:r>
          </a:p>
          <a:p>
            <a:r>
              <a:rPr lang="en-US" sz="700" i="1" dirty="0"/>
              <a:t>	</a:t>
            </a:r>
          </a:p>
          <a:p>
            <a:r>
              <a:rPr lang="en-US" sz="700" i="1" dirty="0"/>
              <a:t>	# This will use GigaSpaces for _all_ of </a:t>
            </a:r>
            <a:r>
              <a:rPr lang="en-US" sz="700" i="1" dirty="0" err="1"/>
              <a:t>Shiro's</a:t>
            </a:r>
            <a:r>
              <a:rPr lang="en-US" sz="700" i="1" dirty="0"/>
              <a:t> caching needs (realms, </a:t>
            </a:r>
            <a:r>
              <a:rPr lang="en-US" sz="700" i="1" dirty="0" err="1"/>
              <a:t>etc</a:t>
            </a:r>
            <a:r>
              <a:rPr lang="en-US" sz="700" i="1" dirty="0"/>
              <a:t>), not just for Session storage.</a:t>
            </a:r>
          </a:p>
          <a:p>
            <a:r>
              <a:rPr lang="en-US" sz="700" i="1" dirty="0"/>
              <a:t>	</a:t>
            </a:r>
            <a:r>
              <a:rPr lang="en-US" sz="700" i="1" dirty="0" err="1"/>
              <a:t>securityManager.cacheManager</a:t>
            </a:r>
            <a:r>
              <a:rPr lang="en-US" sz="700" i="1" dirty="0"/>
              <a:t> = $</a:t>
            </a:r>
            <a:r>
              <a:rPr lang="en-US" sz="700" i="1" dirty="0" err="1"/>
              <a:t>cacheManager</a:t>
            </a:r>
            <a:endParaRPr lang="en-US" sz="700" i="1" dirty="0"/>
          </a:p>
        </p:txBody>
      </p:sp>
      <p:sp>
        <p:nvSpPr>
          <p:cNvPr id="7" name="Rounded Rectangular Callout 6"/>
          <p:cNvSpPr/>
          <p:nvPr/>
        </p:nvSpPr>
        <p:spPr>
          <a:xfrm>
            <a:off x="5867400" y="1497189"/>
            <a:ext cx="2286000" cy="685800"/>
          </a:xfrm>
          <a:prstGeom prst="wedgeRoundRectCallout">
            <a:avLst>
              <a:gd name="adj1" fmla="val -155449"/>
              <a:gd name="adj2" fmla="val -60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Grid URL</a:t>
            </a:r>
            <a:endParaRPr lang="en-US" dirty="0"/>
          </a:p>
        </p:txBody>
      </p:sp>
    </p:spTree>
    <p:extLst>
      <p:ext uri="{BB962C8B-B14F-4D97-AF65-F5344CB8AC3E}">
        <p14:creationId xmlns:p14="http://schemas.microsoft.com/office/powerpoint/2010/main" val="570184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19200"/>
            <a:ext cx="8229600" cy="4800600"/>
          </a:xfrm>
        </p:spPr>
        <p:txBody>
          <a:bodyPr>
            <a:normAutofit fontScale="32500" lnSpcReduction="20000"/>
          </a:bodyPr>
          <a:lstStyle/>
          <a:p>
            <a:pPr marL="0" indent="0">
              <a:buNone/>
            </a:pPr>
            <a:r>
              <a:rPr lang="en-US" i="1" dirty="0">
                <a:solidFill>
                  <a:schemeClr val="tx1"/>
                </a:solidFill>
              </a:rPr>
              <a:t>[users]</a:t>
            </a:r>
          </a:p>
          <a:p>
            <a:pPr marL="0" indent="0">
              <a:buNone/>
            </a:pPr>
            <a:r>
              <a:rPr lang="en-US" i="1" dirty="0">
                <a:solidFill>
                  <a:schemeClr val="tx1"/>
                </a:solidFill>
              </a:rPr>
              <a:t># format: username = password, role1, role2, ..., </a:t>
            </a:r>
            <a:r>
              <a:rPr lang="en-US" i="1" dirty="0" err="1">
                <a:solidFill>
                  <a:schemeClr val="tx1"/>
                </a:solidFill>
              </a:rPr>
              <a:t>roleN</a:t>
            </a:r>
            <a:endParaRPr lang="en-US" i="1" dirty="0">
              <a:solidFill>
                <a:schemeClr val="tx1"/>
              </a:solidFill>
            </a:endParaRPr>
          </a:p>
          <a:p>
            <a:pPr marL="0" indent="0">
              <a:buNone/>
            </a:pPr>
            <a:r>
              <a:rPr lang="en-US" i="1" dirty="0">
                <a:solidFill>
                  <a:schemeClr val="tx1"/>
                </a:solidFill>
              </a:rPr>
              <a:t>root = </a:t>
            </a:r>
            <a:r>
              <a:rPr lang="en-US" i="1" dirty="0" err="1">
                <a:solidFill>
                  <a:schemeClr val="tx1"/>
                </a:solidFill>
              </a:rPr>
              <a:t>secret,admin</a:t>
            </a:r>
            <a:endParaRPr lang="en-US" i="1" dirty="0">
              <a:solidFill>
                <a:schemeClr val="tx1"/>
              </a:solidFill>
            </a:endParaRPr>
          </a:p>
          <a:p>
            <a:pPr marL="0" indent="0">
              <a:buNone/>
            </a:pPr>
            <a:r>
              <a:rPr lang="en-US" i="1" dirty="0">
                <a:solidFill>
                  <a:schemeClr val="tx1"/>
                </a:solidFill>
              </a:rPr>
              <a:t>guest = </a:t>
            </a:r>
            <a:r>
              <a:rPr lang="en-US" i="1" dirty="0" err="1">
                <a:solidFill>
                  <a:schemeClr val="tx1"/>
                </a:solidFill>
              </a:rPr>
              <a:t>guest,guest</a:t>
            </a:r>
            <a:endParaRPr lang="en-US" i="1" dirty="0">
              <a:solidFill>
                <a:schemeClr val="tx1"/>
              </a:solidFill>
            </a:endParaRPr>
          </a:p>
          <a:p>
            <a:pPr marL="0" indent="0">
              <a:buNone/>
            </a:pPr>
            <a:r>
              <a:rPr lang="en-US" i="1" dirty="0" err="1">
                <a:solidFill>
                  <a:schemeClr val="tx1"/>
                </a:solidFill>
              </a:rPr>
              <a:t>presidentskroob</a:t>
            </a:r>
            <a:r>
              <a:rPr lang="en-US" i="1" dirty="0">
                <a:solidFill>
                  <a:schemeClr val="tx1"/>
                </a:solidFill>
              </a:rPr>
              <a:t> = 12345,president</a:t>
            </a:r>
          </a:p>
          <a:p>
            <a:pPr marL="0" indent="0">
              <a:buNone/>
            </a:pPr>
            <a:r>
              <a:rPr lang="en-US" i="1" dirty="0" err="1">
                <a:solidFill>
                  <a:schemeClr val="tx1"/>
                </a:solidFill>
              </a:rPr>
              <a:t>darkhelmet</a:t>
            </a:r>
            <a:r>
              <a:rPr lang="en-US" i="1" dirty="0">
                <a:solidFill>
                  <a:schemeClr val="tx1"/>
                </a:solidFill>
              </a:rPr>
              <a:t> = </a:t>
            </a:r>
            <a:r>
              <a:rPr lang="en-US" i="1" dirty="0" err="1">
                <a:solidFill>
                  <a:schemeClr val="tx1"/>
                </a:solidFill>
              </a:rPr>
              <a:t>ludicrousspeed,darklord,schwartz</a:t>
            </a:r>
            <a:endParaRPr lang="en-US" i="1" dirty="0">
              <a:solidFill>
                <a:schemeClr val="tx1"/>
              </a:solidFill>
            </a:endParaRPr>
          </a:p>
          <a:p>
            <a:pPr marL="0" indent="0">
              <a:buNone/>
            </a:pPr>
            <a:r>
              <a:rPr lang="en-US" i="1" dirty="0" err="1">
                <a:solidFill>
                  <a:schemeClr val="tx1"/>
                </a:solidFill>
              </a:rPr>
              <a:t>lonestarr</a:t>
            </a:r>
            <a:r>
              <a:rPr lang="en-US" i="1" dirty="0">
                <a:solidFill>
                  <a:schemeClr val="tx1"/>
                </a:solidFill>
              </a:rPr>
              <a:t> = </a:t>
            </a:r>
            <a:r>
              <a:rPr lang="en-US" i="1" dirty="0" err="1">
                <a:solidFill>
                  <a:schemeClr val="tx1"/>
                </a:solidFill>
              </a:rPr>
              <a:t>vespa,goodguy,schwartz</a:t>
            </a:r>
            <a:endParaRPr lang="en-US" i="1" dirty="0">
              <a:solidFill>
                <a:schemeClr val="tx1"/>
              </a:solidFill>
            </a:endParaRPr>
          </a:p>
          <a:p>
            <a:pPr marL="0" indent="0">
              <a:buNone/>
            </a:pPr>
            <a:endParaRPr lang="en-US" i="1" dirty="0">
              <a:solidFill>
                <a:schemeClr val="tx1"/>
              </a:solidFill>
            </a:endParaRPr>
          </a:p>
          <a:p>
            <a:pPr marL="0" indent="0">
              <a:buNone/>
            </a:pPr>
            <a:r>
              <a:rPr lang="en-US" i="1" dirty="0">
                <a:solidFill>
                  <a:schemeClr val="tx1"/>
                </a:solidFill>
              </a:rPr>
              <a:t>[roles]</a:t>
            </a:r>
          </a:p>
          <a:p>
            <a:pPr marL="0" indent="0">
              <a:buNone/>
            </a:pPr>
            <a:r>
              <a:rPr lang="en-US" i="1" dirty="0">
                <a:solidFill>
                  <a:schemeClr val="tx1"/>
                </a:solidFill>
              </a:rPr>
              <a:t># format: </a:t>
            </a:r>
            <a:r>
              <a:rPr lang="en-US" i="1" dirty="0" err="1">
                <a:solidFill>
                  <a:schemeClr val="tx1"/>
                </a:solidFill>
              </a:rPr>
              <a:t>roleName</a:t>
            </a:r>
            <a:r>
              <a:rPr lang="en-US" i="1" dirty="0">
                <a:solidFill>
                  <a:schemeClr val="tx1"/>
                </a:solidFill>
              </a:rPr>
              <a:t> = permission1, permission2, ..., </a:t>
            </a:r>
            <a:r>
              <a:rPr lang="en-US" i="1" dirty="0" err="1">
                <a:solidFill>
                  <a:schemeClr val="tx1"/>
                </a:solidFill>
              </a:rPr>
              <a:t>permissionN</a:t>
            </a:r>
            <a:endParaRPr lang="en-US" i="1" dirty="0">
              <a:solidFill>
                <a:schemeClr val="tx1"/>
              </a:solidFill>
            </a:endParaRPr>
          </a:p>
          <a:p>
            <a:pPr marL="0" indent="0">
              <a:buNone/>
            </a:pPr>
            <a:r>
              <a:rPr lang="en-US" i="1" dirty="0">
                <a:solidFill>
                  <a:schemeClr val="tx1"/>
                </a:solidFill>
              </a:rPr>
              <a:t>admin = *</a:t>
            </a:r>
          </a:p>
          <a:p>
            <a:pPr marL="0" indent="0">
              <a:buNone/>
            </a:pPr>
            <a:r>
              <a:rPr lang="en-US" i="1" dirty="0" err="1">
                <a:solidFill>
                  <a:schemeClr val="tx1"/>
                </a:solidFill>
              </a:rPr>
              <a:t>schwartz</a:t>
            </a:r>
            <a:r>
              <a:rPr lang="en-US" i="1" dirty="0">
                <a:solidFill>
                  <a:schemeClr val="tx1"/>
                </a:solidFill>
              </a:rPr>
              <a:t> = </a:t>
            </a:r>
            <a:r>
              <a:rPr lang="en-US" i="1" dirty="0" err="1">
                <a:solidFill>
                  <a:schemeClr val="tx1"/>
                </a:solidFill>
              </a:rPr>
              <a:t>lightsaber</a:t>
            </a:r>
            <a:r>
              <a:rPr lang="en-US" i="1" dirty="0">
                <a:solidFill>
                  <a:schemeClr val="tx1"/>
                </a:solidFill>
              </a:rPr>
              <a:t>:*</a:t>
            </a:r>
          </a:p>
          <a:p>
            <a:pPr marL="0" indent="0">
              <a:buNone/>
            </a:pPr>
            <a:r>
              <a:rPr lang="en-US" i="1" dirty="0" err="1">
                <a:solidFill>
                  <a:schemeClr val="tx1"/>
                </a:solidFill>
              </a:rPr>
              <a:t>goodguy</a:t>
            </a:r>
            <a:r>
              <a:rPr lang="en-US" i="1" dirty="0">
                <a:solidFill>
                  <a:schemeClr val="tx1"/>
                </a:solidFill>
              </a:rPr>
              <a:t> = winnebago:drive:eagle5</a:t>
            </a:r>
          </a:p>
          <a:p>
            <a:pPr marL="0" indent="0">
              <a:buNone/>
            </a:pPr>
            <a:endParaRPr lang="en-US" i="1" dirty="0">
              <a:solidFill>
                <a:schemeClr val="tx1"/>
              </a:solidFill>
            </a:endParaRPr>
          </a:p>
          <a:p>
            <a:pPr marL="0" indent="0">
              <a:buNone/>
            </a:pPr>
            <a:r>
              <a:rPr lang="en-US" i="1" dirty="0">
                <a:solidFill>
                  <a:schemeClr val="tx1"/>
                </a:solidFill>
              </a:rPr>
              <a:t>[</a:t>
            </a:r>
            <a:r>
              <a:rPr lang="en-US" i="1" dirty="0" err="1">
                <a:solidFill>
                  <a:schemeClr val="tx1"/>
                </a:solidFill>
              </a:rPr>
              <a:t>urls</a:t>
            </a:r>
            <a:r>
              <a:rPr lang="en-US" i="1" dirty="0">
                <a:solidFill>
                  <a:schemeClr val="tx1"/>
                </a:solidFill>
              </a:rPr>
              <a:t>]</a:t>
            </a:r>
          </a:p>
          <a:p>
            <a:pPr marL="0" indent="0">
              <a:buNone/>
            </a:pPr>
            <a:r>
              <a:rPr lang="en-US" i="1" dirty="0">
                <a:solidFill>
                  <a:schemeClr val="tx1"/>
                </a:solidFill>
              </a:rPr>
              <a:t># The /</a:t>
            </a:r>
            <a:r>
              <a:rPr lang="en-US" i="1" dirty="0" err="1">
                <a:solidFill>
                  <a:schemeClr val="tx1"/>
                </a:solidFill>
              </a:rPr>
              <a:t>login.jsp</a:t>
            </a:r>
            <a:r>
              <a:rPr lang="en-US" i="1" dirty="0">
                <a:solidFill>
                  <a:schemeClr val="tx1"/>
                </a:solidFill>
              </a:rPr>
              <a:t> is not restricted to authenticated users (otherwise no one could log in!), but</a:t>
            </a:r>
          </a:p>
          <a:p>
            <a:pPr marL="0" indent="0">
              <a:buNone/>
            </a:pPr>
            <a:r>
              <a:rPr lang="en-US" i="1" dirty="0">
                <a:solidFill>
                  <a:schemeClr val="tx1"/>
                </a:solidFill>
              </a:rPr>
              <a:t># the '</a:t>
            </a:r>
            <a:r>
              <a:rPr lang="en-US" i="1" dirty="0" err="1">
                <a:solidFill>
                  <a:schemeClr val="tx1"/>
                </a:solidFill>
              </a:rPr>
              <a:t>authc</a:t>
            </a:r>
            <a:r>
              <a:rPr lang="en-US" i="1" dirty="0">
                <a:solidFill>
                  <a:schemeClr val="tx1"/>
                </a:solidFill>
              </a:rPr>
              <a:t>' filter must still be specified for it so it can process that </a:t>
            </a:r>
            <a:r>
              <a:rPr lang="en-US" i="1" dirty="0" err="1">
                <a:solidFill>
                  <a:schemeClr val="tx1"/>
                </a:solidFill>
              </a:rPr>
              <a:t>url's</a:t>
            </a:r>
            <a:endParaRPr lang="en-US" i="1" dirty="0">
              <a:solidFill>
                <a:schemeClr val="tx1"/>
              </a:solidFill>
            </a:endParaRPr>
          </a:p>
          <a:p>
            <a:pPr marL="0" indent="0">
              <a:buNone/>
            </a:pPr>
            <a:r>
              <a:rPr lang="en-US" i="1" dirty="0">
                <a:solidFill>
                  <a:schemeClr val="tx1"/>
                </a:solidFill>
              </a:rPr>
              <a:t># login submissions. It is 'smart' enough to allow those requests through as specified by the</a:t>
            </a:r>
          </a:p>
          <a:p>
            <a:pPr marL="0" indent="0">
              <a:buNone/>
            </a:pPr>
            <a:r>
              <a:rPr lang="en-US" i="1" dirty="0">
                <a:solidFill>
                  <a:schemeClr val="tx1"/>
                </a:solidFill>
              </a:rPr>
              <a:t># </a:t>
            </a:r>
            <a:r>
              <a:rPr lang="en-US" i="1" dirty="0" err="1">
                <a:solidFill>
                  <a:schemeClr val="tx1"/>
                </a:solidFill>
              </a:rPr>
              <a:t>shiro.loginUrl</a:t>
            </a:r>
            <a:r>
              <a:rPr lang="en-US" i="1" dirty="0">
                <a:solidFill>
                  <a:schemeClr val="tx1"/>
                </a:solidFill>
              </a:rPr>
              <a:t> above.</a:t>
            </a:r>
          </a:p>
          <a:p>
            <a:pPr marL="0" indent="0">
              <a:buNone/>
            </a:pPr>
            <a:r>
              <a:rPr lang="en-US" i="1" dirty="0">
                <a:solidFill>
                  <a:schemeClr val="tx1"/>
                </a:solidFill>
              </a:rPr>
              <a:t>/</a:t>
            </a:r>
            <a:r>
              <a:rPr lang="en-US" i="1" dirty="0" err="1">
                <a:solidFill>
                  <a:schemeClr val="tx1"/>
                </a:solidFill>
              </a:rPr>
              <a:t>login.jsp</a:t>
            </a:r>
            <a:r>
              <a:rPr lang="en-US" i="1" dirty="0">
                <a:solidFill>
                  <a:schemeClr val="tx1"/>
                </a:solidFill>
              </a:rPr>
              <a:t> = </a:t>
            </a:r>
            <a:r>
              <a:rPr lang="en-US" i="1" dirty="0" err="1">
                <a:solidFill>
                  <a:schemeClr val="tx1"/>
                </a:solidFill>
              </a:rPr>
              <a:t>authc</a:t>
            </a:r>
            <a:endParaRPr lang="en-US" i="1" dirty="0">
              <a:solidFill>
                <a:schemeClr val="tx1"/>
              </a:solidFill>
            </a:endParaRPr>
          </a:p>
          <a:p>
            <a:pPr marL="0" indent="0">
              <a:buNone/>
            </a:pPr>
            <a:r>
              <a:rPr lang="en-US" i="1" dirty="0">
                <a:solidFill>
                  <a:schemeClr val="tx1"/>
                </a:solidFill>
              </a:rPr>
              <a:t>/** = </a:t>
            </a:r>
            <a:r>
              <a:rPr lang="en-US" i="1" dirty="0" err="1">
                <a:solidFill>
                  <a:schemeClr val="tx1"/>
                </a:solidFill>
              </a:rPr>
              <a:t>authc</a:t>
            </a:r>
            <a:endParaRPr lang="en-US" i="1" dirty="0">
              <a:solidFill>
                <a:schemeClr val="tx1"/>
              </a:solidFill>
            </a:endParaRPr>
          </a:p>
          <a:p>
            <a:pPr marL="0" indent="0">
              <a:buNone/>
            </a:pPr>
            <a:r>
              <a:rPr lang="en-US" i="1" dirty="0">
                <a:solidFill>
                  <a:schemeClr val="tx1"/>
                </a:solidFill>
              </a:rPr>
              <a:t>#/logout = logout</a:t>
            </a:r>
          </a:p>
          <a:p>
            <a:pPr marL="0" indent="0">
              <a:buNone/>
            </a:pPr>
            <a:r>
              <a:rPr lang="en-US" i="1" dirty="0">
                <a:solidFill>
                  <a:schemeClr val="tx1"/>
                </a:solidFill>
              </a:rPr>
              <a:t>#/account/** = </a:t>
            </a:r>
            <a:r>
              <a:rPr lang="en-US" i="1" dirty="0" err="1">
                <a:solidFill>
                  <a:schemeClr val="tx1"/>
                </a:solidFill>
              </a:rPr>
              <a:t>authc</a:t>
            </a:r>
            <a:endParaRPr lang="en-US" i="1" dirty="0">
              <a:solidFill>
                <a:schemeClr val="tx1"/>
              </a:solidFill>
            </a:endParaRPr>
          </a:p>
          <a:p>
            <a:pPr marL="0" indent="0">
              <a:buNone/>
            </a:pPr>
            <a:r>
              <a:rPr lang="en-US" i="1" dirty="0">
                <a:solidFill>
                  <a:schemeClr val="tx1"/>
                </a:solidFill>
              </a:rPr>
              <a:t>/</a:t>
            </a:r>
            <a:r>
              <a:rPr lang="en-US" i="1" dirty="0" err="1">
                <a:solidFill>
                  <a:schemeClr val="tx1"/>
                </a:solidFill>
              </a:rPr>
              <a:t>remoting</a:t>
            </a:r>
            <a:r>
              <a:rPr lang="en-US" i="1" dirty="0">
                <a:solidFill>
                  <a:schemeClr val="tx1"/>
                </a:solidFill>
              </a:rPr>
              <a:t>/** = </a:t>
            </a:r>
            <a:r>
              <a:rPr lang="en-US" i="1" dirty="0" err="1">
                <a:solidFill>
                  <a:schemeClr val="tx1"/>
                </a:solidFill>
              </a:rPr>
              <a:t>authc</a:t>
            </a:r>
            <a:r>
              <a:rPr lang="en-US" i="1" dirty="0">
                <a:solidFill>
                  <a:schemeClr val="tx1"/>
                </a:solidFill>
              </a:rPr>
              <a:t>, roles[b2bClient], perms["</a:t>
            </a:r>
            <a:r>
              <a:rPr lang="en-US" i="1" dirty="0" err="1">
                <a:solidFill>
                  <a:schemeClr val="tx1"/>
                </a:solidFill>
              </a:rPr>
              <a:t>remote:invoke:lan,wan</a:t>
            </a:r>
            <a:r>
              <a:rPr lang="en-US" i="1" dirty="0">
                <a:solidFill>
                  <a:schemeClr val="tx1"/>
                </a:solidFill>
              </a:rPr>
              <a:t>"]</a:t>
            </a:r>
          </a:p>
          <a:p>
            <a:pPr marL="0" indent="0">
              <a:buNone/>
            </a:pPr>
            <a:endParaRPr lang="en-US" i="1" dirty="0">
              <a:solidFill>
                <a:schemeClr val="tx1"/>
              </a:solidFill>
            </a:endParaRPr>
          </a:p>
        </p:txBody>
      </p:sp>
      <p:sp>
        <p:nvSpPr>
          <p:cNvPr id="5" name="Title 4"/>
          <p:cNvSpPr>
            <a:spLocks noGrp="1"/>
          </p:cNvSpPr>
          <p:nvPr>
            <p:ph type="title"/>
          </p:nvPr>
        </p:nvSpPr>
        <p:spPr/>
        <p:txBody>
          <a:bodyPr/>
          <a:lstStyle/>
          <a:p>
            <a:r>
              <a:rPr lang="en-US" b="1" dirty="0" smtClean="0"/>
              <a:t>Security settings</a:t>
            </a:r>
            <a:endParaRPr lang="en-US" b="1" dirty="0"/>
          </a:p>
        </p:txBody>
      </p:sp>
    </p:spTree>
    <p:extLst>
      <p:ext uri="{BB962C8B-B14F-4D97-AF65-F5344CB8AC3E}">
        <p14:creationId xmlns:p14="http://schemas.microsoft.com/office/powerpoint/2010/main" val="344006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XAP HTTP Session Sharing  - Demo 1</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This </a:t>
            </a:r>
            <a:r>
              <a:rPr lang="en-US" dirty="0"/>
              <a:t>demo simulates adding a new web server to </a:t>
            </a:r>
            <a:r>
              <a:rPr lang="en-US" dirty="0" smtClean="0"/>
              <a:t>scaling the web app or </a:t>
            </a:r>
            <a:r>
              <a:rPr lang="en-US" dirty="0"/>
              <a:t>a node failure where requests are routed into </a:t>
            </a:r>
            <a:r>
              <a:rPr lang="en-US" dirty="0" smtClean="0"/>
              <a:t>another web app node with no User HTTP Session data loss.</a:t>
            </a:r>
            <a:endParaRPr lang="en-US" dirty="0"/>
          </a:p>
          <a:p>
            <a:r>
              <a:rPr lang="en-US" dirty="0" smtClean="0"/>
              <a:t>With </a:t>
            </a:r>
            <a:r>
              <a:rPr lang="en-US" dirty="0"/>
              <a:t>this demo we will deploy a single web application into Tomcat 7. </a:t>
            </a:r>
            <a:endParaRPr lang="en-US" dirty="0" smtClean="0"/>
          </a:p>
          <a:p>
            <a:pPr lvl="1"/>
            <a:r>
              <a:rPr lang="en-US" dirty="0" smtClean="0"/>
              <a:t>The </a:t>
            </a:r>
            <a:r>
              <a:rPr lang="en-US" dirty="0"/>
              <a:t>same demo can use JBoss , </a:t>
            </a:r>
            <a:r>
              <a:rPr lang="en-US" dirty="0" err="1"/>
              <a:t>WebShpere</a:t>
            </a:r>
            <a:r>
              <a:rPr lang="en-US" dirty="0"/>
              <a:t> or any other JEE </a:t>
            </a:r>
            <a:r>
              <a:rPr lang="en-US" dirty="0" smtClean="0"/>
              <a:t>container.</a:t>
            </a:r>
            <a:endParaRPr lang="en-US" dirty="0"/>
          </a:p>
          <a:p>
            <a:r>
              <a:rPr lang="en-US" dirty="0" smtClean="0"/>
              <a:t>We </a:t>
            </a:r>
            <a:r>
              <a:rPr lang="en-US" dirty="0"/>
              <a:t>will update the session , terminate Tomcat and restart it and see how the </a:t>
            </a:r>
            <a:r>
              <a:rPr lang="en-US" dirty="0" smtClean="0"/>
              <a:t>HTTP session data is fully </a:t>
            </a:r>
            <a:r>
              <a:rPr lang="en-US" dirty="0"/>
              <a:t>recovers</a:t>
            </a:r>
            <a:r>
              <a:rPr lang="en-US" dirty="0" smtClean="0"/>
              <a:t>.</a:t>
            </a:r>
          </a:p>
          <a:p>
            <a:r>
              <a:rPr lang="en-US" dirty="0" smtClean="0"/>
              <a:t>The demo </a:t>
            </a:r>
            <a:r>
              <a:rPr lang="en-US" dirty="0"/>
              <a:t>app can be downloaded from the Global Session Sharing page.</a:t>
            </a:r>
          </a:p>
          <a:p>
            <a:endParaRPr lang="en-US" dirty="0" smtClean="0"/>
          </a:p>
          <a:p>
            <a:endParaRPr lang="en-US" dirty="0"/>
          </a:p>
        </p:txBody>
      </p:sp>
    </p:spTree>
    <p:extLst>
      <p:ext uri="{BB962C8B-B14F-4D97-AF65-F5344CB8AC3E}">
        <p14:creationId xmlns:p14="http://schemas.microsoft.com/office/powerpoint/2010/main" val="1907015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XAP HTTP Session Sharing  - Demo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this demo we will have multiple different web applications sharing the same HTTP Session.</a:t>
            </a:r>
            <a:endParaRPr lang="en-US" dirty="0"/>
          </a:p>
          <a:p>
            <a:r>
              <a:rPr lang="en-US" dirty="0" smtClean="0"/>
              <a:t>We will </a:t>
            </a:r>
            <a:r>
              <a:rPr lang="en-US" dirty="0"/>
              <a:t>deploy </a:t>
            </a:r>
            <a:r>
              <a:rPr lang="en-US" dirty="0" smtClean="0"/>
              <a:t>one app into Tomcat 7 and another app into </a:t>
            </a:r>
            <a:r>
              <a:rPr lang="en-US" dirty="0" err="1" smtClean="0"/>
              <a:t>JBoos</a:t>
            </a:r>
            <a:r>
              <a:rPr lang="en-US" dirty="0" smtClean="0"/>
              <a:t> 7.</a:t>
            </a:r>
            <a:endParaRPr lang="en-US" dirty="0"/>
          </a:p>
          <a:p>
            <a:r>
              <a:rPr lang="en-US" dirty="0"/>
              <a:t>We will update the session </a:t>
            </a:r>
            <a:r>
              <a:rPr lang="en-US" dirty="0" smtClean="0"/>
              <a:t>with the Tomcat app and see how it is </a:t>
            </a:r>
            <a:r>
              <a:rPr lang="en-US" dirty="0"/>
              <a:t>shared with </a:t>
            </a:r>
            <a:r>
              <a:rPr lang="en-US" dirty="0" smtClean="0"/>
              <a:t>the JBoss app. </a:t>
            </a:r>
            <a:endParaRPr lang="en-US" dirty="0"/>
          </a:p>
          <a:p>
            <a:r>
              <a:rPr lang="en-US" dirty="0"/>
              <a:t>We will terminate Tomcat </a:t>
            </a:r>
            <a:r>
              <a:rPr lang="en-US" dirty="0" smtClean="0"/>
              <a:t>and JBoss and </a:t>
            </a:r>
            <a:r>
              <a:rPr lang="en-US" dirty="0"/>
              <a:t>restart </a:t>
            </a:r>
            <a:r>
              <a:rPr lang="en-US" dirty="0" smtClean="0"/>
              <a:t>these and </a:t>
            </a:r>
            <a:r>
              <a:rPr lang="en-US" dirty="0"/>
              <a:t>see how the session fully recovers with both apps.</a:t>
            </a:r>
          </a:p>
        </p:txBody>
      </p:sp>
    </p:spTree>
    <p:extLst>
      <p:ext uri="{BB962C8B-B14F-4D97-AF65-F5344CB8AC3E}">
        <p14:creationId xmlns:p14="http://schemas.microsoft.com/office/powerpoint/2010/main" val="333262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990600"/>
            <a:ext cx="8153400" cy="5257800"/>
          </a:xfrm>
        </p:spPr>
        <p:txBody>
          <a:bodyPr>
            <a:noAutofit/>
          </a:bodyPr>
          <a:lstStyle/>
          <a:p>
            <a:r>
              <a:rPr lang="en-US" sz="2400" b="1" dirty="0" smtClean="0"/>
              <a:t>Improve </a:t>
            </a:r>
            <a:r>
              <a:rPr lang="en-US" sz="2400" b="1" dirty="0" smtClean="0"/>
              <a:t>user experience </a:t>
            </a:r>
            <a:r>
              <a:rPr lang="en-US" sz="2400" dirty="0" smtClean="0"/>
              <a:t>caching </a:t>
            </a:r>
            <a:r>
              <a:rPr lang="en-US" sz="2400" dirty="0" smtClean="0"/>
              <a:t>session </a:t>
            </a:r>
            <a:r>
              <a:rPr lang="en-US" sz="2400" dirty="0" smtClean="0"/>
              <a:t>information on external JVMs</a:t>
            </a:r>
          </a:p>
          <a:p>
            <a:r>
              <a:rPr lang="en-US" sz="2400" b="1" dirty="0" smtClean="0"/>
              <a:t>Ensure </a:t>
            </a:r>
            <a:r>
              <a:rPr lang="en-US" sz="2400" b="1" dirty="0" smtClean="0"/>
              <a:t>business continuity </a:t>
            </a:r>
            <a:r>
              <a:rPr lang="en-US" sz="2400" b="1" dirty="0" smtClean="0"/>
              <a:t>&amp; </a:t>
            </a:r>
            <a:r>
              <a:rPr lang="en-US" sz="2400" b="1" dirty="0" smtClean="0"/>
              <a:t>scalability </a:t>
            </a:r>
            <a:r>
              <a:rPr lang="en-US" sz="2400" dirty="0" smtClean="0"/>
              <a:t>by </a:t>
            </a:r>
            <a:r>
              <a:rPr lang="en-US" sz="2400" dirty="0" smtClean="0"/>
              <a:t>session high availability</a:t>
            </a:r>
            <a:r>
              <a:rPr lang="en-US" sz="2400" dirty="0" smtClean="0"/>
              <a:t>.</a:t>
            </a:r>
          </a:p>
          <a:p>
            <a:r>
              <a:rPr lang="en-US" sz="2400" b="1" dirty="0" smtClean="0"/>
              <a:t>Scale to unlimited </a:t>
            </a:r>
            <a:r>
              <a:rPr lang="en-US" sz="2400" b="1" dirty="0"/>
              <a:t>number of sessions </a:t>
            </a:r>
            <a:r>
              <a:rPr lang="en-US" sz="2400" dirty="0"/>
              <a:t>and concurrent </a:t>
            </a:r>
            <a:r>
              <a:rPr lang="en-US" sz="2400" dirty="0" smtClean="0"/>
              <a:t>users using share nothing in memory architecture.</a:t>
            </a:r>
          </a:p>
          <a:p>
            <a:r>
              <a:rPr lang="en-US" sz="2400" b="1" dirty="0" smtClean="0"/>
              <a:t>No code change </a:t>
            </a:r>
            <a:r>
              <a:rPr lang="en-US" sz="2400" dirty="0" smtClean="0"/>
              <a:t>– 5 minutes configuration and you’re good to go.</a:t>
            </a:r>
          </a:p>
          <a:p>
            <a:r>
              <a:rPr lang="en-US" sz="2400" b="1" dirty="0" smtClean="0"/>
              <a:t>Cross </a:t>
            </a:r>
            <a:r>
              <a:rPr lang="en-US" sz="2400" b="1" dirty="0" smtClean="0"/>
              <a:t>containers session </a:t>
            </a:r>
            <a:r>
              <a:rPr lang="en-US" sz="2400" b="1" dirty="0" smtClean="0"/>
              <a:t>sharing  </a:t>
            </a:r>
            <a:r>
              <a:rPr lang="en-US" sz="2400" dirty="0" smtClean="0"/>
              <a:t>- share sessions between any Java Web / App server. Allows smooth rolling upgrade.</a:t>
            </a:r>
          </a:p>
          <a:p>
            <a:r>
              <a:rPr lang="en-US" sz="2400" b="1" dirty="0" smtClean="0"/>
              <a:t>Atomic HTTP Request</a:t>
            </a:r>
            <a:r>
              <a:rPr lang="en-US" sz="2400" dirty="0"/>
              <a:t> </a:t>
            </a:r>
            <a:r>
              <a:rPr lang="en-US" sz="2400" dirty="0" smtClean="0"/>
              <a:t>- Support concurrent session access</a:t>
            </a:r>
          </a:p>
          <a:p>
            <a:r>
              <a:rPr lang="en-US" sz="2400" b="1" dirty="0" smtClean="0"/>
              <a:t>Delta Updates </a:t>
            </a:r>
            <a:r>
              <a:rPr lang="en-US" sz="2400" dirty="0" smtClean="0"/>
              <a:t>– Replicate only session changes</a:t>
            </a:r>
          </a:p>
          <a:p>
            <a:r>
              <a:rPr lang="en-US" sz="2400" b="1" dirty="0" smtClean="0"/>
              <a:t>Non-</a:t>
            </a:r>
            <a:r>
              <a:rPr lang="en-US" sz="2400" b="1" dirty="0" err="1" smtClean="0"/>
              <a:t>Serializable</a:t>
            </a:r>
            <a:r>
              <a:rPr lang="en-US" sz="2400" b="1" dirty="0" smtClean="0"/>
              <a:t> Attributes Support</a:t>
            </a:r>
            <a:r>
              <a:rPr lang="en-US" sz="2400" dirty="0" smtClean="0"/>
              <a:t> – automatic serialization for non-primitive Attributes </a:t>
            </a:r>
            <a:endParaRPr lang="en-US" sz="2400" dirty="0"/>
          </a:p>
        </p:txBody>
      </p:sp>
      <p:sp>
        <p:nvSpPr>
          <p:cNvPr id="5" name="Title 4"/>
          <p:cNvSpPr>
            <a:spLocks noGrp="1"/>
          </p:cNvSpPr>
          <p:nvPr>
            <p:ph type="title"/>
          </p:nvPr>
        </p:nvSpPr>
        <p:spPr>
          <a:xfrm>
            <a:off x="457200" y="-46038"/>
            <a:ext cx="8229600" cy="808038"/>
          </a:xfrm>
        </p:spPr>
        <p:txBody>
          <a:bodyPr/>
          <a:lstStyle/>
          <a:p>
            <a:r>
              <a:rPr lang="en-US" b="1" dirty="0" smtClean="0"/>
              <a:t>Summary - </a:t>
            </a:r>
            <a:r>
              <a:rPr lang="en-US" b="1" dirty="0"/>
              <a:t>Global HTTP Session Sharing</a:t>
            </a:r>
            <a:endParaRPr lang="en-US" b="1" dirty="0"/>
          </a:p>
        </p:txBody>
      </p:sp>
      <p:pic>
        <p:nvPicPr>
          <p:cNvPr id="32770" name="Picture 2" descr="Extreme 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3" y="1047632"/>
            <a:ext cx="724215" cy="543162"/>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Dynamic, Linear Scal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34" y="2438400"/>
            <a:ext cx="585266" cy="545362"/>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High Availabil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3" y="1676400"/>
            <a:ext cx="669112" cy="700599"/>
          </a:xfrm>
          <a:prstGeom prst="rect">
            <a:avLst/>
          </a:prstGeom>
          <a:noFill/>
          <a:extLst>
            <a:ext uri="{909E8E84-426E-40DD-AFC4-6F175D3DCCD1}">
              <a14:hiddenFill xmlns:a14="http://schemas.microsoft.com/office/drawing/2010/main">
                <a:solidFill>
                  <a:srgbClr val="FFFFFF"/>
                </a:solidFill>
              </a14:hiddenFill>
            </a:ext>
          </a:extLst>
        </p:spPr>
      </p:pic>
      <p:pic>
        <p:nvPicPr>
          <p:cNvPr id="32776" name="Picture 8" descr="http://www.gigaspaces.com/sites/default/files/code-change-icon.png?13435554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734" y="3200400"/>
            <a:ext cx="535066" cy="5159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52671" y="3831117"/>
            <a:ext cx="509329" cy="543895"/>
            <a:chOff x="43377" y="4758105"/>
            <a:chExt cx="509329" cy="543895"/>
          </a:xfrm>
        </p:grpSpPr>
        <p:pic>
          <p:nvPicPr>
            <p:cNvPr id="10" name="Picture 2" descr="Tomcat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77" y="4758105"/>
              <a:ext cx="440826" cy="2836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encrypted-tbn3.google.com/images?q=tbn:ANd9GcQtINkMcoVZyuSHE7n7ic7YtqW2Ix5LduvgyexflZgAuSIHjCu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606" y="5041788"/>
              <a:ext cx="421900" cy="2602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encrypted-tbn1.google.com/images?q=tbn:ANd9GcRInXP5Og6P_C2LWsSFjNjU3kiI9aX1fZVEg-2SZEEKfsPLL9QEM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108" y="4875319"/>
              <a:ext cx="262598" cy="263012"/>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699" y="4419600"/>
            <a:ext cx="402101" cy="45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 y="4902052"/>
            <a:ext cx="209550" cy="355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2413" y="5334000"/>
            <a:ext cx="585787" cy="4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1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648000"/>
            <a:ext cx="8229600" cy="692768"/>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884237"/>
            <a:ext cx="8229600" cy="5287963"/>
          </a:xfrm>
        </p:spPr>
        <p:txBody>
          <a:bodyPr>
            <a:noAutofit/>
          </a:bodyPr>
          <a:lstStyle/>
          <a:p>
            <a:r>
              <a:rPr lang="en-US" sz="2800" dirty="0" smtClean="0"/>
              <a:t>Web Application Challenges</a:t>
            </a:r>
          </a:p>
          <a:p>
            <a:r>
              <a:rPr lang="en-US" sz="2800" dirty="0" smtClean="0"/>
              <a:t>Introduce XAP </a:t>
            </a:r>
            <a:r>
              <a:rPr lang="en-US" sz="2800" dirty="0"/>
              <a:t>Global </a:t>
            </a:r>
            <a:r>
              <a:rPr lang="en-US" sz="2800" dirty="0" smtClean="0"/>
              <a:t>HTTP Session Sharing</a:t>
            </a:r>
          </a:p>
          <a:p>
            <a:r>
              <a:rPr lang="en-US" sz="2800" dirty="0" smtClean="0"/>
              <a:t>Application </a:t>
            </a:r>
            <a:r>
              <a:rPr lang="en-US" sz="2800" dirty="0"/>
              <a:t>Session Sharing models</a:t>
            </a:r>
          </a:p>
          <a:p>
            <a:pPr lvl="1"/>
            <a:r>
              <a:rPr lang="en-US" sz="2400" dirty="0"/>
              <a:t>Single-Application Session Sharing</a:t>
            </a:r>
          </a:p>
          <a:p>
            <a:pPr lvl="1"/>
            <a:r>
              <a:rPr lang="en-US" sz="2400" dirty="0"/>
              <a:t>Multiple-Applications Session Sharing</a:t>
            </a:r>
          </a:p>
          <a:p>
            <a:r>
              <a:rPr lang="en-US" sz="2800" dirty="0" smtClean="0"/>
              <a:t>Session Sharing across </a:t>
            </a:r>
            <a:r>
              <a:rPr lang="en-US" sz="2800" dirty="0"/>
              <a:t>different JEE Containers</a:t>
            </a:r>
          </a:p>
          <a:p>
            <a:r>
              <a:rPr lang="en-US" sz="2800" dirty="0"/>
              <a:t>Session Sharing across different Data-Centers</a:t>
            </a:r>
          </a:p>
          <a:p>
            <a:r>
              <a:rPr lang="en-US" sz="2800" dirty="0" smtClean="0"/>
              <a:t>Configuration</a:t>
            </a:r>
          </a:p>
          <a:p>
            <a:r>
              <a:rPr lang="en-US" sz="2800" dirty="0" smtClean="0"/>
              <a:t>Demo</a:t>
            </a:r>
            <a:endParaRPr lang="en-US" sz="2800" dirty="0"/>
          </a:p>
          <a:p>
            <a:endParaRPr lang="en-US" sz="2800" dirty="0"/>
          </a:p>
        </p:txBody>
      </p:sp>
      <p:sp>
        <p:nvSpPr>
          <p:cNvPr id="5" name="Title 1"/>
          <p:cNvSpPr txBox="1">
            <a:spLocks/>
          </p:cNvSpPr>
          <p:nvPr/>
        </p:nvSpPr>
        <p:spPr>
          <a:xfrm>
            <a:off x="432000" y="76200"/>
            <a:ext cx="8229600" cy="792088"/>
          </a:xfrm>
          <a:prstGeom prst="rect">
            <a:avLst/>
          </a:prstGeom>
        </p:spPr>
        <p:txBody>
          <a:bodyPr vert="horz" lIns="91440" tIns="45720" rIns="91440" bIns="45720" rtlCol="0" anchor="ctr">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kern="1200">
                <a:solidFill>
                  <a:schemeClr val="bg1"/>
                </a:solidFill>
                <a:latin typeface="+mj-lt"/>
                <a:ea typeface="+mj-ea"/>
                <a:cs typeface="+mj-cs"/>
              </a:defRPr>
            </a:lvl1pPr>
          </a:lstStyle>
          <a:p>
            <a:r>
              <a:rPr lang="en-US" b="1" smtClean="0"/>
              <a:t>Agenda</a:t>
            </a:r>
            <a:endParaRPr lang="en-US" b="1" dirty="0"/>
          </a:p>
        </p:txBody>
      </p:sp>
    </p:spTree>
    <p:extLst>
      <p:ext uri="{BB962C8B-B14F-4D97-AF65-F5344CB8AC3E}">
        <p14:creationId xmlns:p14="http://schemas.microsoft.com/office/powerpoint/2010/main" val="758905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828800"/>
            <a:ext cx="7772400" cy="1828800"/>
          </a:xfrm>
        </p:spPr>
        <p:txBody>
          <a:bodyPr>
            <a:noAutofit/>
          </a:bodyPr>
          <a:lstStyle/>
          <a:p>
            <a:pPr algn="ctr"/>
            <a:r>
              <a:rPr lang="en-US" sz="13800" dirty="0" smtClean="0"/>
              <a:t>Thank You</a:t>
            </a:r>
            <a:endParaRPr lang="en-ZA" sz="13800" dirty="0"/>
          </a:p>
        </p:txBody>
      </p:sp>
    </p:spTree>
    <p:extLst>
      <p:ext uri="{BB962C8B-B14F-4D97-AF65-F5344CB8AC3E}">
        <p14:creationId xmlns:p14="http://schemas.microsoft.com/office/powerpoint/2010/main" val="25297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839200" cy="5105400"/>
          </a:xfrm>
        </p:spPr>
        <p:txBody>
          <a:bodyPr>
            <a:normAutofit/>
          </a:bodyPr>
          <a:lstStyle/>
          <a:p>
            <a:pPr lvl="0"/>
            <a:r>
              <a:rPr lang="en-US" sz="3600" dirty="0" smtClean="0"/>
              <a:t>Scale the web app across </a:t>
            </a:r>
            <a:r>
              <a:rPr lang="en-US" sz="3600" dirty="0" smtClean="0">
                <a:solidFill>
                  <a:srgbClr val="FF0000"/>
                </a:solidFill>
              </a:rPr>
              <a:t>multiple servers</a:t>
            </a:r>
          </a:p>
          <a:p>
            <a:pPr lvl="1"/>
            <a:r>
              <a:rPr lang="en-US" dirty="0" smtClean="0"/>
              <a:t>Handle </a:t>
            </a:r>
            <a:r>
              <a:rPr lang="en-US" b="1" dirty="0" smtClean="0"/>
              <a:t>large web </a:t>
            </a:r>
            <a:r>
              <a:rPr lang="en-US" dirty="0" smtClean="0"/>
              <a:t>app maintenance</a:t>
            </a:r>
          </a:p>
          <a:p>
            <a:pPr lvl="0"/>
            <a:r>
              <a:rPr lang="en-US" sz="3600" b="1" dirty="0" smtClean="0"/>
              <a:t>Sharing </a:t>
            </a:r>
            <a:r>
              <a:rPr lang="en-US" sz="3600" b="1" dirty="0"/>
              <a:t>user sessions </a:t>
            </a:r>
            <a:r>
              <a:rPr lang="en-US" sz="3600" dirty="0"/>
              <a:t>between web applications </a:t>
            </a:r>
            <a:r>
              <a:rPr lang="en-US" sz="3600" dirty="0" smtClean="0">
                <a:solidFill>
                  <a:srgbClr val="FF0000"/>
                </a:solidFill>
              </a:rPr>
              <a:t>transparently</a:t>
            </a:r>
          </a:p>
          <a:p>
            <a:pPr lvl="0"/>
            <a:r>
              <a:rPr lang="en-US" sz="3600" dirty="0"/>
              <a:t>Sharing </a:t>
            </a:r>
            <a:r>
              <a:rPr lang="en-US" sz="3600" dirty="0" smtClean="0"/>
              <a:t>user </a:t>
            </a:r>
            <a:r>
              <a:rPr lang="en-US" sz="3600" dirty="0"/>
              <a:t>session across </a:t>
            </a:r>
            <a:r>
              <a:rPr lang="en-US" sz="3600" b="1" dirty="0">
                <a:solidFill>
                  <a:srgbClr val="FF0000"/>
                </a:solidFill>
              </a:rPr>
              <a:t>multiple data </a:t>
            </a:r>
            <a:r>
              <a:rPr lang="en-US" sz="3600" b="1" dirty="0" smtClean="0">
                <a:solidFill>
                  <a:srgbClr val="FF0000"/>
                </a:solidFill>
              </a:rPr>
              <a:t>centers</a:t>
            </a:r>
            <a:endParaRPr lang="en-US" sz="3600" dirty="0" smtClean="0">
              <a:solidFill>
                <a:srgbClr val="FF0000"/>
              </a:solidFill>
            </a:endParaRPr>
          </a:p>
          <a:p>
            <a:r>
              <a:rPr lang="en-US" sz="3600" dirty="0" smtClean="0"/>
              <a:t>High Web Server </a:t>
            </a:r>
            <a:r>
              <a:rPr lang="en-US" sz="3600" dirty="0" smtClean="0">
                <a:solidFill>
                  <a:srgbClr val="FF0000"/>
                </a:solidFill>
              </a:rPr>
              <a:t>Memory </a:t>
            </a:r>
            <a:r>
              <a:rPr lang="en-US" sz="3600" b="1" dirty="0" smtClean="0">
                <a:solidFill>
                  <a:srgbClr val="FF0000"/>
                </a:solidFill>
              </a:rPr>
              <a:t>Footprint</a:t>
            </a:r>
            <a:r>
              <a:rPr lang="en-US" sz="3600" dirty="0">
                <a:solidFill>
                  <a:srgbClr val="FF0000"/>
                </a:solidFill>
              </a:rPr>
              <a:t> </a:t>
            </a:r>
          </a:p>
        </p:txBody>
      </p:sp>
      <p:sp>
        <p:nvSpPr>
          <p:cNvPr id="5" name="Title 4"/>
          <p:cNvSpPr>
            <a:spLocks noGrp="1"/>
          </p:cNvSpPr>
          <p:nvPr>
            <p:ph type="title"/>
          </p:nvPr>
        </p:nvSpPr>
        <p:spPr/>
        <p:txBody>
          <a:bodyPr/>
          <a:lstStyle/>
          <a:p>
            <a:r>
              <a:rPr lang="en-US" b="1" dirty="0" smtClean="0"/>
              <a:t>Web Application Challenges</a:t>
            </a:r>
            <a:endParaRPr lang="en-US" b="1" dirty="0"/>
          </a:p>
        </p:txBody>
      </p:sp>
    </p:spTree>
    <p:extLst>
      <p:ext uri="{BB962C8B-B14F-4D97-AF65-F5344CB8AC3E}">
        <p14:creationId xmlns:p14="http://schemas.microsoft.com/office/powerpoint/2010/main" val="356512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534400" cy="5334000"/>
          </a:xfrm>
        </p:spPr>
        <p:txBody>
          <a:bodyPr>
            <a:noAutofit/>
          </a:bodyPr>
          <a:lstStyle/>
          <a:p>
            <a:r>
              <a:rPr lang="en-US" sz="4000" dirty="0" smtClean="0"/>
              <a:t>Caches HTTP </a:t>
            </a:r>
            <a:r>
              <a:rPr lang="en-US" sz="4000" dirty="0"/>
              <a:t>Session</a:t>
            </a:r>
            <a:r>
              <a:rPr lang="en-US" sz="4000" b="1" dirty="0" smtClean="0">
                <a:solidFill>
                  <a:srgbClr val="00B050"/>
                </a:solidFill>
              </a:rPr>
              <a:t> </a:t>
            </a:r>
            <a:r>
              <a:rPr lang="en-US" sz="4000" dirty="0" smtClean="0"/>
              <a:t>data </a:t>
            </a:r>
            <a:r>
              <a:rPr lang="en-US" sz="4000" dirty="0" smtClean="0">
                <a:solidFill>
                  <a:srgbClr val="00B050"/>
                </a:solidFill>
              </a:rPr>
              <a:t>within </a:t>
            </a:r>
            <a:r>
              <a:rPr lang="en-US" sz="4000" b="1" dirty="0" smtClean="0">
                <a:solidFill>
                  <a:srgbClr val="00B050"/>
                </a:solidFill>
              </a:rPr>
              <a:t>In-Memory Data-Grid</a:t>
            </a:r>
          </a:p>
          <a:p>
            <a:r>
              <a:rPr lang="en-US" sz="4000" dirty="0" smtClean="0"/>
              <a:t>Share HTTP Session </a:t>
            </a:r>
            <a:r>
              <a:rPr lang="en-US" sz="4000" b="1" dirty="0" smtClean="0"/>
              <a:t>across </a:t>
            </a:r>
            <a:r>
              <a:rPr lang="en-US" sz="4000" b="1" dirty="0" smtClean="0">
                <a:solidFill>
                  <a:srgbClr val="00B050"/>
                </a:solidFill>
              </a:rPr>
              <a:t>different </a:t>
            </a:r>
            <a:r>
              <a:rPr lang="en-US" sz="4000" dirty="0" smtClean="0">
                <a:solidFill>
                  <a:srgbClr val="00B050"/>
                </a:solidFill>
              </a:rPr>
              <a:t>web apps </a:t>
            </a:r>
            <a:r>
              <a:rPr lang="en-US" sz="4000" dirty="0" smtClean="0"/>
              <a:t>transparently</a:t>
            </a:r>
          </a:p>
          <a:p>
            <a:r>
              <a:rPr lang="en-US" sz="4000" dirty="0" smtClean="0"/>
              <a:t>Share HTTP session across </a:t>
            </a:r>
            <a:r>
              <a:rPr lang="en-US" sz="4000" dirty="0" smtClean="0">
                <a:solidFill>
                  <a:srgbClr val="00B050"/>
                </a:solidFill>
              </a:rPr>
              <a:t>different </a:t>
            </a:r>
            <a:r>
              <a:rPr lang="en-US" sz="4000" b="1" dirty="0" smtClean="0">
                <a:solidFill>
                  <a:srgbClr val="00B050"/>
                </a:solidFill>
              </a:rPr>
              <a:t>JEE </a:t>
            </a:r>
            <a:r>
              <a:rPr lang="en-US" sz="4000" dirty="0" smtClean="0">
                <a:solidFill>
                  <a:srgbClr val="00B050"/>
                </a:solidFill>
              </a:rPr>
              <a:t>Containers</a:t>
            </a:r>
          </a:p>
          <a:p>
            <a:r>
              <a:rPr lang="en-US" sz="4000" dirty="0"/>
              <a:t>Share HTTP </a:t>
            </a:r>
            <a:r>
              <a:rPr lang="en-US" sz="4000" dirty="0" smtClean="0"/>
              <a:t>across </a:t>
            </a:r>
            <a:r>
              <a:rPr lang="en-US" sz="4000" dirty="0" smtClean="0">
                <a:solidFill>
                  <a:srgbClr val="00B050"/>
                </a:solidFill>
              </a:rPr>
              <a:t>different </a:t>
            </a:r>
            <a:r>
              <a:rPr lang="en-US" sz="4000" b="1" dirty="0" smtClean="0">
                <a:solidFill>
                  <a:srgbClr val="00B050"/>
                </a:solidFill>
              </a:rPr>
              <a:t>data centers</a:t>
            </a:r>
            <a:endParaRPr lang="en-US" sz="4000" dirty="0" smtClean="0">
              <a:solidFill>
                <a:srgbClr val="00B050"/>
              </a:solidFill>
            </a:endParaRPr>
          </a:p>
        </p:txBody>
      </p:sp>
      <p:sp>
        <p:nvSpPr>
          <p:cNvPr id="5" name="Title 4"/>
          <p:cNvSpPr>
            <a:spLocks noGrp="1"/>
          </p:cNvSpPr>
          <p:nvPr>
            <p:ph type="title"/>
          </p:nvPr>
        </p:nvSpPr>
        <p:spPr/>
        <p:txBody>
          <a:bodyPr/>
          <a:lstStyle/>
          <a:p>
            <a:r>
              <a:rPr lang="en-US" b="1" dirty="0" smtClean="0"/>
              <a:t>Meet XAP Global HTTP Session Sharing</a:t>
            </a:r>
            <a:endParaRPr lang="en-US" b="1" dirty="0"/>
          </a:p>
        </p:txBody>
      </p:sp>
    </p:spTree>
    <p:extLst>
      <p:ext uri="{BB962C8B-B14F-4D97-AF65-F5344CB8AC3E}">
        <p14:creationId xmlns:p14="http://schemas.microsoft.com/office/powerpoint/2010/main" val="986087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686800" cy="5257800"/>
          </a:xfrm>
        </p:spPr>
        <p:txBody>
          <a:bodyPr>
            <a:noAutofit/>
          </a:bodyPr>
          <a:lstStyle/>
          <a:p>
            <a:r>
              <a:rPr lang="en-US" sz="3200" b="1" dirty="0" smtClean="0"/>
              <a:t>Transparent Web application Session Failover</a:t>
            </a:r>
            <a:r>
              <a:rPr lang="en-US" sz="3200" dirty="0"/>
              <a:t> </a:t>
            </a:r>
          </a:p>
          <a:p>
            <a:r>
              <a:rPr lang="en-US" sz="3200" b="1" dirty="0" smtClean="0"/>
              <a:t>Any </a:t>
            </a:r>
            <a:r>
              <a:rPr lang="en-US" sz="3200" b="1" dirty="0"/>
              <a:t>session data type attribute support </a:t>
            </a:r>
          </a:p>
          <a:p>
            <a:r>
              <a:rPr lang="en-US" sz="3200" b="1" dirty="0" smtClean="0"/>
              <a:t>Sticky </a:t>
            </a:r>
            <a:r>
              <a:rPr lang="en-US" sz="3200" b="1" dirty="0"/>
              <a:t>session and Non-sticky</a:t>
            </a:r>
            <a:r>
              <a:rPr lang="en-US" sz="3200" dirty="0"/>
              <a:t> session support</a:t>
            </a:r>
          </a:p>
          <a:p>
            <a:r>
              <a:rPr lang="en-US" sz="3200" b="1" dirty="0" smtClean="0"/>
              <a:t>Atomic </a:t>
            </a:r>
            <a:r>
              <a:rPr lang="en-US" sz="3200" b="1" dirty="0"/>
              <a:t>HTTP request session access support </a:t>
            </a:r>
          </a:p>
          <a:p>
            <a:r>
              <a:rPr lang="en-US" sz="3200" b="1" dirty="0" smtClean="0"/>
              <a:t>Total session visibility</a:t>
            </a:r>
          </a:p>
          <a:p>
            <a:r>
              <a:rPr lang="en-US" sz="3200" b="1" dirty="0" smtClean="0"/>
              <a:t>Role based SSO Support</a:t>
            </a:r>
          </a:p>
          <a:p>
            <a:r>
              <a:rPr lang="en-US" sz="3200" b="1" dirty="0" smtClean="0"/>
              <a:t>Session Compression</a:t>
            </a:r>
          </a:p>
          <a:p>
            <a:r>
              <a:rPr lang="en-US" sz="3200" b="1" dirty="0" smtClean="0"/>
              <a:t>Simple setup</a:t>
            </a:r>
          </a:p>
          <a:p>
            <a:pPr marL="0" indent="0">
              <a:buNone/>
            </a:pPr>
            <a:endParaRPr lang="en-US" sz="3200" dirty="0"/>
          </a:p>
        </p:txBody>
      </p:sp>
      <p:sp>
        <p:nvSpPr>
          <p:cNvPr id="5" name="Title 4"/>
          <p:cNvSpPr>
            <a:spLocks noGrp="1"/>
          </p:cNvSpPr>
          <p:nvPr>
            <p:ph type="title"/>
          </p:nvPr>
        </p:nvSpPr>
        <p:spPr/>
        <p:txBody>
          <a:bodyPr/>
          <a:lstStyle/>
          <a:p>
            <a:r>
              <a:rPr lang="en-US" b="1" dirty="0" smtClean="0"/>
              <a:t>And there’s More…</a:t>
            </a:r>
            <a:endParaRPr lang="en-US" b="1" dirty="0"/>
          </a:p>
        </p:txBody>
      </p:sp>
    </p:spTree>
    <p:extLst>
      <p:ext uri="{BB962C8B-B14F-4D97-AF65-F5344CB8AC3E}">
        <p14:creationId xmlns:p14="http://schemas.microsoft.com/office/powerpoint/2010/main" val="153887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808038"/>
          </a:xfrm>
        </p:spPr>
        <p:txBody>
          <a:bodyPr/>
          <a:lstStyle/>
          <a:p>
            <a:r>
              <a:rPr lang="en-US" b="1" dirty="0" smtClean="0"/>
              <a:t>Single Application Session Sharing</a:t>
            </a:r>
            <a:endParaRPr lang="en-US" b="1" dirty="0"/>
          </a:p>
        </p:txBody>
      </p:sp>
      <p:sp>
        <p:nvSpPr>
          <p:cNvPr id="70" name="Cloud 69"/>
          <p:cNvSpPr/>
          <p:nvPr/>
        </p:nvSpPr>
        <p:spPr>
          <a:xfrm>
            <a:off x="3001159" y="4491025"/>
            <a:ext cx="3155433" cy="130017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charset="0"/>
                <a:ea typeface="ＭＳ Ｐゴシック" charset="-128"/>
              </a:rPr>
              <a:t>In-Memory Data Grid</a:t>
            </a:r>
            <a:endParaRPr lang="en-US" sz="2000" b="1" dirty="0">
              <a:solidFill>
                <a:schemeClr val="tx1"/>
              </a:solidFill>
              <a:latin typeface="Arial" charset="0"/>
              <a:ea typeface="ＭＳ Ｐゴシック" charset="-128"/>
            </a:endParaRPr>
          </a:p>
        </p:txBody>
      </p:sp>
      <p:sp>
        <p:nvSpPr>
          <p:cNvPr id="84" name="TextBox 83"/>
          <p:cNvSpPr txBox="1"/>
          <p:nvPr/>
        </p:nvSpPr>
        <p:spPr>
          <a:xfrm>
            <a:off x="975913" y="3599825"/>
            <a:ext cx="1081487" cy="768638"/>
          </a:xfrm>
          <a:prstGeom prst="rect">
            <a:avLst/>
          </a:prstGeom>
          <a:noFill/>
        </p:spPr>
        <p:txBody>
          <a:bodyPr wrap="none" rtlCol="0">
            <a:spAutoFit/>
          </a:bodyPr>
          <a:lstStyle/>
          <a:p>
            <a:pPr algn="l" rtl="0"/>
            <a:r>
              <a:rPr lang="en-US" dirty="0" smtClean="0"/>
              <a:t>App A</a:t>
            </a:r>
          </a:p>
        </p:txBody>
      </p:sp>
      <p:sp>
        <p:nvSpPr>
          <p:cNvPr id="85" name="TextBox 84"/>
          <p:cNvSpPr txBox="1"/>
          <p:nvPr/>
        </p:nvSpPr>
        <p:spPr>
          <a:xfrm>
            <a:off x="5029200" y="2901117"/>
            <a:ext cx="747320" cy="369332"/>
          </a:xfrm>
          <a:prstGeom prst="rect">
            <a:avLst/>
          </a:prstGeom>
          <a:noFill/>
        </p:spPr>
        <p:txBody>
          <a:bodyPr wrap="none" rtlCol="0">
            <a:spAutoFit/>
          </a:bodyPr>
          <a:lstStyle/>
          <a:p>
            <a:pPr algn="l" rtl="0"/>
            <a:r>
              <a:rPr lang="en-US" dirty="0" smtClean="0"/>
              <a:t>App A</a:t>
            </a:r>
          </a:p>
        </p:txBody>
      </p:sp>
      <p:sp>
        <p:nvSpPr>
          <p:cNvPr id="86" name="TextBox 85"/>
          <p:cNvSpPr txBox="1"/>
          <p:nvPr/>
        </p:nvSpPr>
        <p:spPr>
          <a:xfrm>
            <a:off x="7863280" y="3599825"/>
            <a:ext cx="747320" cy="369332"/>
          </a:xfrm>
          <a:prstGeom prst="rect">
            <a:avLst/>
          </a:prstGeom>
          <a:noFill/>
        </p:spPr>
        <p:txBody>
          <a:bodyPr wrap="none" rtlCol="0">
            <a:spAutoFit/>
          </a:bodyPr>
          <a:lstStyle/>
          <a:p>
            <a:pPr algn="l" rtl="0"/>
            <a:r>
              <a:rPr lang="en-US" dirty="0" smtClean="0"/>
              <a:t>App A</a:t>
            </a:r>
          </a:p>
        </p:txBody>
      </p:sp>
      <p:pic>
        <p:nvPicPr>
          <p:cNvPr id="87"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606463"/>
            <a:ext cx="1110088" cy="714369"/>
          </a:xfrm>
          <a:prstGeom prst="rect">
            <a:avLst/>
          </a:prstGeom>
          <a:noFill/>
          <a:extLst>
            <a:ext uri="{909E8E84-426E-40DD-AFC4-6F175D3DCCD1}">
              <a14:hiddenFill xmlns:a14="http://schemas.microsoft.com/office/drawing/2010/main">
                <a:solidFill>
                  <a:srgbClr val="FFFFFF"/>
                </a:solidFill>
              </a14:hiddenFill>
            </a:ext>
          </a:extLst>
        </p:spPr>
      </p:pic>
      <p:sp>
        <p:nvSpPr>
          <p:cNvPr id="88" name="Up-Down Arrow 87"/>
          <p:cNvSpPr/>
          <p:nvPr/>
        </p:nvSpPr>
        <p:spPr>
          <a:xfrm rot="10800000">
            <a:off x="4240266" y="3546021"/>
            <a:ext cx="571215" cy="1127242"/>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Up-Down Arrow 88"/>
          <p:cNvSpPr/>
          <p:nvPr/>
        </p:nvSpPr>
        <p:spPr>
          <a:xfrm rot="13466441">
            <a:off x="6074777" y="3962023"/>
            <a:ext cx="571215" cy="1043367"/>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312" y="2815894"/>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705231"/>
            <a:ext cx="1110088" cy="714369"/>
          </a:xfrm>
          <a:prstGeom prst="rect">
            <a:avLst/>
          </a:prstGeom>
          <a:noFill/>
          <a:extLst>
            <a:ext uri="{909E8E84-426E-40DD-AFC4-6F175D3DCCD1}">
              <a14:hiddenFill xmlns:a14="http://schemas.microsoft.com/office/drawing/2010/main">
                <a:solidFill>
                  <a:srgbClr val="FFFFFF"/>
                </a:solidFill>
              </a14:hiddenFill>
            </a:ext>
          </a:extLst>
        </p:spPr>
      </p:pic>
      <p:sp>
        <p:nvSpPr>
          <p:cNvPr id="94" name="Up-Down Arrow 93"/>
          <p:cNvSpPr/>
          <p:nvPr/>
        </p:nvSpPr>
        <p:spPr>
          <a:xfrm rot="7642364">
            <a:off x="2715550" y="4034623"/>
            <a:ext cx="571215" cy="1043367"/>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220482" y="5833646"/>
            <a:ext cx="2723118" cy="338554"/>
          </a:xfrm>
          <a:prstGeom prst="rect">
            <a:avLst/>
          </a:prstGeom>
          <a:noFill/>
        </p:spPr>
        <p:txBody>
          <a:bodyPr wrap="none" rtlCol="0">
            <a:spAutoFit/>
          </a:bodyPr>
          <a:lstStyle/>
          <a:p>
            <a:r>
              <a:rPr lang="en-US" sz="1600" b="1" dirty="0" smtClean="0"/>
              <a:t>Session shared via Session ID</a:t>
            </a:r>
            <a:endParaRPr lang="en-US" sz="1600" b="1" dirty="0"/>
          </a:p>
        </p:txBody>
      </p:sp>
      <p:pic>
        <p:nvPicPr>
          <p:cNvPr id="9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066800"/>
            <a:ext cx="28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97" idx="2"/>
            <a:endCxn id="3075" idx="0"/>
          </p:cNvCxnSpPr>
          <p:nvPr/>
        </p:nvCxnSpPr>
        <p:spPr>
          <a:xfrm flipH="1">
            <a:off x="4556181" y="1524000"/>
            <a:ext cx="5826"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0459" y="2057400"/>
            <a:ext cx="2231444" cy="39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endCxn id="91" idx="0"/>
          </p:cNvCxnSpPr>
          <p:nvPr/>
        </p:nvCxnSpPr>
        <p:spPr>
          <a:xfrm>
            <a:off x="4658241" y="2384348"/>
            <a:ext cx="2678603" cy="132088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553268" y="2333211"/>
            <a:ext cx="5826"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87" idx="0"/>
          </p:cNvCxnSpPr>
          <p:nvPr/>
        </p:nvCxnSpPr>
        <p:spPr>
          <a:xfrm flipH="1">
            <a:off x="2231444" y="2333211"/>
            <a:ext cx="2294429" cy="12732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475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808038"/>
          </a:xfrm>
        </p:spPr>
        <p:txBody>
          <a:bodyPr/>
          <a:lstStyle/>
          <a:p>
            <a:r>
              <a:rPr lang="en-US" b="1" dirty="0" smtClean="0"/>
              <a:t>Multi-Applications </a:t>
            </a:r>
            <a:r>
              <a:rPr lang="en-US" b="1" dirty="0"/>
              <a:t>Session Sharing</a:t>
            </a:r>
          </a:p>
        </p:txBody>
      </p:sp>
      <p:sp>
        <p:nvSpPr>
          <p:cNvPr id="70" name="Cloud 69"/>
          <p:cNvSpPr/>
          <p:nvPr/>
        </p:nvSpPr>
        <p:spPr>
          <a:xfrm>
            <a:off x="3001159" y="4110025"/>
            <a:ext cx="3155433" cy="130017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Arial" charset="0"/>
                <a:ea typeface="ＭＳ Ｐゴシック" charset="-128"/>
              </a:rPr>
              <a:t>In-Memory Data Grid</a:t>
            </a:r>
            <a:endParaRPr lang="en-US" sz="2000" b="1" dirty="0">
              <a:solidFill>
                <a:schemeClr val="tx1"/>
              </a:solidFill>
              <a:latin typeface="Arial" charset="0"/>
              <a:ea typeface="ＭＳ Ｐゴシック" charset="-128"/>
            </a:endParaRPr>
          </a:p>
        </p:txBody>
      </p:sp>
      <p:sp>
        <p:nvSpPr>
          <p:cNvPr id="84" name="TextBox 83"/>
          <p:cNvSpPr txBox="1"/>
          <p:nvPr/>
        </p:nvSpPr>
        <p:spPr>
          <a:xfrm>
            <a:off x="975913" y="3218825"/>
            <a:ext cx="1081487" cy="768638"/>
          </a:xfrm>
          <a:prstGeom prst="rect">
            <a:avLst/>
          </a:prstGeom>
          <a:noFill/>
        </p:spPr>
        <p:txBody>
          <a:bodyPr wrap="none" rtlCol="0">
            <a:spAutoFit/>
          </a:bodyPr>
          <a:lstStyle/>
          <a:p>
            <a:pPr algn="l" rtl="0"/>
            <a:r>
              <a:rPr lang="en-US" dirty="0" smtClean="0"/>
              <a:t>App A</a:t>
            </a:r>
          </a:p>
        </p:txBody>
      </p:sp>
      <p:sp>
        <p:nvSpPr>
          <p:cNvPr id="85" name="TextBox 84"/>
          <p:cNvSpPr txBox="1"/>
          <p:nvPr/>
        </p:nvSpPr>
        <p:spPr>
          <a:xfrm>
            <a:off x="5105400" y="2507962"/>
            <a:ext cx="1069888" cy="768638"/>
          </a:xfrm>
          <a:prstGeom prst="rect">
            <a:avLst/>
          </a:prstGeom>
          <a:noFill/>
        </p:spPr>
        <p:txBody>
          <a:bodyPr wrap="none" rtlCol="0">
            <a:spAutoFit/>
          </a:bodyPr>
          <a:lstStyle/>
          <a:p>
            <a:pPr algn="l" rtl="0"/>
            <a:r>
              <a:rPr lang="en-US" dirty="0" smtClean="0"/>
              <a:t>App B</a:t>
            </a:r>
          </a:p>
        </p:txBody>
      </p:sp>
      <p:sp>
        <p:nvSpPr>
          <p:cNvPr id="86" name="TextBox 85"/>
          <p:cNvSpPr txBox="1"/>
          <p:nvPr/>
        </p:nvSpPr>
        <p:spPr>
          <a:xfrm>
            <a:off x="8000232" y="3200400"/>
            <a:ext cx="1067568" cy="768638"/>
          </a:xfrm>
          <a:prstGeom prst="rect">
            <a:avLst/>
          </a:prstGeom>
          <a:noFill/>
        </p:spPr>
        <p:txBody>
          <a:bodyPr wrap="none" rtlCol="0">
            <a:spAutoFit/>
          </a:bodyPr>
          <a:lstStyle/>
          <a:p>
            <a:pPr algn="l" rtl="0"/>
            <a:r>
              <a:rPr lang="en-US" dirty="0" smtClean="0"/>
              <a:t>App C</a:t>
            </a:r>
          </a:p>
        </p:txBody>
      </p:sp>
      <p:pic>
        <p:nvPicPr>
          <p:cNvPr id="87"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225463"/>
            <a:ext cx="1110088" cy="714369"/>
          </a:xfrm>
          <a:prstGeom prst="rect">
            <a:avLst/>
          </a:prstGeom>
          <a:noFill/>
          <a:extLst>
            <a:ext uri="{909E8E84-426E-40DD-AFC4-6F175D3DCCD1}">
              <a14:hiddenFill xmlns:a14="http://schemas.microsoft.com/office/drawing/2010/main">
                <a:solidFill>
                  <a:srgbClr val="FFFFFF"/>
                </a:solidFill>
              </a14:hiddenFill>
            </a:ext>
          </a:extLst>
        </p:spPr>
      </p:pic>
      <p:sp>
        <p:nvSpPr>
          <p:cNvPr id="89" name="Up-Down Arrow 88"/>
          <p:cNvSpPr/>
          <p:nvPr/>
        </p:nvSpPr>
        <p:spPr>
          <a:xfrm rot="13466441">
            <a:off x="6074777" y="3581023"/>
            <a:ext cx="571215" cy="1043367"/>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312" y="2638431"/>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273094"/>
            <a:ext cx="1110088" cy="714369"/>
          </a:xfrm>
          <a:prstGeom prst="rect">
            <a:avLst/>
          </a:prstGeom>
          <a:noFill/>
          <a:extLst>
            <a:ext uri="{909E8E84-426E-40DD-AFC4-6F175D3DCCD1}">
              <a14:hiddenFill xmlns:a14="http://schemas.microsoft.com/office/drawing/2010/main">
                <a:solidFill>
                  <a:srgbClr val="FFFFFF"/>
                </a:solidFill>
              </a14:hiddenFill>
            </a:ext>
          </a:extLst>
        </p:spPr>
      </p:pic>
      <p:sp>
        <p:nvSpPr>
          <p:cNvPr id="94" name="Up-Down Arrow 93"/>
          <p:cNvSpPr/>
          <p:nvPr/>
        </p:nvSpPr>
        <p:spPr>
          <a:xfrm rot="7642364">
            <a:off x="2715550" y="3653623"/>
            <a:ext cx="571215" cy="1043367"/>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828800" y="5493603"/>
            <a:ext cx="5493363" cy="830997"/>
          </a:xfrm>
          <a:prstGeom prst="rect">
            <a:avLst/>
          </a:prstGeom>
          <a:noFill/>
        </p:spPr>
        <p:txBody>
          <a:bodyPr wrap="none" rtlCol="0">
            <a:spAutoFit/>
          </a:bodyPr>
          <a:lstStyle/>
          <a:p>
            <a:pPr algn="ctr"/>
            <a:r>
              <a:rPr lang="en-US" sz="1600" b="1" dirty="0" smtClean="0"/>
              <a:t>Session shared via user login principle</a:t>
            </a:r>
          </a:p>
          <a:p>
            <a:pPr algn="ctr"/>
            <a:r>
              <a:rPr lang="en-US" sz="1600" b="1" dirty="0" smtClean="0"/>
              <a:t>Timestamp check ensure recent session passed between apps</a:t>
            </a:r>
          </a:p>
          <a:p>
            <a:pPr algn="ctr"/>
            <a:r>
              <a:rPr lang="en-US" sz="1600" b="1" dirty="0" smtClean="0"/>
              <a:t>Session attributed merge</a:t>
            </a:r>
          </a:p>
        </p:txBody>
      </p:sp>
      <p:pic>
        <p:nvPicPr>
          <p:cNvPr id="9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066800"/>
            <a:ext cx="28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0" name="Straight Arrow Connector 99"/>
          <p:cNvCxnSpPr>
            <a:stCxn id="23" idx="2"/>
          </p:cNvCxnSpPr>
          <p:nvPr/>
        </p:nvCxnSpPr>
        <p:spPr>
          <a:xfrm flipH="1">
            <a:off x="2590801" y="2219779"/>
            <a:ext cx="1965380" cy="1068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3" idx="2"/>
            <a:endCxn id="91" idx="0"/>
          </p:cNvCxnSpPr>
          <p:nvPr/>
        </p:nvCxnSpPr>
        <p:spPr>
          <a:xfrm>
            <a:off x="4556181" y="2219779"/>
            <a:ext cx="2780663" cy="10533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0459" y="1828800"/>
            <a:ext cx="2231444" cy="39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Arrow Connector 27"/>
          <p:cNvCxnSpPr>
            <a:stCxn id="97" idx="2"/>
          </p:cNvCxnSpPr>
          <p:nvPr/>
        </p:nvCxnSpPr>
        <p:spPr>
          <a:xfrm>
            <a:off x="4562007" y="1524000"/>
            <a:ext cx="9994" cy="303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90" idx="0"/>
          </p:cNvCxnSpPr>
          <p:nvPr/>
        </p:nvCxnSpPr>
        <p:spPr>
          <a:xfrm flipH="1">
            <a:off x="4550356" y="2133600"/>
            <a:ext cx="21643" cy="5048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8" name="Up-Down Arrow 87"/>
          <p:cNvSpPr/>
          <p:nvPr/>
        </p:nvSpPr>
        <p:spPr>
          <a:xfrm rot="10800000">
            <a:off x="4240265" y="3301663"/>
            <a:ext cx="571215" cy="990600"/>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p:nvPr/>
        </p:nvCxnSpPr>
        <p:spPr>
          <a:xfrm>
            <a:off x="4953000" y="2895600"/>
            <a:ext cx="2209800" cy="4060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90801" y="2904436"/>
            <a:ext cx="1649463" cy="5496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90801" y="3352800"/>
            <a:ext cx="4724399"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0"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425494"/>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3577894"/>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7712" y="2790831"/>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0112" y="2943231"/>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3377863"/>
            <a:ext cx="1110088" cy="71436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530263"/>
            <a:ext cx="1110088" cy="7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57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808038"/>
          </a:xfrm>
        </p:spPr>
        <p:txBody>
          <a:bodyPr>
            <a:noAutofit/>
          </a:bodyPr>
          <a:lstStyle/>
          <a:p>
            <a:r>
              <a:rPr lang="en-US" sz="2800" b="1" dirty="0"/>
              <a:t>Session Replication across different JEE Containers</a:t>
            </a:r>
          </a:p>
        </p:txBody>
      </p:sp>
      <p:sp>
        <p:nvSpPr>
          <p:cNvPr id="46" name="Up-Down Arrow 45"/>
          <p:cNvSpPr/>
          <p:nvPr/>
        </p:nvSpPr>
        <p:spPr>
          <a:xfrm rot="2584795">
            <a:off x="3067390" y="4000922"/>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650" y="4356943"/>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1348" y="4872055"/>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Tomc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8350" y="4594509"/>
            <a:ext cx="533400" cy="34325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676400" y="4950023"/>
            <a:ext cx="1096582" cy="307777"/>
          </a:xfrm>
          <a:prstGeom prst="rect">
            <a:avLst/>
          </a:prstGeom>
          <a:noFill/>
        </p:spPr>
        <p:txBody>
          <a:bodyPr wrap="none" rtlCol="0">
            <a:spAutoFit/>
          </a:bodyPr>
          <a:lstStyle/>
          <a:p>
            <a:r>
              <a:rPr lang="en-US" sz="1400" dirty="0" smtClean="0"/>
              <a:t>Tomcat farm</a:t>
            </a:r>
            <a:endParaRPr lang="en-US" sz="1400" dirty="0"/>
          </a:p>
        </p:txBody>
      </p:sp>
      <p:sp>
        <p:nvSpPr>
          <p:cNvPr id="51" name="Up-Down Arrow 50"/>
          <p:cNvSpPr/>
          <p:nvPr/>
        </p:nvSpPr>
        <p:spPr>
          <a:xfrm rot="7874321">
            <a:off x="3062440" y="2496531"/>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21330" y="2549623"/>
            <a:ext cx="870751" cy="261610"/>
          </a:xfrm>
          <a:prstGeom prst="rect">
            <a:avLst/>
          </a:prstGeom>
        </p:spPr>
        <p:txBody>
          <a:bodyPr wrap="none">
            <a:spAutoFit/>
          </a:bodyPr>
          <a:lstStyle/>
          <a:p>
            <a:r>
              <a:rPr lang="en-US" sz="1100" dirty="0"/>
              <a:t>http session</a:t>
            </a:r>
          </a:p>
        </p:txBody>
      </p:sp>
      <p:sp>
        <p:nvSpPr>
          <p:cNvPr id="53" name="Rectangle 52"/>
          <p:cNvSpPr/>
          <p:nvPr/>
        </p:nvSpPr>
        <p:spPr>
          <a:xfrm>
            <a:off x="3327985" y="4297231"/>
            <a:ext cx="870751" cy="261610"/>
          </a:xfrm>
          <a:prstGeom prst="rect">
            <a:avLst/>
          </a:prstGeom>
        </p:spPr>
        <p:txBody>
          <a:bodyPr wrap="none">
            <a:spAutoFit/>
          </a:bodyPr>
          <a:lstStyle/>
          <a:p>
            <a:r>
              <a:rPr lang="en-US" sz="1100" dirty="0"/>
              <a:t>http session</a:t>
            </a:r>
          </a:p>
        </p:txBody>
      </p:sp>
      <p:pic>
        <p:nvPicPr>
          <p:cNvPr id="54" name="Picture 10" descr="https://encrypted-tbn1.google.com/images?q=tbn:ANd9GcRInXP5Og6P_C2LWsSFjNjU3kiI9aX1fZVEg-2SZEEKfsPLL9QE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183" y="2065836"/>
            <a:ext cx="317744" cy="3182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https://encrypted-tbn1.google.com/images?q=tbn:ANd9GcRInXP5Og6P_C2LWsSFjNjU3kiI9aX1fZVEg-2SZEEKfsPLL9QE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987" y="2384080"/>
            <a:ext cx="317744" cy="31824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https://encrypted-tbn1.google.com/images?q=tbn:ANd9GcRInXP5Og6P_C2LWsSFjNjU3kiI9aX1fZVEg-2SZEEKfsPLL9QE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853" y="2705071"/>
            <a:ext cx="317744" cy="318244"/>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873087" y="1708927"/>
            <a:ext cx="1403974" cy="307777"/>
          </a:xfrm>
          <a:prstGeom prst="rect">
            <a:avLst/>
          </a:prstGeom>
          <a:noFill/>
        </p:spPr>
        <p:txBody>
          <a:bodyPr wrap="none" rtlCol="0">
            <a:spAutoFit/>
          </a:bodyPr>
          <a:lstStyle/>
          <a:p>
            <a:r>
              <a:rPr lang="en-US" sz="1400" dirty="0" err="1" smtClean="0"/>
              <a:t>Websphere</a:t>
            </a:r>
            <a:r>
              <a:rPr lang="en-US" sz="1400" dirty="0" smtClean="0"/>
              <a:t> farm</a:t>
            </a:r>
            <a:endParaRPr lang="en-US" sz="1400" dirty="0"/>
          </a:p>
        </p:txBody>
      </p:sp>
      <p:sp>
        <p:nvSpPr>
          <p:cNvPr id="58" name="Rectangle 57"/>
          <p:cNvSpPr/>
          <p:nvPr/>
        </p:nvSpPr>
        <p:spPr>
          <a:xfrm>
            <a:off x="5244721" y="2930624"/>
            <a:ext cx="870751" cy="261610"/>
          </a:xfrm>
          <a:prstGeom prst="rect">
            <a:avLst/>
          </a:prstGeom>
        </p:spPr>
        <p:txBody>
          <a:bodyPr wrap="none">
            <a:spAutoFit/>
          </a:bodyPr>
          <a:lstStyle/>
          <a:p>
            <a:r>
              <a:rPr lang="en-US" sz="1100" dirty="0"/>
              <a:t>http session</a:t>
            </a:r>
          </a:p>
        </p:txBody>
      </p:sp>
      <p:pic>
        <p:nvPicPr>
          <p:cNvPr id="59" name="Picture 6" descr="https://encrypted-tbn3.google.com/images?q=tbn:ANd9GcQtINkMcoVZyuSHE7n7ic7YtqW2Ix5LduvgyexflZgAuSIHjCu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1974" y="1974105"/>
            <a:ext cx="747421" cy="46098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https://encrypted-tbn3.google.com/images?q=tbn:ANd9GcQtINkMcoVZyuSHE7n7ic7YtqW2Ix5LduvgyexflZgAuSIHjCu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2195" y="2295106"/>
            <a:ext cx="747421" cy="46098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https://encrypted-tbn3.google.com/images?q=tbn:ANd9GcQtINkMcoVZyuSHE7n7ic7YtqW2Ix5LduvgyexflZgAuSIHjCu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6995" y="2599906"/>
            <a:ext cx="747421" cy="460981"/>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6430998" y="2054498"/>
            <a:ext cx="955390" cy="307777"/>
          </a:xfrm>
          <a:prstGeom prst="rect">
            <a:avLst/>
          </a:prstGeom>
          <a:noFill/>
        </p:spPr>
        <p:txBody>
          <a:bodyPr wrap="none" rtlCol="0">
            <a:spAutoFit/>
          </a:bodyPr>
          <a:lstStyle/>
          <a:p>
            <a:r>
              <a:rPr lang="en-US" sz="1400" dirty="0" err="1" smtClean="0"/>
              <a:t>Jboss</a:t>
            </a:r>
            <a:r>
              <a:rPr lang="en-US" sz="1400" dirty="0" smtClean="0"/>
              <a:t> farm</a:t>
            </a:r>
            <a:endParaRPr lang="en-US" sz="1400" dirty="0"/>
          </a:p>
        </p:txBody>
      </p:sp>
      <p:sp>
        <p:nvSpPr>
          <p:cNvPr id="63" name="Up-Down Arrow 62"/>
          <p:cNvSpPr/>
          <p:nvPr/>
        </p:nvSpPr>
        <p:spPr>
          <a:xfrm rot="2942120">
            <a:off x="5039124" y="2495827"/>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descr="http://www.fusionppt.com/wp-content/uploads/2012/06/weblogic-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631" y="4172372"/>
            <a:ext cx="822031" cy="24722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fusionppt.com/wp-content/uploads/2012/06/weblogic-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2831" y="4425534"/>
            <a:ext cx="822031" cy="24722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fusionppt.com/wp-content/uploads/2012/06/weblogic-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862" y="4672762"/>
            <a:ext cx="822031" cy="247228"/>
          </a:xfrm>
          <a:prstGeom prst="rect">
            <a:avLst/>
          </a:prstGeom>
          <a:noFill/>
          <a:extLst>
            <a:ext uri="{909E8E84-426E-40DD-AFC4-6F175D3DCCD1}">
              <a14:hiddenFill xmlns:a14="http://schemas.microsoft.com/office/drawing/2010/main">
                <a:solidFill>
                  <a:srgbClr val="FFFFFF"/>
                </a:solidFill>
              </a14:hiddenFill>
            </a:ext>
          </a:extLst>
        </p:spPr>
      </p:pic>
      <p:sp>
        <p:nvSpPr>
          <p:cNvPr id="67" name="Up-Down Arrow 66"/>
          <p:cNvSpPr/>
          <p:nvPr/>
        </p:nvSpPr>
        <p:spPr>
          <a:xfrm rot="7793268">
            <a:off x="5008233" y="3981948"/>
            <a:ext cx="394716" cy="735324"/>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300062" y="4691390"/>
            <a:ext cx="1243738" cy="307777"/>
          </a:xfrm>
          <a:prstGeom prst="rect">
            <a:avLst/>
          </a:prstGeom>
          <a:noFill/>
        </p:spPr>
        <p:txBody>
          <a:bodyPr wrap="none" rtlCol="0">
            <a:spAutoFit/>
          </a:bodyPr>
          <a:lstStyle/>
          <a:p>
            <a:r>
              <a:rPr lang="en-US" sz="1400" dirty="0" err="1" smtClean="0"/>
              <a:t>Weblogic</a:t>
            </a:r>
            <a:r>
              <a:rPr lang="en-US" sz="1400" dirty="0" smtClean="0"/>
              <a:t> farm</a:t>
            </a:r>
            <a:endParaRPr lang="en-US" sz="1400" dirty="0"/>
          </a:p>
        </p:txBody>
      </p:sp>
      <p:sp>
        <p:nvSpPr>
          <p:cNvPr id="69" name="Rectangle 68"/>
          <p:cNvSpPr/>
          <p:nvPr/>
        </p:nvSpPr>
        <p:spPr>
          <a:xfrm>
            <a:off x="5096603" y="4006625"/>
            <a:ext cx="870751" cy="261610"/>
          </a:xfrm>
          <a:prstGeom prst="rect">
            <a:avLst/>
          </a:prstGeom>
        </p:spPr>
        <p:txBody>
          <a:bodyPr wrap="none">
            <a:spAutoFit/>
          </a:bodyPr>
          <a:lstStyle/>
          <a:p>
            <a:r>
              <a:rPr lang="en-US" sz="1100" dirty="0"/>
              <a:t>http session</a:t>
            </a:r>
          </a:p>
        </p:txBody>
      </p:sp>
      <p:sp>
        <p:nvSpPr>
          <p:cNvPr id="70" name="Cloud 69"/>
          <p:cNvSpPr/>
          <p:nvPr/>
        </p:nvSpPr>
        <p:spPr>
          <a:xfrm>
            <a:off x="3124200" y="2993505"/>
            <a:ext cx="2109062" cy="1197495"/>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400" b="1" dirty="0" smtClean="0">
                <a:solidFill>
                  <a:schemeClr val="tx1"/>
                </a:solidFill>
                <a:latin typeface="Arial" charset="0"/>
                <a:ea typeface="ＭＳ Ｐゴシック" charset="-128"/>
              </a:rPr>
              <a:t>Data Grid</a:t>
            </a:r>
            <a:endParaRPr lang="en-US" sz="2400" b="1" dirty="0">
              <a:solidFill>
                <a:schemeClr val="tx1"/>
              </a:solidFill>
              <a:latin typeface="Arial" charset="0"/>
              <a:ea typeface="ＭＳ Ｐゴシック" charset="-128"/>
            </a:endParaRPr>
          </a:p>
        </p:txBody>
      </p:sp>
      <p:grpSp>
        <p:nvGrpSpPr>
          <p:cNvPr id="71" name="Group 70"/>
          <p:cNvGrpSpPr/>
          <p:nvPr/>
        </p:nvGrpSpPr>
        <p:grpSpPr>
          <a:xfrm>
            <a:off x="5533660" y="2322820"/>
            <a:ext cx="622516" cy="674132"/>
            <a:chOff x="5605668" y="2348880"/>
            <a:chExt cx="622516" cy="674132"/>
          </a:xfrm>
        </p:grpSpPr>
        <p:sp>
          <p:nvSpPr>
            <p:cNvPr id="72" name="TextBox 71"/>
            <p:cNvSpPr txBox="1"/>
            <p:nvPr/>
          </p:nvSpPr>
          <p:spPr>
            <a:xfrm>
              <a:off x="5605668" y="2348880"/>
              <a:ext cx="317716" cy="369332"/>
            </a:xfrm>
            <a:prstGeom prst="rect">
              <a:avLst/>
            </a:prstGeom>
            <a:noFill/>
          </p:spPr>
          <p:txBody>
            <a:bodyPr wrap="none" rtlCol="0">
              <a:spAutoFit/>
            </a:bodyPr>
            <a:lstStyle/>
            <a:p>
              <a:pPr algn="l" rtl="0"/>
              <a:r>
                <a:rPr lang="en-US" dirty="0" smtClean="0"/>
                <a:t>A</a:t>
              </a:r>
            </a:p>
          </p:txBody>
        </p:sp>
        <p:sp>
          <p:nvSpPr>
            <p:cNvPr id="73" name="TextBox 72"/>
            <p:cNvSpPr txBox="1"/>
            <p:nvPr/>
          </p:nvSpPr>
          <p:spPr>
            <a:xfrm>
              <a:off x="5758068" y="2501280"/>
              <a:ext cx="317716" cy="369332"/>
            </a:xfrm>
            <a:prstGeom prst="rect">
              <a:avLst/>
            </a:prstGeom>
            <a:noFill/>
          </p:spPr>
          <p:txBody>
            <a:bodyPr wrap="none" rtlCol="0">
              <a:spAutoFit/>
            </a:bodyPr>
            <a:lstStyle/>
            <a:p>
              <a:pPr algn="l" rtl="0"/>
              <a:r>
                <a:rPr lang="en-US" dirty="0" smtClean="0"/>
                <a:t>B</a:t>
              </a:r>
            </a:p>
          </p:txBody>
        </p:sp>
        <p:sp>
          <p:nvSpPr>
            <p:cNvPr id="74" name="TextBox 73"/>
            <p:cNvSpPr txBox="1"/>
            <p:nvPr/>
          </p:nvSpPr>
          <p:spPr>
            <a:xfrm>
              <a:off x="5910468" y="2653680"/>
              <a:ext cx="317716" cy="369332"/>
            </a:xfrm>
            <a:prstGeom prst="rect">
              <a:avLst/>
            </a:prstGeom>
            <a:noFill/>
          </p:spPr>
          <p:txBody>
            <a:bodyPr wrap="none" rtlCol="0">
              <a:spAutoFit/>
            </a:bodyPr>
            <a:lstStyle/>
            <a:p>
              <a:pPr algn="l" rtl="0"/>
              <a:r>
                <a:rPr lang="en-US" dirty="0" smtClean="0"/>
                <a:t>C</a:t>
              </a:r>
            </a:p>
          </p:txBody>
        </p:sp>
      </p:grpSp>
      <p:grpSp>
        <p:nvGrpSpPr>
          <p:cNvPr id="75" name="Group 74"/>
          <p:cNvGrpSpPr/>
          <p:nvPr/>
        </p:nvGrpSpPr>
        <p:grpSpPr>
          <a:xfrm>
            <a:off x="2672677" y="4257851"/>
            <a:ext cx="622516" cy="674132"/>
            <a:chOff x="5605668" y="2348880"/>
            <a:chExt cx="622516" cy="674132"/>
          </a:xfrm>
        </p:grpSpPr>
        <p:sp>
          <p:nvSpPr>
            <p:cNvPr id="76" name="TextBox 75"/>
            <p:cNvSpPr txBox="1"/>
            <p:nvPr/>
          </p:nvSpPr>
          <p:spPr>
            <a:xfrm>
              <a:off x="5605668" y="2348880"/>
              <a:ext cx="317716" cy="369332"/>
            </a:xfrm>
            <a:prstGeom prst="rect">
              <a:avLst/>
            </a:prstGeom>
            <a:noFill/>
          </p:spPr>
          <p:txBody>
            <a:bodyPr wrap="none" rtlCol="0">
              <a:spAutoFit/>
            </a:bodyPr>
            <a:lstStyle/>
            <a:p>
              <a:pPr algn="l" rtl="0"/>
              <a:r>
                <a:rPr lang="en-US" dirty="0" smtClean="0"/>
                <a:t>A</a:t>
              </a:r>
            </a:p>
          </p:txBody>
        </p:sp>
        <p:sp>
          <p:nvSpPr>
            <p:cNvPr id="77" name="TextBox 76"/>
            <p:cNvSpPr txBox="1"/>
            <p:nvPr/>
          </p:nvSpPr>
          <p:spPr>
            <a:xfrm>
              <a:off x="5758068" y="2501280"/>
              <a:ext cx="317716" cy="369332"/>
            </a:xfrm>
            <a:prstGeom prst="rect">
              <a:avLst/>
            </a:prstGeom>
            <a:noFill/>
          </p:spPr>
          <p:txBody>
            <a:bodyPr wrap="none" rtlCol="0">
              <a:spAutoFit/>
            </a:bodyPr>
            <a:lstStyle/>
            <a:p>
              <a:pPr algn="l" rtl="0"/>
              <a:r>
                <a:rPr lang="en-US" dirty="0" smtClean="0"/>
                <a:t>B</a:t>
              </a:r>
            </a:p>
          </p:txBody>
        </p:sp>
        <p:sp>
          <p:nvSpPr>
            <p:cNvPr id="78" name="TextBox 77"/>
            <p:cNvSpPr txBox="1"/>
            <p:nvPr/>
          </p:nvSpPr>
          <p:spPr>
            <a:xfrm>
              <a:off x="5910468" y="2653680"/>
              <a:ext cx="317716" cy="369332"/>
            </a:xfrm>
            <a:prstGeom prst="rect">
              <a:avLst/>
            </a:prstGeom>
            <a:noFill/>
          </p:spPr>
          <p:txBody>
            <a:bodyPr wrap="none" rtlCol="0">
              <a:spAutoFit/>
            </a:bodyPr>
            <a:lstStyle/>
            <a:p>
              <a:pPr algn="l" rtl="0"/>
              <a:r>
                <a:rPr lang="en-US" dirty="0" smtClean="0"/>
                <a:t>C</a:t>
              </a:r>
            </a:p>
          </p:txBody>
        </p:sp>
      </p:grpSp>
      <p:grpSp>
        <p:nvGrpSpPr>
          <p:cNvPr id="79" name="Group 78"/>
          <p:cNvGrpSpPr/>
          <p:nvPr/>
        </p:nvGrpSpPr>
        <p:grpSpPr>
          <a:xfrm>
            <a:off x="5353274" y="3970040"/>
            <a:ext cx="787832" cy="783868"/>
            <a:chOff x="208516" y="2276872"/>
            <a:chExt cx="787832" cy="783868"/>
          </a:xfrm>
        </p:grpSpPr>
        <p:sp>
          <p:nvSpPr>
            <p:cNvPr id="80" name="TextBox 79"/>
            <p:cNvSpPr txBox="1"/>
            <p:nvPr/>
          </p:nvSpPr>
          <p:spPr>
            <a:xfrm>
              <a:off x="678632" y="2276872"/>
              <a:ext cx="317716" cy="369332"/>
            </a:xfrm>
            <a:prstGeom prst="rect">
              <a:avLst/>
            </a:prstGeom>
            <a:noFill/>
          </p:spPr>
          <p:txBody>
            <a:bodyPr wrap="none" rtlCol="0">
              <a:spAutoFit/>
            </a:bodyPr>
            <a:lstStyle/>
            <a:p>
              <a:pPr algn="l" rtl="0"/>
              <a:r>
                <a:rPr lang="en-US" dirty="0" smtClean="0"/>
                <a:t>A</a:t>
              </a:r>
            </a:p>
          </p:txBody>
        </p:sp>
        <p:sp>
          <p:nvSpPr>
            <p:cNvPr id="81" name="TextBox 80"/>
            <p:cNvSpPr txBox="1"/>
            <p:nvPr/>
          </p:nvSpPr>
          <p:spPr>
            <a:xfrm>
              <a:off x="395536" y="2501280"/>
              <a:ext cx="317716" cy="369332"/>
            </a:xfrm>
            <a:prstGeom prst="rect">
              <a:avLst/>
            </a:prstGeom>
            <a:noFill/>
          </p:spPr>
          <p:txBody>
            <a:bodyPr wrap="none" rtlCol="0">
              <a:spAutoFit/>
            </a:bodyPr>
            <a:lstStyle/>
            <a:p>
              <a:pPr algn="l" rtl="0"/>
              <a:r>
                <a:rPr lang="en-US" dirty="0" smtClean="0"/>
                <a:t>B</a:t>
              </a:r>
            </a:p>
          </p:txBody>
        </p:sp>
        <p:sp>
          <p:nvSpPr>
            <p:cNvPr id="82" name="TextBox 81"/>
            <p:cNvSpPr txBox="1"/>
            <p:nvPr/>
          </p:nvSpPr>
          <p:spPr>
            <a:xfrm>
              <a:off x="208516" y="2691408"/>
              <a:ext cx="317716" cy="369332"/>
            </a:xfrm>
            <a:prstGeom prst="rect">
              <a:avLst/>
            </a:prstGeom>
            <a:noFill/>
          </p:spPr>
          <p:txBody>
            <a:bodyPr wrap="none" rtlCol="0">
              <a:spAutoFit/>
            </a:bodyPr>
            <a:lstStyle/>
            <a:p>
              <a:pPr algn="l" rtl="0"/>
              <a:r>
                <a:rPr lang="en-US" dirty="0" smtClean="0"/>
                <a:t>C</a:t>
              </a:r>
            </a:p>
          </p:txBody>
        </p:sp>
      </p:grpSp>
      <p:grpSp>
        <p:nvGrpSpPr>
          <p:cNvPr id="83" name="Group 82"/>
          <p:cNvGrpSpPr/>
          <p:nvPr/>
        </p:nvGrpSpPr>
        <p:grpSpPr>
          <a:xfrm>
            <a:off x="2627784" y="2276872"/>
            <a:ext cx="648072" cy="792088"/>
            <a:chOff x="251520" y="2276872"/>
            <a:chExt cx="648072" cy="792088"/>
          </a:xfrm>
        </p:grpSpPr>
        <p:sp>
          <p:nvSpPr>
            <p:cNvPr id="84" name="TextBox 83"/>
            <p:cNvSpPr txBox="1"/>
            <p:nvPr/>
          </p:nvSpPr>
          <p:spPr>
            <a:xfrm>
              <a:off x="581876" y="2276872"/>
              <a:ext cx="317716" cy="369332"/>
            </a:xfrm>
            <a:prstGeom prst="rect">
              <a:avLst/>
            </a:prstGeom>
            <a:noFill/>
          </p:spPr>
          <p:txBody>
            <a:bodyPr wrap="none" rtlCol="0">
              <a:spAutoFit/>
            </a:bodyPr>
            <a:lstStyle/>
            <a:p>
              <a:pPr algn="l" rtl="0"/>
              <a:r>
                <a:rPr lang="en-US" dirty="0" smtClean="0"/>
                <a:t>A</a:t>
              </a:r>
            </a:p>
          </p:txBody>
        </p:sp>
        <p:sp>
          <p:nvSpPr>
            <p:cNvPr id="85" name="TextBox 84"/>
            <p:cNvSpPr txBox="1"/>
            <p:nvPr/>
          </p:nvSpPr>
          <p:spPr>
            <a:xfrm>
              <a:off x="395536" y="2501280"/>
              <a:ext cx="317716" cy="369332"/>
            </a:xfrm>
            <a:prstGeom prst="rect">
              <a:avLst/>
            </a:prstGeom>
            <a:noFill/>
          </p:spPr>
          <p:txBody>
            <a:bodyPr wrap="none" rtlCol="0">
              <a:spAutoFit/>
            </a:bodyPr>
            <a:lstStyle/>
            <a:p>
              <a:pPr algn="l" rtl="0"/>
              <a:r>
                <a:rPr lang="en-US" dirty="0" smtClean="0"/>
                <a:t>B</a:t>
              </a:r>
            </a:p>
          </p:txBody>
        </p:sp>
        <p:sp>
          <p:nvSpPr>
            <p:cNvPr id="86" name="TextBox 85"/>
            <p:cNvSpPr txBox="1"/>
            <p:nvPr/>
          </p:nvSpPr>
          <p:spPr>
            <a:xfrm>
              <a:off x="251520" y="2699628"/>
              <a:ext cx="317716" cy="369332"/>
            </a:xfrm>
            <a:prstGeom prst="rect">
              <a:avLst/>
            </a:prstGeom>
            <a:noFill/>
          </p:spPr>
          <p:txBody>
            <a:bodyPr wrap="none" rtlCol="0">
              <a:spAutoFit/>
            </a:bodyPr>
            <a:lstStyle/>
            <a:p>
              <a:pPr algn="l" rtl="0"/>
              <a:r>
                <a:rPr lang="en-US" dirty="0" smtClean="0"/>
                <a:t>C</a:t>
              </a:r>
            </a:p>
          </p:txBody>
        </p:sp>
      </p:grpSp>
    </p:spTree>
    <p:extLst>
      <p:ext uri="{BB962C8B-B14F-4D97-AF65-F5344CB8AC3E}">
        <p14:creationId xmlns:p14="http://schemas.microsoft.com/office/powerpoint/2010/main" val="4078926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Cloud 43"/>
          <p:cNvSpPr/>
          <p:nvPr/>
        </p:nvSpPr>
        <p:spPr>
          <a:xfrm>
            <a:off x="5758676" y="4573263"/>
            <a:ext cx="1327924" cy="608337"/>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400" b="1" dirty="0" smtClean="0">
                <a:solidFill>
                  <a:schemeClr val="tx1"/>
                </a:solidFill>
                <a:latin typeface="Arial" charset="0"/>
                <a:ea typeface="ＭＳ Ｐゴシック" charset="-128"/>
              </a:rPr>
              <a:t>Data </a:t>
            </a:r>
          </a:p>
          <a:p>
            <a:pPr algn="ctr" eaLnBrk="0" fontAlgn="base" hangingPunct="0">
              <a:spcBef>
                <a:spcPct val="0"/>
              </a:spcBef>
              <a:spcAft>
                <a:spcPct val="0"/>
              </a:spcAft>
            </a:pPr>
            <a:r>
              <a:rPr lang="en-US" sz="1400" b="1" dirty="0" smtClean="0">
                <a:solidFill>
                  <a:schemeClr val="tx1"/>
                </a:solidFill>
                <a:latin typeface="Arial" charset="0"/>
                <a:ea typeface="ＭＳ Ｐゴシック" charset="-128"/>
              </a:rPr>
              <a:t>Grid</a:t>
            </a:r>
            <a:endParaRPr lang="en-US" sz="1400" b="1" dirty="0">
              <a:solidFill>
                <a:schemeClr val="tx1"/>
              </a:solidFill>
              <a:latin typeface="Arial" charset="0"/>
              <a:ea typeface="ＭＳ Ｐゴシック" charset="-128"/>
            </a:endParaRPr>
          </a:p>
        </p:txBody>
      </p:sp>
      <p:sp>
        <p:nvSpPr>
          <p:cNvPr id="45" name="Cloud 44"/>
          <p:cNvSpPr/>
          <p:nvPr/>
        </p:nvSpPr>
        <p:spPr>
          <a:xfrm>
            <a:off x="1295400" y="4495800"/>
            <a:ext cx="1327924" cy="608337"/>
          </a:xfrm>
          <a:prstGeom prst="cloud">
            <a:avLst/>
          </a:prstGeom>
          <a:gradFill flip="none" rotWithShape="1">
            <a:gsLst>
              <a:gs pos="0">
                <a:srgbClr val="5E9EFF"/>
              </a:gs>
              <a:gs pos="39999">
                <a:srgbClr val="85C2FF"/>
              </a:gs>
              <a:gs pos="70000">
                <a:srgbClr val="C4D6EB"/>
              </a:gs>
              <a:gs pos="100000">
                <a:srgbClr val="FFEBFA"/>
              </a:gs>
            </a:gsLst>
            <a:path path="circle">
              <a:fillToRect l="50000" t="50000" r="50000" b="50000"/>
            </a:path>
            <a:tileRec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400" b="1" dirty="0" smtClean="0">
                <a:solidFill>
                  <a:schemeClr val="tx1"/>
                </a:solidFill>
                <a:latin typeface="Arial" charset="0"/>
                <a:ea typeface="ＭＳ Ｐゴシック" charset="-128"/>
              </a:rPr>
              <a:t>Data </a:t>
            </a:r>
          </a:p>
          <a:p>
            <a:pPr algn="ctr" eaLnBrk="0" fontAlgn="base" hangingPunct="0">
              <a:spcBef>
                <a:spcPct val="0"/>
              </a:spcBef>
              <a:spcAft>
                <a:spcPct val="0"/>
              </a:spcAft>
            </a:pPr>
            <a:r>
              <a:rPr lang="en-US" sz="1400" b="1" dirty="0" smtClean="0">
                <a:solidFill>
                  <a:schemeClr val="tx1"/>
                </a:solidFill>
                <a:latin typeface="Arial" charset="0"/>
                <a:ea typeface="ＭＳ Ｐゴシック" charset="-128"/>
              </a:rPr>
              <a:t>Grid</a:t>
            </a:r>
            <a:endParaRPr lang="en-US" sz="1400" b="1" dirty="0">
              <a:solidFill>
                <a:schemeClr val="tx1"/>
              </a:solidFill>
              <a:latin typeface="Arial" charset="0"/>
              <a:ea typeface="ＭＳ Ｐゴシック" charset="-128"/>
            </a:endParaRPr>
          </a:p>
        </p:txBody>
      </p:sp>
      <p:sp>
        <p:nvSpPr>
          <p:cNvPr id="2" name="Title 1"/>
          <p:cNvSpPr>
            <a:spLocks noGrp="1"/>
          </p:cNvSpPr>
          <p:nvPr>
            <p:ph type="title"/>
          </p:nvPr>
        </p:nvSpPr>
        <p:spPr/>
        <p:txBody>
          <a:bodyPr/>
          <a:lstStyle/>
          <a:p>
            <a:r>
              <a:rPr lang="en-US" b="1" dirty="0" smtClean="0"/>
              <a:t>Load-Balancing Scenarios supported</a:t>
            </a:r>
            <a:endParaRPr lang="en-US" b="1" dirty="0"/>
          </a:p>
        </p:txBody>
      </p:sp>
      <p:pic>
        <p:nvPicPr>
          <p:cNvPr id="4" name="Picture 2" descr="Tomca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792" y="3808893"/>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07" y="2236161"/>
            <a:ext cx="361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792" y="3110745"/>
            <a:ext cx="619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Tomca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7192" y="3808893"/>
            <a:ext cx="533400" cy="3432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a:off x="1357992" y="3344107"/>
            <a:ext cx="446316" cy="542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66257" y="3426786"/>
            <a:ext cx="600122"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flipH="1">
            <a:off x="1972355" y="2817186"/>
            <a:ext cx="12927" cy="2935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flipH="1" flipV="1">
            <a:off x="1167492" y="4152149"/>
            <a:ext cx="590550" cy="4187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2"/>
          </p:cNvCxnSpPr>
          <p:nvPr/>
        </p:nvCxnSpPr>
        <p:spPr>
          <a:xfrm flipV="1">
            <a:off x="2415267" y="4152149"/>
            <a:ext cx="428625" cy="4187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2775857" y="2362201"/>
            <a:ext cx="1491343" cy="584904"/>
          </a:xfrm>
          <a:prstGeom prst="wedgeRoundRectCallout">
            <a:avLst>
              <a:gd name="adj1" fmla="val -96285"/>
              <a:gd name="adj2" fmla="val 1401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Non-Sticky session</a:t>
            </a:r>
            <a:endParaRPr lang="en-US" dirty="0">
              <a:solidFill>
                <a:schemeClr val="tx1"/>
              </a:solidFill>
            </a:endParaRPr>
          </a:p>
        </p:txBody>
      </p:sp>
      <p:pic>
        <p:nvPicPr>
          <p:cNvPr id="28" name="Picture 2" descr="Tomca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46" y="3857625"/>
            <a:ext cx="533400" cy="34325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61" y="2286000"/>
            <a:ext cx="361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46" y="3159477"/>
            <a:ext cx="619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descr="Tomca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46" y="3857625"/>
            <a:ext cx="533400" cy="34325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H="1">
            <a:off x="5867446" y="3186112"/>
            <a:ext cx="561976" cy="750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675711" y="3476625"/>
            <a:ext cx="609600" cy="557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2"/>
            <a:endCxn id="30" idx="0"/>
          </p:cNvCxnSpPr>
          <p:nvPr/>
        </p:nvCxnSpPr>
        <p:spPr>
          <a:xfrm flipH="1">
            <a:off x="6481809" y="2867025"/>
            <a:ext cx="12927" cy="292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flipV="1">
            <a:off x="5676946" y="4200881"/>
            <a:ext cx="590550" cy="4187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1" idx="2"/>
          </p:cNvCxnSpPr>
          <p:nvPr/>
        </p:nvCxnSpPr>
        <p:spPr>
          <a:xfrm flipV="1">
            <a:off x="6924721" y="4200881"/>
            <a:ext cx="428625" cy="4187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Rounded Rectangular Callout 37"/>
          <p:cNvSpPr/>
          <p:nvPr/>
        </p:nvSpPr>
        <p:spPr>
          <a:xfrm>
            <a:off x="7285311" y="2410933"/>
            <a:ext cx="1491343" cy="584904"/>
          </a:xfrm>
          <a:prstGeom prst="wedgeRoundRectCallout">
            <a:avLst>
              <a:gd name="adj1" fmla="val -96285"/>
              <a:gd name="adj2" fmla="val 1401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Sticky session</a:t>
            </a:r>
            <a:endParaRPr lang="en-US" dirty="0">
              <a:solidFill>
                <a:schemeClr val="tx1"/>
              </a:solidFill>
            </a:endParaRPr>
          </a:p>
        </p:txBody>
      </p:sp>
      <p:sp>
        <p:nvSpPr>
          <p:cNvPr id="39" name="Rectangle 38"/>
          <p:cNvSpPr/>
          <p:nvPr/>
        </p:nvSpPr>
        <p:spPr>
          <a:xfrm>
            <a:off x="5334000" y="3372386"/>
            <a:ext cx="533446" cy="1323439"/>
          </a:xfrm>
          <a:prstGeom prst="rect">
            <a:avLst/>
          </a:prstGeom>
        </p:spPr>
        <p:txBody>
          <a:bodyPr wrap="square">
            <a:spAutoFit/>
          </a:bodyPr>
          <a:lstStyle/>
          <a:p>
            <a:r>
              <a:rPr lang="en-US" sz="8000" dirty="0">
                <a:solidFill>
                  <a:srgbClr val="FF0000"/>
                </a:solidFill>
              </a:rPr>
              <a:t>X</a:t>
            </a:r>
          </a:p>
        </p:txBody>
      </p:sp>
      <p:sp>
        <p:nvSpPr>
          <p:cNvPr id="40" name="Curved Down Arrow 39"/>
          <p:cNvSpPr/>
          <p:nvPr/>
        </p:nvSpPr>
        <p:spPr>
          <a:xfrm>
            <a:off x="1709057" y="3567945"/>
            <a:ext cx="676275" cy="1828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urved Down Arrow 40"/>
          <p:cNvSpPr/>
          <p:nvPr/>
        </p:nvSpPr>
        <p:spPr>
          <a:xfrm flipH="1" flipV="1">
            <a:off x="1709057" y="3812738"/>
            <a:ext cx="676275" cy="1474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p:cNvSpPr/>
          <p:nvPr/>
        </p:nvSpPr>
        <p:spPr>
          <a:xfrm>
            <a:off x="1447800" y="1307068"/>
            <a:ext cx="2165978" cy="461665"/>
          </a:xfrm>
          <a:prstGeom prst="rect">
            <a:avLst/>
          </a:prstGeom>
        </p:spPr>
        <p:txBody>
          <a:bodyPr wrap="none">
            <a:spAutoFit/>
          </a:bodyPr>
          <a:lstStyle/>
          <a:p>
            <a:r>
              <a:rPr lang="en-US" sz="2400" b="1" dirty="0" smtClean="0"/>
              <a:t>Session Sharing</a:t>
            </a:r>
            <a:endParaRPr lang="en-US" sz="2400" b="1" dirty="0"/>
          </a:p>
        </p:txBody>
      </p:sp>
      <p:sp>
        <p:nvSpPr>
          <p:cNvPr id="43" name="Rectangle 42"/>
          <p:cNvSpPr/>
          <p:nvPr/>
        </p:nvSpPr>
        <p:spPr>
          <a:xfrm>
            <a:off x="5638800" y="1295400"/>
            <a:ext cx="2214709" cy="461665"/>
          </a:xfrm>
          <a:prstGeom prst="rect">
            <a:avLst/>
          </a:prstGeom>
        </p:spPr>
        <p:txBody>
          <a:bodyPr wrap="none">
            <a:spAutoFit/>
          </a:bodyPr>
          <a:lstStyle/>
          <a:p>
            <a:r>
              <a:rPr lang="en-US" sz="2400" b="1" dirty="0" smtClean="0"/>
              <a:t>Session Failover</a:t>
            </a:r>
            <a:endParaRPr lang="en-US" sz="2400" b="1" dirty="0"/>
          </a:p>
        </p:txBody>
      </p:sp>
    </p:spTree>
    <p:extLst>
      <p:ext uri="{BB962C8B-B14F-4D97-AF65-F5344CB8AC3E}">
        <p14:creationId xmlns:p14="http://schemas.microsoft.com/office/powerpoint/2010/main" val="57830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0070C0"/>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12420</TotalTime>
  <Words>1987</Words>
  <Application>Microsoft Office PowerPoint</Application>
  <PresentationFormat>On-screen Show (4:3)</PresentationFormat>
  <Paragraphs>411</Paragraphs>
  <Slides>20</Slides>
  <Notes>12</Notes>
  <HiddenSlides>4</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XAP 10 Global HTTP Session Sharing</vt:lpstr>
      <vt:lpstr>Agenda</vt:lpstr>
      <vt:lpstr>Web Application Challenges</vt:lpstr>
      <vt:lpstr>Meet XAP Global HTTP Session Sharing</vt:lpstr>
      <vt:lpstr>And there’s More…</vt:lpstr>
      <vt:lpstr>Single Application Session Sharing</vt:lpstr>
      <vt:lpstr>Multi-Applications Session Sharing</vt:lpstr>
      <vt:lpstr>Session Replication across different JEE Containers</vt:lpstr>
      <vt:lpstr>Load-Balancing Scenarios supported</vt:lpstr>
      <vt:lpstr>HTTP session sharing across different JEE servers/Regions</vt:lpstr>
      <vt:lpstr>HTTP Session Management – A closer look</vt:lpstr>
      <vt:lpstr>The WEB_INF/web.xml file</vt:lpstr>
      <vt:lpstr>Demo!</vt:lpstr>
      <vt:lpstr>Demo</vt:lpstr>
      <vt:lpstr>The WEB_INF/shiro.ini file</vt:lpstr>
      <vt:lpstr>Security settings</vt:lpstr>
      <vt:lpstr>XAP HTTP Session Sharing  - Demo 1</vt:lpstr>
      <vt:lpstr>XAP HTTP Session Sharing  - Demo 2</vt:lpstr>
      <vt:lpstr>Summary - Global HTTP Session Sharing</vt:lpstr>
      <vt:lpstr>Thank You</vt:lpstr>
    </vt:vector>
  </TitlesOfParts>
  <Company>GigaSpaces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 Croen</dc:creator>
  <cp:lastModifiedBy>Shay Hassidim</cp:lastModifiedBy>
  <cp:revision>337</cp:revision>
  <dcterms:created xsi:type="dcterms:W3CDTF">2014-05-01T16:17:33Z</dcterms:created>
  <dcterms:modified xsi:type="dcterms:W3CDTF">2014-09-26T19:33:13Z</dcterms:modified>
</cp:coreProperties>
</file>