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537" r:id="rId2"/>
    <p:sldId id="538" r:id="rId3"/>
    <p:sldId id="511" r:id="rId4"/>
    <p:sldId id="512" r:id="rId5"/>
    <p:sldId id="520" r:id="rId6"/>
    <p:sldId id="542" r:id="rId7"/>
    <p:sldId id="560" r:id="rId8"/>
    <p:sldId id="561" r:id="rId9"/>
    <p:sldId id="563" r:id="rId10"/>
    <p:sldId id="564" r:id="rId11"/>
    <p:sldId id="562" r:id="rId12"/>
    <p:sldId id="571" r:id="rId13"/>
    <p:sldId id="572" r:id="rId14"/>
    <p:sldId id="565" r:id="rId15"/>
    <p:sldId id="566" r:id="rId16"/>
    <p:sldId id="568" r:id="rId17"/>
    <p:sldId id="569" r:id="rId18"/>
    <p:sldId id="570" r:id="rId19"/>
    <p:sldId id="46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EF27"/>
    <a:srgbClr val="2FB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7DB4D4-9733-403C-B23B-18C32CD1D3D3}" v="41" dt="2023-04-06T14:30:10.0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670" autoAdjust="0"/>
  </p:normalViewPr>
  <p:slideViewPr>
    <p:cSldViewPr>
      <p:cViewPr varScale="1">
        <p:scale>
          <a:sx n="142" d="100"/>
          <a:sy n="142" d="100"/>
        </p:scale>
        <p:origin x="120" y="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ur B" userId="0f527c54789a9c20" providerId="LiveId" clId="{D509DD51-6F10-40D8-8E5D-D1E6954FBA41}"/>
    <pc:docChg chg="custSel addSld delSld modSld">
      <pc:chgData name="Artur B" userId="0f527c54789a9c20" providerId="LiveId" clId="{D509DD51-6F10-40D8-8E5D-D1E6954FBA41}" dt="2023-03-20T18:12:51.861" v="62" actId="478"/>
      <pc:docMkLst>
        <pc:docMk/>
      </pc:docMkLst>
      <pc:sldChg chg="modSp mod">
        <pc:chgData name="Artur B" userId="0f527c54789a9c20" providerId="LiveId" clId="{D509DD51-6F10-40D8-8E5D-D1E6954FBA41}" dt="2023-03-20T18:10:08.491" v="17" actId="1076"/>
        <pc:sldMkLst>
          <pc:docMk/>
          <pc:sldMk cId="2919680119" sldId="520"/>
        </pc:sldMkLst>
        <pc:picChg chg="mod modCrop">
          <ac:chgData name="Artur B" userId="0f527c54789a9c20" providerId="LiveId" clId="{D509DD51-6F10-40D8-8E5D-D1E6954FBA41}" dt="2023-03-20T18:10:08.491" v="17" actId="1076"/>
          <ac:picMkLst>
            <pc:docMk/>
            <pc:sldMk cId="2919680119" sldId="520"/>
            <ac:picMk id="3" creationId="{00000000-0000-0000-0000-000000000000}"/>
          </ac:picMkLst>
        </pc:picChg>
      </pc:sldChg>
      <pc:sldChg chg="delSp mod">
        <pc:chgData name="Artur B" userId="0f527c54789a9c20" providerId="LiveId" clId="{D509DD51-6F10-40D8-8E5D-D1E6954FBA41}" dt="2023-03-20T18:12:51.861" v="62" actId="478"/>
        <pc:sldMkLst>
          <pc:docMk/>
          <pc:sldMk cId="1157082430" sldId="537"/>
        </pc:sldMkLst>
        <pc:spChg chg="del">
          <ac:chgData name="Artur B" userId="0f527c54789a9c20" providerId="LiveId" clId="{D509DD51-6F10-40D8-8E5D-D1E6954FBA41}" dt="2023-03-20T18:12:51.861" v="62" actId="478"/>
          <ac:spMkLst>
            <pc:docMk/>
            <pc:sldMk cId="1157082430" sldId="537"/>
            <ac:spMk id="9" creationId="{00000000-0000-0000-0000-000000000000}"/>
          </ac:spMkLst>
        </pc:spChg>
      </pc:sldChg>
      <pc:sldChg chg="modSp mod">
        <pc:chgData name="Artur B" userId="0f527c54789a9c20" providerId="LiveId" clId="{D509DD51-6F10-40D8-8E5D-D1E6954FBA41}" dt="2023-03-20T18:11:59.074" v="61" actId="20577"/>
        <pc:sldMkLst>
          <pc:docMk/>
          <pc:sldMk cId="687331029" sldId="538"/>
        </pc:sldMkLst>
        <pc:spChg chg="mod">
          <ac:chgData name="Artur B" userId="0f527c54789a9c20" providerId="LiveId" clId="{D509DD51-6F10-40D8-8E5D-D1E6954FBA41}" dt="2023-03-20T18:11:59.074" v="61" actId="20577"/>
          <ac:spMkLst>
            <pc:docMk/>
            <pc:sldMk cId="687331029" sldId="538"/>
            <ac:spMk id="2" creationId="{00000000-0000-0000-0000-000000000000}"/>
          </ac:spMkLst>
        </pc:spChg>
      </pc:sldChg>
      <pc:sldChg chg="addSp delSp modSp mod">
        <pc:chgData name="Artur B" userId="0f527c54789a9c20" providerId="LiveId" clId="{D509DD51-6F10-40D8-8E5D-D1E6954FBA41}" dt="2023-03-20T18:08:46.064" v="13" actId="20577"/>
        <pc:sldMkLst>
          <pc:docMk/>
          <pc:sldMk cId="2919680119" sldId="542"/>
        </pc:sldMkLst>
        <pc:spChg chg="add mod">
          <ac:chgData name="Artur B" userId="0f527c54789a9c20" providerId="LiveId" clId="{D509DD51-6F10-40D8-8E5D-D1E6954FBA41}" dt="2023-03-20T18:08:22.835" v="9" actId="13926"/>
          <ac:spMkLst>
            <pc:docMk/>
            <pc:sldMk cId="2919680119" sldId="542"/>
            <ac:spMk id="3" creationId="{898D98C4-D643-DC5C-F028-58B113C70554}"/>
          </ac:spMkLst>
        </pc:spChg>
        <pc:spChg chg="mod">
          <ac:chgData name="Artur B" userId="0f527c54789a9c20" providerId="LiveId" clId="{D509DD51-6F10-40D8-8E5D-D1E6954FBA41}" dt="2023-03-20T18:08:46.064" v="13" actId="20577"/>
          <ac:spMkLst>
            <pc:docMk/>
            <pc:sldMk cId="2919680119" sldId="542"/>
            <ac:spMk id="11" creationId="{00000000-0000-0000-0000-000000000000}"/>
          </ac:spMkLst>
        </pc:spChg>
        <pc:picChg chg="del">
          <ac:chgData name="Artur B" userId="0f527c54789a9c20" providerId="LiveId" clId="{D509DD51-6F10-40D8-8E5D-D1E6954FBA41}" dt="2023-03-20T18:07:17.471" v="1" actId="478"/>
          <ac:picMkLst>
            <pc:docMk/>
            <pc:sldMk cId="2919680119" sldId="542"/>
            <ac:picMk id="1026" creationId="{00000000-0000-0000-0000-000000000000}"/>
          </ac:picMkLst>
        </pc:picChg>
      </pc:sldChg>
      <pc:sldChg chg="add del">
        <pc:chgData name="Artur B" userId="0f527c54789a9c20" providerId="LiveId" clId="{D509DD51-6F10-40D8-8E5D-D1E6954FBA41}" dt="2023-03-20T18:09:18.110" v="14" actId="47"/>
        <pc:sldMkLst>
          <pc:docMk/>
          <pc:sldMk cId="1810735589" sldId="543"/>
        </pc:sldMkLst>
      </pc:sldChg>
    </pc:docChg>
  </pc:docChgLst>
  <pc:docChgLst>
    <pc:chgData name="Artur B" userId="0f527c54789a9c20" providerId="LiveId" clId="{3D7DB4D4-9733-403C-B23B-18C32CD1D3D3}"/>
    <pc:docChg chg="undo custSel addSld delSld modSld sldOrd">
      <pc:chgData name="Artur B" userId="0f527c54789a9c20" providerId="LiveId" clId="{3D7DB4D4-9733-403C-B23B-18C32CD1D3D3}" dt="2023-04-06T14:33:44.096" v="1474" actId="123"/>
      <pc:docMkLst>
        <pc:docMk/>
      </pc:docMkLst>
      <pc:sldChg chg="modSp mod">
        <pc:chgData name="Artur B" userId="0f527c54789a9c20" providerId="LiveId" clId="{3D7DB4D4-9733-403C-B23B-18C32CD1D3D3}" dt="2023-04-02T15:22:04.727" v="3" actId="20577"/>
        <pc:sldMkLst>
          <pc:docMk/>
          <pc:sldMk cId="687331029" sldId="538"/>
        </pc:sldMkLst>
        <pc:spChg chg="mod">
          <ac:chgData name="Artur B" userId="0f527c54789a9c20" providerId="LiveId" clId="{3D7DB4D4-9733-403C-B23B-18C32CD1D3D3}" dt="2023-04-02T15:22:04.727" v="3" actId="20577"/>
          <ac:spMkLst>
            <pc:docMk/>
            <pc:sldMk cId="687331029" sldId="538"/>
            <ac:spMk id="2" creationId="{00000000-0000-0000-0000-000000000000}"/>
          </ac:spMkLst>
        </pc:spChg>
      </pc:sldChg>
      <pc:sldChg chg="add">
        <pc:chgData name="Artur B" userId="0f527c54789a9c20" providerId="LiveId" clId="{3D7DB4D4-9733-403C-B23B-18C32CD1D3D3}" dt="2023-04-02T15:20:51.923" v="0"/>
        <pc:sldMkLst>
          <pc:docMk/>
          <pc:sldMk cId="2213676241" sldId="560"/>
        </pc:sldMkLst>
      </pc:sldChg>
      <pc:sldChg chg="add">
        <pc:chgData name="Artur B" userId="0f527c54789a9c20" providerId="LiveId" clId="{3D7DB4D4-9733-403C-B23B-18C32CD1D3D3}" dt="2023-04-02T15:20:51.923" v="0"/>
        <pc:sldMkLst>
          <pc:docMk/>
          <pc:sldMk cId="1567039747" sldId="561"/>
        </pc:sldMkLst>
      </pc:sldChg>
      <pc:sldChg chg="addSp modSp add mod ord">
        <pc:chgData name="Artur B" userId="0f527c54789a9c20" providerId="LiveId" clId="{3D7DB4D4-9733-403C-B23B-18C32CD1D3D3}" dt="2023-04-06T14:26:25.397" v="1248" actId="20577"/>
        <pc:sldMkLst>
          <pc:docMk/>
          <pc:sldMk cId="4135702880" sldId="562"/>
        </pc:sldMkLst>
        <pc:spChg chg="add mod">
          <ac:chgData name="Artur B" userId="0f527c54789a9c20" providerId="LiveId" clId="{3D7DB4D4-9733-403C-B23B-18C32CD1D3D3}" dt="2023-04-06T14:23:13.834" v="1161" actId="14100"/>
          <ac:spMkLst>
            <pc:docMk/>
            <pc:sldMk cId="4135702880" sldId="562"/>
            <ac:spMk id="2" creationId="{BABC7FEB-4DD8-AAA0-3118-693C53F92383}"/>
          </ac:spMkLst>
        </pc:spChg>
        <pc:spChg chg="add mod">
          <ac:chgData name="Artur B" userId="0f527c54789a9c20" providerId="LiveId" clId="{3D7DB4D4-9733-403C-B23B-18C32CD1D3D3}" dt="2023-04-06T14:23:05.755" v="1160" actId="14100"/>
          <ac:spMkLst>
            <pc:docMk/>
            <pc:sldMk cId="4135702880" sldId="562"/>
            <ac:spMk id="3" creationId="{E6582327-98EB-694E-FB8A-9A5D84C990A4}"/>
          </ac:spMkLst>
        </pc:spChg>
        <pc:spChg chg="add mod">
          <ac:chgData name="Artur B" userId="0f527c54789a9c20" providerId="LiveId" clId="{3D7DB4D4-9733-403C-B23B-18C32CD1D3D3}" dt="2023-04-06T14:23:44.750" v="1178" actId="1076"/>
          <ac:spMkLst>
            <pc:docMk/>
            <pc:sldMk cId="4135702880" sldId="562"/>
            <ac:spMk id="4" creationId="{E37F4691-C50A-0AA8-DD3C-8B9214377C32}"/>
          </ac:spMkLst>
        </pc:spChg>
        <pc:spChg chg="add mod">
          <ac:chgData name="Artur B" userId="0f527c54789a9c20" providerId="LiveId" clId="{3D7DB4D4-9733-403C-B23B-18C32CD1D3D3}" dt="2023-04-06T14:26:25.397" v="1248" actId="20577"/>
          <ac:spMkLst>
            <pc:docMk/>
            <pc:sldMk cId="4135702880" sldId="562"/>
            <ac:spMk id="11" creationId="{B7FC96BB-5EC0-EAEB-3D73-B9590B5913F3}"/>
          </ac:spMkLst>
        </pc:spChg>
        <pc:picChg chg="mod modCrop">
          <ac:chgData name="Artur B" userId="0f527c54789a9c20" providerId="LiveId" clId="{3D7DB4D4-9733-403C-B23B-18C32CD1D3D3}" dt="2023-04-02T15:23:47.057" v="19" actId="732"/>
          <ac:picMkLst>
            <pc:docMk/>
            <pc:sldMk cId="4135702880" sldId="562"/>
            <ac:picMk id="1026" creationId="{00000000-0000-0000-0000-000000000000}"/>
          </ac:picMkLst>
        </pc:picChg>
        <pc:cxnChg chg="add">
          <ac:chgData name="Artur B" userId="0f527c54789a9c20" providerId="LiveId" clId="{3D7DB4D4-9733-403C-B23B-18C32CD1D3D3}" dt="2023-04-06T14:23:48.705" v="1179" actId="11529"/>
          <ac:cxnSpMkLst>
            <pc:docMk/>
            <pc:sldMk cId="4135702880" sldId="562"/>
            <ac:cxnSpMk id="8" creationId="{E4D3BC2A-BA1B-D5BC-7885-723C7768F5F0}"/>
          </ac:cxnSpMkLst>
        </pc:cxnChg>
        <pc:cxnChg chg="add">
          <ac:chgData name="Artur B" userId="0f527c54789a9c20" providerId="LiveId" clId="{3D7DB4D4-9733-403C-B23B-18C32CD1D3D3}" dt="2023-04-06T14:25:52.288" v="1228" actId="11529"/>
          <ac:cxnSpMkLst>
            <pc:docMk/>
            <pc:sldMk cId="4135702880" sldId="562"/>
            <ac:cxnSpMk id="14" creationId="{7FE8EE51-A6BF-ED42-F888-E59517BB1772}"/>
          </ac:cxnSpMkLst>
        </pc:cxnChg>
      </pc:sldChg>
      <pc:sldChg chg="addSp modSp add mod">
        <pc:chgData name="Artur B" userId="0f527c54789a9c20" providerId="LiveId" clId="{3D7DB4D4-9733-403C-B23B-18C32CD1D3D3}" dt="2023-04-02T16:39:33.230" v="645"/>
        <pc:sldMkLst>
          <pc:docMk/>
          <pc:sldMk cId="3799644200" sldId="563"/>
        </pc:sldMkLst>
        <pc:spChg chg="add mod">
          <ac:chgData name="Artur B" userId="0f527c54789a9c20" providerId="LiveId" clId="{3D7DB4D4-9733-403C-B23B-18C32CD1D3D3}" dt="2023-04-02T16:39:33.230" v="645"/>
          <ac:spMkLst>
            <pc:docMk/>
            <pc:sldMk cId="3799644200" sldId="563"/>
            <ac:spMk id="2" creationId="{1B8A2A67-1E30-D7CF-36DB-3AD09B8C25DD}"/>
          </ac:spMkLst>
        </pc:spChg>
        <pc:spChg chg="mod">
          <ac:chgData name="Artur B" userId="0f527c54789a9c20" providerId="LiveId" clId="{3D7DB4D4-9733-403C-B23B-18C32CD1D3D3}" dt="2023-04-02T16:34:22.449" v="43" actId="1076"/>
          <ac:spMkLst>
            <pc:docMk/>
            <pc:sldMk cId="3799644200" sldId="563"/>
            <ac:spMk id="11" creationId="{00000000-0000-0000-0000-000000000000}"/>
          </ac:spMkLst>
        </pc:spChg>
        <pc:picChg chg="mod modCrop">
          <ac:chgData name="Artur B" userId="0f527c54789a9c20" providerId="LiveId" clId="{3D7DB4D4-9733-403C-B23B-18C32CD1D3D3}" dt="2023-04-02T15:22:38.546" v="6" actId="1076"/>
          <ac:picMkLst>
            <pc:docMk/>
            <pc:sldMk cId="3799644200" sldId="563"/>
            <ac:picMk id="2050" creationId="{00000000-0000-0000-0000-000000000000}"/>
          </ac:picMkLst>
        </pc:picChg>
      </pc:sldChg>
      <pc:sldChg chg="modSp add mod">
        <pc:chgData name="Artur B" userId="0f527c54789a9c20" providerId="LiveId" clId="{3D7DB4D4-9733-403C-B23B-18C32CD1D3D3}" dt="2023-04-02T15:22:46.801" v="7" actId="732"/>
        <pc:sldMkLst>
          <pc:docMk/>
          <pc:sldMk cId="906525439" sldId="564"/>
        </pc:sldMkLst>
        <pc:picChg chg="mod modCrop">
          <ac:chgData name="Artur B" userId="0f527c54789a9c20" providerId="LiveId" clId="{3D7DB4D4-9733-403C-B23B-18C32CD1D3D3}" dt="2023-04-02T15:22:46.801" v="7" actId="732"/>
          <ac:picMkLst>
            <pc:docMk/>
            <pc:sldMk cId="906525439" sldId="564"/>
            <ac:picMk id="3075" creationId="{00000000-0000-0000-0000-000000000000}"/>
          </ac:picMkLst>
        </pc:picChg>
      </pc:sldChg>
      <pc:sldChg chg="addSp modSp add mod">
        <pc:chgData name="Artur B" userId="0f527c54789a9c20" providerId="LiveId" clId="{3D7DB4D4-9733-403C-B23B-18C32CD1D3D3}" dt="2023-04-02T16:43:09.740" v="821" actId="1076"/>
        <pc:sldMkLst>
          <pc:docMk/>
          <pc:sldMk cId="1783538830" sldId="565"/>
        </pc:sldMkLst>
        <pc:spChg chg="add mod">
          <ac:chgData name="Artur B" userId="0f527c54789a9c20" providerId="LiveId" clId="{3D7DB4D4-9733-403C-B23B-18C32CD1D3D3}" dt="2023-04-02T16:43:05.359" v="820" actId="12"/>
          <ac:spMkLst>
            <pc:docMk/>
            <pc:sldMk cId="1783538830" sldId="565"/>
            <ac:spMk id="2" creationId="{51964A72-EC88-9A53-6C39-202C81BCAF3C}"/>
          </ac:spMkLst>
        </pc:spChg>
        <pc:spChg chg="mod">
          <ac:chgData name="Artur B" userId="0f527c54789a9c20" providerId="LiveId" clId="{3D7DB4D4-9733-403C-B23B-18C32CD1D3D3}" dt="2023-04-02T16:39:57.777" v="648" actId="20577"/>
          <ac:spMkLst>
            <pc:docMk/>
            <pc:sldMk cId="1783538830" sldId="565"/>
            <ac:spMk id="8" creationId="{00000000-0000-0000-0000-000000000000}"/>
          </ac:spMkLst>
        </pc:spChg>
        <pc:spChg chg="mod">
          <ac:chgData name="Artur B" userId="0f527c54789a9c20" providerId="LiveId" clId="{3D7DB4D4-9733-403C-B23B-18C32CD1D3D3}" dt="2023-04-02T16:43:09.740" v="821" actId="1076"/>
          <ac:spMkLst>
            <pc:docMk/>
            <pc:sldMk cId="1783538830" sldId="565"/>
            <ac:spMk id="11" creationId="{00000000-0000-0000-0000-000000000000}"/>
          </ac:spMkLst>
        </pc:spChg>
      </pc:sldChg>
      <pc:sldChg chg="add">
        <pc:chgData name="Artur B" userId="0f527c54789a9c20" providerId="LiveId" clId="{3D7DB4D4-9733-403C-B23B-18C32CD1D3D3}" dt="2023-04-02T15:20:51.923" v="0"/>
        <pc:sldMkLst>
          <pc:docMk/>
          <pc:sldMk cId="918795333" sldId="566"/>
        </pc:sldMkLst>
      </pc:sldChg>
      <pc:sldChg chg="addSp delSp modSp add del mod">
        <pc:chgData name="Artur B" userId="0f527c54789a9c20" providerId="LiveId" clId="{3D7DB4D4-9733-403C-B23B-18C32CD1D3D3}" dt="2023-04-02T16:53:36.116" v="1066" actId="47"/>
        <pc:sldMkLst>
          <pc:docMk/>
          <pc:sldMk cId="2158698161" sldId="567"/>
        </pc:sldMkLst>
        <pc:spChg chg="add mod">
          <ac:chgData name="Artur B" userId="0f527c54789a9c20" providerId="LiveId" clId="{3D7DB4D4-9733-403C-B23B-18C32CD1D3D3}" dt="2023-04-02T16:45:37.860" v="851" actId="20577"/>
          <ac:spMkLst>
            <pc:docMk/>
            <pc:sldMk cId="2158698161" sldId="567"/>
            <ac:spMk id="2" creationId="{3592353F-D2AB-10E6-99D5-DE65B7BC5176}"/>
          </ac:spMkLst>
        </pc:spChg>
        <pc:spChg chg="add mod">
          <ac:chgData name="Artur B" userId="0f527c54789a9c20" providerId="LiveId" clId="{3D7DB4D4-9733-403C-B23B-18C32CD1D3D3}" dt="2023-04-02T16:46:33.070" v="871" actId="20577"/>
          <ac:spMkLst>
            <pc:docMk/>
            <pc:sldMk cId="2158698161" sldId="567"/>
            <ac:spMk id="3" creationId="{4A0437E9-E0ED-9332-1FD4-E244EBDF5331}"/>
          </ac:spMkLst>
        </pc:spChg>
        <pc:spChg chg="add del mod">
          <ac:chgData name="Artur B" userId="0f527c54789a9c20" providerId="LiveId" clId="{3D7DB4D4-9733-403C-B23B-18C32CD1D3D3}" dt="2023-04-02T16:46:52.296" v="876"/>
          <ac:spMkLst>
            <pc:docMk/>
            <pc:sldMk cId="2158698161" sldId="567"/>
            <ac:spMk id="4" creationId="{CBFBF551-FC87-9B0E-4975-78B21B19C513}"/>
          </ac:spMkLst>
        </pc:spChg>
        <pc:spChg chg="add mod">
          <ac:chgData name="Artur B" userId="0f527c54789a9c20" providerId="LiveId" clId="{3D7DB4D4-9733-403C-B23B-18C32CD1D3D3}" dt="2023-04-02T16:47:56.698" v="899" actId="1076"/>
          <ac:spMkLst>
            <pc:docMk/>
            <pc:sldMk cId="2158698161" sldId="567"/>
            <ac:spMk id="5" creationId="{1B87A160-1EDE-DD00-7D8E-72D8A7E595D2}"/>
          </ac:spMkLst>
        </pc:spChg>
        <pc:spChg chg="del">
          <ac:chgData name="Artur B" userId="0f527c54789a9c20" providerId="LiveId" clId="{3D7DB4D4-9733-403C-B23B-18C32CD1D3D3}" dt="2023-04-02T16:44:50.843" v="836" actId="478"/>
          <ac:spMkLst>
            <pc:docMk/>
            <pc:sldMk cId="2158698161" sldId="567"/>
            <ac:spMk id="8" creationId="{00000000-0000-0000-0000-000000000000}"/>
          </ac:spMkLst>
        </pc:spChg>
        <pc:spChg chg="mod">
          <ac:chgData name="Artur B" userId="0f527c54789a9c20" providerId="LiveId" clId="{3D7DB4D4-9733-403C-B23B-18C32CD1D3D3}" dt="2023-04-02T16:44:34.424" v="829" actId="20577"/>
          <ac:spMkLst>
            <pc:docMk/>
            <pc:sldMk cId="2158698161" sldId="567"/>
            <ac:spMk id="10" creationId="{00000000-0000-0000-0000-000000000000}"/>
          </ac:spMkLst>
        </pc:spChg>
      </pc:sldChg>
      <pc:sldChg chg="modSp add mod">
        <pc:chgData name="Artur B" userId="0f527c54789a9c20" providerId="LiveId" clId="{3D7DB4D4-9733-403C-B23B-18C32CD1D3D3}" dt="2023-04-02T16:44:46.640" v="835" actId="20577"/>
        <pc:sldMkLst>
          <pc:docMk/>
          <pc:sldMk cId="4044186464" sldId="568"/>
        </pc:sldMkLst>
        <pc:spChg chg="mod">
          <ac:chgData name="Artur B" userId="0f527c54789a9c20" providerId="LiveId" clId="{3D7DB4D4-9733-403C-B23B-18C32CD1D3D3}" dt="2023-04-02T16:44:46.640" v="835" actId="20577"/>
          <ac:spMkLst>
            <pc:docMk/>
            <pc:sldMk cId="4044186464" sldId="568"/>
            <ac:spMk id="10" creationId="{00000000-0000-0000-0000-000000000000}"/>
          </ac:spMkLst>
        </pc:spChg>
      </pc:sldChg>
      <pc:sldChg chg="modSp add mod">
        <pc:chgData name="Artur B" userId="0f527c54789a9c20" providerId="LiveId" clId="{3D7DB4D4-9733-403C-B23B-18C32CD1D3D3}" dt="2023-04-02T16:53:13.791" v="1065" actId="14100"/>
        <pc:sldMkLst>
          <pc:docMk/>
          <pc:sldMk cId="1125484349" sldId="569"/>
        </pc:sldMkLst>
        <pc:spChg chg="mod">
          <ac:chgData name="Artur B" userId="0f527c54789a9c20" providerId="LiveId" clId="{3D7DB4D4-9733-403C-B23B-18C32CD1D3D3}" dt="2023-04-02T16:53:13.791" v="1065" actId="14100"/>
          <ac:spMkLst>
            <pc:docMk/>
            <pc:sldMk cId="1125484349" sldId="569"/>
            <ac:spMk id="3" creationId="{4A0437E9-E0ED-9332-1FD4-E244EBDF5331}"/>
          </ac:spMkLst>
        </pc:spChg>
      </pc:sldChg>
      <pc:sldChg chg="addSp delSp modSp add mod">
        <pc:chgData name="Artur B" userId="0f527c54789a9c20" providerId="LiveId" clId="{3D7DB4D4-9733-403C-B23B-18C32CD1D3D3}" dt="2023-04-02T16:52:05.779" v="1063" actId="1076"/>
        <pc:sldMkLst>
          <pc:docMk/>
          <pc:sldMk cId="949704810" sldId="570"/>
        </pc:sldMkLst>
        <pc:spChg chg="mod">
          <ac:chgData name="Artur B" userId="0f527c54789a9c20" providerId="LiveId" clId="{3D7DB4D4-9733-403C-B23B-18C32CD1D3D3}" dt="2023-04-02T16:52:05.779" v="1063" actId="1076"/>
          <ac:spMkLst>
            <pc:docMk/>
            <pc:sldMk cId="949704810" sldId="570"/>
            <ac:spMk id="2" creationId="{3592353F-D2AB-10E6-99D5-DE65B7BC5176}"/>
          </ac:spMkLst>
        </pc:spChg>
        <pc:spChg chg="del mod">
          <ac:chgData name="Artur B" userId="0f527c54789a9c20" providerId="LiveId" clId="{3D7DB4D4-9733-403C-B23B-18C32CD1D3D3}" dt="2023-04-02T16:51:48.655" v="1054" actId="478"/>
          <ac:spMkLst>
            <pc:docMk/>
            <pc:sldMk cId="949704810" sldId="570"/>
            <ac:spMk id="3" creationId="{4A0437E9-E0ED-9332-1FD4-E244EBDF5331}"/>
          </ac:spMkLst>
        </pc:spChg>
        <pc:spChg chg="add mod">
          <ac:chgData name="Artur B" userId="0f527c54789a9c20" providerId="LiveId" clId="{3D7DB4D4-9733-403C-B23B-18C32CD1D3D3}" dt="2023-04-02T16:52:03.185" v="1062" actId="1076"/>
          <ac:spMkLst>
            <pc:docMk/>
            <pc:sldMk cId="949704810" sldId="570"/>
            <ac:spMk id="4" creationId="{BFFB25F0-55CB-A485-368D-9359FC2D24A3}"/>
          </ac:spMkLst>
        </pc:spChg>
        <pc:spChg chg="add del mod">
          <ac:chgData name="Artur B" userId="0f527c54789a9c20" providerId="LiveId" clId="{3D7DB4D4-9733-403C-B23B-18C32CD1D3D3}" dt="2023-04-02T16:50:55.476" v="1031" actId="478"/>
          <ac:spMkLst>
            <pc:docMk/>
            <pc:sldMk cId="949704810" sldId="570"/>
            <ac:spMk id="5" creationId="{1B87A160-1EDE-DD00-7D8E-72D8A7E595D2}"/>
          </ac:spMkLst>
        </pc:spChg>
      </pc:sldChg>
      <pc:sldChg chg="addSp delSp modSp add mod">
        <pc:chgData name="Artur B" userId="0f527c54789a9c20" providerId="LiveId" clId="{3D7DB4D4-9733-403C-B23B-18C32CD1D3D3}" dt="2023-04-06T14:20:08.159" v="1148"/>
        <pc:sldMkLst>
          <pc:docMk/>
          <pc:sldMk cId="2527620194" sldId="571"/>
        </pc:sldMkLst>
        <pc:spChg chg="add mod">
          <ac:chgData name="Artur B" userId="0f527c54789a9c20" providerId="LiveId" clId="{3D7DB4D4-9733-403C-B23B-18C32CD1D3D3}" dt="2023-04-06T14:04:15.295" v="1090" actId="20577"/>
          <ac:spMkLst>
            <pc:docMk/>
            <pc:sldMk cId="2527620194" sldId="571"/>
            <ac:spMk id="2" creationId="{301D0C51-A0AF-AC5F-281B-ADF932CF6528}"/>
          </ac:spMkLst>
        </pc:spChg>
        <pc:spChg chg="add mod">
          <ac:chgData name="Artur B" userId="0f527c54789a9c20" providerId="LiveId" clId="{3D7DB4D4-9733-403C-B23B-18C32CD1D3D3}" dt="2023-04-06T14:20:08.159" v="1148"/>
          <ac:spMkLst>
            <pc:docMk/>
            <pc:sldMk cId="2527620194" sldId="571"/>
            <ac:spMk id="3" creationId="{A58BEDE0-F124-4490-EF4A-F0A3D4A5B773}"/>
          </ac:spMkLst>
        </pc:spChg>
        <pc:spChg chg="add mod">
          <ac:chgData name="Artur B" userId="0f527c54789a9c20" providerId="LiveId" clId="{3D7DB4D4-9733-403C-B23B-18C32CD1D3D3}" dt="2023-04-06T14:11:19.119" v="1125" actId="20577"/>
          <ac:spMkLst>
            <pc:docMk/>
            <pc:sldMk cId="2527620194" sldId="571"/>
            <ac:spMk id="4" creationId="{429201AB-B552-C51A-EAC6-5375CE5E186F}"/>
          </ac:spMkLst>
        </pc:spChg>
        <pc:picChg chg="del">
          <ac:chgData name="Artur B" userId="0f527c54789a9c20" providerId="LiveId" clId="{3D7DB4D4-9733-403C-B23B-18C32CD1D3D3}" dt="2023-04-06T14:03:31.345" v="1068" actId="478"/>
          <ac:picMkLst>
            <pc:docMk/>
            <pc:sldMk cId="2527620194" sldId="571"/>
            <ac:picMk id="1026" creationId="{00000000-0000-0000-0000-000000000000}"/>
          </ac:picMkLst>
        </pc:picChg>
        <pc:cxnChg chg="add">
          <ac:chgData name="Artur B" userId="0f527c54789a9c20" providerId="LiveId" clId="{3D7DB4D4-9733-403C-B23B-18C32CD1D3D3}" dt="2023-04-06T14:11:01.631" v="1104" actId="11529"/>
          <ac:cxnSpMkLst>
            <pc:docMk/>
            <pc:sldMk cId="2527620194" sldId="571"/>
            <ac:cxnSpMk id="8" creationId="{D670A5FB-2D41-5A5B-77DA-D044E3333F12}"/>
          </ac:cxnSpMkLst>
        </pc:cxnChg>
      </pc:sldChg>
      <pc:sldChg chg="addSp delSp modSp add mod">
        <pc:chgData name="Artur B" userId="0f527c54789a9c20" providerId="LiveId" clId="{3D7DB4D4-9733-403C-B23B-18C32CD1D3D3}" dt="2023-04-06T14:33:44.096" v="1474" actId="123"/>
        <pc:sldMkLst>
          <pc:docMk/>
          <pc:sldMk cId="4293714855" sldId="572"/>
        </pc:sldMkLst>
        <pc:spChg chg="mod">
          <ac:chgData name="Artur B" userId="0f527c54789a9c20" providerId="LiveId" clId="{3D7DB4D4-9733-403C-B23B-18C32CD1D3D3}" dt="2023-04-06T14:26:51.136" v="1263" actId="20577"/>
          <ac:spMkLst>
            <pc:docMk/>
            <pc:sldMk cId="4293714855" sldId="572"/>
            <ac:spMk id="2" creationId="{301D0C51-A0AF-AC5F-281B-ADF932CF6528}"/>
          </ac:spMkLst>
        </pc:spChg>
        <pc:spChg chg="del">
          <ac:chgData name="Artur B" userId="0f527c54789a9c20" providerId="LiveId" clId="{3D7DB4D4-9733-403C-B23B-18C32CD1D3D3}" dt="2023-04-06T14:26:37.345" v="1250" actId="478"/>
          <ac:spMkLst>
            <pc:docMk/>
            <pc:sldMk cId="4293714855" sldId="572"/>
            <ac:spMk id="3" creationId="{A58BEDE0-F124-4490-EF4A-F0A3D4A5B773}"/>
          </ac:spMkLst>
        </pc:spChg>
        <pc:spChg chg="del">
          <ac:chgData name="Artur B" userId="0f527c54789a9c20" providerId="LiveId" clId="{3D7DB4D4-9733-403C-B23B-18C32CD1D3D3}" dt="2023-04-06T14:26:55.020" v="1264" actId="478"/>
          <ac:spMkLst>
            <pc:docMk/>
            <pc:sldMk cId="4293714855" sldId="572"/>
            <ac:spMk id="4" creationId="{429201AB-B552-C51A-EAC6-5375CE5E186F}"/>
          </ac:spMkLst>
        </pc:spChg>
        <pc:spChg chg="add mod">
          <ac:chgData name="Artur B" userId="0f527c54789a9c20" providerId="LiveId" clId="{3D7DB4D4-9733-403C-B23B-18C32CD1D3D3}" dt="2023-04-06T14:27:28.142" v="1272" actId="1076"/>
          <ac:spMkLst>
            <pc:docMk/>
            <pc:sldMk cId="4293714855" sldId="572"/>
            <ac:spMk id="5" creationId="{17C37370-E324-A5A7-61DD-DFCAAC7A35A6}"/>
          </ac:spMkLst>
        </pc:spChg>
        <pc:spChg chg="add del mod">
          <ac:chgData name="Artur B" userId="0f527c54789a9c20" providerId="LiveId" clId="{3D7DB4D4-9733-403C-B23B-18C32CD1D3D3}" dt="2023-04-06T14:28:26" v="1277" actId="478"/>
          <ac:spMkLst>
            <pc:docMk/>
            <pc:sldMk cId="4293714855" sldId="572"/>
            <ac:spMk id="13" creationId="{428C4A0B-AAD9-E30E-D99E-A919682951E3}"/>
          </ac:spMkLst>
        </pc:spChg>
        <pc:spChg chg="add mod">
          <ac:chgData name="Artur B" userId="0f527c54789a9c20" providerId="LiveId" clId="{3D7DB4D4-9733-403C-B23B-18C32CD1D3D3}" dt="2023-04-06T14:33:44.096" v="1474" actId="123"/>
          <ac:spMkLst>
            <pc:docMk/>
            <pc:sldMk cId="4293714855" sldId="572"/>
            <ac:spMk id="16" creationId="{0C7CD8A1-01C5-C862-EC2B-9AA0FE5C566A}"/>
          </ac:spMkLst>
        </pc:spChg>
        <pc:picChg chg="add mod modCrop">
          <ac:chgData name="Artur B" userId="0f527c54789a9c20" providerId="LiveId" clId="{3D7DB4D4-9733-403C-B23B-18C32CD1D3D3}" dt="2023-04-06T14:29:58.245" v="1302" actId="1076"/>
          <ac:picMkLst>
            <pc:docMk/>
            <pc:sldMk cId="4293714855" sldId="572"/>
            <ac:picMk id="15" creationId="{6510E6B7-B05E-3BA7-C3E3-52BB0AFFDB50}"/>
          </ac:picMkLst>
        </pc:picChg>
        <pc:cxnChg chg="del">
          <ac:chgData name="Artur B" userId="0f527c54789a9c20" providerId="LiveId" clId="{3D7DB4D4-9733-403C-B23B-18C32CD1D3D3}" dt="2023-04-06T14:26:56.427" v="1265" actId="478"/>
          <ac:cxnSpMkLst>
            <pc:docMk/>
            <pc:sldMk cId="4293714855" sldId="572"/>
            <ac:cxnSpMk id="8" creationId="{D670A5FB-2D41-5A5B-77DA-D044E3333F1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0341ED-3ED4-4205-A2BC-DBC2D12ACE17}" type="datetimeFigureOut">
              <a:rPr lang="pl-PL" smtClean="0"/>
              <a:pPr/>
              <a:t>06.04.2023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C1B390-3AEC-49D7-8B3F-3139CA28ACA7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44763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1B390-3AEC-49D7-8B3F-3139CA28ACA7}" type="slidenum">
              <a:rPr lang="pl-PL" smtClean="0"/>
              <a:pPr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5803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1B390-3AEC-49D7-8B3F-3139CA28ACA7}" type="slidenum">
              <a:rPr lang="pl-PL" smtClean="0"/>
              <a:pPr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539771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1B390-3AEC-49D7-8B3F-3139CA28ACA7}" type="slidenum">
              <a:rPr lang="pl-PL" smtClean="0"/>
              <a:pPr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539771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1B390-3AEC-49D7-8B3F-3139CA28ACA7}" type="slidenum">
              <a:rPr lang="pl-PL" smtClean="0"/>
              <a:pPr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75896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1B390-3AEC-49D7-8B3F-3139CA28ACA7}" type="slidenum">
              <a:rPr lang="pl-PL" smtClean="0"/>
              <a:pPr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47822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1B390-3AEC-49D7-8B3F-3139CA28ACA7}" type="slidenum">
              <a:rPr lang="pl-PL" smtClean="0"/>
              <a:pPr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539771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1B390-3AEC-49D7-8B3F-3139CA28ACA7}" type="slidenum">
              <a:rPr lang="pl-PL" smtClean="0"/>
              <a:pPr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539771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1B390-3AEC-49D7-8B3F-3139CA28ACA7}" type="slidenum">
              <a:rPr lang="pl-PL" smtClean="0"/>
              <a:pPr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78990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1B390-3AEC-49D7-8B3F-3139CA28ACA7}" type="slidenum">
              <a:rPr lang="pl-PL" smtClean="0"/>
              <a:pPr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143007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1B390-3AEC-49D7-8B3F-3139CA28ACA7}" type="slidenum">
              <a:rPr lang="pl-PL" smtClean="0"/>
              <a:pPr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973051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1B390-3AEC-49D7-8B3F-3139CA28ACA7}" type="slidenum">
              <a:rPr lang="pl-PL" smtClean="0"/>
              <a:pPr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49339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1B390-3AEC-49D7-8B3F-3139CA28ACA7}" type="slidenum">
              <a:rPr lang="pl-PL" smtClean="0"/>
              <a:pPr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88641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1B390-3AEC-49D7-8B3F-3139CA28ACA7}" type="slidenum">
              <a:rPr lang="pl-PL" smtClean="0"/>
              <a:pPr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919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1B390-3AEC-49D7-8B3F-3139CA28ACA7}" type="slidenum">
              <a:rPr lang="pl-PL" smtClean="0"/>
              <a:pPr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65299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1B390-3AEC-49D7-8B3F-3139CA28ACA7}" type="slidenum">
              <a:rPr lang="pl-PL" smtClean="0"/>
              <a:pPr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1570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1B390-3AEC-49D7-8B3F-3139CA28ACA7}" type="slidenum">
              <a:rPr lang="pl-PL" smtClean="0"/>
              <a:pPr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1570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1B390-3AEC-49D7-8B3F-3139CA28ACA7}" type="slidenum">
              <a:rPr lang="pl-PL" smtClean="0"/>
              <a:pPr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1711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1B390-3AEC-49D7-8B3F-3139CA28ACA7}" type="slidenum">
              <a:rPr lang="pl-PL" smtClean="0"/>
              <a:pPr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84861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1B390-3AEC-49D7-8B3F-3139CA28ACA7}" type="slidenum">
              <a:rPr lang="pl-PL" smtClean="0"/>
              <a:pPr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53977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9" name="Podtytuł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/>
              <a:t>Kliknij, aby edytować styl wzorca podtytułu</a:t>
            </a:r>
            <a:endParaRPr kumimoji="0" lang="en-US"/>
          </a:p>
        </p:txBody>
      </p:sp>
      <p:sp>
        <p:nvSpPr>
          <p:cNvPr id="28" name="Symbol zastępczy daty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F9AFFB3-445E-471D-AF3A-2C224AE1DDD7}" type="datetime1">
              <a:rPr lang="en-US" smtClean="0"/>
              <a:pPr/>
              <a:t>4/6/2023</a:t>
            </a:fld>
            <a:endParaRPr lang="en-US" sz="1600" dirty="0"/>
          </a:p>
        </p:txBody>
      </p:sp>
      <p:sp>
        <p:nvSpPr>
          <p:cNvPr id="17" name="Symbol zastępczy stopki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kumimoji="0" lang="pl-PL"/>
              <a:t>dr Artur Bartoszewski  - Architektura systemów komputerowych - ćwiczenia</a:t>
            </a:r>
            <a:endParaRPr kumimoji="0" lang="en-US" dirty="0"/>
          </a:p>
        </p:txBody>
      </p:sp>
      <p:sp>
        <p:nvSpPr>
          <p:cNvPr id="29" name="Symbol zastępczy numeru slajdu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Prostokąt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Calibri" panose="020F0502020204030204" pitchFamily="34" charset="0"/>
            </a:endParaRPr>
          </a:p>
        </p:txBody>
      </p:sp>
      <p:sp>
        <p:nvSpPr>
          <p:cNvPr id="33" name="Prostokąt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Calibri" panose="020F0502020204030204" pitchFamily="34" charset="0"/>
            </a:endParaRPr>
          </a:p>
        </p:txBody>
      </p:sp>
      <p:sp>
        <p:nvSpPr>
          <p:cNvPr id="22" name="Prostokąt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Calibri" panose="020F0502020204030204" pitchFamily="34" charset="0"/>
            </a:endParaRPr>
          </a:p>
        </p:txBody>
      </p:sp>
      <p:sp>
        <p:nvSpPr>
          <p:cNvPr id="32" name="Prostokąt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E8761-4E04-49AD-9D80-6F7104080332}" type="datetime1">
              <a:rPr lang="en-US" smtClean="0"/>
              <a:pPr/>
              <a:t>4/6/2023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l-PL"/>
              <a:t>dr Artur Bartoszewski  - Architektura systemów komputerowych - ćwiczenia</a:t>
            </a:r>
            <a:endParaRPr kumimoji="0"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5B1DF-1817-42E1-8F15-425C029ACDE4}" type="datetime1">
              <a:rPr lang="en-US" smtClean="0"/>
              <a:pPr/>
              <a:t>4/6/2023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l-PL"/>
              <a:t>dr Artur Bartoszewski  - Architektura systemów komputerowych - ćwiczenia</a:t>
            </a:r>
            <a:endParaRPr kumimoji="0"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Łącznik prosty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Calibri" panose="020F0502020204030204" pitchFamily="34" charset="0"/>
            </a:endParaRPr>
          </a:p>
        </p:txBody>
      </p:sp>
      <p:sp>
        <p:nvSpPr>
          <p:cNvPr id="8" name="Trójkąt równoramienny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Calibri" panose="020F0502020204030204" pitchFamily="34" charset="0"/>
            </a:endParaRPr>
          </a:p>
        </p:txBody>
      </p:sp>
      <p:sp>
        <p:nvSpPr>
          <p:cNvPr id="9" name="Łącznik prosty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8F0C4-D301-4EAC-B66C-3E8F19AC827A}" type="datetime1">
              <a:rPr lang="en-US" smtClean="0"/>
              <a:pPr/>
              <a:t>4/6/2023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l-PL"/>
              <a:t>dr Artur Bartoszewski  - Architektura systemów komputerowych - ćwiczenia</a:t>
            </a:r>
            <a:endParaRPr kumimoji="0"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Symbol zastępczy zawartości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8BC7BC4A-B7E2-4A2F-A6DE-A9414B2EFACC}" type="datetime1">
              <a:rPr lang="en-US" smtClean="0"/>
              <a:pPr/>
              <a:t>4/6/2023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kumimoji="0" lang="pl-PL"/>
              <a:t>dr Artur Bartoszewski  - Architektura systemów komputerowych - ćwiczenia</a:t>
            </a:r>
            <a:endParaRPr kumimoji="0"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Prostokąt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Calibri" panose="020F0502020204030204" pitchFamily="34" charset="0"/>
            </a:endParaRPr>
          </a:p>
        </p:txBody>
      </p:sp>
      <p:sp>
        <p:nvSpPr>
          <p:cNvPr id="8" name="Prostokąt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Calibri" panose="020F0502020204030204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C729-C912-456E-B6A1-DC04C79756EA}" type="datetime1">
              <a:rPr lang="en-US" smtClean="0"/>
              <a:pPr/>
              <a:t>4/6/2023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l-PL"/>
              <a:t>dr Artur Bartoszewski  - Architektura systemów komputerowych - ćwiczenia</a:t>
            </a:r>
            <a:endParaRPr kumimoji="0"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Symbol zastępczy zawartości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11" name="Symbol zastępczy zawartości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2691B-7A1E-4791-9CA0-B36199810D4A}" type="datetime1">
              <a:rPr lang="en-US" smtClean="0"/>
              <a:pPr/>
              <a:t>4/6/2023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l-PL"/>
              <a:t>dr Artur Bartoszewski  - Architektura systemów komputerowych - ćwiczenia</a:t>
            </a:r>
            <a:endParaRPr kumimoji="0"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Symbol zastępczy zawartości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13" name="Symbol zastępczy zawartości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B356C-92A8-4F52-861F-046C02A5DD50}" type="datetime1">
              <a:rPr lang="en-US" smtClean="0"/>
              <a:pPr/>
              <a:t>4/6/2023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l-PL"/>
              <a:t>dr Artur Bartoszewski  - Architektura systemów komputerowych - ćwiczenia</a:t>
            </a:r>
            <a:endParaRPr kumimoji="0"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Trójkąt równoramienny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0A6F-E232-4D0A-83E1-58E71873EAEE}" type="datetime1">
              <a:rPr lang="en-US" smtClean="0"/>
              <a:pPr/>
              <a:t>4/6/2023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l-PL"/>
              <a:t>dr Artur Bartoszewski  - Architektura systemów komputerowych - ćwiczenia</a:t>
            </a:r>
            <a:endParaRPr kumimoji="0"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Łącznik prosty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Calibri" panose="020F0502020204030204" pitchFamily="34" charset="0"/>
            </a:endParaRPr>
          </a:p>
        </p:txBody>
      </p:sp>
      <p:sp>
        <p:nvSpPr>
          <p:cNvPr id="6" name="Trójkąt równoramienny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r>
              <a:rPr kumimoji="0" lang="pl-PL" dirty="0"/>
              <a:t>Kliknij, aby edytować styl</a:t>
            </a:r>
            <a:endParaRPr kumimoji="0" lang="en-US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FBFDB-A767-4D68-8335-5A67485D7494}" type="datetime1">
              <a:rPr lang="en-US" smtClean="0"/>
              <a:pPr/>
              <a:t>4/6/2023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l-PL"/>
              <a:t>dr Artur Bartoszewski  - Architektura systemów komputerowych - ćwiczenia</a:t>
            </a:r>
            <a:endParaRPr kumimoji="0"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Łącznik prosty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Calibri" panose="020F0502020204030204" pitchFamily="34" charset="0"/>
            </a:endParaRPr>
          </a:p>
        </p:txBody>
      </p:sp>
      <p:sp>
        <p:nvSpPr>
          <p:cNvPr id="10" name="Łącznik prosty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Calibri" panose="020F0502020204030204" pitchFamily="34" charset="0"/>
            </a:endParaRPr>
          </a:p>
        </p:txBody>
      </p:sp>
      <p:sp>
        <p:nvSpPr>
          <p:cNvPr id="9" name="Trójkąt równoramienny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Calibri" panose="020F0502020204030204" pitchFamily="34" charset="0"/>
            </a:endParaRPr>
          </a:p>
        </p:txBody>
      </p:sp>
      <p:sp>
        <p:nvSpPr>
          <p:cNvPr id="12" name="Symbol zastępczy zawartości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l-PL"/>
              <a:t>Kliknij ikonę, aby dodać obraz</a:t>
            </a:r>
            <a:endParaRPr kumimoji="0"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B25D-95E8-4919-9F39-258A4AA8C593}" type="datetime1">
              <a:rPr lang="en-US" smtClean="0"/>
              <a:pPr/>
              <a:t>4/6/2023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l-PL"/>
              <a:t>dr Artur Bartoszewski  - Architektura systemów komputerowych - ćwiczenia</a:t>
            </a:r>
            <a:endParaRPr kumimoji="0"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Łącznik prosty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Calibri" panose="020F0502020204030204" pitchFamily="34" charset="0"/>
            </a:endParaRPr>
          </a:p>
        </p:txBody>
      </p:sp>
      <p:sp>
        <p:nvSpPr>
          <p:cNvPr id="9" name="Trójkąt równoramienny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Calibri" panose="020F0502020204030204" pitchFamily="34" charset="0"/>
            </a:endParaRPr>
          </a:p>
        </p:txBody>
      </p:sp>
      <p:sp>
        <p:nvSpPr>
          <p:cNvPr id="10" name="Prostokąt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Calibri" panose="020F0502020204030204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ymbol zastępczy tytułu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13" name="Symbol zastępczy tekstu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dirty="0"/>
              <a:t>Kliknij, aby edytować style wzorca tekstu</a:t>
            </a:r>
          </a:p>
          <a:p>
            <a:pPr lvl="1" eaLnBrk="1" latinLnBrk="0" hangingPunct="1"/>
            <a:r>
              <a:rPr kumimoji="0" lang="pl-PL" dirty="0"/>
              <a:t>Drugi poziom</a:t>
            </a:r>
          </a:p>
          <a:p>
            <a:pPr lvl="2" eaLnBrk="1" latinLnBrk="0" hangingPunct="1"/>
            <a:r>
              <a:rPr kumimoji="0" lang="pl-PL" dirty="0"/>
              <a:t>Trzeci poziom</a:t>
            </a:r>
          </a:p>
          <a:p>
            <a:pPr lvl="3" eaLnBrk="1" latinLnBrk="0" hangingPunct="1"/>
            <a:r>
              <a:rPr kumimoji="0" lang="pl-PL" dirty="0"/>
              <a:t>Czwarty poziom</a:t>
            </a:r>
          </a:p>
          <a:p>
            <a:pPr lvl="4" eaLnBrk="1" latinLnBrk="0" hangingPunct="1"/>
            <a:r>
              <a:rPr kumimoji="0" lang="pl-PL" dirty="0"/>
              <a:t>Piąty poziom</a:t>
            </a:r>
            <a:endParaRPr kumimoji="0" lang="en-US" dirty="0"/>
          </a:p>
        </p:txBody>
      </p:sp>
      <p:sp>
        <p:nvSpPr>
          <p:cNvPr id="14" name="Symbol zastępczy daty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fld id="{73D3976D-0008-4B5A-A32E-BEBEFACB3310}" type="datetime1">
              <a:rPr lang="en-US" smtClean="0"/>
              <a:pPr/>
              <a:t>4/6/2023</a:t>
            </a:fld>
            <a:endParaRPr lang="en-US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r>
              <a:rPr lang="pl-PL" dirty="0"/>
              <a:t>dr Artur Bartoszewski  - Architektura systemów komputerowych - ćwiczenia</a:t>
            </a:r>
            <a:endParaRPr lang="en-US" dirty="0"/>
          </a:p>
        </p:txBody>
      </p:sp>
      <p:sp>
        <p:nvSpPr>
          <p:cNvPr id="23" name="Symbol zastępczy numeru slajdu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fld id="{EA7C8D44-3667-46F6-9772-CC52308E2A7F}" type="slidenum">
              <a:rPr lang="en-US" smtClean="0"/>
              <a:pPr/>
              <a:t>‹#›</a:t>
            </a:fld>
            <a:endParaRPr lang="en-US" sz="1600" dirty="0"/>
          </a:p>
        </p:txBody>
      </p:sp>
      <p:sp>
        <p:nvSpPr>
          <p:cNvPr id="28" name="Łącznik prosty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Calibri" panose="020F0502020204030204" pitchFamily="34" charset="0"/>
            </a:endParaRPr>
          </a:p>
        </p:txBody>
      </p:sp>
      <p:sp>
        <p:nvSpPr>
          <p:cNvPr id="29" name="Łącznik prosty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Calibri" panose="020F0502020204030204" pitchFamily="34" charset="0"/>
            </a:endParaRPr>
          </a:p>
        </p:txBody>
      </p:sp>
      <p:sp>
        <p:nvSpPr>
          <p:cNvPr id="10" name="Trójkąt równoramienny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Calibri" panose="020F0502020204030204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Users\Volfek\Desktop\ab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1357298"/>
            <a:ext cx="928694" cy="777782"/>
          </a:xfrm>
          <a:prstGeom prst="rect">
            <a:avLst/>
          </a:prstGeom>
          <a:noFill/>
        </p:spPr>
      </p:pic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</a:t>
            </a:fld>
            <a:endParaRPr kumimoji="0" lang="en-US" dirty="0"/>
          </a:p>
        </p:txBody>
      </p:sp>
      <p:sp>
        <p:nvSpPr>
          <p:cNvPr id="10" name="pole tekstowe 9"/>
          <p:cNvSpPr txBox="1"/>
          <p:nvPr/>
        </p:nvSpPr>
        <p:spPr>
          <a:xfrm>
            <a:off x="1619672" y="2924944"/>
            <a:ext cx="6215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Aharoni" pitchFamily="2" charset="-79"/>
              </a:rPr>
              <a:t>Pola statyczne klas</a:t>
            </a:r>
          </a:p>
        </p:txBody>
      </p:sp>
      <p:sp>
        <p:nvSpPr>
          <p:cNvPr id="11" name="pole tekstowe 10"/>
          <p:cNvSpPr txBox="1"/>
          <p:nvPr/>
        </p:nvSpPr>
        <p:spPr>
          <a:xfrm>
            <a:off x="571472" y="15716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l-PL" dirty="0">
              <a:latin typeface="Calibri" panose="020F0502020204030204" pitchFamily="34" charset="0"/>
            </a:endParaRPr>
          </a:p>
        </p:txBody>
      </p:sp>
      <p:sp>
        <p:nvSpPr>
          <p:cNvPr id="13" name="Symbol zastępczy stopki 7"/>
          <p:cNvSpPr>
            <a:spLocks noGrp="1"/>
          </p:cNvSpPr>
          <p:nvPr>
            <p:ph type="ftr" sz="quarter" idx="11"/>
          </p:nvPr>
        </p:nvSpPr>
        <p:spPr>
          <a:xfrm>
            <a:off x="3786182" y="6357958"/>
            <a:ext cx="5000660" cy="365760"/>
          </a:xfrm>
        </p:spPr>
        <p:txBody>
          <a:bodyPr/>
          <a:lstStyle/>
          <a:p>
            <a:r>
              <a:rPr kumimoji="0" lang="pl-PL" sz="900" i="1" dirty="0"/>
              <a:t>dr Artur Bartoszewski  - </a:t>
            </a:r>
            <a:r>
              <a:rPr lang="pl-PL" sz="900" i="1" dirty="0"/>
              <a:t>Programowanie obiektowe</a:t>
            </a:r>
            <a:r>
              <a:rPr kumimoji="0" lang="pl-PL" sz="900" i="1" dirty="0"/>
              <a:t>, </a:t>
            </a:r>
            <a:r>
              <a:rPr kumimoji="0" lang="pl-PL" sz="900" i="1" dirty="0" err="1"/>
              <a:t>sem</a:t>
            </a:r>
            <a:r>
              <a:rPr kumimoji="0" lang="pl-PL" sz="900" i="1" dirty="0"/>
              <a:t>. 1I - WYKŁAD</a:t>
            </a:r>
            <a:endParaRPr kumimoji="0" lang="en-US" sz="900" i="1" dirty="0"/>
          </a:p>
        </p:txBody>
      </p:sp>
      <p:sp>
        <p:nvSpPr>
          <p:cNvPr id="8" name="pole tekstowe 7"/>
          <p:cNvSpPr txBox="1"/>
          <p:nvPr/>
        </p:nvSpPr>
        <p:spPr>
          <a:xfrm>
            <a:off x="428596" y="571480"/>
            <a:ext cx="5429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WYKŁAD: Programowanie obiektowe</a:t>
            </a:r>
          </a:p>
          <a:p>
            <a:endParaRPr lang="pl-PL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14" name="pole tekstowe 13"/>
          <p:cNvSpPr txBox="1"/>
          <p:nvPr/>
        </p:nvSpPr>
        <p:spPr>
          <a:xfrm>
            <a:off x="6084168" y="1268760"/>
            <a:ext cx="241034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dr Artur Bartoszewski</a:t>
            </a:r>
          </a:p>
          <a:p>
            <a:r>
              <a:rPr lang="pl-PL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Katedra Informatyki</a:t>
            </a:r>
          </a:p>
          <a:p>
            <a:r>
              <a:rPr lang="pl-PL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UTH Radom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082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Users\Volfek\Desktop\ab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73302" y="285728"/>
            <a:ext cx="767691" cy="642942"/>
          </a:xfrm>
          <a:prstGeom prst="rect">
            <a:avLst/>
          </a:prstGeom>
          <a:noFill/>
        </p:spPr>
      </p:pic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10</a:t>
            </a:fld>
            <a:endParaRPr kumimoji="0" lang="en-US" dirty="0"/>
          </a:p>
        </p:txBody>
      </p:sp>
      <p:sp>
        <p:nvSpPr>
          <p:cNvPr id="10" name="pole tekstowe 9"/>
          <p:cNvSpPr txBox="1"/>
          <p:nvPr/>
        </p:nvSpPr>
        <p:spPr>
          <a:xfrm>
            <a:off x="428596" y="571480"/>
            <a:ext cx="542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Funkcje zaprzyjaźnione</a:t>
            </a:r>
            <a:endParaRPr lang="pl-PL" sz="2400" i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428596" y="285728"/>
            <a:ext cx="4286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Klasy</a:t>
            </a:r>
          </a:p>
        </p:txBody>
      </p:sp>
      <p:sp>
        <p:nvSpPr>
          <p:cNvPr id="9" name="Symbol zastępczy stopki 7"/>
          <p:cNvSpPr>
            <a:spLocks noGrp="1"/>
          </p:cNvSpPr>
          <p:nvPr>
            <p:ph type="ftr" sz="quarter" idx="11"/>
          </p:nvPr>
        </p:nvSpPr>
        <p:spPr>
          <a:xfrm>
            <a:off x="3786182" y="6357958"/>
            <a:ext cx="5000660" cy="365760"/>
          </a:xfrm>
        </p:spPr>
        <p:txBody>
          <a:bodyPr/>
          <a:lstStyle/>
          <a:p>
            <a:r>
              <a:rPr kumimoji="0" lang="pl-PL" sz="900" i="1" dirty="0"/>
              <a:t>dr Artur Bartoszewski  - </a:t>
            </a:r>
            <a:r>
              <a:rPr lang="pl-PL" sz="900" i="1" dirty="0"/>
              <a:t>Programowanie obiektowe</a:t>
            </a:r>
            <a:r>
              <a:rPr kumimoji="0" lang="pl-PL" sz="900" i="1" dirty="0"/>
              <a:t>, sem. 1I - WYKŁAD</a:t>
            </a:r>
            <a:endParaRPr kumimoji="0" lang="en-US" sz="900" i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4" cstate="print"/>
          <a:srcRect l="13043"/>
          <a:stretch/>
        </p:blipFill>
        <p:spPr bwMode="auto">
          <a:xfrm>
            <a:off x="1259632" y="1268760"/>
            <a:ext cx="5760640" cy="4383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pole tekstowe 10"/>
          <p:cNvSpPr txBox="1"/>
          <p:nvPr/>
        </p:nvSpPr>
        <p:spPr>
          <a:xfrm>
            <a:off x="2411760" y="5517232"/>
            <a:ext cx="6174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latin typeface="Calibri" panose="020F0502020204030204" pitchFamily="34" charset="0"/>
              </a:rPr>
              <a:t>Funkcja „</a:t>
            </a:r>
            <a:r>
              <a:rPr lang="pl-PL" sz="2000" b="1" i="1" dirty="0">
                <a:latin typeface="Calibri" panose="020F0502020204030204" pitchFamily="34" charset="0"/>
              </a:rPr>
              <a:t>f1</a:t>
            </a:r>
            <a:r>
              <a:rPr lang="pl-PL" sz="2000" dirty="0">
                <a:latin typeface="Calibri" panose="020F0502020204030204" pitchFamily="34" charset="0"/>
              </a:rPr>
              <a:t>” jest zaprzyjaźniona z klasami „</a:t>
            </a:r>
            <a:r>
              <a:rPr lang="pl-PL" sz="2000" b="1" i="1" dirty="0">
                <a:latin typeface="Calibri" panose="020F0502020204030204" pitchFamily="34" charset="0"/>
              </a:rPr>
              <a:t>A</a:t>
            </a:r>
            <a:r>
              <a:rPr lang="pl-PL" sz="2000" dirty="0">
                <a:latin typeface="Calibri" panose="020F0502020204030204" pitchFamily="34" charset="0"/>
              </a:rPr>
              <a:t>” i „</a:t>
            </a:r>
            <a:r>
              <a:rPr lang="pl-PL" sz="2000" b="1" i="1" dirty="0">
                <a:latin typeface="Calibri" panose="020F0502020204030204" pitchFamily="34" charset="0"/>
              </a:rPr>
              <a:t>B</a:t>
            </a:r>
            <a:r>
              <a:rPr lang="pl-PL" sz="2000" dirty="0">
                <a:latin typeface="Calibri" panose="020F0502020204030204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6525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Users\Volfek\Desktop\ab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73302" y="285728"/>
            <a:ext cx="767691" cy="642942"/>
          </a:xfrm>
          <a:prstGeom prst="rect">
            <a:avLst/>
          </a:prstGeom>
          <a:noFill/>
        </p:spPr>
      </p:pic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11</a:t>
            </a:fld>
            <a:endParaRPr kumimoji="0" lang="en-US" dirty="0"/>
          </a:p>
        </p:txBody>
      </p:sp>
      <p:sp>
        <p:nvSpPr>
          <p:cNvPr id="10" name="pole tekstowe 9"/>
          <p:cNvSpPr txBox="1"/>
          <p:nvPr/>
        </p:nvSpPr>
        <p:spPr>
          <a:xfrm>
            <a:off x="428596" y="571480"/>
            <a:ext cx="542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Funkcje zaprzyjaźnione</a:t>
            </a:r>
            <a:endParaRPr lang="pl-PL" sz="2400" i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428596" y="285728"/>
            <a:ext cx="4286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Klasy</a:t>
            </a:r>
          </a:p>
        </p:txBody>
      </p:sp>
      <p:sp>
        <p:nvSpPr>
          <p:cNvPr id="9" name="Symbol zastępczy stopki 7"/>
          <p:cNvSpPr>
            <a:spLocks noGrp="1"/>
          </p:cNvSpPr>
          <p:nvPr>
            <p:ph type="ftr" sz="quarter" idx="11"/>
          </p:nvPr>
        </p:nvSpPr>
        <p:spPr>
          <a:xfrm>
            <a:off x="3786182" y="6357958"/>
            <a:ext cx="5000660" cy="365760"/>
          </a:xfrm>
        </p:spPr>
        <p:txBody>
          <a:bodyPr/>
          <a:lstStyle/>
          <a:p>
            <a:r>
              <a:rPr kumimoji="0" lang="pl-PL" sz="900" i="1" dirty="0"/>
              <a:t>dr Artur Bartoszewski  - </a:t>
            </a:r>
            <a:r>
              <a:rPr lang="pl-PL" sz="900" i="1" dirty="0"/>
              <a:t>Programowanie obiektowe</a:t>
            </a:r>
            <a:r>
              <a:rPr kumimoji="0" lang="pl-PL" sz="900" i="1" dirty="0"/>
              <a:t>, sem. 1I - WYKŁAD</a:t>
            </a:r>
            <a:endParaRPr kumimoji="0" lang="en-US" sz="900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 cstate="print"/>
          <a:srcRect l="9804"/>
          <a:stretch/>
        </p:blipFill>
        <p:spPr bwMode="auto">
          <a:xfrm>
            <a:off x="1187624" y="1268760"/>
            <a:ext cx="6624736" cy="4976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Prostokąt 1">
            <a:extLst>
              <a:ext uri="{FF2B5EF4-FFF2-40B4-BE49-F238E27FC236}">
                <a16:creationId xmlns:a16="http://schemas.microsoft.com/office/drawing/2014/main" id="{BABC7FEB-4DD8-AAA0-3118-693C53F92383}"/>
              </a:ext>
            </a:extLst>
          </p:cNvPr>
          <p:cNvSpPr/>
          <p:nvPr/>
        </p:nvSpPr>
        <p:spPr>
          <a:xfrm>
            <a:off x="1547664" y="2708920"/>
            <a:ext cx="3600400" cy="288032"/>
          </a:xfrm>
          <a:prstGeom prst="rect">
            <a:avLst/>
          </a:prstGeom>
          <a:solidFill>
            <a:srgbClr val="4DEF2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E6582327-98EB-694E-FB8A-9A5D84C990A4}"/>
              </a:ext>
            </a:extLst>
          </p:cNvPr>
          <p:cNvSpPr/>
          <p:nvPr/>
        </p:nvSpPr>
        <p:spPr>
          <a:xfrm>
            <a:off x="1042468" y="3406714"/>
            <a:ext cx="4105596" cy="1462445"/>
          </a:xfrm>
          <a:prstGeom prst="rect">
            <a:avLst/>
          </a:prstGeom>
          <a:solidFill>
            <a:srgbClr val="4DEF2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E37F4691-C50A-0AA8-DD3C-8B9214377C32}"/>
              </a:ext>
            </a:extLst>
          </p:cNvPr>
          <p:cNvSpPr txBox="1"/>
          <p:nvPr/>
        </p:nvSpPr>
        <p:spPr>
          <a:xfrm>
            <a:off x="6156176" y="2996952"/>
            <a:ext cx="230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Deklaracja przyjaźni z funkcją wypisz </a:t>
            </a:r>
          </a:p>
        </p:txBody>
      </p:sp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E4D3BC2A-BA1B-D5BC-7885-723C7768F5F0}"/>
              </a:ext>
            </a:extLst>
          </p:cNvPr>
          <p:cNvCxnSpPr/>
          <p:nvPr/>
        </p:nvCxnSpPr>
        <p:spPr>
          <a:xfrm flipH="1" flipV="1">
            <a:off x="5148064" y="2852936"/>
            <a:ext cx="1008112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B7FC96BB-5EC0-EAEB-3D73-B9590B5913F3}"/>
              </a:ext>
            </a:extLst>
          </p:cNvPr>
          <p:cNvSpPr txBox="1"/>
          <p:nvPr/>
        </p:nvSpPr>
        <p:spPr>
          <a:xfrm>
            <a:off x="5857884" y="4005064"/>
            <a:ext cx="292895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Funkcja zaprzyjaźniona z klasą.</a:t>
            </a:r>
          </a:p>
          <a:p>
            <a:endParaRPr lang="pl-PL" sz="1600" dirty="0"/>
          </a:p>
          <a:p>
            <a:r>
              <a:rPr lang="pl-PL" sz="1600" dirty="0"/>
              <a:t>W parametrze przekazany jest obiekt na którym pracuje funkcja  (w tym przypadku referencja do obiektu),</a:t>
            </a:r>
          </a:p>
          <a:p>
            <a:r>
              <a:rPr lang="pl-PL" sz="1600" dirty="0"/>
              <a:t>Funkcja ma dostęp do prywatnych pól obiektu.</a:t>
            </a:r>
          </a:p>
        </p:txBody>
      </p:sp>
      <p:cxnSp>
        <p:nvCxnSpPr>
          <p:cNvPr id="14" name="Łącznik prosty ze strzałką 13">
            <a:extLst>
              <a:ext uri="{FF2B5EF4-FFF2-40B4-BE49-F238E27FC236}">
                <a16:creationId xmlns:a16="http://schemas.microsoft.com/office/drawing/2014/main" id="{7FE8EE51-A6BF-ED42-F888-E59517BB1772}"/>
              </a:ext>
            </a:extLst>
          </p:cNvPr>
          <p:cNvCxnSpPr/>
          <p:nvPr/>
        </p:nvCxnSpPr>
        <p:spPr>
          <a:xfrm flipH="1" flipV="1">
            <a:off x="5220072" y="4077072"/>
            <a:ext cx="637812" cy="7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702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Users\Volfek\Desktop\ab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73302" y="285728"/>
            <a:ext cx="767691" cy="642942"/>
          </a:xfrm>
          <a:prstGeom prst="rect">
            <a:avLst/>
          </a:prstGeom>
          <a:noFill/>
        </p:spPr>
      </p:pic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12</a:t>
            </a:fld>
            <a:endParaRPr kumimoji="0" lang="en-US" dirty="0"/>
          </a:p>
        </p:txBody>
      </p:sp>
      <p:sp>
        <p:nvSpPr>
          <p:cNvPr id="10" name="pole tekstowe 9"/>
          <p:cNvSpPr txBox="1"/>
          <p:nvPr/>
        </p:nvSpPr>
        <p:spPr>
          <a:xfrm>
            <a:off x="428596" y="571480"/>
            <a:ext cx="542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Funkcje zaprzyjaźnione</a:t>
            </a:r>
            <a:endParaRPr lang="pl-PL" sz="2400" i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428596" y="285728"/>
            <a:ext cx="4286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Klasy</a:t>
            </a:r>
          </a:p>
        </p:txBody>
      </p:sp>
      <p:sp>
        <p:nvSpPr>
          <p:cNvPr id="9" name="Symbol zastępczy stopki 7"/>
          <p:cNvSpPr>
            <a:spLocks noGrp="1"/>
          </p:cNvSpPr>
          <p:nvPr>
            <p:ph type="ftr" sz="quarter" idx="11"/>
          </p:nvPr>
        </p:nvSpPr>
        <p:spPr>
          <a:xfrm>
            <a:off x="3786182" y="6357958"/>
            <a:ext cx="5000660" cy="365760"/>
          </a:xfrm>
        </p:spPr>
        <p:txBody>
          <a:bodyPr/>
          <a:lstStyle/>
          <a:p>
            <a:r>
              <a:rPr kumimoji="0" lang="pl-PL" sz="900" i="1" dirty="0"/>
              <a:t>dr Artur Bartoszewski  - </a:t>
            </a:r>
            <a:r>
              <a:rPr lang="pl-PL" sz="900" i="1" dirty="0"/>
              <a:t>Programowanie obiektowe</a:t>
            </a:r>
            <a:r>
              <a:rPr kumimoji="0" lang="pl-PL" sz="900" i="1" dirty="0"/>
              <a:t>, sem. 1I - WYKŁAD</a:t>
            </a:r>
            <a:endParaRPr kumimoji="0" lang="en-US" sz="900" i="1" dirty="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301D0C51-A0AF-AC5F-281B-ADF932CF6528}"/>
              </a:ext>
            </a:extLst>
          </p:cNvPr>
          <p:cNvSpPr txBox="1"/>
          <p:nvPr/>
        </p:nvSpPr>
        <p:spPr>
          <a:xfrm>
            <a:off x="428596" y="1268760"/>
            <a:ext cx="731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Prezentuje funkcje zaprzyjaźnione pracujące na kopiach obiektów. 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A58BEDE0-F124-4490-EF4A-F0A3D4A5B773}"/>
              </a:ext>
            </a:extLst>
          </p:cNvPr>
          <p:cNvSpPr txBox="1"/>
          <p:nvPr/>
        </p:nvSpPr>
        <p:spPr>
          <a:xfrm>
            <a:off x="428596" y="1656547"/>
            <a:ext cx="500066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4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liczba</a:t>
            </a:r>
            <a:endParaRPr lang="pl-PL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l-PL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pl-PL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endParaRPr lang="pl-PL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dana;</a:t>
            </a:r>
          </a:p>
          <a:p>
            <a:b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l-PL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pl-PL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liczba(</a:t>
            </a:r>
            <a:r>
              <a:rPr lang="pl-PL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l-PL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: dana(</a:t>
            </a:r>
            <a:r>
              <a:rPr lang="pl-PL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l-PL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4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l-PL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zadzialal</a:t>
            </a:r>
            <a:r>
              <a:rPr lang="pl-PL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konstruktor\n"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getDana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pl-PL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dana; }</a:t>
            </a:r>
          </a:p>
          <a:p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setDana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dana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pl-PL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-&gt;dana = </a:t>
            </a:r>
            <a:r>
              <a:rPr lang="pl-PL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dana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b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friend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wypisz(</a:t>
            </a:r>
            <a:r>
              <a:rPr lang="pl-PL" sz="14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liczba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friend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porownaj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sz="14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liczba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l-PL" sz="14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liczba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~liczba()</a:t>
            </a:r>
          </a:p>
          <a:p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l-PL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4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l-PL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zadzialal</a:t>
            </a:r>
            <a:r>
              <a:rPr lang="pl-PL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destruktor\n"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pl-PL" sz="1400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429201AB-B552-C51A-EAC6-5375CE5E186F}"/>
              </a:ext>
            </a:extLst>
          </p:cNvPr>
          <p:cNvSpPr txBox="1"/>
          <p:nvPr/>
        </p:nvSpPr>
        <p:spPr>
          <a:xfrm>
            <a:off x="5471592" y="1718942"/>
            <a:ext cx="367240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wypisz(</a:t>
            </a:r>
            <a:r>
              <a:rPr lang="pl-PL" sz="14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liczba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4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"przekazana liczba: "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</a:p>
          <a:p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pl-PL" sz="14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4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l-PL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.dana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pl-PL" sz="14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l-PL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porownaj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sz="14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liczba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l-PL" sz="14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liczba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l-PL" sz="14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pl-PL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.dana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pl-PL" sz="14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pl-PL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.dana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l-PL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endParaRPr lang="pl-PL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l-PL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pl-PL" sz="1600" dirty="0"/>
          </a:p>
        </p:txBody>
      </p: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D670A5FB-2D41-5A5B-77DA-D044E3333F12}"/>
              </a:ext>
            </a:extLst>
          </p:cNvPr>
          <p:cNvCxnSpPr/>
          <p:nvPr/>
        </p:nvCxnSpPr>
        <p:spPr>
          <a:xfrm>
            <a:off x="5292080" y="1656547"/>
            <a:ext cx="0" cy="3644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620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Users\Volfek\Desktop\ab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73302" y="285728"/>
            <a:ext cx="767691" cy="642942"/>
          </a:xfrm>
          <a:prstGeom prst="rect">
            <a:avLst/>
          </a:prstGeom>
          <a:noFill/>
        </p:spPr>
      </p:pic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13</a:t>
            </a:fld>
            <a:endParaRPr kumimoji="0" lang="en-US" dirty="0"/>
          </a:p>
        </p:txBody>
      </p:sp>
      <p:sp>
        <p:nvSpPr>
          <p:cNvPr id="10" name="pole tekstowe 9"/>
          <p:cNvSpPr txBox="1"/>
          <p:nvPr/>
        </p:nvSpPr>
        <p:spPr>
          <a:xfrm>
            <a:off x="428596" y="571480"/>
            <a:ext cx="542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Funkcje zaprzyjaźnione</a:t>
            </a:r>
            <a:endParaRPr lang="pl-PL" sz="2400" i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428596" y="285728"/>
            <a:ext cx="4286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Klasy</a:t>
            </a:r>
          </a:p>
        </p:txBody>
      </p:sp>
      <p:sp>
        <p:nvSpPr>
          <p:cNvPr id="9" name="Symbol zastępczy stopki 7"/>
          <p:cNvSpPr>
            <a:spLocks noGrp="1"/>
          </p:cNvSpPr>
          <p:nvPr>
            <p:ph type="ftr" sz="quarter" idx="11"/>
          </p:nvPr>
        </p:nvSpPr>
        <p:spPr>
          <a:xfrm>
            <a:off x="3786182" y="6357958"/>
            <a:ext cx="5000660" cy="365760"/>
          </a:xfrm>
        </p:spPr>
        <p:txBody>
          <a:bodyPr/>
          <a:lstStyle/>
          <a:p>
            <a:r>
              <a:rPr kumimoji="0" lang="pl-PL" sz="900" i="1" dirty="0"/>
              <a:t>dr Artur Bartoszewski  - </a:t>
            </a:r>
            <a:r>
              <a:rPr lang="pl-PL" sz="900" i="1" dirty="0"/>
              <a:t>Programowanie obiektowe</a:t>
            </a:r>
            <a:r>
              <a:rPr kumimoji="0" lang="pl-PL" sz="900" i="1" dirty="0"/>
              <a:t>, sem. 1I - WYKŁAD</a:t>
            </a:r>
            <a:endParaRPr kumimoji="0" lang="en-US" sz="900" i="1" dirty="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301D0C51-A0AF-AC5F-281B-ADF932CF6528}"/>
              </a:ext>
            </a:extLst>
          </p:cNvPr>
          <p:cNvSpPr txBox="1"/>
          <p:nvPr/>
        </p:nvSpPr>
        <p:spPr>
          <a:xfrm>
            <a:off x="428596" y="1268760"/>
            <a:ext cx="731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Prezentuje funkcje zaprzyjaźnione pracujące na kopiach obiektów C.D. 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17C37370-E324-A5A7-61DD-DFCAAC7A35A6}"/>
              </a:ext>
            </a:extLst>
          </p:cNvPr>
          <p:cNvSpPr txBox="1"/>
          <p:nvPr/>
        </p:nvSpPr>
        <p:spPr>
          <a:xfrm>
            <a:off x="550952" y="1772816"/>
            <a:ext cx="518457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14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liczba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l1(</a:t>
            </a:r>
            <a:r>
              <a:rPr lang="pl-PL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l2(</a:t>
            </a:r>
            <a:r>
              <a:rPr lang="pl-PL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wypisz(l1);</a:t>
            </a:r>
          </a:p>
          <a:p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l-PL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porownaj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(l1, l2))</a:t>
            </a:r>
          </a:p>
          <a:p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l-PL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4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l-PL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wieksza</a:t>
            </a:r>
            <a:r>
              <a:rPr lang="pl-PL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jest liczba pierwsza\n"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endParaRPr lang="pl-PL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l-PL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endParaRPr lang="pl-PL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l-PL" sz="1400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l-PL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wieksza</a:t>
            </a:r>
            <a:r>
              <a:rPr lang="pl-PL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jest liczba druga\n"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l-PL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5" name="Obraz 14">
            <a:extLst>
              <a:ext uri="{FF2B5EF4-FFF2-40B4-BE49-F238E27FC236}">
                <a16:creationId xmlns:a16="http://schemas.microsoft.com/office/drawing/2014/main" id="{6510E6B7-B05E-3BA7-C3E3-52BB0AFFDB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944" r="70623"/>
          <a:stretch/>
        </p:blipFill>
        <p:spPr>
          <a:xfrm>
            <a:off x="6156176" y="2328550"/>
            <a:ext cx="2016156" cy="144609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6" name="pole tekstowe 15">
            <a:extLst>
              <a:ext uri="{FF2B5EF4-FFF2-40B4-BE49-F238E27FC236}">
                <a16:creationId xmlns:a16="http://schemas.microsoft.com/office/drawing/2014/main" id="{0C7CD8A1-01C5-C862-EC2B-9AA0FE5C566A}"/>
              </a:ext>
            </a:extLst>
          </p:cNvPr>
          <p:cNvSpPr txBox="1"/>
          <p:nvPr/>
        </p:nvSpPr>
        <p:spPr>
          <a:xfrm>
            <a:off x="1331640" y="4240207"/>
            <a:ext cx="60486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/>
              <a:t>Zauważmy, że po uruchomieniu powyższego programu konstruktor zadziałał dwukrotnie, a destruktor aż 5 razy.</a:t>
            </a:r>
          </a:p>
          <a:p>
            <a:pPr algn="just"/>
            <a:endParaRPr lang="pl-PL" sz="1400" dirty="0"/>
          </a:p>
          <a:p>
            <a:pPr algn="just"/>
            <a:r>
              <a:rPr lang="pl-PL" sz="1400" dirty="0"/>
              <a:t>Wynika to stąd, że do funkcji zaprzyjaźnionych przekazywana była kopia już istniejącego obiektu, a więc jego konstruktor nie został uruchomiony.</a:t>
            </a:r>
          </a:p>
          <a:p>
            <a:pPr algn="just"/>
            <a:r>
              <a:rPr lang="pl-PL" sz="1400" dirty="0"/>
              <a:t>Destruktor obiektu uruchamiany był za każdym razem gdy usuwana była z pamięci kopia, czyli po zakończeniu działania funkcji oraz przy zakończeniu programu. </a:t>
            </a:r>
          </a:p>
        </p:txBody>
      </p:sp>
    </p:spTree>
    <p:extLst>
      <p:ext uri="{BB962C8B-B14F-4D97-AF65-F5344CB8AC3E}">
        <p14:creationId xmlns:p14="http://schemas.microsoft.com/office/powerpoint/2010/main" val="4293714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Users\Volfek\Desktop\ab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73302" y="285728"/>
            <a:ext cx="767691" cy="642942"/>
          </a:xfrm>
          <a:prstGeom prst="rect">
            <a:avLst/>
          </a:prstGeom>
          <a:noFill/>
        </p:spPr>
      </p:pic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14</a:t>
            </a:fld>
            <a:endParaRPr kumimoji="0" lang="en-US" dirty="0"/>
          </a:p>
        </p:txBody>
      </p:sp>
      <p:sp>
        <p:nvSpPr>
          <p:cNvPr id="10" name="pole tekstowe 9"/>
          <p:cNvSpPr txBox="1"/>
          <p:nvPr/>
        </p:nvSpPr>
        <p:spPr>
          <a:xfrm>
            <a:off x="428596" y="571480"/>
            <a:ext cx="542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Funkcje zaprzyjaźnione</a:t>
            </a:r>
            <a:endParaRPr lang="pl-PL" sz="2400" i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428596" y="285728"/>
            <a:ext cx="4286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Klasy</a:t>
            </a:r>
          </a:p>
        </p:txBody>
      </p:sp>
      <p:sp>
        <p:nvSpPr>
          <p:cNvPr id="9" name="Symbol zastępczy stopki 7"/>
          <p:cNvSpPr>
            <a:spLocks noGrp="1"/>
          </p:cNvSpPr>
          <p:nvPr>
            <p:ph type="ftr" sz="quarter" idx="11"/>
          </p:nvPr>
        </p:nvSpPr>
        <p:spPr>
          <a:xfrm>
            <a:off x="3786182" y="6357958"/>
            <a:ext cx="5000660" cy="365760"/>
          </a:xfrm>
        </p:spPr>
        <p:txBody>
          <a:bodyPr/>
          <a:lstStyle/>
          <a:p>
            <a:r>
              <a:rPr kumimoji="0" lang="pl-PL" sz="900" i="1" dirty="0"/>
              <a:t>dr Artur Bartoszewski  - </a:t>
            </a:r>
            <a:r>
              <a:rPr lang="pl-PL" sz="900" i="1" dirty="0"/>
              <a:t>Programowanie obiektowe</a:t>
            </a:r>
            <a:r>
              <a:rPr kumimoji="0" lang="pl-PL" sz="900" i="1" dirty="0"/>
              <a:t>, sem. 1I - WYKŁAD</a:t>
            </a:r>
            <a:endParaRPr kumimoji="0" lang="en-US" sz="900" i="1" dirty="0"/>
          </a:p>
        </p:txBody>
      </p:sp>
      <p:sp>
        <p:nvSpPr>
          <p:cNvPr id="8" name="pole tekstowe 7"/>
          <p:cNvSpPr txBox="1"/>
          <p:nvPr/>
        </p:nvSpPr>
        <p:spPr>
          <a:xfrm>
            <a:off x="467544" y="1268760"/>
            <a:ext cx="820891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>
                <a:solidFill>
                  <a:srgbClr val="AF00DB"/>
                </a:solidFill>
                <a:latin typeface="Consolas"/>
              </a:rPr>
              <a:t>#</a:t>
            </a:r>
            <a:r>
              <a:rPr lang="pl-PL" sz="1600" dirty="0" err="1">
                <a:solidFill>
                  <a:srgbClr val="AF00DB"/>
                </a:solidFill>
                <a:latin typeface="Consolas"/>
              </a:rPr>
              <a:t>include</a:t>
            </a:r>
            <a:r>
              <a:rPr lang="pl-PL" sz="1600" dirty="0">
                <a:solidFill>
                  <a:srgbClr val="0000FF"/>
                </a:solidFill>
                <a:latin typeface="Consolas"/>
              </a:rPr>
              <a:t> </a:t>
            </a:r>
            <a:r>
              <a:rPr lang="pl-PL" sz="16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pl-PL" sz="1600" dirty="0" err="1">
                <a:solidFill>
                  <a:srgbClr val="A31515"/>
                </a:solidFill>
                <a:latin typeface="Consolas"/>
              </a:rPr>
              <a:t>iostream</a:t>
            </a:r>
            <a:r>
              <a:rPr lang="pl-PL" sz="1600" dirty="0">
                <a:solidFill>
                  <a:srgbClr val="A31515"/>
                </a:solidFill>
                <a:latin typeface="Consolas"/>
              </a:rPr>
              <a:t>&gt;</a:t>
            </a:r>
            <a:endParaRPr lang="pl-PL" sz="1600" dirty="0">
              <a:solidFill>
                <a:srgbClr val="000000"/>
              </a:solidFill>
              <a:latin typeface="Consolas"/>
            </a:endParaRPr>
          </a:p>
          <a:p>
            <a:r>
              <a:rPr lang="pl-PL" sz="1600" dirty="0">
                <a:solidFill>
                  <a:srgbClr val="AF00DB"/>
                </a:solidFill>
                <a:latin typeface="Consolas"/>
              </a:rPr>
              <a:t>#</a:t>
            </a:r>
            <a:r>
              <a:rPr lang="pl-PL" sz="1600" dirty="0" err="1">
                <a:solidFill>
                  <a:srgbClr val="AF00DB"/>
                </a:solidFill>
                <a:latin typeface="Consolas"/>
              </a:rPr>
              <a:t>include</a:t>
            </a:r>
            <a:r>
              <a:rPr lang="pl-PL" sz="1600" dirty="0">
                <a:solidFill>
                  <a:srgbClr val="0000FF"/>
                </a:solidFill>
                <a:latin typeface="Consolas"/>
              </a:rPr>
              <a:t> </a:t>
            </a:r>
            <a:r>
              <a:rPr lang="pl-PL" sz="16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pl-PL" sz="1600" dirty="0" err="1">
                <a:solidFill>
                  <a:srgbClr val="A31515"/>
                </a:solidFill>
                <a:latin typeface="Consolas"/>
              </a:rPr>
              <a:t>cstring</a:t>
            </a:r>
            <a:r>
              <a:rPr lang="pl-PL" sz="1600" dirty="0">
                <a:solidFill>
                  <a:srgbClr val="A31515"/>
                </a:solidFill>
                <a:latin typeface="Consolas"/>
              </a:rPr>
              <a:t>&gt;</a:t>
            </a:r>
            <a:endParaRPr lang="pl-PL" sz="1600" dirty="0">
              <a:solidFill>
                <a:srgbClr val="000000"/>
              </a:solidFill>
              <a:latin typeface="Consolas"/>
            </a:endParaRPr>
          </a:p>
          <a:p>
            <a:br>
              <a:rPr lang="pl-PL" sz="1600" dirty="0">
                <a:solidFill>
                  <a:srgbClr val="000000"/>
                </a:solidFill>
                <a:latin typeface="Consolas"/>
              </a:rPr>
            </a:br>
            <a:r>
              <a:rPr lang="pl-PL" sz="1600" dirty="0" err="1">
                <a:solidFill>
                  <a:srgbClr val="AF00DB"/>
                </a:solidFill>
                <a:latin typeface="Consolas"/>
              </a:rPr>
              <a:t>using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pl-PL" sz="1600" dirty="0" err="1">
                <a:solidFill>
                  <a:srgbClr val="0000FF"/>
                </a:solidFill>
                <a:latin typeface="Consolas"/>
              </a:rPr>
              <a:t>namespace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pl-PL" sz="1600" dirty="0" err="1">
                <a:solidFill>
                  <a:srgbClr val="267F99"/>
                </a:solidFill>
                <a:latin typeface="Consolas"/>
              </a:rPr>
              <a:t>std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br>
              <a:rPr lang="pl-PL" sz="1600" dirty="0">
                <a:solidFill>
                  <a:srgbClr val="000000"/>
                </a:solidFill>
                <a:latin typeface="Consolas"/>
              </a:rPr>
            </a:br>
            <a:r>
              <a:rPr lang="pl-PL" sz="1600" dirty="0" err="1">
                <a:solidFill>
                  <a:srgbClr val="0000FF"/>
                </a:solidFill>
                <a:latin typeface="Consolas"/>
              </a:rPr>
              <a:t>class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pl-PL" sz="1600" dirty="0">
                <a:solidFill>
                  <a:srgbClr val="267F99"/>
                </a:solidFill>
                <a:latin typeface="Consolas"/>
              </a:rPr>
              <a:t>RGB</a:t>
            </a:r>
            <a:endParaRPr lang="pl-PL" sz="1600" dirty="0">
              <a:solidFill>
                <a:srgbClr val="000000"/>
              </a:solidFill>
              <a:latin typeface="Consolas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pl-PL" sz="1600" dirty="0" err="1">
                <a:solidFill>
                  <a:srgbClr val="0000FF"/>
                </a:solidFill>
                <a:latin typeface="Consolas"/>
              </a:rPr>
              <a:t>private</a:t>
            </a:r>
            <a:r>
              <a:rPr lang="pl-PL" sz="1600" dirty="0">
                <a:solidFill>
                  <a:srgbClr val="0000FF"/>
                </a:solidFill>
                <a:latin typeface="Consolas"/>
              </a:rPr>
              <a:t>:</a:t>
            </a:r>
            <a:endParaRPr lang="pl-PL" sz="1600" dirty="0">
              <a:solidFill>
                <a:srgbClr val="000000"/>
              </a:solidFill>
              <a:latin typeface="Consolas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pl-PL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pl-PL" sz="1600" dirty="0">
                <a:solidFill>
                  <a:srgbClr val="001080"/>
                </a:solidFill>
                <a:latin typeface="Consolas"/>
              </a:rPr>
              <a:t>R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pl-PL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pl-PL" sz="1600" dirty="0">
                <a:solidFill>
                  <a:srgbClr val="001080"/>
                </a:solidFill>
                <a:latin typeface="Consolas"/>
              </a:rPr>
              <a:t>G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pl-PL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pl-PL" sz="1600" dirty="0">
                <a:solidFill>
                  <a:srgbClr val="001080"/>
                </a:solidFill>
                <a:latin typeface="Consolas"/>
              </a:rPr>
              <a:t>B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l-PL" sz="1600" dirty="0">
                <a:solidFill>
                  <a:srgbClr val="0000FF"/>
                </a:solidFill>
                <a:latin typeface="Consolas"/>
              </a:rPr>
              <a:t>public:</a:t>
            </a:r>
            <a:endParaRPr lang="pl-PL" sz="1600" dirty="0">
              <a:solidFill>
                <a:srgbClr val="000000"/>
              </a:solidFill>
              <a:latin typeface="Consolas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pl-PL" sz="1600" dirty="0">
                <a:solidFill>
                  <a:srgbClr val="795E26"/>
                </a:solidFill>
                <a:latin typeface="Consolas"/>
              </a:rPr>
              <a:t>RGB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pl-PL" sz="1600" dirty="0">
                <a:solidFill>
                  <a:srgbClr val="001080"/>
                </a:solidFill>
                <a:latin typeface="Consolas"/>
              </a:rPr>
              <a:t>r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l-PL" sz="1600" dirty="0">
                <a:solidFill>
                  <a:srgbClr val="098658"/>
                </a:solidFill>
                <a:latin typeface="Consolas"/>
              </a:rPr>
              <a:t>0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pl-PL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pl-PL" sz="1600" dirty="0">
                <a:solidFill>
                  <a:srgbClr val="001080"/>
                </a:solidFill>
                <a:latin typeface="Consolas"/>
              </a:rPr>
              <a:t>g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l-PL" sz="1600" dirty="0">
                <a:solidFill>
                  <a:srgbClr val="098658"/>
                </a:solidFill>
                <a:latin typeface="Consolas"/>
              </a:rPr>
              <a:t>0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pl-PL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pl-PL" sz="1600" dirty="0">
                <a:solidFill>
                  <a:srgbClr val="001080"/>
                </a:solidFill>
                <a:latin typeface="Consolas"/>
              </a:rPr>
              <a:t>b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pl-PL" sz="1600" dirty="0">
                <a:solidFill>
                  <a:srgbClr val="098658"/>
                </a:solidFill>
                <a:latin typeface="Consolas"/>
              </a:rPr>
              <a:t>0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): </a:t>
            </a:r>
            <a:r>
              <a:rPr lang="pl-PL" sz="1600" dirty="0">
                <a:solidFill>
                  <a:srgbClr val="001080"/>
                </a:solidFill>
                <a:latin typeface="Consolas"/>
              </a:rPr>
              <a:t>R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dirty="0" err="1">
                <a:solidFill>
                  <a:srgbClr val="001080"/>
                </a:solidFill>
                <a:latin typeface="Consolas"/>
              </a:rPr>
              <a:t>r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), </a:t>
            </a:r>
            <a:r>
              <a:rPr lang="pl-PL" sz="1600" dirty="0">
                <a:solidFill>
                  <a:srgbClr val="001080"/>
                </a:solidFill>
                <a:latin typeface="Consolas"/>
              </a:rPr>
              <a:t>G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dirty="0" err="1">
                <a:solidFill>
                  <a:srgbClr val="001080"/>
                </a:solidFill>
                <a:latin typeface="Consolas"/>
              </a:rPr>
              <a:t>g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), </a:t>
            </a:r>
            <a:r>
              <a:rPr lang="pl-PL" sz="1600" dirty="0">
                <a:solidFill>
                  <a:srgbClr val="001080"/>
                </a:solidFill>
                <a:latin typeface="Consolas"/>
              </a:rPr>
              <a:t>B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dirty="0" err="1">
                <a:solidFill>
                  <a:srgbClr val="001080"/>
                </a:solidFill>
                <a:latin typeface="Consolas"/>
              </a:rPr>
              <a:t>b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) {}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pl-PL" sz="1600" dirty="0">
                <a:solidFill>
                  <a:srgbClr val="795E26"/>
                </a:solidFill>
                <a:latin typeface="Consolas"/>
              </a:rPr>
              <a:t>~RGB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() {</a:t>
            </a:r>
            <a:r>
              <a:rPr lang="pl-PL" sz="1600" dirty="0" err="1">
                <a:solidFill>
                  <a:srgbClr val="001080"/>
                </a:solidFill>
                <a:latin typeface="Consolas"/>
              </a:rPr>
              <a:t>cout</a:t>
            </a:r>
            <a:r>
              <a:rPr lang="pl-PL" sz="1600" dirty="0" err="1">
                <a:solidFill>
                  <a:srgbClr val="795E26"/>
                </a:solidFill>
                <a:latin typeface="Consolas"/>
              </a:rPr>
              <a:t>&lt;&lt;</a:t>
            </a:r>
            <a:r>
              <a:rPr lang="pl-PL" sz="1600" dirty="0" err="1">
                <a:solidFill>
                  <a:srgbClr val="A31515"/>
                </a:solidFill>
                <a:latin typeface="Consolas"/>
              </a:rPr>
              <a:t>"Obiekt</a:t>
            </a:r>
            <a:r>
              <a:rPr lang="pl-PL" sz="1600" dirty="0">
                <a:solidFill>
                  <a:srgbClr val="A31515"/>
                </a:solidFill>
                <a:latin typeface="Consolas"/>
              </a:rPr>
              <a:t> </a:t>
            </a:r>
            <a:r>
              <a:rPr lang="pl-PL" sz="1600" dirty="0" err="1">
                <a:solidFill>
                  <a:srgbClr val="A31515"/>
                </a:solidFill>
                <a:latin typeface="Consolas"/>
              </a:rPr>
              <a:t>usuniety</a:t>
            </a:r>
            <a:r>
              <a:rPr lang="pl-PL" sz="1600" dirty="0" err="1">
                <a:solidFill>
                  <a:srgbClr val="EE0000"/>
                </a:solidFill>
                <a:latin typeface="Consolas"/>
              </a:rPr>
              <a:t>\n</a:t>
            </a:r>
            <a:r>
              <a:rPr lang="pl-PL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;}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pl-PL" sz="1600" dirty="0" err="1">
                <a:solidFill>
                  <a:srgbClr val="0000FF"/>
                </a:solidFill>
                <a:latin typeface="Consolas"/>
              </a:rPr>
              <a:t>void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pl-PL" sz="1600" dirty="0" err="1">
                <a:solidFill>
                  <a:srgbClr val="795E26"/>
                </a:solidFill>
                <a:latin typeface="Consolas"/>
              </a:rPr>
              <a:t>przedstawSie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pl-PL" sz="1600" dirty="0" err="1">
                <a:solidFill>
                  <a:srgbClr val="0000FF"/>
                </a:solidFill>
                <a:latin typeface="Consolas"/>
              </a:rPr>
              <a:t>friend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pl-PL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pl-PL" sz="1600" dirty="0" err="1">
                <a:solidFill>
                  <a:srgbClr val="795E26"/>
                </a:solidFill>
                <a:latin typeface="Consolas"/>
              </a:rPr>
              <a:t>jasnosc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dirty="0">
                <a:solidFill>
                  <a:srgbClr val="267F99"/>
                </a:solidFill>
                <a:latin typeface="Consolas"/>
              </a:rPr>
              <a:t>RGB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pl-PL" sz="1600" dirty="0">
                <a:solidFill>
                  <a:srgbClr val="0000FF"/>
                </a:solidFill>
                <a:latin typeface="Consolas"/>
              </a:rPr>
              <a:t> &amp;</a:t>
            </a:r>
            <a:r>
              <a:rPr lang="pl-PL" sz="1600" dirty="0">
                <a:solidFill>
                  <a:srgbClr val="001080"/>
                </a:solidFill>
                <a:latin typeface="Consolas"/>
              </a:rPr>
              <a:t>k1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pl-PL" sz="1600" dirty="0" err="1">
                <a:solidFill>
                  <a:srgbClr val="0000FF"/>
                </a:solidFill>
                <a:latin typeface="Consolas"/>
              </a:rPr>
              <a:t>friend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pl-PL" sz="1600" dirty="0">
                <a:solidFill>
                  <a:srgbClr val="267F99"/>
                </a:solidFill>
                <a:latin typeface="Consolas"/>
              </a:rPr>
              <a:t>RGB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pl-PL" sz="1600" dirty="0">
                <a:solidFill>
                  <a:srgbClr val="0000FF"/>
                </a:solidFill>
                <a:latin typeface="Consolas"/>
              </a:rPr>
              <a:t>*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pl-PL" sz="1600" dirty="0">
                <a:solidFill>
                  <a:srgbClr val="795E26"/>
                </a:solidFill>
                <a:latin typeface="Consolas"/>
              </a:rPr>
              <a:t>suma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600" dirty="0">
                <a:solidFill>
                  <a:srgbClr val="267F99"/>
                </a:solidFill>
                <a:latin typeface="Consolas"/>
              </a:rPr>
              <a:t>RGB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pl-PL" sz="1600" dirty="0">
                <a:solidFill>
                  <a:srgbClr val="0000FF"/>
                </a:solidFill>
                <a:latin typeface="Consolas"/>
              </a:rPr>
              <a:t>&amp;</a:t>
            </a:r>
            <a:r>
              <a:rPr lang="pl-PL" sz="1600" dirty="0">
                <a:solidFill>
                  <a:srgbClr val="001080"/>
                </a:solidFill>
                <a:latin typeface="Consolas"/>
              </a:rPr>
              <a:t>k1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pl-PL" sz="1600" dirty="0">
                <a:solidFill>
                  <a:srgbClr val="267F99"/>
                </a:solidFill>
                <a:latin typeface="Consolas"/>
              </a:rPr>
              <a:t>RGB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pl-PL" sz="1600" dirty="0">
                <a:solidFill>
                  <a:srgbClr val="0000FF"/>
                </a:solidFill>
                <a:latin typeface="Consolas"/>
              </a:rPr>
              <a:t>&amp;</a:t>
            </a:r>
            <a:r>
              <a:rPr lang="pl-PL" sz="1600" dirty="0">
                <a:solidFill>
                  <a:srgbClr val="001080"/>
                </a:solidFill>
                <a:latin typeface="Consolas"/>
              </a:rPr>
              <a:t>k2</a:t>
            </a:r>
            <a:r>
              <a:rPr lang="pl-PL" sz="16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600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br>
              <a:rPr lang="pl-PL" sz="1200" dirty="0">
                <a:solidFill>
                  <a:srgbClr val="000000"/>
                </a:solidFill>
                <a:latin typeface="Consolas"/>
              </a:rPr>
            </a:br>
            <a:endParaRPr lang="pl-PL" sz="1200" dirty="0">
              <a:latin typeface="Calibri" panose="020F0502020204030204" pitchFamily="34" charset="0"/>
            </a:endParaRPr>
          </a:p>
        </p:txBody>
      </p:sp>
      <p:sp>
        <p:nvSpPr>
          <p:cNvPr id="11" name="pole tekstowe 10"/>
          <p:cNvSpPr txBox="1"/>
          <p:nvPr/>
        </p:nvSpPr>
        <p:spPr>
          <a:xfrm>
            <a:off x="4211960" y="1400518"/>
            <a:ext cx="97129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l-PL" dirty="0">
                <a:latin typeface="Calibri" panose="020F0502020204030204" pitchFamily="34" charset="0"/>
              </a:rPr>
              <a:t>Przykład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51964A72-EC88-9A53-6C39-202C81BCAF3C}"/>
              </a:ext>
            </a:extLst>
          </p:cNvPr>
          <p:cNvSpPr txBox="1"/>
          <p:nvPr/>
        </p:nvSpPr>
        <p:spPr>
          <a:xfrm>
            <a:off x="4211960" y="1844824"/>
            <a:ext cx="43204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Calibri" panose="020F0502020204030204" pitchFamily="34" charset="0"/>
              </a:rPr>
              <a:t>Z klasą RGB zaprzyjaźnione są 2 funkcje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Calibri" panose="020F0502020204030204" pitchFamily="34" charset="0"/>
              </a:rPr>
              <a:t>Funkcja </a:t>
            </a:r>
            <a:r>
              <a:rPr lang="pl-PL" i="1" dirty="0">
                <a:latin typeface="Calibri" panose="020F0502020204030204" pitchFamily="34" charset="0"/>
              </a:rPr>
              <a:t>jasność </a:t>
            </a:r>
            <a:r>
              <a:rPr lang="pl-PL" dirty="0">
                <a:latin typeface="Calibri" panose="020F0502020204030204" pitchFamily="34" charset="0"/>
              </a:rPr>
              <a:t>oblicza średnią ze składowych kolorów.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Calibri" panose="020F0502020204030204" pitchFamily="34" charset="0"/>
              </a:rPr>
              <a:t>Funkcja </a:t>
            </a:r>
            <a:r>
              <a:rPr lang="pl-PL" i="1" dirty="0">
                <a:latin typeface="Calibri" panose="020F0502020204030204" pitchFamily="34" charset="0"/>
              </a:rPr>
              <a:t>suma</a:t>
            </a:r>
            <a:r>
              <a:rPr lang="pl-PL" dirty="0">
                <a:latin typeface="Calibri" panose="020F0502020204030204" pitchFamily="34" charset="0"/>
              </a:rPr>
              <a:t> oblicza sumę dwóch kolorów. Zwraca ona obiekt klasy RGB</a:t>
            </a:r>
          </a:p>
        </p:txBody>
      </p:sp>
    </p:spTree>
    <p:extLst>
      <p:ext uri="{BB962C8B-B14F-4D97-AF65-F5344CB8AC3E}">
        <p14:creationId xmlns:p14="http://schemas.microsoft.com/office/powerpoint/2010/main" val="1783538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Users\Volfek\Desktop\ab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73302" y="285728"/>
            <a:ext cx="767691" cy="642942"/>
          </a:xfrm>
          <a:prstGeom prst="rect">
            <a:avLst/>
          </a:prstGeom>
          <a:noFill/>
        </p:spPr>
      </p:pic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15</a:t>
            </a:fld>
            <a:endParaRPr kumimoji="0" lang="en-US" dirty="0"/>
          </a:p>
        </p:txBody>
      </p:sp>
      <p:sp>
        <p:nvSpPr>
          <p:cNvPr id="10" name="pole tekstowe 9"/>
          <p:cNvSpPr txBox="1"/>
          <p:nvPr/>
        </p:nvSpPr>
        <p:spPr>
          <a:xfrm>
            <a:off x="428596" y="571480"/>
            <a:ext cx="542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Funkcje zaprzyjaźnione</a:t>
            </a:r>
            <a:endParaRPr lang="pl-PL" sz="2400" i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428596" y="285728"/>
            <a:ext cx="4286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Klasy</a:t>
            </a:r>
          </a:p>
        </p:txBody>
      </p:sp>
      <p:sp>
        <p:nvSpPr>
          <p:cNvPr id="9" name="Symbol zastępczy stopki 7"/>
          <p:cNvSpPr>
            <a:spLocks noGrp="1"/>
          </p:cNvSpPr>
          <p:nvPr>
            <p:ph type="ftr" sz="quarter" idx="11"/>
          </p:nvPr>
        </p:nvSpPr>
        <p:spPr>
          <a:xfrm>
            <a:off x="3786182" y="6357958"/>
            <a:ext cx="5000660" cy="365760"/>
          </a:xfrm>
        </p:spPr>
        <p:txBody>
          <a:bodyPr/>
          <a:lstStyle/>
          <a:p>
            <a:r>
              <a:rPr kumimoji="0" lang="pl-PL" sz="900" i="1" dirty="0"/>
              <a:t>dr Artur Bartoszewski  - </a:t>
            </a:r>
            <a:r>
              <a:rPr lang="pl-PL" sz="900" i="1" dirty="0"/>
              <a:t>Programowanie obiektowe</a:t>
            </a:r>
            <a:r>
              <a:rPr kumimoji="0" lang="pl-PL" sz="900" i="1" dirty="0"/>
              <a:t>, sem. 1I - WYKŁAD</a:t>
            </a:r>
            <a:endParaRPr kumimoji="0" lang="en-US" sz="900" i="1" dirty="0"/>
          </a:p>
        </p:txBody>
      </p:sp>
      <p:sp>
        <p:nvSpPr>
          <p:cNvPr id="8" name="pole tekstowe 7"/>
          <p:cNvSpPr txBox="1"/>
          <p:nvPr/>
        </p:nvSpPr>
        <p:spPr>
          <a:xfrm>
            <a:off x="467544" y="1262365"/>
            <a:ext cx="82089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err="1">
                <a:solidFill>
                  <a:srgbClr val="0000FF"/>
                </a:solidFill>
                <a:latin typeface="Consolas"/>
              </a:rPr>
              <a:t>void</a:t>
            </a:r>
            <a:r>
              <a:rPr lang="pl-PL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pl-PL" sz="1200" dirty="0" err="1">
                <a:solidFill>
                  <a:srgbClr val="267F99"/>
                </a:solidFill>
                <a:latin typeface="Consolas"/>
              </a:rPr>
              <a:t>RGB</a:t>
            </a:r>
            <a:r>
              <a:rPr lang="pl-PL" sz="1200" dirty="0" err="1">
                <a:solidFill>
                  <a:srgbClr val="000000"/>
                </a:solidFill>
                <a:latin typeface="Consolas"/>
              </a:rPr>
              <a:t>::</a:t>
            </a:r>
            <a:r>
              <a:rPr lang="pl-PL" sz="1200" dirty="0" err="1">
                <a:solidFill>
                  <a:srgbClr val="795E26"/>
                </a:solidFill>
                <a:latin typeface="Consolas"/>
              </a:rPr>
              <a:t>przedstawSie</a:t>
            </a:r>
            <a:r>
              <a:rPr lang="pl-PL" sz="12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pl-PL" sz="12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pl-PL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pl-PL" sz="1200" dirty="0" err="1">
                <a:solidFill>
                  <a:srgbClr val="001080"/>
                </a:solidFill>
                <a:latin typeface="Consolas"/>
              </a:rPr>
              <a:t>cout</a:t>
            </a:r>
            <a:r>
              <a:rPr lang="pl-PL" sz="1200" dirty="0">
                <a:solidFill>
                  <a:srgbClr val="795E26"/>
                </a:solidFill>
                <a:latin typeface="Consolas"/>
              </a:rPr>
              <a:t>&lt;&lt;</a:t>
            </a:r>
            <a:r>
              <a:rPr lang="pl-PL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pl-PL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pl-PL" sz="1200" dirty="0" err="1">
                <a:solidFill>
                  <a:srgbClr val="A31515"/>
                </a:solidFill>
                <a:latin typeface="Consolas"/>
              </a:rPr>
              <a:t>R="</a:t>
            </a:r>
            <a:r>
              <a:rPr lang="pl-PL" sz="1200" dirty="0" err="1">
                <a:solidFill>
                  <a:srgbClr val="795E26"/>
                </a:solidFill>
                <a:latin typeface="Consolas"/>
              </a:rPr>
              <a:t>&lt;&lt;</a:t>
            </a:r>
            <a:r>
              <a:rPr lang="pl-PL" sz="1200" dirty="0" err="1">
                <a:solidFill>
                  <a:srgbClr val="001080"/>
                </a:solidFill>
                <a:latin typeface="Consolas"/>
              </a:rPr>
              <a:t>R</a:t>
            </a:r>
            <a:r>
              <a:rPr lang="pl-PL" sz="1200" dirty="0" err="1">
                <a:solidFill>
                  <a:srgbClr val="795E26"/>
                </a:solidFill>
                <a:latin typeface="Consolas"/>
              </a:rPr>
              <a:t>&lt;&lt;endl</a:t>
            </a:r>
            <a:r>
              <a:rPr lang="pl-PL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200" dirty="0">
                <a:solidFill>
                  <a:srgbClr val="795E26"/>
                </a:solidFill>
                <a:latin typeface="Consolas"/>
              </a:rPr>
              <a:t>&lt;&lt;</a:t>
            </a:r>
            <a:r>
              <a:rPr lang="pl-PL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pl-PL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pl-PL" sz="1200" dirty="0" err="1">
                <a:solidFill>
                  <a:srgbClr val="A31515"/>
                </a:solidFill>
                <a:latin typeface="Consolas"/>
              </a:rPr>
              <a:t>G="</a:t>
            </a:r>
            <a:r>
              <a:rPr lang="pl-PL" sz="1200" dirty="0" err="1">
                <a:solidFill>
                  <a:srgbClr val="795E26"/>
                </a:solidFill>
                <a:latin typeface="Consolas"/>
              </a:rPr>
              <a:t>&lt;&lt;</a:t>
            </a:r>
            <a:r>
              <a:rPr lang="pl-PL" sz="1200" dirty="0" err="1">
                <a:solidFill>
                  <a:srgbClr val="001080"/>
                </a:solidFill>
                <a:latin typeface="Consolas"/>
              </a:rPr>
              <a:t>G</a:t>
            </a:r>
            <a:r>
              <a:rPr lang="pl-PL" sz="1200" dirty="0" err="1">
                <a:solidFill>
                  <a:srgbClr val="795E26"/>
                </a:solidFill>
                <a:latin typeface="Consolas"/>
              </a:rPr>
              <a:t>&lt;&lt;endl</a:t>
            </a:r>
            <a:r>
              <a:rPr lang="pl-PL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pl-PL" sz="1200" dirty="0">
                <a:solidFill>
                  <a:srgbClr val="795E26"/>
                </a:solidFill>
                <a:latin typeface="Consolas"/>
              </a:rPr>
              <a:t>&lt;&lt;</a:t>
            </a:r>
            <a:r>
              <a:rPr lang="pl-PL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pl-PL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pl-PL" sz="1200" dirty="0" err="1">
                <a:solidFill>
                  <a:srgbClr val="A31515"/>
                </a:solidFill>
                <a:latin typeface="Consolas"/>
              </a:rPr>
              <a:t>B="</a:t>
            </a:r>
            <a:r>
              <a:rPr lang="pl-PL" sz="1200" dirty="0" err="1">
                <a:solidFill>
                  <a:srgbClr val="795E26"/>
                </a:solidFill>
                <a:latin typeface="Consolas"/>
              </a:rPr>
              <a:t>&lt;&lt;</a:t>
            </a:r>
            <a:r>
              <a:rPr lang="pl-PL" sz="1200" dirty="0" err="1">
                <a:solidFill>
                  <a:srgbClr val="001080"/>
                </a:solidFill>
                <a:latin typeface="Consolas"/>
              </a:rPr>
              <a:t>B</a:t>
            </a:r>
            <a:r>
              <a:rPr lang="pl-PL" sz="1200" dirty="0" err="1">
                <a:solidFill>
                  <a:srgbClr val="795E26"/>
                </a:solidFill>
                <a:latin typeface="Consolas"/>
              </a:rPr>
              <a:t>&lt;&lt;endl</a:t>
            </a:r>
            <a:r>
              <a:rPr lang="pl-PL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l-PL" sz="12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br>
              <a:rPr lang="pl-PL" sz="1200" dirty="0">
                <a:solidFill>
                  <a:srgbClr val="000000"/>
                </a:solidFill>
                <a:latin typeface="Consolas"/>
              </a:rPr>
            </a:br>
            <a:r>
              <a:rPr lang="pl-PL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pl-PL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pl-PL" sz="1200" dirty="0" err="1">
                <a:solidFill>
                  <a:srgbClr val="795E26"/>
                </a:solidFill>
                <a:latin typeface="Consolas"/>
              </a:rPr>
              <a:t>jasnosc</a:t>
            </a:r>
            <a:r>
              <a:rPr lang="pl-PL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200" dirty="0">
                <a:solidFill>
                  <a:srgbClr val="267F99"/>
                </a:solidFill>
                <a:latin typeface="Consolas"/>
              </a:rPr>
              <a:t>RGB</a:t>
            </a:r>
            <a:r>
              <a:rPr lang="pl-PL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pl-PL" sz="1200" dirty="0">
                <a:solidFill>
                  <a:srgbClr val="0000FF"/>
                </a:solidFill>
                <a:latin typeface="Consolas"/>
              </a:rPr>
              <a:t>&amp;</a:t>
            </a:r>
            <a:r>
              <a:rPr lang="pl-PL" sz="1200" dirty="0">
                <a:solidFill>
                  <a:srgbClr val="001080"/>
                </a:solidFill>
                <a:latin typeface="Consolas"/>
              </a:rPr>
              <a:t>k1</a:t>
            </a:r>
            <a:r>
              <a:rPr lang="pl-PL" sz="12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pl-PL" sz="12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pl-PL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pl-PL" sz="1200" dirty="0">
                <a:solidFill>
                  <a:srgbClr val="AF00DB"/>
                </a:solidFill>
                <a:latin typeface="Consolas"/>
              </a:rPr>
              <a:t>return</a:t>
            </a:r>
            <a:r>
              <a:rPr lang="pl-PL" sz="1200" dirty="0">
                <a:solidFill>
                  <a:srgbClr val="000000"/>
                </a:solidFill>
                <a:latin typeface="Consolas"/>
              </a:rPr>
              <a:t> (</a:t>
            </a:r>
            <a:r>
              <a:rPr lang="pl-PL" sz="1200" dirty="0">
                <a:solidFill>
                  <a:srgbClr val="001080"/>
                </a:solidFill>
                <a:latin typeface="Consolas"/>
              </a:rPr>
              <a:t>k1</a:t>
            </a:r>
            <a:r>
              <a:rPr lang="pl-PL" sz="12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l-PL" sz="1200" dirty="0">
                <a:solidFill>
                  <a:srgbClr val="001080"/>
                </a:solidFill>
                <a:latin typeface="Consolas"/>
              </a:rPr>
              <a:t>R</a:t>
            </a:r>
            <a:r>
              <a:rPr lang="pl-PL" sz="1200" dirty="0">
                <a:solidFill>
                  <a:srgbClr val="000000"/>
                </a:solidFill>
                <a:latin typeface="Consolas"/>
              </a:rPr>
              <a:t>+</a:t>
            </a:r>
            <a:r>
              <a:rPr lang="pl-PL" sz="1200" dirty="0">
                <a:solidFill>
                  <a:srgbClr val="001080"/>
                </a:solidFill>
                <a:latin typeface="Consolas"/>
              </a:rPr>
              <a:t>k1</a:t>
            </a:r>
            <a:r>
              <a:rPr lang="pl-PL" sz="12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l-PL" sz="1200" dirty="0">
                <a:solidFill>
                  <a:srgbClr val="001080"/>
                </a:solidFill>
                <a:latin typeface="Consolas"/>
              </a:rPr>
              <a:t>G</a:t>
            </a:r>
            <a:r>
              <a:rPr lang="pl-PL" sz="1200" dirty="0">
                <a:solidFill>
                  <a:srgbClr val="000000"/>
                </a:solidFill>
                <a:latin typeface="Consolas"/>
              </a:rPr>
              <a:t>+</a:t>
            </a:r>
            <a:r>
              <a:rPr lang="pl-PL" sz="1200" dirty="0">
                <a:solidFill>
                  <a:srgbClr val="001080"/>
                </a:solidFill>
                <a:latin typeface="Consolas"/>
              </a:rPr>
              <a:t>k1</a:t>
            </a:r>
            <a:r>
              <a:rPr lang="pl-PL" sz="12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l-PL" sz="1200" dirty="0">
                <a:solidFill>
                  <a:srgbClr val="001080"/>
                </a:solidFill>
                <a:latin typeface="Consolas"/>
              </a:rPr>
              <a:t>B</a:t>
            </a:r>
            <a:r>
              <a:rPr lang="pl-PL" sz="1200" dirty="0">
                <a:solidFill>
                  <a:srgbClr val="000000"/>
                </a:solidFill>
                <a:latin typeface="Consolas"/>
              </a:rPr>
              <a:t>)/</a:t>
            </a:r>
            <a:r>
              <a:rPr lang="pl-PL" sz="1200" dirty="0">
                <a:solidFill>
                  <a:srgbClr val="098658"/>
                </a:solidFill>
                <a:latin typeface="Consolas"/>
              </a:rPr>
              <a:t>3</a:t>
            </a:r>
            <a:r>
              <a:rPr lang="pl-PL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l-PL" sz="12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br>
              <a:rPr lang="pl-PL" sz="1200" dirty="0">
                <a:solidFill>
                  <a:srgbClr val="000000"/>
                </a:solidFill>
                <a:latin typeface="Consolas"/>
              </a:rPr>
            </a:br>
            <a:r>
              <a:rPr lang="pl-PL" sz="1200" dirty="0">
                <a:solidFill>
                  <a:srgbClr val="267F99"/>
                </a:solidFill>
                <a:latin typeface="Consolas"/>
              </a:rPr>
              <a:t>RGB</a:t>
            </a:r>
            <a:r>
              <a:rPr lang="pl-PL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pl-PL" sz="1200" dirty="0">
                <a:solidFill>
                  <a:srgbClr val="0000FF"/>
                </a:solidFill>
                <a:latin typeface="Consolas"/>
              </a:rPr>
              <a:t>*</a:t>
            </a:r>
            <a:r>
              <a:rPr lang="pl-PL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pl-PL" sz="1200" dirty="0">
                <a:solidFill>
                  <a:srgbClr val="795E26"/>
                </a:solidFill>
                <a:latin typeface="Consolas"/>
              </a:rPr>
              <a:t>suma</a:t>
            </a:r>
            <a:r>
              <a:rPr lang="pl-PL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200" dirty="0">
                <a:solidFill>
                  <a:srgbClr val="267F99"/>
                </a:solidFill>
                <a:latin typeface="Consolas"/>
              </a:rPr>
              <a:t>RGB</a:t>
            </a:r>
            <a:r>
              <a:rPr lang="pl-PL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pl-PL" sz="1200" dirty="0">
                <a:solidFill>
                  <a:srgbClr val="0000FF"/>
                </a:solidFill>
                <a:latin typeface="Consolas"/>
              </a:rPr>
              <a:t>&amp;</a:t>
            </a:r>
            <a:r>
              <a:rPr lang="pl-PL" sz="1200" dirty="0">
                <a:solidFill>
                  <a:srgbClr val="001080"/>
                </a:solidFill>
                <a:latin typeface="Consolas"/>
              </a:rPr>
              <a:t>k1</a:t>
            </a:r>
            <a:r>
              <a:rPr lang="pl-PL" sz="12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pl-PL" sz="1200" dirty="0">
                <a:solidFill>
                  <a:srgbClr val="267F99"/>
                </a:solidFill>
                <a:latin typeface="Consolas"/>
              </a:rPr>
              <a:t>RGB</a:t>
            </a:r>
            <a:r>
              <a:rPr lang="pl-PL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pl-PL" sz="1200" dirty="0">
                <a:solidFill>
                  <a:srgbClr val="0000FF"/>
                </a:solidFill>
                <a:latin typeface="Consolas"/>
              </a:rPr>
              <a:t>&amp;</a:t>
            </a:r>
            <a:r>
              <a:rPr lang="pl-PL" sz="1200" dirty="0">
                <a:solidFill>
                  <a:srgbClr val="001080"/>
                </a:solidFill>
                <a:latin typeface="Consolas"/>
              </a:rPr>
              <a:t>k2</a:t>
            </a:r>
            <a:r>
              <a:rPr lang="pl-PL" sz="12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pl-PL" sz="12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pl-PL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pl-PL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pl-PL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pl-PL" sz="1200" dirty="0" err="1">
                <a:solidFill>
                  <a:srgbClr val="001080"/>
                </a:solidFill>
                <a:latin typeface="Consolas"/>
              </a:rPr>
              <a:t>r</a:t>
            </a:r>
            <a:r>
              <a:rPr lang="pl-PL" sz="1200" dirty="0">
                <a:solidFill>
                  <a:srgbClr val="000000"/>
                </a:solidFill>
                <a:latin typeface="Consolas"/>
              </a:rPr>
              <a:t> =(</a:t>
            </a:r>
            <a:r>
              <a:rPr lang="pl-PL" sz="1200" dirty="0">
                <a:solidFill>
                  <a:srgbClr val="001080"/>
                </a:solidFill>
                <a:latin typeface="Consolas"/>
              </a:rPr>
              <a:t>k1</a:t>
            </a:r>
            <a:r>
              <a:rPr lang="pl-PL" sz="12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l-PL" sz="1200" dirty="0">
                <a:solidFill>
                  <a:srgbClr val="001080"/>
                </a:solidFill>
                <a:latin typeface="Consolas"/>
              </a:rPr>
              <a:t>R</a:t>
            </a:r>
            <a:r>
              <a:rPr lang="pl-PL" sz="1200" dirty="0">
                <a:solidFill>
                  <a:srgbClr val="000000"/>
                </a:solidFill>
                <a:latin typeface="Consolas"/>
              </a:rPr>
              <a:t>+</a:t>
            </a:r>
            <a:r>
              <a:rPr lang="pl-PL" sz="1200" dirty="0">
                <a:solidFill>
                  <a:srgbClr val="001080"/>
                </a:solidFill>
                <a:latin typeface="Consolas"/>
              </a:rPr>
              <a:t>k2</a:t>
            </a:r>
            <a:r>
              <a:rPr lang="pl-PL" sz="12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l-PL" sz="1200" dirty="0">
                <a:solidFill>
                  <a:srgbClr val="001080"/>
                </a:solidFill>
                <a:latin typeface="Consolas"/>
              </a:rPr>
              <a:t>R</a:t>
            </a:r>
            <a:r>
              <a:rPr lang="pl-PL" sz="1200" dirty="0">
                <a:solidFill>
                  <a:srgbClr val="000000"/>
                </a:solidFill>
                <a:latin typeface="Consolas"/>
              </a:rPr>
              <a:t>)/</a:t>
            </a:r>
            <a:r>
              <a:rPr lang="pl-PL" sz="1200" dirty="0">
                <a:solidFill>
                  <a:srgbClr val="098658"/>
                </a:solidFill>
                <a:latin typeface="Consolas"/>
              </a:rPr>
              <a:t>2</a:t>
            </a:r>
            <a:r>
              <a:rPr lang="pl-PL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l-PL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pl-PL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pl-PL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pl-PL" sz="1200" dirty="0">
                <a:solidFill>
                  <a:srgbClr val="001080"/>
                </a:solidFill>
                <a:latin typeface="Consolas"/>
              </a:rPr>
              <a:t>g</a:t>
            </a:r>
            <a:r>
              <a:rPr lang="pl-PL" sz="1200" dirty="0">
                <a:solidFill>
                  <a:srgbClr val="000000"/>
                </a:solidFill>
                <a:latin typeface="Consolas"/>
              </a:rPr>
              <a:t> =(</a:t>
            </a:r>
            <a:r>
              <a:rPr lang="pl-PL" sz="1200" dirty="0">
                <a:solidFill>
                  <a:srgbClr val="001080"/>
                </a:solidFill>
                <a:latin typeface="Consolas"/>
              </a:rPr>
              <a:t>k1</a:t>
            </a:r>
            <a:r>
              <a:rPr lang="pl-PL" sz="12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l-PL" sz="1200" dirty="0">
                <a:solidFill>
                  <a:srgbClr val="001080"/>
                </a:solidFill>
                <a:latin typeface="Consolas"/>
              </a:rPr>
              <a:t>G</a:t>
            </a:r>
            <a:r>
              <a:rPr lang="pl-PL" sz="1200" dirty="0">
                <a:solidFill>
                  <a:srgbClr val="000000"/>
                </a:solidFill>
                <a:latin typeface="Consolas"/>
              </a:rPr>
              <a:t>+</a:t>
            </a:r>
            <a:r>
              <a:rPr lang="pl-PL" sz="1200" dirty="0">
                <a:solidFill>
                  <a:srgbClr val="001080"/>
                </a:solidFill>
                <a:latin typeface="Consolas"/>
              </a:rPr>
              <a:t>k2</a:t>
            </a:r>
            <a:r>
              <a:rPr lang="pl-PL" sz="12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l-PL" sz="1200" dirty="0">
                <a:solidFill>
                  <a:srgbClr val="001080"/>
                </a:solidFill>
                <a:latin typeface="Consolas"/>
              </a:rPr>
              <a:t>G</a:t>
            </a:r>
            <a:r>
              <a:rPr lang="pl-PL" sz="1200" dirty="0">
                <a:solidFill>
                  <a:srgbClr val="000000"/>
                </a:solidFill>
                <a:latin typeface="Consolas"/>
              </a:rPr>
              <a:t>)/</a:t>
            </a:r>
            <a:r>
              <a:rPr lang="pl-PL" sz="1200" dirty="0">
                <a:solidFill>
                  <a:srgbClr val="098658"/>
                </a:solidFill>
                <a:latin typeface="Consolas"/>
              </a:rPr>
              <a:t>2</a:t>
            </a:r>
            <a:r>
              <a:rPr lang="pl-PL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l-PL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pl-PL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pl-PL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pl-PL" sz="1200" dirty="0">
                <a:solidFill>
                  <a:srgbClr val="001080"/>
                </a:solidFill>
                <a:latin typeface="Consolas"/>
              </a:rPr>
              <a:t>b</a:t>
            </a:r>
            <a:r>
              <a:rPr lang="pl-PL" sz="1200" dirty="0">
                <a:solidFill>
                  <a:srgbClr val="000000"/>
                </a:solidFill>
                <a:latin typeface="Consolas"/>
              </a:rPr>
              <a:t> =(</a:t>
            </a:r>
            <a:r>
              <a:rPr lang="pl-PL" sz="1200" dirty="0">
                <a:solidFill>
                  <a:srgbClr val="001080"/>
                </a:solidFill>
                <a:latin typeface="Consolas"/>
              </a:rPr>
              <a:t>k1</a:t>
            </a:r>
            <a:r>
              <a:rPr lang="pl-PL" sz="12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l-PL" sz="1200" dirty="0">
                <a:solidFill>
                  <a:srgbClr val="001080"/>
                </a:solidFill>
                <a:latin typeface="Consolas"/>
              </a:rPr>
              <a:t>B</a:t>
            </a:r>
            <a:r>
              <a:rPr lang="pl-PL" sz="1200" dirty="0">
                <a:solidFill>
                  <a:srgbClr val="000000"/>
                </a:solidFill>
                <a:latin typeface="Consolas"/>
              </a:rPr>
              <a:t>+</a:t>
            </a:r>
            <a:r>
              <a:rPr lang="pl-PL" sz="1200" dirty="0">
                <a:solidFill>
                  <a:srgbClr val="001080"/>
                </a:solidFill>
                <a:latin typeface="Consolas"/>
              </a:rPr>
              <a:t>k2</a:t>
            </a:r>
            <a:r>
              <a:rPr lang="pl-PL" sz="12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pl-PL" sz="1200" dirty="0">
                <a:solidFill>
                  <a:srgbClr val="001080"/>
                </a:solidFill>
                <a:latin typeface="Consolas"/>
              </a:rPr>
              <a:t>B</a:t>
            </a:r>
            <a:r>
              <a:rPr lang="pl-PL" sz="1200" dirty="0">
                <a:solidFill>
                  <a:srgbClr val="000000"/>
                </a:solidFill>
                <a:latin typeface="Consolas"/>
              </a:rPr>
              <a:t>)/</a:t>
            </a:r>
            <a:r>
              <a:rPr lang="pl-PL" sz="1200" dirty="0">
                <a:solidFill>
                  <a:srgbClr val="098658"/>
                </a:solidFill>
                <a:latin typeface="Consolas"/>
              </a:rPr>
              <a:t>2</a:t>
            </a:r>
            <a:r>
              <a:rPr lang="pl-PL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l-PL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pl-PL" sz="1200" dirty="0">
                <a:solidFill>
                  <a:srgbClr val="267F99"/>
                </a:solidFill>
                <a:latin typeface="Consolas"/>
              </a:rPr>
              <a:t>RGB</a:t>
            </a:r>
            <a:r>
              <a:rPr lang="pl-PL" sz="1200" dirty="0">
                <a:solidFill>
                  <a:srgbClr val="000000"/>
                </a:solidFill>
                <a:latin typeface="Consolas"/>
              </a:rPr>
              <a:t> * </a:t>
            </a:r>
            <a:r>
              <a:rPr lang="pl-PL" sz="1200" dirty="0">
                <a:solidFill>
                  <a:srgbClr val="001080"/>
                </a:solidFill>
                <a:latin typeface="Consolas"/>
              </a:rPr>
              <a:t>wynik</a:t>
            </a:r>
            <a:r>
              <a:rPr lang="pl-PL" sz="120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pl-PL" sz="1200" dirty="0" err="1">
                <a:solidFill>
                  <a:srgbClr val="AF00DB"/>
                </a:solidFill>
                <a:latin typeface="Consolas"/>
              </a:rPr>
              <a:t>new</a:t>
            </a:r>
            <a:r>
              <a:rPr lang="pl-PL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pl-PL" sz="1200" dirty="0">
                <a:solidFill>
                  <a:srgbClr val="267F99"/>
                </a:solidFill>
                <a:latin typeface="Consolas"/>
              </a:rPr>
              <a:t>RGB</a:t>
            </a:r>
            <a:r>
              <a:rPr lang="pl-PL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200" dirty="0" err="1">
                <a:solidFill>
                  <a:srgbClr val="001080"/>
                </a:solidFill>
                <a:latin typeface="Consolas"/>
              </a:rPr>
              <a:t>r</a:t>
            </a:r>
            <a:r>
              <a:rPr lang="pl-PL" sz="1200" dirty="0" err="1">
                <a:solidFill>
                  <a:srgbClr val="000000"/>
                </a:solidFill>
                <a:latin typeface="Consolas"/>
              </a:rPr>
              <a:t>,</a:t>
            </a:r>
            <a:r>
              <a:rPr lang="pl-PL" sz="1200" dirty="0" err="1">
                <a:solidFill>
                  <a:srgbClr val="001080"/>
                </a:solidFill>
                <a:latin typeface="Consolas"/>
              </a:rPr>
              <a:t>g</a:t>
            </a:r>
            <a:r>
              <a:rPr lang="pl-PL" sz="1200" dirty="0" err="1">
                <a:solidFill>
                  <a:srgbClr val="000000"/>
                </a:solidFill>
                <a:latin typeface="Consolas"/>
              </a:rPr>
              <a:t>,</a:t>
            </a:r>
            <a:r>
              <a:rPr lang="pl-PL" sz="1200" dirty="0" err="1">
                <a:solidFill>
                  <a:srgbClr val="001080"/>
                </a:solidFill>
                <a:latin typeface="Consolas"/>
              </a:rPr>
              <a:t>b</a:t>
            </a:r>
            <a:r>
              <a:rPr lang="pl-PL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pl-PL" sz="1200" dirty="0">
                <a:solidFill>
                  <a:srgbClr val="AF00DB"/>
                </a:solidFill>
                <a:latin typeface="Consolas"/>
              </a:rPr>
              <a:t>return</a:t>
            </a:r>
            <a:r>
              <a:rPr lang="pl-PL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pl-PL" sz="1200" dirty="0">
                <a:solidFill>
                  <a:srgbClr val="001080"/>
                </a:solidFill>
                <a:latin typeface="Consolas"/>
              </a:rPr>
              <a:t>wynik</a:t>
            </a:r>
            <a:r>
              <a:rPr lang="pl-PL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l-PL" sz="12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br>
              <a:rPr lang="pl-PL" sz="1200" dirty="0">
                <a:solidFill>
                  <a:srgbClr val="000000"/>
                </a:solidFill>
                <a:latin typeface="Consolas"/>
              </a:rPr>
            </a:br>
            <a:r>
              <a:rPr lang="pl-PL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pl-PL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pl-PL" sz="1200" dirty="0" err="1">
                <a:solidFill>
                  <a:srgbClr val="795E26"/>
                </a:solidFill>
                <a:latin typeface="Consolas"/>
              </a:rPr>
              <a:t>main</a:t>
            </a:r>
            <a:r>
              <a:rPr lang="pl-PL" sz="12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pl-PL" sz="12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pl-PL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pl-PL" sz="1200" dirty="0">
                <a:solidFill>
                  <a:srgbClr val="267F99"/>
                </a:solidFill>
                <a:latin typeface="Consolas"/>
              </a:rPr>
              <a:t>RGB</a:t>
            </a:r>
            <a:r>
              <a:rPr lang="pl-PL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pl-PL" sz="1200" dirty="0">
                <a:solidFill>
                  <a:srgbClr val="001080"/>
                </a:solidFill>
                <a:latin typeface="Consolas"/>
              </a:rPr>
              <a:t>kolor1</a:t>
            </a:r>
            <a:r>
              <a:rPr lang="pl-PL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200" dirty="0">
                <a:solidFill>
                  <a:srgbClr val="098658"/>
                </a:solidFill>
                <a:latin typeface="Consolas"/>
              </a:rPr>
              <a:t>100</a:t>
            </a:r>
            <a:r>
              <a:rPr lang="pl-PL" sz="12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pl-PL" sz="1200" dirty="0">
                <a:solidFill>
                  <a:srgbClr val="098658"/>
                </a:solidFill>
                <a:latin typeface="Consolas"/>
              </a:rPr>
              <a:t>200</a:t>
            </a:r>
            <a:r>
              <a:rPr lang="pl-PL" sz="12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pl-PL" sz="1200" dirty="0">
                <a:solidFill>
                  <a:srgbClr val="098658"/>
                </a:solidFill>
                <a:latin typeface="Consolas"/>
              </a:rPr>
              <a:t>300</a:t>
            </a:r>
            <a:r>
              <a:rPr lang="pl-PL" sz="1200" dirty="0">
                <a:solidFill>
                  <a:srgbClr val="000000"/>
                </a:solidFill>
                <a:latin typeface="Consolas"/>
              </a:rPr>
              <a:t>), </a:t>
            </a:r>
            <a:r>
              <a:rPr lang="pl-PL" sz="1200" dirty="0">
                <a:solidFill>
                  <a:srgbClr val="001080"/>
                </a:solidFill>
                <a:latin typeface="Consolas"/>
              </a:rPr>
              <a:t>kolor2</a:t>
            </a:r>
            <a:r>
              <a:rPr lang="pl-PL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200" dirty="0">
                <a:solidFill>
                  <a:srgbClr val="098658"/>
                </a:solidFill>
                <a:latin typeface="Consolas"/>
              </a:rPr>
              <a:t>10</a:t>
            </a:r>
            <a:r>
              <a:rPr lang="pl-PL" sz="12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pl-PL" sz="1200" dirty="0">
                <a:solidFill>
                  <a:srgbClr val="098658"/>
                </a:solidFill>
                <a:latin typeface="Consolas"/>
              </a:rPr>
              <a:t>20</a:t>
            </a:r>
            <a:r>
              <a:rPr lang="pl-PL" sz="12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pl-PL" sz="1200" dirty="0">
                <a:solidFill>
                  <a:srgbClr val="098658"/>
                </a:solidFill>
                <a:latin typeface="Consolas"/>
              </a:rPr>
              <a:t>30</a:t>
            </a:r>
            <a:r>
              <a:rPr lang="pl-PL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pl-PL" sz="1200" dirty="0">
                <a:solidFill>
                  <a:srgbClr val="267F99"/>
                </a:solidFill>
                <a:latin typeface="Consolas"/>
              </a:rPr>
              <a:t>RGB</a:t>
            </a:r>
            <a:r>
              <a:rPr lang="pl-PL" sz="1200" dirty="0">
                <a:solidFill>
                  <a:srgbClr val="000000"/>
                </a:solidFill>
                <a:latin typeface="Consolas"/>
              </a:rPr>
              <a:t> *</a:t>
            </a:r>
            <a:r>
              <a:rPr lang="pl-PL" sz="1200" dirty="0" err="1">
                <a:solidFill>
                  <a:srgbClr val="001080"/>
                </a:solidFill>
                <a:latin typeface="Consolas"/>
              </a:rPr>
              <a:t>kolorWynikowy</a:t>
            </a:r>
            <a:r>
              <a:rPr lang="pl-PL" sz="120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pl-PL" sz="1200" dirty="0">
                <a:solidFill>
                  <a:srgbClr val="795E26"/>
                </a:solidFill>
                <a:latin typeface="Consolas"/>
              </a:rPr>
              <a:t>suma</a:t>
            </a:r>
            <a:r>
              <a:rPr lang="pl-PL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pl-PL" sz="1200" dirty="0">
                <a:solidFill>
                  <a:srgbClr val="001080"/>
                </a:solidFill>
                <a:latin typeface="Consolas"/>
              </a:rPr>
              <a:t>kolor1</a:t>
            </a:r>
            <a:r>
              <a:rPr lang="pl-PL" sz="12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pl-PL" sz="1200" dirty="0">
                <a:solidFill>
                  <a:srgbClr val="001080"/>
                </a:solidFill>
                <a:latin typeface="Consolas"/>
              </a:rPr>
              <a:t>kolor2</a:t>
            </a:r>
            <a:r>
              <a:rPr lang="pl-PL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l-PL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pl-PL" sz="1200" dirty="0" err="1">
                <a:solidFill>
                  <a:srgbClr val="001080"/>
                </a:solidFill>
                <a:latin typeface="Consolas"/>
              </a:rPr>
              <a:t>kolorWynikowy</a:t>
            </a:r>
            <a:r>
              <a:rPr lang="pl-PL" sz="1200" dirty="0" err="1">
                <a:solidFill>
                  <a:srgbClr val="000000"/>
                </a:solidFill>
                <a:latin typeface="Consolas"/>
              </a:rPr>
              <a:t>-&gt;</a:t>
            </a:r>
            <a:r>
              <a:rPr lang="pl-PL" sz="1200" dirty="0" err="1">
                <a:solidFill>
                  <a:srgbClr val="795E26"/>
                </a:solidFill>
                <a:latin typeface="Consolas"/>
              </a:rPr>
              <a:t>przedstawSie</a:t>
            </a:r>
            <a:r>
              <a:rPr lang="pl-PL" sz="12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pl-PL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pl-PL" sz="1200" dirty="0" err="1">
                <a:solidFill>
                  <a:srgbClr val="AF00DB"/>
                </a:solidFill>
                <a:latin typeface="Consolas"/>
              </a:rPr>
              <a:t>delete</a:t>
            </a:r>
            <a:r>
              <a:rPr lang="pl-PL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pl-PL" sz="1200" dirty="0" err="1">
                <a:solidFill>
                  <a:srgbClr val="001080"/>
                </a:solidFill>
                <a:latin typeface="Consolas"/>
              </a:rPr>
              <a:t>kolorWynikowy</a:t>
            </a:r>
            <a:r>
              <a:rPr lang="pl-PL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l-PL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pl-PL" sz="1200" dirty="0">
                <a:solidFill>
                  <a:srgbClr val="AF00DB"/>
                </a:solidFill>
                <a:latin typeface="Consolas"/>
              </a:rPr>
              <a:t>return</a:t>
            </a:r>
            <a:r>
              <a:rPr lang="pl-PL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pl-PL" sz="1200" dirty="0">
                <a:solidFill>
                  <a:srgbClr val="098658"/>
                </a:solidFill>
                <a:latin typeface="Consolas"/>
              </a:rPr>
              <a:t>0</a:t>
            </a:r>
            <a:r>
              <a:rPr lang="pl-PL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l-PL" sz="12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pl-PL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795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Users\Volfek\Desktop\ab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556792"/>
            <a:ext cx="1871814" cy="1567646"/>
          </a:xfrm>
          <a:prstGeom prst="rect">
            <a:avLst/>
          </a:prstGeom>
          <a:noFill/>
        </p:spPr>
      </p:pic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16</a:t>
            </a:fld>
            <a:endParaRPr kumimoji="0" lang="en-US" dirty="0"/>
          </a:p>
        </p:txBody>
      </p:sp>
      <p:sp>
        <p:nvSpPr>
          <p:cNvPr id="10" name="pole tekstowe 9"/>
          <p:cNvSpPr txBox="1"/>
          <p:nvPr/>
        </p:nvSpPr>
        <p:spPr>
          <a:xfrm>
            <a:off x="1547664" y="3284984"/>
            <a:ext cx="62151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Aharoni" pitchFamily="2" charset="-79"/>
              </a:rPr>
              <a:t>Klasy zaprzyjaźnione</a:t>
            </a:r>
          </a:p>
        </p:txBody>
      </p:sp>
      <p:sp>
        <p:nvSpPr>
          <p:cNvPr id="11" name="pole tekstowe 10"/>
          <p:cNvSpPr txBox="1"/>
          <p:nvPr/>
        </p:nvSpPr>
        <p:spPr>
          <a:xfrm>
            <a:off x="571472" y="15716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l-PL" dirty="0">
              <a:latin typeface="Calibri" panose="020F0502020204030204" pitchFamily="34" charset="0"/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428596" y="571480"/>
            <a:ext cx="542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WYKŁAD: Programowanie obiektowe</a:t>
            </a:r>
          </a:p>
        </p:txBody>
      </p:sp>
      <p:sp>
        <p:nvSpPr>
          <p:cNvPr id="13" name="Symbol zastępczy stopki 7"/>
          <p:cNvSpPr>
            <a:spLocks noGrp="1"/>
          </p:cNvSpPr>
          <p:nvPr>
            <p:ph type="ftr" sz="quarter" idx="11"/>
          </p:nvPr>
        </p:nvSpPr>
        <p:spPr>
          <a:xfrm>
            <a:off x="3786182" y="6357958"/>
            <a:ext cx="5000660" cy="365760"/>
          </a:xfrm>
        </p:spPr>
        <p:txBody>
          <a:bodyPr/>
          <a:lstStyle/>
          <a:p>
            <a:r>
              <a:rPr kumimoji="0" lang="pl-PL" sz="900" i="1" dirty="0"/>
              <a:t>dr Artur Bartoszewski  - </a:t>
            </a:r>
            <a:r>
              <a:rPr lang="pl-PL" sz="900" i="1" dirty="0"/>
              <a:t>Programowanie obiektowe</a:t>
            </a:r>
            <a:r>
              <a:rPr kumimoji="0" lang="pl-PL" sz="900" i="1" dirty="0"/>
              <a:t>, sem. 1I - WYKŁAD</a:t>
            </a:r>
            <a:endParaRPr kumimoji="0" lang="en-US" sz="900" i="1" dirty="0"/>
          </a:p>
        </p:txBody>
      </p:sp>
      <p:sp>
        <p:nvSpPr>
          <p:cNvPr id="9" name="pole tekstowe 8"/>
          <p:cNvSpPr txBox="1"/>
          <p:nvPr/>
        </p:nvSpPr>
        <p:spPr>
          <a:xfrm>
            <a:off x="6012160" y="1340768"/>
            <a:ext cx="241034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dr Artur Bartoszewski</a:t>
            </a:r>
          </a:p>
          <a:p>
            <a:r>
              <a:rPr lang="pl-PL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Katedra Informatyki</a:t>
            </a:r>
          </a:p>
          <a:p>
            <a:r>
              <a:rPr lang="pl-PL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UTH Radom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186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Users\Volfek\Desktop\ab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73302" y="285728"/>
            <a:ext cx="767691" cy="642942"/>
          </a:xfrm>
          <a:prstGeom prst="rect">
            <a:avLst/>
          </a:prstGeom>
          <a:noFill/>
        </p:spPr>
      </p:pic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17</a:t>
            </a:fld>
            <a:endParaRPr kumimoji="0" lang="en-US" dirty="0"/>
          </a:p>
        </p:txBody>
      </p:sp>
      <p:sp>
        <p:nvSpPr>
          <p:cNvPr id="10" name="pole tekstowe 9"/>
          <p:cNvSpPr txBox="1"/>
          <p:nvPr/>
        </p:nvSpPr>
        <p:spPr>
          <a:xfrm>
            <a:off x="428596" y="571480"/>
            <a:ext cx="542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Klasy zaprzyjaźnione</a:t>
            </a:r>
            <a:endParaRPr lang="pl-PL" sz="2400" i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428596" y="285728"/>
            <a:ext cx="4286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Klasy</a:t>
            </a:r>
          </a:p>
        </p:txBody>
      </p:sp>
      <p:sp>
        <p:nvSpPr>
          <p:cNvPr id="9" name="Symbol zastępczy stopki 7"/>
          <p:cNvSpPr>
            <a:spLocks noGrp="1"/>
          </p:cNvSpPr>
          <p:nvPr>
            <p:ph type="ftr" sz="quarter" idx="11"/>
          </p:nvPr>
        </p:nvSpPr>
        <p:spPr>
          <a:xfrm>
            <a:off x="3786182" y="6357958"/>
            <a:ext cx="5000660" cy="365760"/>
          </a:xfrm>
        </p:spPr>
        <p:txBody>
          <a:bodyPr/>
          <a:lstStyle/>
          <a:p>
            <a:r>
              <a:rPr kumimoji="0" lang="pl-PL" sz="900" i="1" dirty="0"/>
              <a:t>dr Artur Bartoszewski  - </a:t>
            </a:r>
            <a:r>
              <a:rPr lang="pl-PL" sz="900" i="1" dirty="0"/>
              <a:t>Programowanie obiektowe</a:t>
            </a:r>
            <a:r>
              <a:rPr kumimoji="0" lang="pl-PL" sz="900" i="1" dirty="0"/>
              <a:t>, sem. 1I - WYKŁAD</a:t>
            </a:r>
            <a:endParaRPr kumimoji="0" lang="en-US" sz="900" i="1" dirty="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3592353F-D2AB-10E6-99D5-DE65B7BC5176}"/>
              </a:ext>
            </a:extLst>
          </p:cNvPr>
          <p:cNvSpPr txBox="1"/>
          <p:nvPr/>
        </p:nvSpPr>
        <p:spPr>
          <a:xfrm>
            <a:off x="428596" y="1340768"/>
            <a:ext cx="7671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Calibri" panose="020F0502020204030204" pitchFamily="34" charset="0"/>
              </a:rPr>
              <a:t>Można zadeklarować w klasie przyjaźń ze wszystkimi metodami i polami innej klasy.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4A0437E9-E0ED-9332-1FD4-E244EBDF5331}"/>
              </a:ext>
            </a:extLst>
          </p:cNvPr>
          <p:cNvSpPr txBox="1"/>
          <p:nvPr/>
        </p:nvSpPr>
        <p:spPr>
          <a:xfrm>
            <a:off x="428596" y="4509120"/>
            <a:ext cx="6735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Calibri" panose="020F0502020204030204" pitchFamily="34" charset="0"/>
              </a:rPr>
              <a:t>Metody klasy B będą miały dostęp do wszystkich składowych klasy A, ale nie odwrotnie.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B87A160-1EDE-DD00-7D8E-72D8A7E59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248" y="2146030"/>
            <a:ext cx="3005951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pl-PL" altLang="pl-PL" sz="2000" i="0" u="none" strike="noStrike" cap="none" normalizeH="0" baseline="0" dirty="0">
                <a:ln>
                  <a:noFill/>
                </a:ln>
                <a:solidFill>
                  <a:srgbClr val="33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200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pl-PL" altLang="pl-PL" sz="2000" i="0" u="none" strike="noStrike" cap="none" normalizeH="0" baseline="0" dirty="0">
                <a:ln>
                  <a:noFill/>
                </a:ln>
                <a:solidFill>
                  <a:srgbClr val="99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pl-PL" altLang="pl-PL" sz="2000" i="0" u="none" strike="noStrike" cap="none" normalizeH="0" baseline="0" dirty="0">
                <a:ln>
                  <a:noFill/>
                </a:ln>
                <a:solidFill>
                  <a:srgbClr val="33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sz="2000" i="0" u="none" strike="noStrike" cap="none" normalizeH="0" baseline="0" dirty="0">
              <a:ln>
                <a:noFill/>
              </a:ln>
              <a:solidFill>
                <a:srgbClr val="33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pl-PL" altLang="pl-PL" sz="2000" i="0" u="none" strike="noStrike" cap="none" normalizeH="0" baseline="0" dirty="0">
                <a:ln>
                  <a:noFill/>
                </a:ln>
                <a:solidFill>
                  <a:srgbClr val="33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200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pl-PL" altLang="pl-PL" sz="2000" i="0" u="none" strike="noStrike" cap="none" normalizeH="0" baseline="0" dirty="0">
                <a:ln>
                  <a:noFill/>
                </a:ln>
                <a:solidFill>
                  <a:srgbClr val="33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pl-PL" altLang="pl-PL" sz="2000" i="0" u="none" strike="noStrike" cap="none" normalizeH="0" baseline="0" dirty="0">
                <a:ln>
                  <a:noFill/>
                </a:ln>
                <a:solidFill>
                  <a:srgbClr val="33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pl-PL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kumimoji="0" lang="pl-PL" altLang="pl-PL" sz="200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friend</a:t>
            </a:r>
            <a:r>
              <a:rPr kumimoji="0" lang="pl-PL" altLang="pl-PL" sz="2000" i="0" u="none" strike="noStrike" cap="none" normalizeH="0" baseline="0" dirty="0">
                <a:ln>
                  <a:noFill/>
                </a:ln>
                <a:solidFill>
                  <a:srgbClr val="33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200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pl-PL" altLang="pl-PL" sz="2000" i="0" u="none" strike="noStrike" cap="none" normalizeH="0" baseline="0" dirty="0">
                <a:ln>
                  <a:noFill/>
                </a:ln>
                <a:solidFill>
                  <a:srgbClr val="33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200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pl-PL" altLang="pl-PL" sz="2000" i="0" u="none" strike="noStrike" cap="none" normalizeH="0" baseline="0" dirty="0">
                <a:ln>
                  <a:noFill/>
                </a:ln>
                <a:solidFill>
                  <a:srgbClr val="99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pl-PL" altLang="pl-PL" sz="2000" i="0" u="none" strike="noStrike" cap="none" normalizeH="0" baseline="0" dirty="0">
                <a:ln>
                  <a:noFill/>
                </a:ln>
                <a:solidFill>
                  <a:srgbClr val="33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99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25484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Users\Volfek\Desktop\ab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73302" y="285728"/>
            <a:ext cx="767691" cy="642942"/>
          </a:xfrm>
          <a:prstGeom prst="rect">
            <a:avLst/>
          </a:prstGeom>
          <a:noFill/>
        </p:spPr>
      </p:pic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18</a:t>
            </a:fld>
            <a:endParaRPr kumimoji="0" lang="en-US" dirty="0"/>
          </a:p>
        </p:txBody>
      </p:sp>
      <p:sp>
        <p:nvSpPr>
          <p:cNvPr id="10" name="pole tekstowe 9"/>
          <p:cNvSpPr txBox="1"/>
          <p:nvPr/>
        </p:nvSpPr>
        <p:spPr>
          <a:xfrm>
            <a:off x="428596" y="571480"/>
            <a:ext cx="542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Klasy zaprzyjaźnione</a:t>
            </a:r>
            <a:endParaRPr lang="pl-PL" sz="2400" i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428596" y="285728"/>
            <a:ext cx="4286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Klasy</a:t>
            </a:r>
          </a:p>
        </p:txBody>
      </p:sp>
      <p:sp>
        <p:nvSpPr>
          <p:cNvPr id="9" name="Symbol zastępczy stopki 7"/>
          <p:cNvSpPr>
            <a:spLocks noGrp="1"/>
          </p:cNvSpPr>
          <p:nvPr>
            <p:ph type="ftr" sz="quarter" idx="11"/>
          </p:nvPr>
        </p:nvSpPr>
        <p:spPr>
          <a:xfrm>
            <a:off x="3786182" y="6357958"/>
            <a:ext cx="5000660" cy="365760"/>
          </a:xfrm>
        </p:spPr>
        <p:txBody>
          <a:bodyPr/>
          <a:lstStyle/>
          <a:p>
            <a:r>
              <a:rPr kumimoji="0" lang="pl-PL" sz="900" i="1" dirty="0"/>
              <a:t>dr Artur Bartoszewski  - </a:t>
            </a:r>
            <a:r>
              <a:rPr lang="pl-PL" sz="900" i="1" dirty="0"/>
              <a:t>Programowanie obiektowe</a:t>
            </a:r>
            <a:r>
              <a:rPr kumimoji="0" lang="pl-PL" sz="900" i="1" dirty="0"/>
              <a:t>, sem. 1I - WYKŁAD</a:t>
            </a:r>
            <a:endParaRPr kumimoji="0" lang="en-US" sz="900" i="1" dirty="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3592353F-D2AB-10E6-99D5-DE65B7BC5176}"/>
              </a:ext>
            </a:extLst>
          </p:cNvPr>
          <p:cNvSpPr txBox="1"/>
          <p:nvPr/>
        </p:nvSpPr>
        <p:spPr>
          <a:xfrm>
            <a:off x="428596" y="1318897"/>
            <a:ext cx="76717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Wzajemna przyjaźń klas</a:t>
            </a:r>
          </a:p>
          <a:p>
            <a:r>
              <a:rPr lang="pl-PL" dirty="0">
                <a:latin typeface="Calibri" panose="020F0502020204030204" pitchFamily="34" charset="0"/>
              </a:rPr>
              <a:t>Aby funkcje klasy A miały dostęp do składowych klasy B, a funkcje klasy B miały dostęp do składowych klasy A, możemy zaprzyjaźnić ze sobą obie klasy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FFB25F0-55CB-A485-368D-9359FC2D2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2544918"/>
            <a:ext cx="432048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pl-PL" altLang="pl-PL" sz="2000" i="0" u="none" strike="noStrike" cap="none" normalizeH="0" baseline="0" dirty="0">
                <a:ln>
                  <a:noFill/>
                </a:ln>
                <a:solidFill>
                  <a:srgbClr val="33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200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pl-PL" altLang="pl-PL" sz="2000" i="0" u="none" strike="noStrike" cap="none" normalizeH="0" baseline="0" dirty="0">
                <a:ln>
                  <a:noFill/>
                </a:ln>
                <a:solidFill>
                  <a:srgbClr val="99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pl-PL" altLang="pl-PL" sz="2000" i="0" u="none" strike="noStrike" cap="none" normalizeH="0" baseline="0" dirty="0">
                <a:ln>
                  <a:noFill/>
                </a:ln>
                <a:solidFill>
                  <a:srgbClr val="33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sz="2000" i="0" u="none" strike="noStrike" cap="none" normalizeH="0" baseline="0" dirty="0">
              <a:ln>
                <a:noFill/>
              </a:ln>
              <a:solidFill>
                <a:srgbClr val="33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pl-PL" altLang="pl-PL" sz="2000" i="0" u="none" strike="noStrike" cap="none" normalizeH="0" baseline="0" dirty="0">
                <a:ln>
                  <a:noFill/>
                </a:ln>
                <a:solidFill>
                  <a:srgbClr val="33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200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pl-PL" altLang="pl-PL" sz="2000" i="0" u="none" strike="noStrike" cap="none" normalizeH="0" baseline="0" dirty="0">
                <a:ln>
                  <a:noFill/>
                </a:ln>
                <a:solidFill>
                  <a:srgbClr val="33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pl-PL" altLang="pl-PL" sz="200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friend</a:t>
            </a:r>
            <a:r>
              <a:rPr kumimoji="0" lang="pl-PL" altLang="pl-PL" sz="2000" i="0" u="none" strike="noStrike" cap="none" normalizeH="0" baseline="0" dirty="0">
                <a:ln>
                  <a:noFill/>
                </a:ln>
                <a:solidFill>
                  <a:srgbClr val="33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200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pl-PL" altLang="pl-PL" sz="2000" i="0" u="none" strike="noStrike" cap="none" normalizeH="0" baseline="0" dirty="0">
                <a:ln>
                  <a:noFill/>
                </a:ln>
                <a:solidFill>
                  <a:srgbClr val="33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200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pl-PL" altLang="pl-PL" sz="2000" i="0" u="none" strike="noStrike" cap="none" normalizeH="0" baseline="0" dirty="0">
                <a:ln>
                  <a:noFill/>
                </a:ln>
                <a:solidFill>
                  <a:srgbClr val="99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pl-PL" altLang="pl-PL" sz="2000" i="0" u="none" strike="noStrike" cap="none" normalizeH="0" baseline="0" dirty="0">
              <a:ln>
                <a:noFill/>
              </a:ln>
              <a:solidFill>
                <a:srgbClr val="33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pl-PL" altLang="pl-PL" sz="2000" i="0" u="none" strike="noStrike" cap="none" normalizeH="0" baseline="0" dirty="0">
                <a:ln>
                  <a:noFill/>
                </a:ln>
                <a:solidFill>
                  <a:srgbClr val="99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pl-PL" altLang="pl-PL" sz="2000" i="0" u="none" strike="noStrike" cap="none" normalizeH="0" baseline="0" dirty="0">
                <a:ln>
                  <a:noFill/>
                </a:ln>
                <a:solidFill>
                  <a:srgbClr val="33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sz="2000" i="0" u="none" strike="noStrike" cap="none" normalizeH="0" baseline="0" dirty="0">
              <a:ln>
                <a:noFill/>
              </a:ln>
              <a:solidFill>
                <a:srgbClr val="33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pl-PL" altLang="pl-PL" sz="2000" i="0" u="none" strike="noStrike" cap="none" normalizeH="0" baseline="0" dirty="0">
                <a:ln>
                  <a:noFill/>
                </a:ln>
                <a:solidFill>
                  <a:srgbClr val="33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200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pl-PL" altLang="pl-PL" sz="2000" i="0" u="none" strike="noStrike" cap="none" normalizeH="0" baseline="0" dirty="0">
                <a:ln>
                  <a:noFill/>
                </a:ln>
                <a:solidFill>
                  <a:srgbClr val="33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pl-PL" altLang="pl-PL" sz="200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friend</a:t>
            </a:r>
            <a:r>
              <a:rPr kumimoji="0" lang="pl-PL" altLang="pl-PL" sz="2000" i="0" u="none" strike="noStrike" cap="none" normalizeH="0" baseline="0" dirty="0">
                <a:ln>
                  <a:noFill/>
                </a:ln>
                <a:solidFill>
                  <a:srgbClr val="33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200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pl-PL" altLang="pl-PL" sz="2000" i="0" u="none" strike="noStrike" cap="none" normalizeH="0" baseline="0" dirty="0">
                <a:ln>
                  <a:noFill/>
                </a:ln>
                <a:solidFill>
                  <a:srgbClr val="33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sz="200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pl-PL" altLang="pl-PL" sz="2000" i="0" u="none" strike="noStrike" cap="none" normalizeH="0" baseline="0" dirty="0">
                <a:ln>
                  <a:noFill/>
                </a:ln>
                <a:solidFill>
                  <a:srgbClr val="99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pl-PL" altLang="pl-PL" sz="2000" i="0" u="none" strike="noStrike" cap="none" normalizeH="0" baseline="0" dirty="0">
              <a:ln>
                <a:noFill/>
              </a:ln>
              <a:solidFill>
                <a:srgbClr val="33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pl-PL" altLang="pl-PL" sz="2000" i="0" u="none" strike="noStrike" cap="none" normalizeH="0" baseline="0" dirty="0">
                <a:ln>
                  <a:noFill/>
                </a:ln>
                <a:solidFill>
                  <a:srgbClr val="99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pl-PL" altLang="pl-PL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9704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Users\Volfek\Desktop\ab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73302" y="285728"/>
            <a:ext cx="767691" cy="642942"/>
          </a:xfrm>
          <a:prstGeom prst="rect">
            <a:avLst/>
          </a:prstGeom>
          <a:noFill/>
        </p:spPr>
      </p:pic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19</a:t>
            </a:fld>
            <a:endParaRPr kumimoji="0" lang="en-US" dirty="0"/>
          </a:p>
        </p:txBody>
      </p:sp>
      <p:sp>
        <p:nvSpPr>
          <p:cNvPr id="10" name="pole tekstowe 9"/>
          <p:cNvSpPr txBox="1"/>
          <p:nvPr/>
        </p:nvSpPr>
        <p:spPr>
          <a:xfrm>
            <a:off x="428596" y="571480"/>
            <a:ext cx="7500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Literatura:</a:t>
            </a:r>
          </a:p>
        </p:txBody>
      </p:sp>
      <p:sp>
        <p:nvSpPr>
          <p:cNvPr id="11" name="pole tekstowe 10"/>
          <p:cNvSpPr txBox="1"/>
          <p:nvPr/>
        </p:nvSpPr>
        <p:spPr>
          <a:xfrm>
            <a:off x="571472" y="15716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l-PL" dirty="0">
              <a:latin typeface="Calibri" panose="020F0502020204030204" pitchFamily="34" charset="0"/>
            </a:endParaRPr>
          </a:p>
        </p:txBody>
      </p:sp>
      <p:sp>
        <p:nvSpPr>
          <p:cNvPr id="14" name="pole tekstowe 13"/>
          <p:cNvSpPr txBox="1"/>
          <p:nvPr/>
        </p:nvSpPr>
        <p:spPr>
          <a:xfrm>
            <a:off x="571472" y="1285860"/>
            <a:ext cx="821537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180975">
              <a:spcBef>
                <a:spcPts val="1200"/>
              </a:spcBef>
            </a:pPr>
            <a:r>
              <a:rPr lang="pl-PL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W prezentacji wykorzystano przykłady i fragmenty:</a:t>
            </a:r>
          </a:p>
          <a:p>
            <a:pPr marL="466725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l-PL" dirty="0">
                <a:latin typeface="Calibri" panose="020F0502020204030204" pitchFamily="34" charset="0"/>
              </a:rPr>
              <a:t>Grębosz J. : </a:t>
            </a:r>
            <a:r>
              <a:rPr lang="pl-PL" b="1" i="1" dirty="0">
                <a:latin typeface="Calibri" panose="020F0502020204030204" pitchFamily="34" charset="0"/>
              </a:rPr>
              <a:t>Symfonia C++, Programowanie w języku C++ orientowane obiektowo</a:t>
            </a:r>
            <a:r>
              <a:rPr lang="pl-PL" dirty="0">
                <a:latin typeface="Calibri" panose="020F0502020204030204" pitchFamily="34" charset="0"/>
              </a:rPr>
              <a:t>, Wydawnictwo Edition 2000.</a:t>
            </a:r>
          </a:p>
          <a:p>
            <a:pPr marL="466725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l-PL" dirty="0">
                <a:latin typeface="Calibri" panose="020F0502020204030204" pitchFamily="34" charset="0"/>
              </a:rPr>
              <a:t>Jakubczyk K.: </a:t>
            </a:r>
            <a:r>
              <a:rPr lang="pl-PL" i="1" dirty="0">
                <a:latin typeface="Calibri" panose="020F0502020204030204" pitchFamily="34" charset="0"/>
              </a:rPr>
              <a:t>Turbo Pascal i </a:t>
            </a:r>
            <a:r>
              <a:rPr lang="pl-PL" i="1" dirty="0" err="1">
                <a:latin typeface="Calibri" panose="020F0502020204030204" pitchFamily="34" charset="0"/>
              </a:rPr>
              <a:t>Borland</a:t>
            </a:r>
            <a:r>
              <a:rPr lang="pl-PL" i="1" dirty="0">
                <a:latin typeface="Calibri" panose="020F0502020204030204" pitchFamily="34" charset="0"/>
              </a:rPr>
              <a:t> C++  Przykłady</a:t>
            </a:r>
            <a:r>
              <a:rPr lang="pl-PL" dirty="0">
                <a:latin typeface="Calibri" panose="020F0502020204030204" pitchFamily="34" charset="0"/>
              </a:rPr>
              <a:t>, Helion.</a:t>
            </a:r>
          </a:p>
          <a:p>
            <a:pPr marL="361950" indent="-180975">
              <a:spcBef>
                <a:spcPts val="1200"/>
              </a:spcBef>
            </a:pPr>
            <a:r>
              <a:rPr lang="pl-PL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Warto zajrzeć także do:</a:t>
            </a:r>
          </a:p>
          <a:p>
            <a:pPr marL="466725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l-PL" dirty="0">
                <a:latin typeface="Calibri" panose="020F0502020204030204" pitchFamily="34" charset="0"/>
              </a:rPr>
              <a:t>Sokół R. : </a:t>
            </a:r>
            <a:r>
              <a:rPr lang="pl-PL" b="1" i="1" dirty="0">
                <a:latin typeface="Calibri" panose="020F0502020204030204" pitchFamily="34" charset="0"/>
              </a:rPr>
              <a:t>Microsoft Visual Studio 2012 Programowanie w Ci C++, </a:t>
            </a:r>
            <a:r>
              <a:rPr lang="pl-PL" dirty="0">
                <a:latin typeface="Calibri" panose="020F0502020204030204" pitchFamily="34" charset="0"/>
              </a:rPr>
              <a:t>Helion.</a:t>
            </a:r>
          </a:p>
          <a:p>
            <a:pPr marL="466725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l-PL" dirty="0" err="1">
                <a:latin typeface="Calibri" panose="020F0502020204030204" pitchFamily="34" charset="0"/>
              </a:rPr>
              <a:t>Kerninghan</a:t>
            </a:r>
            <a:r>
              <a:rPr lang="pl-PL" dirty="0">
                <a:latin typeface="Calibri" panose="020F0502020204030204" pitchFamily="34" charset="0"/>
              </a:rPr>
              <a:t> B. W., </a:t>
            </a:r>
            <a:r>
              <a:rPr lang="pl-PL" dirty="0" err="1">
                <a:latin typeface="Calibri" panose="020F0502020204030204" pitchFamily="34" charset="0"/>
              </a:rPr>
              <a:t>Ritchie</a:t>
            </a:r>
            <a:r>
              <a:rPr lang="pl-PL" dirty="0">
                <a:latin typeface="Calibri" panose="020F0502020204030204" pitchFamily="34" charset="0"/>
              </a:rPr>
              <a:t> D. M.: </a:t>
            </a:r>
            <a:r>
              <a:rPr lang="pl-PL" b="1" i="1" dirty="0">
                <a:latin typeface="Calibri" panose="020F0502020204030204" pitchFamily="34" charset="0"/>
              </a:rPr>
              <a:t>język ANSI C</a:t>
            </a:r>
            <a:r>
              <a:rPr lang="pl-PL" dirty="0">
                <a:latin typeface="Calibri" panose="020F0502020204030204" pitchFamily="34" charset="0"/>
              </a:rPr>
              <a:t>, Wydawnictwo Naukowo Techniczne.</a:t>
            </a:r>
          </a:p>
          <a:p>
            <a:pPr marL="361950" indent="-180975">
              <a:spcBef>
                <a:spcPts val="1200"/>
              </a:spcBef>
            </a:pPr>
            <a:r>
              <a:rPr lang="pl-PL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Dla bardziej zaawansowanych:</a:t>
            </a:r>
          </a:p>
          <a:p>
            <a:pPr marL="466725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l-PL" dirty="0">
                <a:latin typeface="Calibri" panose="020F0502020204030204" pitchFamily="34" charset="0"/>
              </a:rPr>
              <a:t>Grębosz J. : </a:t>
            </a:r>
            <a:r>
              <a:rPr lang="pl-PL" b="1" i="1" dirty="0">
                <a:latin typeface="Calibri" panose="020F0502020204030204" pitchFamily="34" charset="0"/>
              </a:rPr>
              <a:t>Pasja C++, </a:t>
            </a:r>
            <a:r>
              <a:rPr lang="pl-PL" dirty="0">
                <a:latin typeface="Calibri" panose="020F0502020204030204" pitchFamily="34" charset="0"/>
              </a:rPr>
              <a:t>Wydawnictwo Edition 2000.</a:t>
            </a:r>
          </a:p>
          <a:p>
            <a:pPr marL="466725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l-PL" dirty="0" err="1">
                <a:latin typeface="Calibri" panose="020F0502020204030204" pitchFamily="34" charset="0"/>
              </a:rPr>
              <a:t>Meyers</a:t>
            </a:r>
            <a:r>
              <a:rPr lang="pl-PL" dirty="0">
                <a:latin typeface="Calibri" panose="020F0502020204030204" pitchFamily="34" charset="0"/>
              </a:rPr>
              <a:t> S.: </a:t>
            </a:r>
            <a:r>
              <a:rPr lang="pl-PL" b="1" i="1" dirty="0">
                <a:latin typeface="Calibri" panose="020F0502020204030204" pitchFamily="34" charset="0"/>
              </a:rPr>
              <a:t>język C++ bardziej efektywnie</a:t>
            </a:r>
            <a:r>
              <a:rPr lang="pl-PL" dirty="0">
                <a:latin typeface="Calibri" panose="020F0502020204030204" pitchFamily="34" charset="0"/>
              </a:rPr>
              <a:t>, Wydawnictwo Naukowo Techniczne</a:t>
            </a:r>
          </a:p>
        </p:txBody>
      </p:sp>
      <p:sp>
        <p:nvSpPr>
          <p:cNvPr id="12" name="Symbol zastępczy stopki 7"/>
          <p:cNvSpPr>
            <a:spLocks noGrp="1"/>
          </p:cNvSpPr>
          <p:nvPr>
            <p:ph type="ftr" sz="quarter" idx="11"/>
          </p:nvPr>
        </p:nvSpPr>
        <p:spPr>
          <a:xfrm>
            <a:off x="3786182" y="6357958"/>
            <a:ext cx="5000660" cy="365760"/>
          </a:xfrm>
        </p:spPr>
        <p:txBody>
          <a:bodyPr/>
          <a:lstStyle/>
          <a:p>
            <a:r>
              <a:rPr kumimoji="0" lang="pl-PL" sz="900" i="1" dirty="0"/>
              <a:t>dr Artur Bartoszewski  - </a:t>
            </a:r>
            <a:r>
              <a:rPr lang="pl-PL" sz="900" i="1" dirty="0"/>
              <a:t>Programowanie obiektowe</a:t>
            </a:r>
            <a:r>
              <a:rPr kumimoji="0" lang="pl-PL" sz="900" i="1" dirty="0"/>
              <a:t>, </a:t>
            </a:r>
            <a:r>
              <a:rPr kumimoji="0" lang="pl-PL" sz="900" i="1" dirty="0" err="1"/>
              <a:t>sem</a:t>
            </a:r>
            <a:r>
              <a:rPr kumimoji="0" lang="pl-PL" sz="900" i="1" dirty="0"/>
              <a:t>. 1I - WYKŁAD</a:t>
            </a:r>
            <a:endParaRPr kumimoji="0" lang="en-US" sz="900" i="1" dirty="0"/>
          </a:p>
        </p:txBody>
      </p:sp>
    </p:spTree>
    <p:extLst>
      <p:ext uri="{BB962C8B-B14F-4D97-AF65-F5344CB8AC3E}">
        <p14:creationId xmlns:p14="http://schemas.microsoft.com/office/powerpoint/2010/main" val="3489516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Users\Volfek\Desktop\ab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73302" y="285728"/>
            <a:ext cx="767691" cy="642942"/>
          </a:xfrm>
          <a:prstGeom prst="rect">
            <a:avLst/>
          </a:prstGeom>
          <a:noFill/>
        </p:spPr>
      </p:pic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</a:t>
            </a:fld>
            <a:endParaRPr kumimoji="0" lang="en-US" dirty="0"/>
          </a:p>
        </p:txBody>
      </p:sp>
      <p:sp>
        <p:nvSpPr>
          <p:cNvPr id="10" name="pole tekstowe 9"/>
          <p:cNvSpPr txBox="1"/>
          <p:nvPr/>
        </p:nvSpPr>
        <p:spPr>
          <a:xfrm>
            <a:off x="428596" y="571480"/>
            <a:ext cx="542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Składniki statyczne klas</a:t>
            </a:r>
            <a:endParaRPr lang="pl-PL" sz="2400" i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428596" y="285728"/>
            <a:ext cx="4286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Klasy</a:t>
            </a:r>
          </a:p>
        </p:txBody>
      </p:sp>
      <p:sp>
        <p:nvSpPr>
          <p:cNvPr id="9" name="Symbol zastępczy stopki 7"/>
          <p:cNvSpPr>
            <a:spLocks noGrp="1"/>
          </p:cNvSpPr>
          <p:nvPr>
            <p:ph type="ftr" sz="quarter" idx="11"/>
          </p:nvPr>
        </p:nvSpPr>
        <p:spPr>
          <a:xfrm>
            <a:off x="3786182" y="6357958"/>
            <a:ext cx="5000660" cy="365760"/>
          </a:xfrm>
        </p:spPr>
        <p:txBody>
          <a:bodyPr/>
          <a:lstStyle/>
          <a:p>
            <a:r>
              <a:rPr kumimoji="0" lang="pl-PL" sz="900" i="1" dirty="0"/>
              <a:t>dr Artur Bartoszewski  - </a:t>
            </a:r>
            <a:r>
              <a:rPr lang="pl-PL" sz="900" i="1" dirty="0"/>
              <a:t>Programowanie obiektowe</a:t>
            </a:r>
            <a:r>
              <a:rPr kumimoji="0" lang="pl-PL" sz="900" i="1" dirty="0"/>
              <a:t>, </a:t>
            </a:r>
            <a:r>
              <a:rPr kumimoji="0" lang="pl-PL" sz="900" i="1" dirty="0" err="1"/>
              <a:t>sem</a:t>
            </a:r>
            <a:r>
              <a:rPr kumimoji="0" lang="pl-PL" sz="900" i="1" dirty="0"/>
              <a:t>. 1I - WYKŁAD</a:t>
            </a:r>
            <a:endParaRPr kumimoji="0" lang="en-US" sz="900" i="1" dirty="0"/>
          </a:p>
        </p:txBody>
      </p:sp>
      <p:sp>
        <p:nvSpPr>
          <p:cNvPr id="2" name="pole tekstowe 1"/>
          <p:cNvSpPr txBox="1"/>
          <p:nvPr/>
        </p:nvSpPr>
        <p:spPr>
          <a:xfrm>
            <a:off x="428596" y="1269948"/>
            <a:ext cx="817585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pl-PL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Pola statyczne </a:t>
            </a:r>
            <a:r>
              <a:rPr lang="pl-PL" sz="2000" dirty="0">
                <a:latin typeface="Calibri" panose="020F0502020204030204" pitchFamily="34" charset="0"/>
              </a:rPr>
              <a:t>– stosujemy, gdy wszystkie egzemplarze obiektów danej klasy powinny współdzielić tę samą daną. </a:t>
            </a:r>
          </a:p>
          <a:p>
            <a:pPr algn="just">
              <a:lnSpc>
                <a:spcPct val="120000"/>
              </a:lnSpc>
              <a:spcBef>
                <a:spcPts val="1200"/>
              </a:spcBef>
            </a:pPr>
            <a:r>
              <a:rPr lang="pl-PL" sz="2000" dirty="0">
                <a:latin typeface="Calibri" panose="020F0502020204030204" pitchFamily="34" charset="0"/>
              </a:rPr>
              <a:t>Pole statyczne jest w pamięci tworzone jednokrotnie i jest wspólne dla wszystkich egzemplarzy obiektów danej klasy. </a:t>
            </a:r>
          </a:p>
          <a:p>
            <a:pPr algn="just">
              <a:lnSpc>
                <a:spcPct val="120000"/>
              </a:lnSpc>
              <a:spcBef>
                <a:spcPts val="1200"/>
              </a:spcBef>
            </a:pPr>
            <a:r>
              <a:rPr lang="pl-PL" sz="2000" dirty="0">
                <a:latin typeface="Calibri" panose="020F0502020204030204" pitchFamily="34" charset="0"/>
              </a:rPr>
              <a:t>Co więcej: istnieje nawet wtedy, gdy jeszcze nie zdefiniowaliśmy ani jednego egzemplarza obiektu tej klasy.</a:t>
            </a:r>
          </a:p>
          <a:p>
            <a:pPr algn="just">
              <a:lnSpc>
                <a:spcPct val="120000"/>
              </a:lnSpc>
              <a:spcBef>
                <a:spcPts val="1200"/>
              </a:spcBef>
            </a:pPr>
            <a:endParaRPr lang="pl-PL" sz="2000" dirty="0">
              <a:latin typeface="Calibri" panose="020F0502020204030204" pitchFamily="34" charset="0"/>
            </a:endParaRPr>
          </a:p>
          <a:p>
            <a:r>
              <a:rPr lang="pl-PL" sz="2200" dirty="0">
                <a:latin typeface="Calibri" panose="020F0502020204030204" pitchFamily="34" charset="0"/>
              </a:rPr>
              <a:t>	</a:t>
            </a:r>
            <a:r>
              <a:rPr lang="pl-PL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l-PL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klasa</a:t>
            </a:r>
          </a:p>
          <a:p>
            <a:r>
              <a:rPr lang="pl-PL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 </a:t>
            </a:r>
          </a:p>
          <a:p>
            <a:r>
              <a:rPr lang="pl-PL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  public :</a:t>
            </a:r>
          </a:p>
          <a:p>
            <a:r>
              <a:rPr lang="pl-PL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pl-PL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l-PL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;</a:t>
            </a:r>
          </a:p>
          <a:p>
            <a:r>
              <a:rPr lang="pl-PL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pl-PL" sz="2200" b="1" dirty="0" err="1">
                <a:solidFill>
                  <a:srgbClr val="0070C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pl-PL" sz="2200" b="1" dirty="0">
                <a:solidFill>
                  <a:srgbClr val="0070C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2200" b="1" dirty="0" err="1">
                <a:solidFill>
                  <a:srgbClr val="0070C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l-PL" sz="2200" b="1" dirty="0">
                <a:solidFill>
                  <a:srgbClr val="0070C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2200" b="1" dirty="0" err="1">
                <a:solidFill>
                  <a:srgbClr val="0070C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skladnik</a:t>
            </a:r>
            <a:r>
              <a:rPr lang="pl-PL" sz="2200" b="1" dirty="0">
                <a:solidFill>
                  <a:srgbClr val="0070C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pl-PL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};</a:t>
            </a:r>
          </a:p>
        </p:txBody>
      </p:sp>
    </p:spTree>
    <p:extLst>
      <p:ext uri="{BB962C8B-B14F-4D97-AF65-F5344CB8AC3E}">
        <p14:creationId xmlns:p14="http://schemas.microsoft.com/office/powerpoint/2010/main" val="687331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Users\Volfek\Desktop\ab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73302" y="285728"/>
            <a:ext cx="767691" cy="642942"/>
          </a:xfrm>
          <a:prstGeom prst="rect">
            <a:avLst/>
          </a:prstGeom>
          <a:noFill/>
        </p:spPr>
      </p:pic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</a:t>
            </a:fld>
            <a:endParaRPr kumimoji="0" lang="en-US" dirty="0"/>
          </a:p>
        </p:txBody>
      </p:sp>
      <p:sp>
        <p:nvSpPr>
          <p:cNvPr id="10" name="pole tekstowe 9"/>
          <p:cNvSpPr txBox="1"/>
          <p:nvPr/>
        </p:nvSpPr>
        <p:spPr>
          <a:xfrm>
            <a:off x="428596" y="571480"/>
            <a:ext cx="542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Składniki statyczne klas</a:t>
            </a:r>
            <a:endParaRPr lang="pl-PL" sz="2400" i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428596" y="285728"/>
            <a:ext cx="4286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Klasy</a:t>
            </a:r>
          </a:p>
        </p:txBody>
      </p:sp>
      <p:sp>
        <p:nvSpPr>
          <p:cNvPr id="9" name="Symbol zastępczy stopki 7"/>
          <p:cNvSpPr>
            <a:spLocks noGrp="1"/>
          </p:cNvSpPr>
          <p:nvPr>
            <p:ph type="ftr" sz="quarter" idx="11"/>
          </p:nvPr>
        </p:nvSpPr>
        <p:spPr>
          <a:xfrm>
            <a:off x="3786182" y="6357958"/>
            <a:ext cx="5000660" cy="365760"/>
          </a:xfrm>
        </p:spPr>
        <p:txBody>
          <a:bodyPr/>
          <a:lstStyle/>
          <a:p>
            <a:r>
              <a:rPr kumimoji="0" lang="pl-PL" sz="900" i="1" dirty="0"/>
              <a:t>dr Artur Bartoszewski  - </a:t>
            </a:r>
            <a:r>
              <a:rPr lang="pl-PL" sz="900" i="1" dirty="0"/>
              <a:t>Programowanie obiektowe</a:t>
            </a:r>
            <a:r>
              <a:rPr kumimoji="0" lang="pl-PL" sz="900" i="1" dirty="0"/>
              <a:t>, </a:t>
            </a:r>
            <a:r>
              <a:rPr kumimoji="0" lang="pl-PL" sz="900" i="1" dirty="0" err="1"/>
              <a:t>sem</a:t>
            </a:r>
            <a:r>
              <a:rPr kumimoji="0" lang="pl-PL" sz="900" i="1" dirty="0"/>
              <a:t>. 1I - WYKŁAD</a:t>
            </a:r>
            <a:endParaRPr kumimoji="0" lang="en-US" sz="900" i="1" dirty="0"/>
          </a:p>
        </p:txBody>
      </p:sp>
      <p:sp>
        <p:nvSpPr>
          <p:cNvPr id="2" name="pole tekstowe 1"/>
          <p:cNvSpPr txBox="1"/>
          <p:nvPr/>
        </p:nvSpPr>
        <p:spPr>
          <a:xfrm>
            <a:off x="428596" y="1269948"/>
            <a:ext cx="8175852" cy="5000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pl-PL" sz="2200" dirty="0">
                <a:solidFill>
                  <a:srgbClr val="C00000"/>
                </a:solidFill>
                <a:latin typeface="Calibri" panose="020F0502020204030204" pitchFamily="34" charset="0"/>
              </a:rPr>
              <a:t>Deklaracja pola statycznego w ciele klasy nie jest jego definicją. </a:t>
            </a:r>
          </a:p>
          <a:p>
            <a:pPr marL="342900" indent="-3429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pl-PL" sz="2200" dirty="0">
                <a:latin typeface="Calibri" panose="020F0502020204030204" pitchFamily="34" charset="0"/>
              </a:rPr>
              <a:t>Definicję musimy umieścić w takim miejscu programu, aby miała zakres pliku. Czyli tak, jak definicję zmiennej globalnej. </a:t>
            </a:r>
          </a:p>
          <a:p>
            <a:pPr marL="342900" indent="-3429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pl-PL" sz="2200" dirty="0">
                <a:latin typeface="Calibri" panose="020F0502020204030204" pitchFamily="34" charset="0"/>
              </a:rPr>
              <a:t>Definicja taka może zawierać inicjalizację.</a:t>
            </a:r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pl-PL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l-PL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klasa::skladnik</a:t>
            </a:r>
            <a:r>
              <a:rPr lang="pl-PL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6;</a:t>
            </a:r>
          </a:p>
          <a:p>
            <a:pPr marL="342900" indent="-3429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pl-PL" sz="2200" dirty="0">
                <a:latin typeface="Calibri" panose="020F0502020204030204" pitchFamily="34" charset="0"/>
              </a:rPr>
              <a:t>Pole statyczne może być także typu </a:t>
            </a:r>
            <a:r>
              <a:rPr lang="pl-PL" sz="2200" b="1" i="1" dirty="0" err="1">
                <a:latin typeface="Calibri" panose="020F0502020204030204" pitchFamily="34" charset="0"/>
              </a:rPr>
              <a:t>private</a:t>
            </a:r>
            <a:r>
              <a:rPr lang="pl-PL" sz="2200" dirty="0">
                <a:latin typeface="Calibri" panose="020F0502020204030204" pitchFamily="34" charset="0"/>
              </a:rPr>
              <a:t>. </a:t>
            </a:r>
          </a:p>
          <a:p>
            <a:pPr marL="342900" indent="-3429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pl-PL" sz="2200" dirty="0">
                <a:latin typeface="Calibri" panose="020F0502020204030204" pitchFamily="34" charset="0"/>
              </a:rPr>
              <a:t>Inicjalizacja pola statycznego możliwa jest nawet jeśli jest ono typu </a:t>
            </a:r>
            <a:r>
              <a:rPr lang="pl-PL" sz="2200" b="1" i="1" dirty="0" err="1">
                <a:latin typeface="Calibri" panose="020F0502020204030204" pitchFamily="34" charset="0"/>
              </a:rPr>
              <a:t>private</a:t>
            </a:r>
            <a:r>
              <a:rPr lang="pl-PL" sz="2200" dirty="0">
                <a:latin typeface="Calibri" panose="020F0502020204030204" pitchFamily="34" charset="0"/>
              </a:rPr>
              <a:t>. Po inicjalizacji prywatne pole statyczne nie może być czytane ani zapisywane z poza klasy.</a:t>
            </a:r>
          </a:p>
          <a:p>
            <a:pPr algn="just">
              <a:lnSpc>
                <a:spcPct val="120000"/>
              </a:lnSpc>
            </a:pPr>
            <a:endParaRPr lang="pl-PL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926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Users\Volfek\Desktop\ab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73302" y="285728"/>
            <a:ext cx="767691" cy="642942"/>
          </a:xfrm>
          <a:prstGeom prst="rect">
            <a:avLst/>
          </a:prstGeom>
          <a:noFill/>
        </p:spPr>
      </p:pic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</a:t>
            </a:fld>
            <a:endParaRPr kumimoji="0" lang="en-US" dirty="0"/>
          </a:p>
        </p:txBody>
      </p:sp>
      <p:sp>
        <p:nvSpPr>
          <p:cNvPr id="10" name="pole tekstowe 9"/>
          <p:cNvSpPr txBox="1"/>
          <p:nvPr/>
        </p:nvSpPr>
        <p:spPr>
          <a:xfrm>
            <a:off x="428596" y="571480"/>
            <a:ext cx="542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Składniki statyczne klas</a:t>
            </a:r>
            <a:endParaRPr lang="pl-PL" sz="2400" i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428596" y="285728"/>
            <a:ext cx="4286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Klasy</a:t>
            </a:r>
          </a:p>
        </p:txBody>
      </p:sp>
      <p:sp>
        <p:nvSpPr>
          <p:cNvPr id="9" name="Symbol zastępczy stopki 7"/>
          <p:cNvSpPr>
            <a:spLocks noGrp="1"/>
          </p:cNvSpPr>
          <p:nvPr>
            <p:ph type="ftr" sz="quarter" idx="11"/>
          </p:nvPr>
        </p:nvSpPr>
        <p:spPr>
          <a:xfrm>
            <a:off x="3786182" y="6357958"/>
            <a:ext cx="5000660" cy="365760"/>
          </a:xfrm>
        </p:spPr>
        <p:txBody>
          <a:bodyPr/>
          <a:lstStyle/>
          <a:p>
            <a:r>
              <a:rPr kumimoji="0" lang="pl-PL" sz="900" i="1" dirty="0"/>
              <a:t>dr Artur Bartoszewski  - </a:t>
            </a:r>
            <a:r>
              <a:rPr lang="pl-PL" sz="900" i="1" dirty="0"/>
              <a:t>Programowanie obiektowe</a:t>
            </a:r>
            <a:r>
              <a:rPr kumimoji="0" lang="pl-PL" sz="900" i="1" dirty="0"/>
              <a:t>, </a:t>
            </a:r>
            <a:r>
              <a:rPr kumimoji="0" lang="pl-PL" sz="900" i="1" dirty="0" err="1"/>
              <a:t>sem</a:t>
            </a:r>
            <a:r>
              <a:rPr kumimoji="0" lang="pl-PL" sz="900" i="1" dirty="0"/>
              <a:t>. 1I - WYKŁAD</a:t>
            </a:r>
            <a:endParaRPr kumimoji="0" lang="en-US" sz="900" i="1" dirty="0"/>
          </a:p>
        </p:txBody>
      </p:sp>
      <p:sp>
        <p:nvSpPr>
          <p:cNvPr id="2" name="pole tekstowe 1"/>
          <p:cNvSpPr txBox="1"/>
          <p:nvPr/>
        </p:nvSpPr>
        <p:spPr>
          <a:xfrm>
            <a:off x="428596" y="1269948"/>
            <a:ext cx="8175852" cy="4655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pl-PL" sz="2200" b="1" dirty="0">
                <a:solidFill>
                  <a:srgbClr val="C00000"/>
                </a:solidFill>
                <a:latin typeface="Calibri" panose="020F0502020204030204" pitchFamily="34" charset="0"/>
              </a:rPr>
              <a:t>Do składnika statycznego można odwołać się na trzy sposoby:</a:t>
            </a:r>
          </a:p>
          <a:p>
            <a:pPr marL="342900" indent="-3429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pl-PL" sz="2200" dirty="0">
                <a:latin typeface="Calibri" panose="020F0502020204030204" pitchFamily="34" charset="0"/>
              </a:rPr>
              <a:t>1. Za pomocą nazwy klasy i operatora zakresu „ </a:t>
            </a:r>
            <a:r>
              <a:rPr lang="pl-PL" sz="2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::</a:t>
            </a:r>
            <a:r>
              <a:rPr lang="pl-PL" sz="2200" dirty="0">
                <a:latin typeface="Calibri" panose="020F0502020204030204" pitchFamily="34" charset="0"/>
              </a:rPr>
              <a:t> ”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pl-PL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l-PL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klasa::składnik</a:t>
            </a:r>
          </a:p>
          <a:p>
            <a:pPr marL="342900" indent="-3429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pl-PL" sz="2200" dirty="0">
                <a:latin typeface="Calibri" panose="020F0502020204030204" pitchFamily="34" charset="0"/>
              </a:rPr>
              <a:t>2. Jeśli istnieją już jakieś egzemplarze obiektów klasy, to możemy posłużyć się operatorem „ . ”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pl-PL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l-PL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obiekt.składnik</a:t>
            </a:r>
            <a:endParaRPr lang="pl-PL" sz="22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pl-PL" sz="2200" dirty="0">
                <a:latin typeface="Calibri" panose="020F0502020204030204" pitchFamily="34" charset="0"/>
              </a:rPr>
              <a:t>3. Jeśli mamy wskaźnik do obiektu stosujemy operator „-&gt;”	         	</a:t>
            </a:r>
            <a:r>
              <a:rPr lang="pl-PL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pl-PL" sz="2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wsk</a:t>
            </a:r>
            <a:r>
              <a:rPr lang="pl-PL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&amp;obiekt;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pl-PL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l-PL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wsk</a:t>
            </a:r>
            <a:r>
              <a:rPr lang="pl-PL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-&gt;składnik;</a:t>
            </a:r>
          </a:p>
        </p:txBody>
      </p:sp>
    </p:spTree>
    <p:extLst>
      <p:ext uri="{BB962C8B-B14F-4D97-AF65-F5344CB8AC3E}">
        <p14:creationId xmlns:p14="http://schemas.microsoft.com/office/powerpoint/2010/main" val="1859289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Users\Volfek\Desktop\ab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73302" y="285728"/>
            <a:ext cx="767691" cy="642942"/>
          </a:xfrm>
          <a:prstGeom prst="rect">
            <a:avLst/>
          </a:prstGeom>
          <a:noFill/>
        </p:spPr>
      </p:pic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</a:t>
            </a:fld>
            <a:endParaRPr kumimoji="0" lang="en-US" dirty="0"/>
          </a:p>
        </p:txBody>
      </p:sp>
      <p:sp>
        <p:nvSpPr>
          <p:cNvPr id="10" name="pole tekstowe 9"/>
          <p:cNvSpPr txBox="1"/>
          <p:nvPr/>
        </p:nvSpPr>
        <p:spPr>
          <a:xfrm>
            <a:off x="428596" y="571480"/>
            <a:ext cx="542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Składniki statyczne klas</a:t>
            </a:r>
            <a:endParaRPr lang="pl-PL" sz="2400" i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428596" y="285728"/>
            <a:ext cx="4286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Klasy</a:t>
            </a:r>
          </a:p>
        </p:txBody>
      </p:sp>
      <p:sp>
        <p:nvSpPr>
          <p:cNvPr id="9" name="Symbol zastępczy stopki 7"/>
          <p:cNvSpPr>
            <a:spLocks noGrp="1"/>
          </p:cNvSpPr>
          <p:nvPr>
            <p:ph type="ftr" sz="quarter" idx="11"/>
          </p:nvPr>
        </p:nvSpPr>
        <p:spPr>
          <a:xfrm>
            <a:off x="3786182" y="6357958"/>
            <a:ext cx="5000660" cy="365760"/>
          </a:xfrm>
        </p:spPr>
        <p:txBody>
          <a:bodyPr/>
          <a:lstStyle/>
          <a:p>
            <a:r>
              <a:rPr kumimoji="0" lang="pl-PL" sz="900" i="1" dirty="0"/>
              <a:t>dr Artur Bartoszewski  - </a:t>
            </a:r>
            <a:r>
              <a:rPr lang="pl-PL" sz="900" i="1" dirty="0"/>
              <a:t>Programowanie obiektowe</a:t>
            </a:r>
            <a:r>
              <a:rPr kumimoji="0" lang="pl-PL" sz="900" i="1" dirty="0"/>
              <a:t>, </a:t>
            </a:r>
            <a:r>
              <a:rPr kumimoji="0" lang="pl-PL" sz="900" i="1" dirty="0" err="1"/>
              <a:t>sem</a:t>
            </a:r>
            <a:r>
              <a:rPr kumimoji="0" lang="pl-PL" sz="900" i="1" dirty="0"/>
              <a:t>. 1I - WYKŁAD</a:t>
            </a:r>
            <a:endParaRPr kumimoji="0" lang="en-US" sz="900" i="1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 rotWithShape="1">
          <a:blip r:embed="rId4" cstate="print"/>
          <a:srcRect l="14966"/>
          <a:stretch/>
        </p:blipFill>
        <p:spPr>
          <a:xfrm>
            <a:off x="717715" y="1318897"/>
            <a:ext cx="6136934" cy="491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680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</a:t>
            </a:fld>
            <a:endParaRPr kumimoji="0" lang="en-US" dirty="0"/>
          </a:p>
        </p:txBody>
      </p:sp>
      <p:sp>
        <p:nvSpPr>
          <p:cNvPr id="10" name="pole tekstowe 9"/>
          <p:cNvSpPr txBox="1"/>
          <p:nvPr/>
        </p:nvSpPr>
        <p:spPr>
          <a:xfrm>
            <a:off x="428596" y="571480"/>
            <a:ext cx="542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Składniki statyczne klas</a:t>
            </a:r>
            <a:endParaRPr lang="pl-PL" sz="2400" i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428596" y="285728"/>
            <a:ext cx="4286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Klasy</a:t>
            </a:r>
          </a:p>
        </p:txBody>
      </p:sp>
      <p:sp>
        <p:nvSpPr>
          <p:cNvPr id="9" name="Symbol zastępczy stopki 7"/>
          <p:cNvSpPr>
            <a:spLocks noGrp="1"/>
          </p:cNvSpPr>
          <p:nvPr>
            <p:ph type="ftr" sz="quarter" idx="11"/>
          </p:nvPr>
        </p:nvSpPr>
        <p:spPr>
          <a:xfrm>
            <a:off x="3786182" y="6357958"/>
            <a:ext cx="5000660" cy="365760"/>
          </a:xfrm>
        </p:spPr>
        <p:txBody>
          <a:bodyPr/>
          <a:lstStyle/>
          <a:p>
            <a:r>
              <a:rPr kumimoji="0" lang="pl-PL" sz="900" i="1" dirty="0"/>
              <a:t>dr Artur Bartoszewski  - </a:t>
            </a:r>
            <a:r>
              <a:rPr lang="pl-PL" sz="900" i="1" dirty="0"/>
              <a:t>Programowanie obiektowe</a:t>
            </a:r>
            <a:r>
              <a:rPr kumimoji="0" lang="pl-PL" sz="900" i="1" dirty="0"/>
              <a:t>, </a:t>
            </a:r>
            <a:r>
              <a:rPr kumimoji="0" lang="pl-PL" sz="900" i="1" dirty="0" err="1"/>
              <a:t>sem</a:t>
            </a:r>
            <a:r>
              <a:rPr kumimoji="0" lang="pl-PL" sz="900" i="1" dirty="0"/>
              <a:t>. 1I - WYKŁAD</a:t>
            </a:r>
            <a:endParaRPr kumimoji="0" lang="en-US" sz="900" i="1" dirty="0"/>
          </a:p>
        </p:txBody>
      </p:sp>
      <p:sp>
        <p:nvSpPr>
          <p:cNvPr id="11" name="pole tekstowe 10"/>
          <p:cNvSpPr txBox="1"/>
          <p:nvPr/>
        </p:nvSpPr>
        <p:spPr>
          <a:xfrm>
            <a:off x="4355976" y="1170682"/>
            <a:ext cx="432048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Przykład: </a:t>
            </a:r>
          </a:p>
          <a:p>
            <a:r>
              <a:rPr lang="pl-PL" sz="2000" dirty="0">
                <a:latin typeface="Calibri" panose="020F0502020204030204" pitchFamily="34" charset="0"/>
              </a:rPr>
              <a:t>Klasa automatycznie nadająca kolejne numery ID nowo tworzonym obiektom</a:t>
            </a:r>
          </a:p>
        </p:txBody>
      </p:sp>
      <p:pic>
        <p:nvPicPr>
          <p:cNvPr id="6" name="Picture 3" descr="C:\Users\Volfek\Desktop\ab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73302" y="285728"/>
            <a:ext cx="767691" cy="642942"/>
          </a:xfrm>
          <a:prstGeom prst="rect">
            <a:avLst/>
          </a:prstGeom>
          <a:noFill/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898D98C4-D643-DC5C-F028-58B113C70554}"/>
              </a:ext>
            </a:extLst>
          </p:cNvPr>
          <p:cNvSpPr txBox="1"/>
          <p:nvPr/>
        </p:nvSpPr>
        <p:spPr>
          <a:xfrm>
            <a:off x="323528" y="1170682"/>
            <a:ext cx="6454993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l-PL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osoba</a:t>
            </a:r>
            <a:endParaRPr lang="pl-PL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l-PL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pl-PL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endParaRPr lang="pl-PL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l-PL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l-PL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l-PL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 </a:t>
            </a:r>
            <a:r>
              <a:rPr lang="pl-PL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imie</a:t>
            </a:r>
            <a:r>
              <a:rPr lang="pl-PL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l-PL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l-PL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pl-PL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pl-PL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l-PL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ile_obiektow</a:t>
            </a:r>
            <a:r>
              <a:rPr lang="pl-PL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l-PL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osoba</a:t>
            </a:r>
            <a:r>
              <a:rPr lang="pl-PL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l-PL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pl-PL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lang="pl-PL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imie</a:t>
            </a:r>
            <a:r>
              <a:rPr lang="pl-PL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(s)</a:t>
            </a:r>
          </a:p>
          <a:p>
            <a:r>
              <a:rPr lang="pl-PL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pl-PL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l-PL" sz="1600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id</a:t>
            </a:r>
            <a:r>
              <a:rPr lang="pl-PL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 ++</a:t>
            </a:r>
            <a:r>
              <a:rPr lang="pl-PL" sz="1600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ile_obiektow</a:t>
            </a:r>
            <a:r>
              <a:rPr lang="pl-PL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l-PL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pl-PL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l-PL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setImie</a:t>
            </a:r>
            <a:r>
              <a:rPr lang="pl-PL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l-PL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imie</a:t>
            </a:r>
            <a:r>
              <a:rPr lang="pl-PL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pl-PL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l-PL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l-PL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imie</a:t>
            </a:r>
            <a:r>
              <a:rPr lang="pl-PL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l-PL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imie</a:t>
            </a:r>
            <a:r>
              <a:rPr lang="pl-PL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pl-PL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l-PL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getImie</a:t>
            </a:r>
            <a:r>
              <a:rPr lang="pl-PL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pl-PL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l-PL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imie</a:t>
            </a:r>
            <a:r>
              <a:rPr lang="pl-PL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pl-PL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l-PL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getId</a:t>
            </a:r>
            <a:r>
              <a:rPr lang="pl-PL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pl-PL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l-PL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l-PL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pl-PL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pl-PL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l-PL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getIleObiektow</a:t>
            </a:r>
            <a:r>
              <a:rPr lang="pl-PL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pl-PL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l-PL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ile_obiektow</a:t>
            </a:r>
            <a:r>
              <a:rPr lang="pl-PL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pl-PL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pl-PL" sz="1600" b="0" dirty="0" err="1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pl-PL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pl-PL" sz="1600" b="0" dirty="0">
                <a:solidFill>
                  <a:srgbClr val="267F9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osoba</a:t>
            </a:r>
            <a:r>
              <a:rPr lang="pl-PL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::</a:t>
            </a:r>
            <a:r>
              <a:rPr lang="pl-PL" sz="1600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ile_obiektow</a:t>
            </a:r>
            <a:r>
              <a:rPr lang="pl-PL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 </a:t>
            </a:r>
            <a:r>
              <a:rPr lang="pl-PL" sz="1600" b="0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0</a:t>
            </a:r>
            <a:r>
              <a:rPr lang="pl-PL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pl-PL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l-PL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osoba</a:t>
            </a:r>
            <a:r>
              <a:rPr lang="pl-PL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pl-PL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tab</a:t>
            </a:r>
            <a:r>
              <a:rPr lang="pl-PL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[DLUGOSC_TABLICY];</a:t>
            </a:r>
          </a:p>
        </p:txBody>
      </p:sp>
    </p:spTree>
    <p:extLst>
      <p:ext uri="{BB962C8B-B14F-4D97-AF65-F5344CB8AC3E}">
        <p14:creationId xmlns:p14="http://schemas.microsoft.com/office/powerpoint/2010/main" val="2919680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Users\Volfek\Desktop\ab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556792"/>
            <a:ext cx="1871814" cy="1567646"/>
          </a:xfrm>
          <a:prstGeom prst="rect">
            <a:avLst/>
          </a:prstGeom>
          <a:noFill/>
        </p:spPr>
      </p:pic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</a:t>
            </a:fld>
            <a:endParaRPr kumimoji="0" lang="en-US" dirty="0"/>
          </a:p>
        </p:txBody>
      </p:sp>
      <p:sp>
        <p:nvSpPr>
          <p:cNvPr id="10" name="pole tekstowe 9"/>
          <p:cNvSpPr txBox="1"/>
          <p:nvPr/>
        </p:nvSpPr>
        <p:spPr>
          <a:xfrm>
            <a:off x="1547664" y="3284984"/>
            <a:ext cx="62151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Aharoni" pitchFamily="2" charset="-79"/>
              </a:rPr>
              <a:t>Funkcje zaprzyjaźnione</a:t>
            </a:r>
          </a:p>
        </p:txBody>
      </p:sp>
      <p:sp>
        <p:nvSpPr>
          <p:cNvPr id="11" name="pole tekstowe 10"/>
          <p:cNvSpPr txBox="1"/>
          <p:nvPr/>
        </p:nvSpPr>
        <p:spPr>
          <a:xfrm>
            <a:off x="571472" y="15716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l-PL" dirty="0">
              <a:latin typeface="Calibri" panose="020F0502020204030204" pitchFamily="34" charset="0"/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428596" y="571480"/>
            <a:ext cx="542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WYKŁAD: Programowanie obiektowe</a:t>
            </a:r>
          </a:p>
        </p:txBody>
      </p:sp>
      <p:sp>
        <p:nvSpPr>
          <p:cNvPr id="13" name="Symbol zastępczy stopki 7"/>
          <p:cNvSpPr>
            <a:spLocks noGrp="1"/>
          </p:cNvSpPr>
          <p:nvPr>
            <p:ph type="ftr" sz="quarter" idx="11"/>
          </p:nvPr>
        </p:nvSpPr>
        <p:spPr>
          <a:xfrm>
            <a:off x="3786182" y="6357958"/>
            <a:ext cx="5000660" cy="365760"/>
          </a:xfrm>
        </p:spPr>
        <p:txBody>
          <a:bodyPr/>
          <a:lstStyle/>
          <a:p>
            <a:r>
              <a:rPr kumimoji="0" lang="pl-PL" sz="900" i="1" dirty="0"/>
              <a:t>dr Artur Bartoszewski  - </a:t>
            </a:r>
            <a:r>
              <a:rPr lang="pl-PL" sz="900" i="1" dirty="0"/>
              <a:t>Programowanie obiektowe</a:t>
            </a:r>
            <a:r>
              <a:rPr kumimoji="0" lang="pl-PL" sz="900" i="1" dirty="0"/>
              <a:t>, sem. 1I - WYKŁAD</a:t>
            </a:r>
            <a:endParaRPr kumimoji="0" lang="en-US" sz="900" i="1" dirty="0"/>
          </a:p>
        </p:txBody>
      </p:sp>
      <p:sp>
        <p:nvSpPr>
          <p:cNvPr id="9" name="pole tekstowe 8"/>
          <p:cNvSpPr txBox="1"/>
          <p:nvPr/>
        </p:nvSpPr>
        <p:spPr>
          <a:xfrm>
            <a:off x="6012160" y="1340768"/>
            <a:ext cx="241034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dr Artur Bartoszewski</a:t>
            </a:r>
          </a:p>
          <a:p>
            <a:r>
              <a:rPr lang="pl-PL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Katedra Informatyki</a:t>
            </a:r>
          </a:p>
          <a:p>
            <a:r>
              <a:rPr lang="pl-PL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UTH Radom</a:t>
            </a:r>
            <a:endParaRPr lang="pl-P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676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Users\Volfek\Desktop\ab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73302" y="285728"/>
            <a:ext cx="767691" cy="642942"/>
          </a:xfrm>
          <a:prstGeom prst="rect">
            <a:avLst/>
          </a:prstGeom>
          <a:noFill/>
        </p:spPr>
      </p:pic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8</a:t>
            </a:fld>
            <a:endParaRPr kumimoji="0" lang="en-US" dirty="0"/>
          </a:p>
        </p:txBody>
      </p:sp>
      <p:sp>
        <p:nvSpPr>
          <p:cNvPr id="10" name="pole tekstowe 9"/>
          <p:cNvSpPr txBox="1"/>
          <p:nvPr/>
        </p:nvSpPr>
        <p:spPr>
          <a:xfrm>
            <a:off x="428596" y="571480"/>
            <a:ext cx="542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Funkcje zaprzyjaźnione</a:t>
            </a:r>
            <a:endParaRPr lang="pl-PL" sz="2400" i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428596" y="285728"/>
            <a:ext cx="4286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Klasy</a:t>
            </a:r>
          </a:p>
        </p:txBody>
      </p:sp>
      <p:sp>
        <p:nvSpPr>
          <p:cNvPr id="9" name="Symbol zastępczy stopki 7"/>
          <p:cNvSpPr>
            <a:spLocks noGrp="1"/>
          </p:cNvSpPr>
          <p:nvPr>
            <p:ph type="ftr" sz="quarter" idx="11"/>
          </p:nvPr>
        </p:nvSpPr>
        <p:spPr>
          <a:xfrm>
            <a:off x="3786182" y="6357958"/>
            <a:ext cx="5000660" cy="365760"/>
          </a:xfrm>
        </p:spPr>
        <p:txBody>
          <a:bodyPr/>
          <a:lstStyle/>
          <a:p>
            <a:r>
              <a:rPr kumimoji="0" lang="pl-PL" sz="900" i="1" dirty="0"/>
              <a:t>dr Artur Bartoszewski  - </a:t>
            </a:r>
            <a:r>
              <a:rPr lang="pl-PL" sz="900" i="1" dirty="0"/>
              <a:t>Programowanie obiektowe</a:t>
            </a:r>
            <a:r>
              <a:rPr kumimoji="0" lang="pl-PL" sz="900" i="1" dirty="0"/>
              <a:t>, sem. 1I - WYKŁAD</a:t>
            </a:r>
            <a:endParaRPr kumimoji="0" lang="en-US" sz="900" i="1" dirty="0"/>
          </a:p>
        </p:txBody>
      </p:sp>
      <p:sp>
        <p:nvSpPr>
          <p:cNvPr id="2" name="pole tekstowe 1"/>
          <p:cNvSpPr txBox="1"/>
          <p:nvPr/>
        </p:nvSpPr>
        <p:spPr>
          <a:xfrm>
            <a:off x="428596" y="1269948"/>
            <a:ext cx="817585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1200"/>
              </a:spcBef>
            </a:pPr>
            <a:r>
              <a:rPr lang="pl-PL" sz="2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Funkcja zaprzyjaźniona </a:t>
            </a:r>
            <a:r>
              <a:rPr lang="pl-PL" sz="2200" dirty="0">
                <a:latin typeface="Calibri" panose="020F0502020204030204" pitchFamily="34" charset="0"/>
              </a:rPr>
              <a:t>– to funkcja która ma prawo dostępu do prywatnych składników klasy. </a:t>
            </a:r>
          </a:p>
          <a:p>
            <a:pPr algn="just">
              <a:lnSpc>
                <a:spcPct val="120000"/>
              </a:lnSpc>
              <a:spcBef>
                <a:spcPts val="1200"/>
              </a:spcBef>
            </a:pPr>
            <a:r>
              <a:rPr lang="pl-PL" sz="2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Funkcja zaprzyjaźniona z klasą nie jest metodą tej klasy.</a:t>
            </a:r>
          </a:p>
          <a:p>
            <a:pPr marL="342900" indent="-342900" algn="just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pl-PL" sz="2200" dirty="0">
                <a:latin typeface="Calibri" panose="020F0502020204030204" pitchFamily="34" charset="0"/>
              </a:rPr>
              <a:t>Wewnątrz definicji klasy wystarczy umieścić deklarację tej funkcji poprzedzoną słowem</a:t>
            </a:r>
            <a:r>
              <a:rPr lang="pl-PL" sz="2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</a:t>
            </a:r>
            <a:r>
              <a:rPr lang="pl-PL" sz="22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friend</a:t>
            </a:r>
            <a:r>
              <a:rPr lang="pl-PL" sz="2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.</a:t>
            </a:r>
            <a:endParaRPr lang="pl-PL" sz="2200" dirty="0">
              <a:latin typeface="Calibri" panose="020F0502020204030204" pitchFamily="34" charset="0"/>
            </a:endParaRPr>
          </a:p>
          <a:p>
            <a:pPr marL="342900" indent="-342900" algn="just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pl-PL" sz="2200" dirty="0">
                <a:latin typeface="Calibri" panose="020F0502020204030204" pitchFamily="34" charset="0"/>
              </a:rPr>
              <a:t>Uwaga: to nie funkcja ma twierdzić, że jest zaprzyjaźniona. To klasa ma zadeklarować, że przyjaźni się z tą funkcją i nadaje jej prawo dostępu do składników prywatnych. Zatem słowo </a:t>
            </a:r>
            <a:r>
              <a:rPr lang="pl-PL" sz="2200" b="1" i="1" dirty="0" err="1">
                <a:latin typeface="Calibri" panose="020F0502020204030204" pitchFamily="34" charset="0"/>
              </a:rPr>
              <a:t>friend</a:t>
            </a:r>
            <a:r>
              <a:rPr lang="pl-PL" sz="2200" dirty="0">
                <a:latin typeface="Calibri" panose="020F0502020204030204" pitchFamily="34" charset="0"/>
              </a:rPr>
              <a:t> pojawia się tylko wewnątrz definicji klasy.</a:t>
            </a:r>
          </a:p>
          <a:p>
            <a:pPr marL="342900" indent="-342900" algn="just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pl-PL" sz="2200" dirty="0">
                <a:latin typeface="Calibri" panose="020F0502020204030204" pitchFamily="34" charset="0"/>
              </a:rPr>
              <a:t>Funkcja może być zaprzyjaźniona z wieloma klasami.</a:t>
            </a:r>
          </a:p>
        </p:txBody>
      </p:sp>
    </p:spTree>
    <p:extLst>
      <p:ext uri="{BB962C8B-B14F-4D97-AF65-F5344CB8AC3E}">
        <p14:creationId xmlns:p14="http://schemas.microsoft.com/office/powerpoint/2010/main" val="1567039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Users\Volfek\Desktop\ab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73302" y="285728"/>
            <a:ext cx="767691" cy="642942"/>
          </a:xfrm>
          <a:prstGeom prst="rect">
            <a:avLst/>
          </a:prstGeom>
          <a:noFill/>
        </p:spPr>
      </p:pic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9</a:t>
            </a:fld>
            <a:endParaRPr kumimoji="0" lang="en-US" dirty="0"/>
          </a:p>
        </p:txBody>
      </p:sp>
      <p:sp>
        <p:nvSpPr>
          <p:cNvPr id="10" name="pole tekstowe 9"/>
          <p:cNvSpPr txBox="1"/>
          <p:nvPr/>
        </p:nvSpPr>
        <p:spPr>
          <a:xfrm>
            <a:off x="428596" y="571480"/>
            <a:ext cx="542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Funkcje zaprzyjaźnione</a:t>
            </a:r>
            <a:endParaRPr lang="pl-PL" sz="2400" i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428596" y="285728"/>
            <a:ext cx="4286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Klasy</a:t>
            </a:r>
          </a:p>
        </p:txBody>
      </p:sp>
      <p:sp>
        <p:nvSpPr>
          <p:cNvPr id="9" name="Symbol zastępczy stopki 7"/>
          <p:cNvSpPr>
            <a:spLocks noGrp="1"/>
          </p:cNvSpPr>
          <p:nvPr>
            <p:ph type="ftr" sz="quarter" idx="11"/>
          </p:nvPr>
        </p:nvSpPr>
        <p:spPr>
          <a:xfrm>
            <a:off x="3786182" y="6357958"/>
            <a:ext cx="5000660" cy="365760"/>
          </a:xfrm>
        </p:spPr>
        <p:txBody>
          <a:bodyPr/>
          <a:lstStyle/>
          <a:p>
            <a:r>
              <a:rPr kumimoji="0" lang="pl-PL" sz="900" i="1" dirty="0"/>
              <a:t>dr Artur Bartoszewski  - </a:t>
            </a:r>
            <a:r>
              <a:rPr lang="pl-PL" sz="900" i="1" dirty="0"/>
              <a:t>Programowanie obiektowe</a:t>
            </a:r>
            <a:r>
              <a:rPr kumimoji="0" lang="pl-PL" sz="900" i="1" dirty="0"/>
              <a:t>, sem. 1I - WYKŁAD</a:t>
            </a:r>
            <a:endParaRPr kumimoji="0" lang="en-US" sz="900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 cstate="print"/>
          <a:srcRect l="16280"/>
          <a:stretch/>
        </p:blipFill>
        <p:spPr bwMode="auto">
          <a:xfrm>
            <a:off x="1115616" y="1401090"/>
            <a:ext cx="4943346" cy="2615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pole tekstowe 10"/>
          <p:cNvSpPr txBox="1"/>
          <p:nvPr/>
        </p:nvSpPr>
        <p:spPr>
          <a:xfrm>
            <a:off x="3995936" y="1209307"/>
            <a:ext cx="4936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latin typeface="Calibri" panose="020F0502020204030204" pitchFamily="34" charset="0"/>
              </a:rPr>
              <a:t>Funkcja „</a:t>
            </a:r>
            <a:r>
              <a:rPr lang="pl-PL" b="1" i="1" dirty="0">
                <a:latin typeface="Calibri" panose="020F0502020204030204" pitchFamily="34" charset="0"/>
              </a:rPr>
              <a:t>funkcja()</a:t>
            </a:r>
            <a:r>
              <a:rPr lang="pl-PL" dirty="0">
                <a:latin typeface="Calibri" panose="020F0502020204030204" pitchFamily="34" charset="0"/>
              </a:rPr>
              <a:t>” jest zaprzyjaźniona z klasą „</a:t>
            </a:r>
            <a:r>
              <a:rPr lang="pl-PL" b="1" i="1" dirty="0">
                <a:latin typeface="Calibri" panose="020F0502020204030204" pitchFamily="34" charset="0"/>
              </a:rPr>
              <a:t>A</a:t>
            </a:r>
            <a:r>
              <a:rPr lang="pl-PL" dirty="0">
                <a:latin typeface="Calibri" panose="020F0502020204030204" pitchFamily="34" charset="0"/>
              </a:rPr>
              <a:t>”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1B8A2A67-1E30-D7CF-36DB-3AD09B8C25DD}"/>
              </a:ext>
            </a:extLst>
          </p:cNvPr>
          <p:cNvSpPr txBox="1"/>
          <p:nvPr/>
        </p:nvSpPr>
        <p:spPr>
          <a:xfrm>
            <a:off x="2964716" y="3573016"/>
            <a:ext cx="58251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Calibri" panose="020F0502020204030204" pitchFamily="34" charset="0"/>
              </a:rPr>
              <a:t>Aby funkcja miała możliwość modyfikacji pól klasy obiekt, dla którego zostanie wywołana powinien być przekazany przez </a:t>
            </a:r>
            <a:r>
              <a:rPr lang="pl-P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referencję „&amp;”</a:t>
            </a:r>
            <a:r>
              <a:rPr lang="pl-PL" dirty="0">
                <a:latin typeface="Calibri" panose="020F0502020204030204" pitchFamily="34" charset="0"/>
              </a:rPr>
              <a:t>.</a:t>
            </a:r>
          </a:p>
          <a:p>
            <a:r>
              <a:rPr lang="pl-PL" dirty="0">
                <a:latin typeface="Calibri" panose="020F0502020204030204" pitchFamily="34" charset="0"/>
              </a:rPr>
              <a:t>Inaczej przekazany zostanie on przez wartość, co oznacza, że będzie funkcja będzie pracowała na kopii obiektu. Jest o możliwe, ale stwarza pewne komplikacje.</a:t>
            </a:r>
          </a:p>
          <a:p>
            <a:pPr marL="285750" indent="-285750">
              <a:buFontTx/>
              <a:buChar char="-"/>
            </a:pPr>
            <a:r>
              <a:rPr lang="pl-PL" dirty="0">
                <a:latin typeface="Calibri" panose="020F0502020204030204" pitchFamily="34" charset="0"/>
              </a:rPr>
              <a:t>Funkcja ma realnie tylko możliwość odczytu wartości pól.</a:t>
            </a:r>
          </a:p>
          <a:p>
            <a:pPr marL="285750" indent="-285750">
              <a:buFontTx/>
              <a:buChar char="-"/>
            </a:pPr>
            <a:r>
              <a:rPr lang="pl-PL" dirty="0">
                <a:latin typeface="Calibri" panose="020F0502020204030204" pitchFamily="34" charset="0"/>
              </a:rPr>
              <a:t>Podczas usuwania kopii obiektu wykonany zostanie jego destruktor.</a:t>
            </a:r>
          </a:p>
        </p:txBody>
      </p:sp>
    </p:spTree>
    <p:extLst>
      <p:ext uri="{BB962C8B-B14F-4D97-AF65-F5344CB8AC3E}">
        <p14:creationId xmlns:p14="http://schemas.microsoft.com/office/powerpoint/2010/main" val="37996442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17177</TotalTime>
  <Words>1717</Words>
  <Application>Microsoft Office PowerPoint</Application>
  <PresentationFormat>Pokaz na ekranie (4:3)</PresentationFormat>
  <Paragraphs>285</Paragraphs>
  <Slides>19</Slides>
  <Notes>19</Notes>
  <HiddenSlides>0</HiddenSlides>
  <MMClips>0</MMClips>
  <ScaleCrop>false</ScaleCrop>
  <HeadingPairs>
    <vt:vector size="6" baseType="variant">
      <vt:variant>
        <vt:lpstr>Używane czcionki</vt:lpstr>
      </vt:variant>
      <vt:variant>
        <vt:i4>9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19</vt:i4>
      </vt:variant>
    </vt:vector>
  </HeadingPairs>
  <TitlesOfParts>
    <vt:vector size="29" baseType="lpstr">
      <vt:lpstr>Arial</vt:lpstr>
      <vt:lpstr>Bookman Old Style</vt:lpstr>
      <vt:lpstr>Calibri</vt:lpstr>
      <vt:lpstr>Consolas</vt:lpstr>
      <vt:lpstr>Courier New</vt:lpstr>
      <vt:lpstr>Georgia</vt:lpstr>
      <vt:lpstr>Gill Sans MT</vt:lpstr>
      <vt:lpstr>Wingdings</vt:lpstr>
      <vt:lpstr>Wingdings 3</vt:lpstr>
      <vt:lpstr>Origin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Podstawy programowania - wykład 3</dc:title>
  <dc:subject>Tablice; łańcuchy; procedury i funkcje</dc:subject>
  <dc:creator>Artur Bartoszewski</dc:creator>
  <cp:keywords>Tablice; łańcuchy; procedury i funkcje</cp:keywords>
  <cp:lastModifiedBy>Artur B</cp:lastModifiedBy>
  <cp:revision>745</cp:revision>
  <dcterms:created xsi:type="dcterms:W3CDTF">2009-02-27T21:32:09Z</dcterms:created>
  <dcterms:modified xsi:type="dcterms:W3CDTF">2023-04-06T14:33:45Z</dcterms:modified>
</cp:coreProperties>
</file>