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7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D3453-DD4C-4DD3-8B35-A45E3C4E7F68}" type="datetimeFigureOut">
              <a:rPr lang="nl-NL" smtClean="0"/>
              <a:t>10/09/18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5836-197D-4BE1-8B4A-3AA331BF22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15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5836-197D-4BE1-8B4A-3AA331BF22D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81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nl-NL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AD6766-4763-4048-8EFC-892D1AA72C71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CC039B-1D4A-D146-881A-D2227729969D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759446-3FED-5141-BAEC-C5735E5F24DA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>
              <a:latin typeface="Calibri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B49EC3-BDB5-A74B-B404-B3B8000996B0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42C898-C821-E445-AB3D-7B3CD6C74BEC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166B31-8AC8-7840-8A3F-132EC4CE7716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>
                <a:latin typeface="Calibri" charset="0"/>
              </a:rPr>
              <a:t>Kort even melden dat het rekenen met gebroken getallen kan, maar dat het kostbaar is. Dit heeft te maken met het feit dat er geen 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3E4380-1A63-CF47-9372-7A1AB6AF11BC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>
                <a:latin typeface="Calibri" charset="0"/>
              </a:rPr>
              <a:t>Kort even melden dat het rekenen met gebroken getallen kan, maar dat het kostbaar is. Dit heeft te maken met het feit dat er geen 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7EC340-2CF2-B742-8E77-2C79D986899B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68A3C2-6281-48D5-A7EB-194051E417F3}" type="datetimeFigureOut">
              <a:rPr lang="en-US"/>
              <a:pPr/>
              <a:t>10/09/18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DA29E-3ABA-457E-8FE7-10183B87608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94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76AEE9-0979-4979-81C7-36793DB08534}" type="datetimeFigureOut">
              <a:rPr lang="en-US"/>
              <a:pPr/>
              <a:t>10/09/18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C769D-9CF7-4275-B085-6B2FC3FF8A9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8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4C9440-5EB4-444C-AE5A-A28F69E37DFB}" type="datetimeFigureOut">
              <a:rPr lang="en-US"/>
              <a:pPr/>
              <a:t>10/09/18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D93CE-6738-4ED2-BF51-990D779AF3B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67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9DFB28-966B-47D3-82E0-FC63028912AC}" type="datetimeFigureOut">
              <a:rPr lang="en-US"/>
              <a:pPr/>
              <a:t>10/09/18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1CCB4-10FE-4033-95E0-82E9A00A7BA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228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8B931F-D164-4A0E-AEBA-BD4014F2B22A}" type="datetimeFigureOut">
              <a:rPr lang="en-US"/>
              <a:pPr/>
              <a:t>10/09/18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907B2-88FF-4F8C-983E-30F320B97C8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02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D73BC6-26D3-4138-8518-D8B520A9E2F1}" type="datetimeFigureOut">
              <a:rPr lang="en-US"/>
              <a:pPr/>
              <a:t>10/09/18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44033-2B80-4811-B15C-3A6A028BEA3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97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BB1AE3-4B14-4FA1-BF9E-F9C0C24287BF}" type="datetimeFigureOut">
              <a:rPr lang="en-US"/>
              <a:pPr/>
              <a:t>10/09/18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88B08-8CD4-46BC-BCF4-A42A455D092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14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E1C991-49AC-40A3-B23C-522F70E68E32}" type="datetimeFigureOut">
              <a:rPr lang="en-US"/>
              <a:pPr/>
              <a:t>10/09/18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AFF54-0454-45B9-9C35-E7A1A1AEBF0E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099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3C99CC-B001-4626-969C-EFC4ED3B6178}" type="datetimeFigureOut">
              <a:rPr lang="en-US"/>
              <a:pPr/>
              <a:t>10/09/18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9952C-4375-48B3-B02D-A738C3300638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10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32E938-FBBA-4871-8457-2364C0988F45}" type="datetimeFigureOut">
              <a:rPr lang="en-US"/>
              <a:pPr/>
              <a:t>10/09/18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8EAC5-40B2-4A8A-8501-CB7362BD8C9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27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40C444-B6AD-478C-9168-E98F10BF0E0C}" type="datetimeFigureOut">
              <a:rPr lang="en-US"/>
              <a:pPr/>
              <a:t>10/09/18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907F2-1BD9-4F3F-B04E-F5081DDAAE0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4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5DBEF89-CEF7-40AA-8E0F-EE2C69EA355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3" name="TextBox 2"/>
          <p:cNvSpPr txBox="1"/>
          <p:nvPr userDrawn="1"/>
        </p:nvSpPr>
        <p:spPr>
          <a:xfrm rot="16200000">
            <a:off x="-136551" y="965320"/>
            <a:ext cx="580379" cy="324256"/>
          </a:xfrm>
          <a:prstGeom prst="rect">
            <a:avLst/>
          </a:prstGeom>
          <a:solidFill>
            <a:schemeClr val="tx1"/>
          </a:solidFill>
        </p:spPr>
        <p:txBody>
          <a:bodyPr wrap="square" tIns="46800" bIns="0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 Light"/>
          <a:ea typeface="MS PGothic" pitchFamily="34" charset="-128"/>
          <a:cs typeface="Gill Sans Light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Gill Sans Light"/>
          <a:ea typeface="MS PGothic" pitchFamily="34" charset="-128"/>
          <a:cs typeface="Gill Sans Light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Gill Sans Light"/>
          <a:ea typeface="MS PGothic" pitchFamily="34" charset="-128"/>
          <a:cs typeface="Gill Sans Ligh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Gill Sans Light"/>
          <a:ea typeface="MS PGothic" pitchFamily="34" charset="-128"/>
          <a:cs typeface="Gill Sans Ligh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Gill Sans Light"/>
          <a:ea typeface="MS PGothic" pitchFamily="34" charset="-128"/>
          <a:cs typeface="Gill Sans Ligh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Gill Sans Light"/>
          <a:ea typeface="MS PGothic" pitchFamily="34" charset="-128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Line 4"/>
          <p:cNvSpPr>
            <a:spLocks noChangeShapeType="1"/>
          </p:cNvSpPr>
          <p:nvPr/>
        </p:nvSpPr>
        <p:spPr bwMode="auto">
          <a:xfrm>
            <a:off x="900113" y="4005263"/>
            <a:ext cx="78486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Gill Sans Light" charset="0"/>
              </a:rPr>
              <a:t>Programmeren in C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8" y="2699042"/>
            <a:ext cx="76200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48099" y="1208353"/>
            <a:ext cx="2515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latin typeface="Gill Sans Light"/>
                <a:cs typeface="Gill Sans Light"/>
              </a:rPr>
              <a:t>Pointers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5EA33EBF-983E-AB4F-9608-A515688BE43E}" type="slidenum">
              <a:rPr lang="nl-NL" sz="1200"/>
              <a:pPr algn="ctr" eaLnBrk="1" hangingPunct="1"/>
              <a:t>10</a:t>
            </a:fld>
            <a:endParaRPr lang="nl-NL" sz="12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Intialisatie van pointers</a:t>
            </a:r>
            <a:endParaRPr lang="nl-NL" sz="3600">
              <a:latin typeface="Calibri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6477000" cy="2943225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int* waarWijsIkNaar;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int* remi;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remi = NULL;  //speciale waarde die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             //aangeeft dat de pointer 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             //niet gevuld is</a:t>
            </a:r>
          </a:p>
        </p:txBody>
      </p:sp>
      <p:sp>
        <p:nvSpPr>
          <p:cNvPr id="34820" name="Content Placeholder 2"/>
          <p:cNvSpPr txBox="1">
            <a:spLocks/>
          </p:cNvSpPr>
          <p:nvPr/>
        </p:nvSpPr>
        <p:spPr bwMode="auto">
          <a:xfrm>
            <a:off x="1066800" y="1828800"/>
            <a:ext cx="7086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</a:rPr>
              <a:t>Een ongeinitialiseerde pointer wijst naar niets! (of eingelijk naar een random plaats)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</a:rPr>
              <a:t>Goed gebruik: initialiseer met NULL!</a:t>
            </a:r>
          </a:p>
        </p:txBody>
      </p:sp>
    </p:spTree>
    <p:extLst>
      <p:ext uri="{BB962C8B-B14F-4D97-AF65-F5344CB8AC3E}">
        <p14:creationId xmlns:p14="http://schemas.microsoft.com/office/powerpoint/2010/main" val="266500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versie: </a:t>
            </a:r>
            <a:r>
              <a:rPr lang="nl-NL" sz="1200">
                <a:solidFill>
                  <a:srgbClr val="898989"/>
                </a:solidFill>
                <a:latin typeface="Calibri" charset="0"/>
              </a:rPr>
              <a:t>16 aug 2007</a:t>
            </a:r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rPr>
              <a:t>week 1: introductie in de technische informatica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 pagina </a:t>
            </a:r>
            <a:fld id="{0176ACB0-AE09-FC41-A0B4-E212C44425E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>
                <a:latin typeface="Calibri" charset="0"/>
              </a:rPr>
              <a:t>Pointers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>
                <a:latin typeface="Calibri" charset="0"/>
              </a:rPr>
              <a:t>Een pointer is een variabele waarin je een geheugenadres op kunt slaan.</a:t>
            </a:r>
          </a:p>
          <a:p>
            <a:pPr eaLnBrk="1" hangingPunct="1"/>
            <a:r>
              <a:rPr lang="en-US">
                <a:latin typeface="Calibri" charset="0"/>
              </a:rPr>
              <a:t>Een pointer wordt vaak gebruikt als </a:t>
            </a:r>
            <a:r>
              <a:rPr lang="ja-JP" altLang="en-US">
                <a:latin typeface="Calibri" charset="0"/>
              </a:rPr>
              <a:t>‘</a:t>
            </a:r>
            <a:r>
              <a:rPr lang="en-US" altLang="ja-JP">
                <a:latin typeface="Calibri" charset="0"/>
              </a:rPr>
              <a:t>verwijzing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 naar het geheugenadres </a:t>
            </a:r>
          </a:p>
          <a:p>
            <a:pPr eaLnBrk="1" hangingPunct="1"/>
            <a:r>
              <a:rPr lang="en-US">
                <a:latin typeface="Calibri" charset="0"/>
              </a:rPr>
              <a:t>Het is een soort </a:t>
            </a:r>
            <a:r>
              <a:rPr lang="ja-JP" altLang="en-US">
                <a:latin typeface="Calibri" charset="0"/>
              </a:rPr>
              <a:t>‘</a:t>
            </a:r>
            <a:r>
              <a:rPr lang="en-US" altLang="ja-JP">
                <a:latin typeface="Calibri" charset="0"/>
              </a:rPr>
              <a:t>snelkoppeling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 of symbolic link naar een variabele</a:t>
            </a:r>
          </a:p>
          <a:p>
            <a:pPr eaLnBrk="1" hangingPunct="1"/>
            <a:r>
              <a:rPr lang="en-US">
                <a:latin typeface="Calibri" charset="0"/>
              </a:rPr>
              <a:t>Werken met pointers is op zich niet moeilijk … je kunt er alleen HEEL onleesbare code mee schrijven als je niet netjes werkt</a:t>
            </a:r>
          </a:p>
        </p:txBody>
      </p:sp>
    </p:spTree>
    <p:extLst>
      <p:ext uri="{BB962C8B-B14F-4D97-AF65-F5344CB8AC3E}">
        <p14:creationId xmlns:p14="http://schemas.microsoft.com/office/powerpoint/2010/main" val="16534068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Pointers declareren</a:t>
            </a:r>
            <a:endParaRPr lang="nl-NL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 smtClean="0">
                <a:ea typeface="+mn-ea"/>
                <a:cs typeface="+mn-cs"/>
              </a:rPr>
              <a:t>Een</a:t>
            </a:r>
            <a:r>
              <a:rPr lang="en-US" sz="2800" dirty="0" smtClean="0">
                <a:ea typeface="+mn-ea"/>
                <a:cs typeface="+mn-cs"/>
              </a:rPr>
              <a:t> pointer </a:t>
            </a:r>
            <a:r>
              <a:rPr lang="en-US" sz="2800" dirty="0" err="1" smtClean="0">
                <a:ea typeface="+mn-ea"/>
                <a:cs typeface="+mn-cs"/>
              </a:rPr>
              <a:t>verwijst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naar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een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geheugenadres</a:t>
            </a:r>
            <a:r>
              <a:rPr lang="en-US" sz="2800" dirty="0" smtClean="0">
                <a:ea typeface="+mn-ea"/>
                <a:cs typeface="+mn-cs"/>
              </a:rPr>
              <a:t>, maar </a:t>
            </a:r>
            <a:r>
              <a:rPr lang="en-US" sz="2800" dirty="0" err="1" smtClean="0">
                <a:ea typeface="+mn-ea"/>
                <a:cs typeface="+mn-cs"/>
              </a:rPr>
              <a:t>feitelijk</a:t>
            </a:r>
            <a:r>
              <a:rPr lang="en-US" sz="2800" dirty="0" smtClean="0">
                <a:ea typeface="+mn-ea"/>
                <a:cs typeface="+mn-cs"/>
              </a:rPr>
              <a:t> is het </a:t>
            </a:r>
            <a:r>
              <a:rPr lang="en-US" sz="2800" dirty="0" err="1" smtClean="0">
                <a:ea typeface="+mn-ea"/>
                <a:cs typeface="+mn-cs"/>
              </a:rPr>
              <a:t>een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verwijzing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naar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een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andere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variabele</a:t>
            </a:r>
            <a:r>
              <a:rPr lang="en-US" sz="2800" dirty="0" smtClean="0">
                <a:ea typeface="+mn-ea"/>
                <a:cs typeface="+mn-cs"/>
              </a:rPr>
              <a:t>. </a:t>
            </a:r>
            <a:endParaRPr lang="nl-NL" sz="280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sz="2800" dirty="0" err="1" smtClean="0">
                <a:ea typeface="+mn-ea"/>
                <a:cs typeface="+mn-cs"/>
              </a:rPr>
              <a:t>Bij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declaratie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geef</a:t>
            </a:r>
            <a:r>
              <a:rPr lang="en-US" sz="2800" dirty="0" smtClean="0">
                <a:ea typeface="+mn-ea"/>
                <a:cs typeface="+mn-cs"/>
              </a:rPr>
              <a:t> je </a:t>
            </a:r>
            <a:r>
              <a:rPr lang="en-US" sz="2800" dirty="0" err="1" smtClean="0">
                <a:ea typeface="+mn-ea"/>
                <a:cs typeface="+mn-cs"/>
              </a:rPr>
              <a:t>aan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dat</a:t>
            </a:r>
            <a:r>
              <a:rPr lang="en-US" sz="2800" dirty="0" smtClean="0">
                <a:ea typeface="+mn-ea"/>
                <a:cs typeface="+mn-cs"/>
              </a:rPr>
              <a:t> het </a:t>
            </a:r>
            <a:r>
              <a:rPr lang="en-US" sz="2800" dirty="0" err="1" smtClean="0">
                <a:ea typeface="+mn-ea"/>
                <a:cs typeface="+mn-cs"/>
              </a:rPr>
              <a:t>gaat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om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een</a:t>
            </a:r>
            <a:r>
              <a:rPr lang="en-US" sz="2800" dirty="0" smtClean="0">
                <a:ea typeface="+mn-ea"/>
                <a:cs typeface="+mn-cs"/>
              </a:rPr>
              <a:t> pointer, en </a:t>
            </a:r>
            <a:r>
              <a:rPr lang="en-US" sz="2800" dirty="0" err="1" smtClean="0">
                <a:ea typeface="+mn-ea"/>
                <a:cs typeface="+mn-cs"/>
              </a:rPr>
              <a:t>geef</a:t>
            </a:r>
            <a:r>
              <a:rPr lang="en-US" sz="2800" dirty="0" smtClean="0">
                <a:ea typeface="+mn-ea"/>
                <a:cs typeface="+mn-cs"/>
              </a:rPr>
              <a:t> je </a:t>
            </a:r>
            <a:r>
              <a:rPr lang="en-US" sz="2800" dirty="0" err="1" smtClean="0">
                <a:ea typeface="+mn-ea"/>
                <a:cs typeface="+mn-cs"/>
              </a:rPr>
              <a:t>aan</a:t>
            </a:r>
            <a:r>
              <a:rPr lang="en-US" sz="2800" dirty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naar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err="1" smtClean="0">
                <a:ea typeface="+mn-ea"/>
                <a:cs typeface="+mn-cs"/>
              </a:rPr>
              <a:t>welk</a:t>
            </a:r>
            <a:r>
              <a:rPr lang="en-US" sz="2800" dirty="0" smtClean="0">
                <a:ea typeface="+mn-ea"/>
                <a:cs typeface="+mn-cs"/>
              </a:rPr>
              <a:t> type </a:t>
            </a:r>
            <a:r>
              <a:rPr lang="en-US" sz="2800" dirty="0" err="1" smtClean="0">
                <a:ea typeface="+mn-ea"/>
                <a:cs typeface="+mn-cs"/>
              </a:rPr>
              <a:t>deze</a:t>
            </a:r>
            <a:r>
              <a:rPr lang="en-US" sz="2800" dirty="0" smtClean="0">
                <a:ea typeface="+mn-ea"/>
                <a:cs typeface="+mn-cs"/>
              </a:rPr>
              <a:t> pointer </a:t>
            </a:r>
            <a:r>
              <a:rPr lang="en-US" sz="2800" dirty="0" err="1" smtClean="0">
                <a:ea typeface="+mn-ea"/>
                <a:cs typeface="+mn-cs"/>
              </a:rPr>
              <a:t>wijst</a:t>
            </a:r>
            <a:endParaRPr lang="en-US" sz="2800" dirty="0" smtClean="0">
              <a:ea typeface="+mn-ea"/>
              <a:cs typeface="+mn-cs"/>
            </a:endParaRPr>
          </a:p>
          <a:p>
            <a:pPr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b="1" dirty="0" err="1" smtClean="0">
                <a:latin typeface="Courier" pitchFamily="49" charset="0"/>
                <a:ea typeface="+mn-ea"/>
                <a:cs typeface="+mn-cs"/>
              </a:rPr>
              <a:t>int</a:t>
            </a:r>
            <a:r>
              <a:rPr lang="en-US" sz="2400" b="1" dirty="0" smtClean="0">
                <a:latin typeface="Courier" pitchFamily="49" charset="0"/>
                <a:ea typeface="+mn-ea"/>
                <a:cs typeface="+mn-cs"/>
              </a:rPr>
              <a:t>* </a:t>
            </a:r>
            <a:r>
              <a:rPr lang="en-US" sz="2400" b="1" dirty="0" err="1" smtClean="0">
                <a:latin typeface="Courier" pitchFamily="49" charset="0"/>
                <a:ea typeface="+mn-ea"/>
                <a:cs typeface="+mn-cs"/>
              </a:rPr>
              <a:t>pijltjeNaarEenIntVar</a:t>
            </a:r>
            <a:r>
              <a:rPr lang="en-US" sz="2400" b="1" dirty="0" smtClean="0">
                <a:latin typeface="Courier" pitchFamily="49" charset="0"/>
                <a:ea typeface="+mn-ea"/>
                <a:cs typeface="+mn-cs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b="1" dirty="0" smtClean="0">
                <a:latin typeface="Courier" pitchFamily="49" charset="0"/>
                <a:ea typeface="+mn-ea"/>
                <a:cs typeface="+mn-cs"/>
              </a:rPr>
              <a:t>double *</a:t>
            </a:r>
            <a:r>
              <a:rPr lang="en-US" sz="2400" b="1" dirty="0" err="1" smtClean="0">
                <a:latin typeface="Courier" pitchFamily="49" charset="0"/>
                <a:ea typeface="+mn-ea"/>
                <a:cs typeface="+mn-cs"/>
              </a:rPr>
              <a:t>gemiddeldePtr</a:t>
            </a:r>
            <a:r>
              <a:rPr lang="en-US" sz="2400" b="1" dirty="0" smtClean="0">
                <a:latin typeface="Courier" pitchFamily="49" charset="0"/>
                <a:ea typeface="+mn-ea"/>
                <a:cs typeface="+mn-cs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b="1" dirty="0" smtClean="0">
                <a:latin typeface="Courier" pitchFamily="49" charset="0"/>
                <a:ea typeface="+mn-ea"/>
                <a:cs typeface="+mn-cs"/>
              </a:rPr>
              <a:t>char *</a:t>
            </a:r>
            <a:r>
              <a:rPr lang="en-US" sz="2400" b="1" dirty="0" err="1" smtClean="0">
                <a:latin typeface="Courier" pitchFamily="49" charset="0"/>
                <a:ea typeface="+mn-ea"/>
                <a:cs typeface="+mn-cs"/>
              </a:rPr>
              <a:t>wijzertjeNaarEenTekst</a:t>
            </a:r>
            <a:r>
              <a:rPr lang="en-US" sz="2400" b="1" dirty="0" smtClean="0">
                <a:latin typeface="Courier" pitchFamily="49" charset="0"/>
                <a:ea typeface="+mn-ea"/>
                <a:cs typeface="+mn-cs"/>
              </a:rPr>
              <a:t>;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Let op: * mag </a:t>
            </a:r>
            <a:r>
              <a:rPr lang="en-US" sz="2400" dirty="0" err="1" smtClean="0">
                <a:ea typeface="+mn-ea"/>
              </a:rPr>
              <a:t>zowel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dirty="0" err="1" smtClean="0">
                <a:ea typeface="+mn-ea"/>
              </a:rPr>
              <a:t>tegen</a:t>
            </a:r>
            <a:r>
              <a:rPr lang="en-US" sz="2400" dirty="0" smtClean="0">
                <a:ea typeface="+mn-ea"/>
              </a:rPr>
              <a:t> het type </a:t>
            </a:r>
            <a:r>
              <a:rPr lang="en-US" sz="2400" dirty="0" err="1" smtClean="0">
                <a:ea typeface="+mn-ea"/>
              </a:rPr>
              <a:t>als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dirty="0" err="1" smtClean="0">
                <a:ea typeface="+mn-ea"/>
              </a:rPr>
              <a:t>naam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dirty="0" err="1" smtClean="0">
                <a:ea typeface="+mn-ea"/>
              </a:rPr>
              <a:t>worden</a:t>
            </a:r>
            <a:r>
              <a:rPr lang="en-US" sz="2400" dirty="0" smtClean="0">
                <a:ea typeface="+mn-ea"/>
              </a:rPr>
              <a:t> </a:t>
            </a:r>
            <a:r>
              <a:rPr lang="en-US" sz="2400" dirty="0" err="1" smtClean="0">
                <a:ea typeface="+mn-ea"/>
              </a:rPr>
              <a:t>gezet</a:t>
            </a:r>
            <a:r>
              <a:rPr lang="en-US" sz="2400" dirty="0" smtClean="0"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289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523DD821-F984-3746-9DCB-CBBCF69DBF80}" type="slidenum">
              <a:rPr lang="nl-NL" sz="1200"/>
              <a:pPr algn="ctr" eaLnBrk="1" hangingPunct="1"/>
              <a:t>4</a:t>
            </a:fld>
            <a:endParaRPr lang="nl-NL" sz="12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nl-NL" sz="3600">
                <a:latin typeface="Calibri" charset="0"/>
              </a:rPr>
              <a:t>Declaraties variabelen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9988"/>
            <a:ext cx="8229600" cy="2943225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nl-NL" sz="2000" b="1">
                <a:latin typeface="Courier New" charset="0"/>
              </a:rPr>
              <a:t>int res; 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int* wijzerNaarRes;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res = 23;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wijzerNaarRes = &amp;res;  //verwijs naar var res</a:t>
            </a:r>
            <a:endParaRPr lang="nl-NL" sz="2000" b="1">
              <a:latin typeface="Courier New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08650" y="4267200"/>
            <a:ext cx="2836863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23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22533" name="TextBox 3"/>
          <p:cNvSpPr txBox="1">
            <a:spLocks noChangeArrowheads="1"/>
          </p:cNvSpPr>
          <p:nvPr/>
        </p:nvSpPr>
        <p:spPr bwMode="auto">
          <a:xfrm>
            <a:off x="4811713" y="43545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$1000</a:t>
            </a:r>
            <a:endParaRPr lang="nl-NL" sz="1800"/>
          </a:p>
        </p:txBody>
      </p:sp>
      <p:sp>
        <p:nvSpPr>
          <p:cNvPr id="24" name="Rectangle 23"/>
          <p:cNvSpPr/>
          <p:nvPr/>
        </p:nvSpPr>
        <p:spPr>
          <a:xfrm>
            <a:off x="6408738" y="22860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>
              <a:solidFill>
                <a:schemeClr val="tx2"/>
              </a:solidFill>
            </a:endParaRPr>
          </a:p>
        </p:txBody>
      </p:sp>
      <p:sp>
        <p:nvSpPr>
          <p:cNvPr id="22535" name="TextBox 26"/>
          <p:cNvSpPr txBox="1">
            <a:spLocks noChangeArrowheads="1"/>
          </p:cNvSpPr>
          <p:nvPr/>
        </p:nvSpPr>
        <p:spPr bwMode="auto">
          <a:xfrm>
            <a:off x="5494338" y="22860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$1010</a:t>
            </a:r>
            <a:endParaRPr lang="nl-NL" sz="1800"/>
          </a:p>
        </p:txBody>
      </p:sp>
      <p:sp>
        <p:nvSpPr>
          <p:cNvPr id="22536" name="Content Placeholder 2"/>
          <p:cNvSpPr txBox="1">
            <a:spLocks/>
          </p:cNvSpPr>
          <p:nvPr/>
        </p:nvSpPr>
        <p:spPr bwMode="auto">
          <a:xfrm>
            <a:off x="304800" y="1600200"/>
            <a:ext cx="243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</a:rPr>
              <a:t>Declaratie</a:t>
            </a:r>
          </a:p>
        </p:txBody>
      </p:sp>
      <p:sp>
        <p:nvSpPr>
          <p:cNvPr id="22537" name="Content Placeholder 2"/>
          <p:cNvSpPr txBox="1">
            <a:spLocks/>
          </p:cNvSpPr>
          <p:nvPr/>
        </p:nvSpPr>
        <p:spPr bwMode="auto">
          <a:xfrm>
            <a:off x="381000" y="3505200"/>
            <a:ext cx="358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</a:rPr>
              <a:t>Toekenning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sz="2800">
                <a:latin typeface="Calibri" charset="0"/>
              </a:rPr>
              <a:t>Middels &amp; teken</a:t>
            </a:r>
          </a:p>
        </p:txBody>
      </p:sp>
      <p:sp>
        <p:nvSpPr>
          <p:cNvPr id="22538" name="TextBox 29"/>
          <p:cNvSpPr txBox="1">
            <a:spLocks noChangeArrowheads="1"/>
          </p:cNvSpPr>
          <p:nvPr/>
        </p:nvSpPr>
        <p:spPr bwMode="auto">
          <a:xfrm>
            <a:off x="5708650" y="3962400"/>
            <a:ext cx="506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res</a:t>
            </a:r>
            <a:endParaRPr lang="nl-NL" sz="1800"/>
          </a:p>
        </p:txBody>
      </p:sp>
      <p:sp>
        <p:nvSpPr>
          <p:cNvPr id="22539" name="TextBox 30"/>
          <p:cNvSpPr txBox="1">
            <a:spLocks noChangeArrowheads="1"/>
          </p:cNvSpPr>
          <p:nvPr/>
        </p:nvSpPr>
        <p:spPr bwMode="auto">
          <a:xfrm>
            <a:off x="6392863" y="1920875"/>
            <a:ext cx="168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wijzerNaarRes</a:t>
            </a:r>
            <a:endParaRPr lang="nl-NL" sz="18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094538" y="2552700"/>
            <a:ext cx="0" cy="17145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5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F5FFB058-55CC-D640-8889-D1B5E5B38E7A}" type="slidenum">
              <a:rPr lang="nl-NL" sz="1200"/>
              <a:pPr algn="ctr" eaLnBrk="1" hangingPunct="1"/>
              <a:t>5</a:t>
            </a:fld>
            <a:endParaRPr lang="nl-NL" sz="12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nl-NL" sz="3600">
                <a:latin typeface="Calibri" charset="0"/>
              </a:rPr>
              <a:t>Declaraties variabelen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9988"/>
            <a:ext cx="8229600" cy="2943225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nl-NL" sz="2000" b="1">
                <a:latin typeface="Courier New" charset="0"/>
              </a:rPr>
              <a:t>int res; 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int* wijzerNaarRes;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res = 23;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wijzerNaarRes = &amp;res;  //Het adres van res!</a:t>
            </a:r>
            <a:endParaRPr lang="nl-NL" sz="2000" b="1">
              <a:latin typeface="Courier New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08650" y="4267200"/>
            <a:ext cx="2836863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23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24581" name="TextBox 3"/>
          <p:cNvSpPr txBox="1">
            <a:spLocks noChangeArrowheads="1"/>
          </p:cNvSpPr>
          <p:nvPr/>
        </p:nvSpPr>
        <p:spPr bwMode="auto">
          <a:xfrm>
            <a:off x="4811713" y="43545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$1000</a:t>
            </a:r>
            <a:endParaRPr lang="nl-NL" sz="1800"/>
          </a:p>
        </p:txBody>
      </p:sp>
      <p:sp>
        <p:nvSpPr>
          <p:cNvPr id="24" name="Rectangle 23"/>
          <p:cNvSpPr/>
          <p:nvPr/>
        </p:nvSpPr>
        <p:spPr>
          <a:xfrm>
            <a:off x="6408738" y="22860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1000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24583" name="TextBox 26"/>
          <p:cNvSpPr txBox="1">
            <a:spLocks noChangeArrowheads="1"/>
          </p:cNvSpPr>
          <p:nvPr/>
        </p:nvSpPr>
        <p:spPr bwMode="auto">
          <a:xfrm>
            <a:off x="5494338" y="22860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$1010</a:t>
            </a:r>
            <a:endParaRPr lang="nl-NL" sz="1800"/>
          </a:p>
        </p:txBody>
      </p:sp>
      <p:sp>
        <p:nvSpPr>
          <p:cNvPr id="24584" name="Content Placeholder 2"/>
          <p:cNvSpPr txBox="1">
            <a:spLocks/>
          </p:cNvSpPr>
          <p:nvPr/>
        </p:nvSpPr>
        <p:spPr bwMode="auto">
          <a:xfrm>
            <a:off x="304800" y="1600200"/>
            <a:ext cx="243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</a:rPr>
              <a:t>Declaratie</a:t>
            </a:r>
          </a:p>
        </p:txBody>
      </p:sp>
      <p:sp>
        <p:nvSpPr>
          <p:cNvPr id="24585" name="Content Placeholder 2"/>
          <p:cNvSpPr txBox="1">
            <a:spLocks/>
          </p:cNvSpPr>
          <p:nvPr/>
        </p:nvSpPr>
        <p:spPr bwMode="auto">
          <a:xfrm>
            <a:off x="381000" y="3505200"/>
            <a:ext cx="358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</a:rPr>
              <a:t>Toekenning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sz="2800">
                <a:latin typeface="Calibri" charset="0"/>
              </a:rPr>
              <a:t>Middels &amp; teken</a:t>
            </a:r>
          </a:p>
        </p:txBody>
      </p:sp>
      <p:sp>
        <p:nvSpPr>
          <p:cNvPr id="24586" name="TextBox 29"/>
          <p:cNvSpPr txBox="1">
            <a:spLocks noChangeArrowheads="1"/>
          </p:cNvSpPr>
          <p:nvPr/>
        </p:nvSpPr>
        <p:spPr bwMode="auto">
          <a:xfrm>
            <a:off x="5708650" y="3962400"/>
            <a:ext cx="506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res</a:t>
            </a:r>
            <a:endParaRPr lang="nl-NL" sz="1800"/>
          </a:p>
        </p:txBody>
      </p:sp>
      <p:sp>
        <p:nvSpPr>
          <p:cNvPr id="24587" name="TextBox 30"/>
          <p:cNvSpPr txBox="1">
            <a:spLocks noChangeArrowheads="1"/>
          </p:cNvSpPr>
          <p:nvPr/>
        </p:nvSpPr>
        <p:spPr bwMode="auto">
          <a:xfrm>
            <a:off x="6392863" y="1920875"/>
            <a:ext cx="168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wijzerNaarRes</a:t>
            </a:r>
            <a:endParaRPr lang="nl-NL" sz="18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94538" y="2552700"/>
            <a:ext cx="0" cy="1714500"/>
          </a:xfrm>
          <a:prstGeom prst="straightConnector1">
            <a:avLst/>
          </a:prstGeom>
          <a:ln w="57150">
            <a:solidFill>
              <a:schemeClr val="tx2">
                <a:lumMod val="20000"/>
                <a:lumOff val="8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16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85D95A6B-BDC9-1A40-AC5B-29ADFCBA7BA6}" type="slidenum">
              <a:rPr lang="nl-NL" sz="1200"/>
              <a:pPr algn="ctr" eaLnBrk="1" hangingPunct="1"/>
              <a:t>6</a:t>
            </a:fld>
            <a:endParaRPr lang="nl-NL" sz="12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nl-NL" sz="3600">
                <a:latin typeface="Calibri" charset="0"/>
              </a:rPr>
              <a:t>Declaraties variabelen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413250"/>
            <a:ext cx="8839200" cy="2943225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nl-NL" sz="2000" b="1">
                <a:latin typeface="Courier New" charset="0"/>
              </a:rPr>
              <a:t>int res; 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int* wijzerNaarRes;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wijzerNaarRes = &amp;res;  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printf(</a:t>
            </a:r>
            <a:r>
              <a:rPr lang="ja-JP" altLang="en-US" sz="2000" b="1">
                <a:latin typeface="Courier New" charset="0"/>
              </a:rPr>
              <a:t>“</a:t>
            </a:r>
            <a:r>
              <a:rPr lang="en-US" altLang="ja-JP" sz="2000" b="1">
                <a:latin typeface="Courier New" charset="0"/>
              </a:rPr>
              <a:t>waarde waar ptr naar wijst:%d</a:t>
            </a:r>
            <a:r>
              <a:rPr lang="ja-JP" altLang="en-US" sz="2000" b="1">
                <a:latin typeface="Courier New" charset="0"/>
              </a:rPr>
              <a:t>”</a:t>
            </a:r>
            <a:r>
              <a:rPr lang="en-US" altLang="ja-JP" sz="2000" b="1">
                <a:latin typeface="Courier New" charset="0"/>
              </a:rPr>
              <a:t>,*wijzerNaarRes);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</a:t>
            </a:r>
            <a:endParaRPr lang="nl-NL" sz="2000" b="1">
              <a:latin typeface="Courier New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08650" y="4267200"/>
            <a:ext cx="2836863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23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26629" name="TextBox 3"/>
          <p:cNvSpPr txBox="1">
            <a:spLocks noChangeArrowheads="1"/>
          </p:cNvSpPr>
          <p:nvPr/>
        </p:nvSpPr>
        <p:spPr bwMode="auto">
          <a:xfrm>
            <a:off x="4811713" y="43545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$1000</a:t>
            </a:r>
            <a:endParaRPr lang="nl-NL" sz="1800"/>
          </a:p>
        </p:txBody>
      </p:sp>
      <p:sp>
        <p:nvSpPr>
          <p:cNvPr id="24" name="Rectangle 23"/>
          <p:cNvSpPr/>
          <p:nvPr/>
        </p:nvSpPr>
        <p:spPr>
          <a:xfrm>
            <a:off x="6408738" y="22860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1000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26631" name="TextBox 26"/>
          <p:cNvSpPr txBox="1">
            <a:spLocks noChangeArrowheads="1"/>
          </p:cNvSpPr>
          <p:nvPr/>
        </p:nvSpPr>
        <p:spPr bwMode="auto">
          <a:xfrm>
            <a:off x="5494338" y="22860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$1010</a:t>
            </a:r>
            <a:endParaRPr lang="nl-NL" sz="1800"/>
          </a:p>
        </p:txBody>
      </p:sp>
      <p:sp>
        <p:nvSpPr>
          <p:cNvPr id="26632" name="Content Placeholder 2"/>
          <p:cNvSpPr txBox="1">
            <a:spLocks/>
          </p:cNvSpPr>
          <p:nvPr/>
        </p:nvSpPr>
        <p:spPr bwMode="auto">
          <a:xfrm>
            <a:off x="423863" y="1393825"/>
            <a:ext cx="480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</a:rPr>
              <a:t>Om via de pointer weer bij de data waar deze naar wijst te komen, gebruiken we ook het * teken</a:t>
            </a:r>
          </a:p>
        </p:txBody>
      </p:sp>
      <p:sp>
        <p:nvSpPr>
          <p:cNvPr id="26633" name="TextBox 29"/>
          <p:cNvSpPr txBox="1">
            <a:spLocks noChangeArrowheads="1"/>
          </p:cNvSpPr>
          <p:nvPr/>
        </p:nvSpPr>
        <p:spPr bwMode="auto">
          <a:xfrm>
            <a:off x="5708650" y="3962400"/>
            <a:ext cx="506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res</a:t>
            </a:r>
            <a:endParaRPr lang="nl-NL" sz="1800"/>
          </a:p>
        </p:txBody>
      </p:sp>
      <p:sp>
        <p:nvSpPr>
          <p:cNvPr id="26634" name="TextBox 30"/>
          <p:cNvSpPr txBox="1">
            <a:spLocks noChangeArrowheads="1"/>
          </p:cNvSpPr>
          <p:nvPr/>
        </p:nvSpPr>
        <p:spPr bwMode="auto">
          <a:xfrm>
            <a:off x="6392863" y="1920875"/>
            <a:ext cx="168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wijzerNaarRes</a:t>
            </a:r>
            <a:endParaRPr lang="nl-NL" sz="18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94538" y="2552700"/>
            <a:ext cx="0" cy="1714500"/>
          </a:xfrm>
          <a:prstGeom prst="straightConnector1">
            <a:avLst/>
          </a:prstGeom>
          <a:ln w="57150">
            <a:solidFill>
              <a:schemeClr val="tx2">
                <a:lumMod val="20000"/>
                <a:lumOff val="8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8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11B5A0A2-25BC-734D-82EE-7CC9A02883F8}" type="slidenum">
              <a:rPr lang="nl-NL" sz="1200"/>
              <a:pPr algn="ctr" eaLnBrk="1" hangingPunct="1"/>
              <a:t>7</a:t>
            </a:fld>
            <a:endParaRPr lang="nl-NL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Parameters bij functies</a:t>
            </a:r>
            <a:endParaRPr lang="nl-NL" sz="3600">
              <a:latin typeface="Calibri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5375"/>
            <a:ext cx="8229600" cy="2943225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nl-NL" sz="2000" b="1">
                <a:latin typeface="Courier New" charset="0"/>
              </a:rPr>
              <a:t>void square(int i)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nl-NL" sz="2000" b="1">
                <a:latin typeface="Courier New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nl-NL" sz="2000" b="1">
                <a:latin typeface="Courier New" charset="0"/>
              </a:rPr>
              <a:t> int result;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nl-NL" sz="2000" b="1">
                <a:latin typeface="Courier New" charset="0"/>
              </a:rPr>
              <a:t> result = i * i; 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i = result;</a:t>
            </a:r>
            <a:endParaRPr lang="nl-NL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void main()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 int j;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 j=7;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 square(j);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 printf(</a:t>
            </a:r>
            <a:r>
              <a:rPr lang="ja-JP" altLang="en-US" sz="2000" b="1">
                <a:latin typeface="Courier New" charset="0"/>
              </a:rPr>
              <a:t>“</a:t>
            </a:r>
            <a:r>
              <a:rPr lang="en-US" altLang="ja-JP" sz="2000" b="1">
                <a:latin typeface="Courier New" charset="0"/>
              </a:rPr>
              <a:t>%d\n</a:t>
            </a:r>
            <a:r>
              <a:rPr lang="ja-JP" altLang="en-US" sz="2000" b="1">
                <a:latin typeface="Courier New" charset="0"/>
              </a:rPr>
              <a:t>”</a:t>
            </a:r>
            <a:r>
              <a:rPr lang="en-US" altLang="ja-JP" sz="2000" b="1">
                <a:latin typeface="Courier New" charset="0"/>
              </a:rPr>
              <a:t>,j);  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 //welke waarde wordt geprint?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40400" y="1333500"/>
            <a:ext cx="3124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Geheugen</a:t>
            </a:r>
            <a:r>
              <a:rPr lang="en-US" dirty="0"/>
              <a:t> van main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6713538" y="21717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7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28678" name="TextBox 31"/>
          <p:cNvSpPr txBox="1">
            <a:spLocks noChangeArrowheads="1"/>
          </p:cNvSpPr>
          <p:nvPr/>
        </p:nvSpPr>
        <p:spPr bwMode="auto">
          <a:xfrm>
            <a:off x="5799138" y="2171700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$1010</a:t>
            </a:r>
            <a:endParaRPr lang="nl-NL" sz="1800"/>
          </a:p>
        </p:txBody>
      </p:sp>
      <p:sp>
        <p:nvSpPr>
          <p:cNvPr id="28679" name="TextBox 32"/>
          <p:cNvSpPr txBox="1">
            <a:spLocks noChangeArrowheads="1"/>
          </p:cNvSpPr>
          <p:nvPr/>
        </p:nvSpPr>
        <p:spPr bwMode="auto">
          <a:xfrm>
            <a:off x="6697663" y="1806575"/>
            <a:ext cx="236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j</a:t>
            </a:r>
            <a:endParaRPr lang="nl-NL" sz="1800"/>
          </a:p>
        </p:txBody>
      </p:sp>
      <p:sp>
        <p:nvSpPr>
          <p:cNvPr id="34" name="Rectangle 33"/>
          <p:cNvSpPr/>
          <p:nvPr/>
        </p:nvSpPr>
        <p:spPr>
          <a:xfrm>
            <a:off x="5737225" y="3657600"/>
            <a:ext cx="3124200" cy="236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Geheugen</a:t>
            </a:r>
            <a:r>
              <a:rPr lang="en-US" dirty="0"/>
              <a:t> van square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nl-NL" dirty="0"/>
          </a:p>
        </p:txBody>
      </p:sp>
      <p:sp>
        <p:nvSpPr>
          <p:cNvPr id="35" name="Rectangle 34"/>
          <p:cNvSpPr/>
          <p:nvPr/>
        </p:nvSpPr>
        <p:spPr>
          <a:xfrm>
            <a:off x="6710363" y="43434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7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28682" name="TextBox 35"/>
          <p:cNvSpPr txBox="1">
            <a:spLocks noChangeArrowheads="1"/>
          </p:cNvSpPr>
          <p:nvPr/>
        </p:nvSpPr>
        <p:spPr bwMode="auto">
          <a:xfrm>
            <a:off x="5795963" y="43434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$2004</a:t>
            </a:r>
            <a:endParaRPr lang="nl-NL" sz="1800"/>
          </a:p>
        </p:txBody>
      </p:sp>
      <p:sp>
        <p:nvSpPr>
          <p:cNvPr id="28683" name="TextBox 36"/>
          <p:cNvSpPr txBox="1">
            <a:spLocks noChangeArrowheads="1"/>
          </p:cNvSpPr>
          <p:nvPr/>
        </p:nvSpPr>
        <p:spPr bwMode="auto">
          <a:xfrm>
            <a:off x="6694488" y="3978275"/>
            <a:ext cx="236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</a:t>
            </a:r>
            <a:endParaRPr lang="nl-NL" sz="1800"/>
          </a:p>
        </p:txBody>
      </p:sp>
      <p:sp>
        <p:nvSpPr>
          <p:cNvPr id="38" name="Rectangle 37"/>
          <p:cNvSpPr/>
          <p:nvPr/>
        </p:nvSpPr>
        <p:spPr>
          <a:xfrm>
            <a:off x="6710363" y="53340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49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28685" name="TextBox 38"/>
          <p:cNvSpPr txBox="1">
            <a:spLocks noChangeArrowheads="1"/>
          </p:cNvSpPr>
          <p:nvPr/>
        </p:nvSpPr>
        <p:spPr bwMode="auto">
          <a:xfrm>
            <a:off x="5795963" y="53340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$2008</a:t>
            </a:r>
            <a:endParaRPr lang="nl-NL" sz="1800"/>
          </a:p>
        </p:txBody>
      </p:sp>
      <p:sp>
        <p:nvSpPr>
          <p:cNvPr id="28686" name="TextBox 39"/>
          <p:cNvSpPr txBox="1">
            <a:spLocks noChangeArrowheads="1"/>
          </p:cNvSpPr>
          <p:nvPr/>
        </p:nvSpPr>
        <p:spPr bwMode="auto">
          <a:xfrm>
            <a:off x="6694488" y="4968875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result</a:t>
            </a:r>
            <a:endParaRPr lang="nl-NL" sz="1800"/>
          </a:p>
        </p:txBody>
      </p:sp>
    </p:spTree>
    <p:extLst>
      <p:ext uri="{BB962C8B-B14F-4D97-AF65-F5344CB8AC3E}">
        <p14:creationId xmlns:p14="http://schemas.microsoft.com/office/powerpoint/2010/main" val="181719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AC5B1217-3B46-704A-A58C-3F174545E743}" type="slidenum">
              <a:rPr lang="nl-NL" sz="1200"/>
              <a:pPr algn="ctr" eaLnBrk="1" hangingPunct="1"/>
              <a:t>8</a:t>
            </a:fld>
            <a:endParaRPr lang="nl-NL" sz="12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Parameters bij functies</a:t>
            </a:r>
            <a:endParaRPr lang="nl-NL" sz="3600">
              <a:latin typeface="Calibri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5375"/>
            <a:ext cx="5029200" cy="2943225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nl-NL" sz="2000" b="1">
                <a:latin typeface="Courier New" charset="0"/>
              </a:rPr>
              <a:t>void square(int i, int* result)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nl-NL" sz="2000" b="1">
                <a:latin typeface="Courier New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nl-NL" sz="2000" b="1">
                <a:latin typeface="Courier New" charset="0"/>
              </a:rPr>
              <a:t> *result = i * i; 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void main()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{ 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 int j;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 int resultaat;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 j=7;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 square(j,&amp;resultaat);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  printf(</a:t>
            </a:r>
            <a:r>
              <a:rPr lang="ja-JP" altLang="en-US" sz="2000" b="1">
                <a:latin typeface="Courier New" charset="0"/>
              </a:rPr>
              <a:t>“</a:t>
            </a:r>
            <a:r>
              <a:rPr lang="en-US" altLang="ja-JP" sz="2000" b="1">
                <a:latin typeface="Courier New" charset="0"/>
              </a:rPr>
              <a:t>%d\n</a:t>
            </a:r>
            <a:r>
              <a:rPr lang="ja-JP" altLang="en-US" sz="2000" b="1">
                <a:latin typeface="Courier New" charset="0"/>
              </a:rPr>
              <a:t>”</a:t>
            </a:r>
            <a:r>
              <a:rPr lang="en-US" altLang="ja-JP" sz="2000" b="1">
                <a:latin typeface="Courier New" charset="0"/>
              </a:rPr>
              <a:t>, resultaat);  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//welke waarde wordt geprint?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0400" y="1333500"/>
            <a:ext cx="3124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Geheugen</a:t>
            </a:r>
            <a:r>
              <a:rPr lang="en-US" dirty="0"/>
              <a:t> van main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6713538" y="1965325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7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5799138" y="1965325"/>
            <a:ext cx="827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$1010</a:t>
            </a:r>
            <a:endParaRPr lang="nl-NL" sz="1800"/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6697663" y="1600200"/>
            <a:ext cx="236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j</a:t>
            </a:r>
            <a:endParaRPr lang="nl-NL" sz="1800"/>
          </a:p>
        </p:txBody>
      </p:sp>
      <p:sp>
        <p:nvSpPr>
          <p:cNvPr id="9" name="Rectangle 8"/>
          <p:cNvSpPr/>
          <p:nvPr/>
        </p:nvSpPr>
        <p:spPr>
          <a:xfrm>
            <a:off x="5727700" y="3657600"/>
            <a:ext cx="3124200" cy="236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Geheugen</a:t>
            </a:r>
            <a:r>
              <a:rPr lang="en-US" dirty="0"/>
              <a:t> van square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6710363" y="43434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7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30730" name="TextBox 10"/>
          <p:cNvSpPr txBox="1">
            <a:spLocks noChangeArrowheads="1"/>
          </p:cNvSpPr>
          <p:nvPr/>
        </p:nvSpPr>
        <p:spPr bwMode="auto">
          <a:xfrm>
            <a:off x="5795963" y="43434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$2004</a:t>
            </a:r>
            <a:endParaRPr lang="nl-NL" sz="1800"/>
          </a:p>
        </p:txBody>
      </p:sp>
      <p:sp>
        <p:nvSpPr>
          <p:cNvPr id="30731" name="TextBox 11"/>
          <p:cNvSpPr txBox="1">
            <a:spLocks noChangeArrowheads="1"/>
          </p:cNvSpPr>
          <p:nvPr/>
        </p:nvSpPr>
        <p:spPr bwMode="auto">
          <a:xfrm>
            <a:off x="6694488" y="3978275"/>
            <a:ext cx="236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</a:t>
            </a:r>
            <a:endParaRPr lang="nl-NL" sz="1800"/>
          </a:p>
        </p:txBody>
      </p:sp>
      <p:sp>
        <p:nvSpPr>
          <p:cNvPr id="13" name="Rectangle 12"/>
          <p:cNvSpPr/>
          <p:nvPr/>
        </p:nvSpPr>
        <p:spPr>
          <a:xfrm>
            <a:off x="6710363" y="53340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1012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30733" name="TextBox 13"/>
          <p:cNvSpPr txBox="1">
            <a:spLocks noChangeArrowheads="1"/>
          </p:cNvSpPr>
          <p:nvPr/>
        </p:nvSpPr>
        <p:spPr bwMode="auto">
          <a:xfrm>
            <a:off x="5795963" y="53340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$2008</a:t>
            </a:r>
            <a:endParaRPr lang="nl-NL" sz="1800"/>
          </a:p>
        </p:txBody>
      </p:sp>
      <p:sp>
        <p:nvSpPr>
          <p:cNvPr id="30734" name="TextBox 14"/>
          <p:cNvSpPr txBox="1">
            <a:spLocks noChangeArrowheads="1"/>
          </p:cNvSpPr>
          <p:nvPr/>
        </p:nvSpPr>
        <p:spPr bwMode="auto">
          <a:xfrm>
            <a:off x="6694488" y="4968875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result</a:t>
            </a:r>
            <a:endParaRPr lang="nl-NL" sz="1800"/>
          </a:p>
        </p:txBody>
      </p:sp>
      <p:sp>
        <p:nvSpPr>
          <p:cNvPr id="16" name="Rectangle 15"/>
          <p:cNvSpPr/>
          <p:nvPr/>
        </p:nvSpPr>
        <p:spPr>
          <a:xfrm>
            <a:off x="6729413" y="28829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49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30736" name="TextBox 16"/>
          <p:cNvSpPr txBox="1">
            <a:spLocks noChangeArrowheads="1"/>
          </p:cNvSpPr>
          <p:nvPr/>
        </p:nvSpPr>
        <p:spPr bwMode="auto">
          <a:xfrm>
            <a:off x="5815013" y="2882900"/>
            <a:ext cx="827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$1012</a:t>
            </a:r>
            <a:endParaRPr lang="nl-NL" sz="1800"/>
          </a:p>
        </p:txBody>
      </p:sp>
      <p:sp>
        <p:nvSpPr>
          <p:cNvPr id="30737" name="TextBox 17"/>
          <p:cNvSpPr txBox="1">
            <a:spLocks noChangeArrowheads="1"/>
          </p:cNvSpPr>
          <p:nvPr/>
        </p:nvSpPr>
        <p:spPr bwMode="auto">
          <a:xfrm>
            <a:off x="6713538" y="2517775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resultaat</a:t>
            </a:r>
            <a:endParaRPr lang="nl-NL" sz="1800"/>
          </a:p>
        </p:txBody>
      </p:sp>
      <p:sp>
        <p:nvSpPr>
          <p:cNvPr id="20" name="Curved Left Arrow 19"/>
          <p:cNvSpPr/>
          <p:nvPr/>
        </p:nvSpPr>
        <p:spPr>
          <a:xfrm flipV="1">
            <a:off x="7783513" y="2895600"/>
            <a:ext cx="1081087" cy="2800350"/>
          </a:xfrm>
          <a:prstGeom prst="curvedLeftArrow">
            <a:avLst>
              <a:gd name="adj1" fmla="val 18788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8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468633C1-6FEE-6A45-9C2D-67FFD9EEAB12}" type="slidenum">
              <a:rPr lang="nl-NL" sz="1200"/>
              <a:pPr algn="ctr" eaLnBrk="1" hangingPunct="1"/>
              <a:t>9</a:t>
            </a:fld>
            <a:endParaRPr lang="nl-NL" sz="12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Type van pointers</a:t>
            </a:r>
            <a:endParaRPr lang="nl-NL" sz="3600">
              <a:latin typeface="Calibri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6477000" cy="2943225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float f;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float * 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int * p;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000" b="1">
              <a:latin typeface="Courier New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t = &amp;f;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>
                <a:latin typeface="Courier New" charset="0"/>
              </a:rPr>
              <a:t>p = &amp;f;  //OEI verkeerde type</a:t>
            </a:r>
          </a:p>
        </p:txBody>
      </p:sp>
      <p:sp>
        <p:nvSpPr>
          <p:cNvPr id="32772" name="Content Placeholder 2"/>
          <p:cNvSpPr txBox="1">
            <a:spLocks/>
          </p:cNvSpPr>
          <p:nvPr/>
        </p:nvSpPr>
        <p:spPr bwMode="auto">
          <a:xfrm>
            <a:off x="1295400" y="4572000"/>
            <a:ext cx="7086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</a:rPr>
              <a:t>Let op: je compiler geeft geen foutmelding (vaak wel een warning)</a:t>
            </a:r>
          </a:p>
        </p:txBody>
      </p:sp>
    </p:spTree>
    <p:extLst>
      <p:ext uri="{BB962C8B-B14F-4D97-AF65-F5344CB8AC3E}">
        <p14:creationId xmlns:p14="http://schemas.microsoft.com/office/powerpoint/2010/main" val="122275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HICT_O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6AC7B29D6E243B0B8C055371019C7" ma:contentTypeVersion="19" ma:contentTypeDescription="Create a new document." ma:contentTypeScope="" ma:versionID="3ab204218af93a48c8b6dd5cb0a2ae3e">
  <xsd:schema xmlns:xsd="http://www.w3.org/2001/XMLSchema" xmlns:xs="http://www.w3.org/2001/XMLSchema" xmlns:p="http://schemas.microsoft.com/office/2006/metadata/properties" xmlns:ns2="D0106A91-958C-46A7-A567-846DA1A12967" targetNamespace="http://schemas.microsoft.com/office/2006/metadata/properties" ma:root="true" ma:fieldsID="8b68e3f0215b82ac2cca059dec6f735f" ns2:_="">
    <xsd:import namespace="D0106A91-958C-46A7-A567-846DA1A12967"/>
    <xsd:element name="properties">
      <xsd:complexType>
        <xsd:sequence>
          <xsd:element name="documentManagement">
            <xsd:complexType>
              <xsd:all>
                <xsd:element ref="ns2:vak" minOccurs="0"/>
                <xsd:element ref="ns2:Categorie" minOccurs="0"/>
                <xsd:element ref="ns2:aangemaakt" minOccurs="0"/>
                <xsd:element ref="ns2:Profi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06A91-958C-46A7-A567-846DA1A12967" elementFormDefault="qualified">
    <xsd:import namespace="http://schemas.microsoft.com/office/2006/documentManagement/types"/>
    <xsd:import namespace="http://schemas.microsoft.com/office/infopath/2007/PartnerControls"/>
    <xsd:element name="vak" ma:index="8" nillable="true" ma:displayName="vak" ma:default="HSI2" ma:format="Dropdown" ma:internalName="vak" ma:readOnly="false">
      <xsd:simpleType>
        <xsd:union memberTypes="dms:Text">
          <xsd:simpleType>
            <xsd:restriction base="dms:Choice">
              <xsd:enumeration value="HSI2"/>
            </xsd:restriction>
          </xsd:simpleType>
        </xsd:union>
      </xsd:simpleType>
    </xsd:element>
    <xsd:element name="Categorie" ma:index="9" nillable="true" ma:displayName="Categorie" ma:default="Sheets" ma:format="Dropdown" ma:internalName="Categorie" ma:readOnly="false">
      <xsd:simpleType>
        <xsd:union memberTypes="dms:Text">
          <xsd:simpleType>
            <xsd:restriction base="dms:Choice">
              <xsd:enumeration value="Sheets"/>
              <xsd:enumeration value="Opdrachten"/>
            </xsd:restriction>
          </xsd:simpleType>
        </xsd:union>
      </xsd:simpleType>
    </xsd:element>
    <xsd:element name="aangemaakt" ma:index="10" nillable="true" ma:displayName="aangemaakt" ma:format="DateOnly" ma:internalName="aangemaakt" ma:readOnly="false">
      <xsd:simpleType>
        <xsd:restriction base="dms:DateTime"/>
      </xsd:simpleType>
    </xsd:element>
    <xsd:element name="Profiel" ma:index="11" nillable="true" ma:displayName="Profiel" ma:internalName="Profiel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-profiel"/>
                    <xsd:enumeration value="S-profiel"/>
                    <xsd:enumeration value="T-profiel"/>
                    <xsd:enumeration value="I-profiel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ie xmlns="D0106A91-958C-46A7-A567-846DA1A12967">Sheets</Categorie>
    <vak xmlns="D0106A91-958C-46A7-A567-846DA1A12967">HSI2-blok1</vak>
    <aangemaakt xmlns="D0106A91-958C-46A7-A567-846DA1A12967">2015-09-12T22:00:00+00:00</aangemaakt>
    <Profiel xmlns="D0106A91-958C-46A7-A567-846DA1A12967">
      <Value>T-profiel</Value>
    </Profiel>
  </documentManagement>
</p:properties>
</file>

<file path=customXml/itemProps1.xml><?xml version="1.0" encoding="utf-8"?>
<ds:datastoreItem xmlns:ds="http://schemas.openxmlformats.org/officeDocument/2006/customXml" ds:itemID="{606566EE-D87C-4BAF-9EB8-D455D59576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106A91-958C-46A7-A567-846DA1A129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D5CDA4-E9FC-4698-AD32-ED0434EAAD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543CEE-F3E8-4DA4-AB9D-C76D3F18FB35}">
  <ds:schemaRefs>
    <ds:schemaRef ds:uri="http://schemas.microsoft.com/office/2006/metadata/properties"/>
    <ds:schemaRef ds:uri="http://schemas.microsoft.com/office/infopath/2007/PartnerControls"/>
    <ds:schemaRef ds:uri="D0106A91-958C-46A7-A567-846DA1A129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FHICT_OIT</Template>
  <TotalTime>2249</TotalTime>
  <Words>632</Words>
  <Application>Microsoft Macintosh PowerPoint</Application>
  <PresentationFormat>On-screen Show (4:3)</PresentationFormat>
  <Paragraphs>194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FHICT_OIT</vt:lpstr>
      <vt:lpstr>Programmeren in C</vt:lpstr>
      <vt:lpstr>Pointers</vt:lpstr>
      <vt:lpstr>Pointers declareren</vt:lpstr>
      <vt:lpstr>Declaraties variabelen</vt:lpstr>
      <vt:lpstr>Declaraties variabelen</vt:lpstr>
      <vt:lpstr>Declaraties variabelen</vt:lpstr>
      <vt:lpstr>Parameters bij functies</vt:lpstr>
      <vt:lpstr>Parameters bij functies</vt:lpstr>
      <vt:lpstr>Type van pointers</vt:lpstr>
      <vt:lpstr>Intialisatie van pointers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Lennart</dc:creator>
  <cp:lastModifiedBy>Ben</cp:lastModifiedBy>
  <cp:revision>93</cp:revision>
  <dcterms:created xsi:type="dcterms:W3CDTF">2013-05-26T19:01:31Z</dcterms:created>
  <dcterms:modified xsi:type="dcterms:W3CDTF">2018-09-10T20:54:51Z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0x010100F116AC7B29D6E243B0B8C055371019C7</vt:lpwstr>
  </property>
</Properties>
</file>