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4"/>
    <p:sldMasterId id="2147484015" r:id="rId5"/>
    <p:sldMasterId id="2147484033" r:id="rId6"/>
    <p:sldMasterId id="2147484039" r:id="rId7"/>
    <p:sldMasterId id="2147484045" r:id="rId8"/>
    <p:sldMasterId id="2147484051" r:id="rId9"/>
    <p:sldMasterId id="2147484057" r:id="rId10"/>
  </p:sldMasterIdLst>
  <p:notesMasterIdLst>
    <p:notesMasterId r:id="rId33"/>
  </p:notesMasterIdLst>
  <p:sldIdLst>
    <p:sldId id="321" r:id="rId11"/>
    <p:sldId id="333" r:id="rId12"/>
    <p:sldId id="336" r:id="rId13"/>
    <p:sldId id="339" r:id="rId14"/>
    <p:sldId id="324" r:id="rId15"/>
    <p:sldId id="342" r:id="rId16"/>
    <p:sldId id="343" r:id="rId17"/>
    <p:sldId id="344" r:id="rId18"/>
    <p:sldId id="345" r:id="rId19"/>
    <p:sldId id="357" r:id="rId20"/>
    <p:sldId id="346" r:id="rId21"/>
    <p:sldId id="348" r:id="rId22"/>
    <p:sldId id="351" r:id="rId23"/>
    <p:sldId id="350" r:id="rId24"/>
    <p:sldId id="349" r:id="rId25"/>
    <p:sldId id="354" r:id="rId26"/>
    <p:sldId id="358" r:id="rId27"/>
    <p:sldId id="356" r:id="rId28"/>
    <p:sldId id="352" r:id="rId29"/>
    <p:sldId id="353" r:id="rId30"/>
    <p:sldId id="359" r:id="rId31"/>
    <p:sldId id="34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EFDB2C-5B76-4CC0-B5C3-E23D9F4FAA7D}">
          <p14:sldIdLst>
            <p14:sldId id="321"/>
            <p14:sldId id="333"/>
            <p14:sldId id="336"/>
            <p14:sldId id="339"/>
            <p14:sldId id="324"/>
            <p14:sldId id="342"/>
            <p14:sldId id="343"/>
            <p14:sldId id="344"/>
            <p14:sldId id="345"/>
            <p14:sldId id="357"/>
            <p14:sldId id="346"/>
            <p14:sldId id="348"/>
            <p14:sldId id="351"/>
            <p14:sldId id="350"/>
            <p14:sldId id="349"/>
            <p14:sldId id="354"/>
            <p14:sldId id="358"/>
            <p14:sldId id="356"/>
            <p14:sldId id="352"/>
            <p14:sldId id="353"/>
            <p14:sldId id="35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2484" autoAdjust="0"/>
  </p:normalViewPr>
  <p:slideViewPr>
    <p:cSldViewPr>
      <p:cViewPr varScale="1">
        <p:scale>
          <a:sx n="62" d="100"/>
          <a:sy n="62" d="100"/>
        </p:scale>
        <p:origin x="2050" y="53"/>
      </p:cViewPr>
      <p:guideLst>
        <p:guide orient="horz" pos="96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6sh2ey19.aspx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02979c7.aspx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229045.asp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fft1t3c.aspx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fft1t3c.asp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msdn.microsoft.com/en-us/library/9ahet949.aspx" TargetMode="External"/><Relationship Id="rId4" Type="http://schemas.openxmlformats.org/officeDocument/2006/relationships/hyperlink" Target="http://msdn.microsoft.com/en-us/library/exx3b86w.aspx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9b9dty7d.asp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in deze lijst onbekende onderwerpen staan, dan mis je een stuk voorkennis.</a:t>
            </a:r>
          </a:p>
          <a:p>
            <a:r>
              <a:rPr lang="nl-NL" dirty="0"/>
              <a:t>Ga daar mee aan de slag. Zoek</a:t>
            </a:r>
            <a:r>
              <a:rPr lang="nl-NL" baseline="0" dirty="0"/>
              <a:t> op, oefen, en vul het gat in je kennis.</a:t>
            </a:r>
          </a:p>
          <a:p>
            <a:endParaRPr lang="nl-NL" baseline="0" dirty="0"/>
          </a:p>
          <a:p>
            <a:r>
              <a:rPr lang="nl-NL" baseline="0" dirty="0"/>
              <a:t>Je ziet in deze lijst onderwerpen </a:t>
            </a:r>
            <a:r>
              <a:rPr lang="nl-NL" baseline="0" dirty="0" err="1"/>
              <a:t>mbt</a:t>
            </a:r>
            <a:endParaRPr lang="nl-NL" baseline="0" dirty="0"/>
          </a:p>
          <a:p>
            <a:pPr marL="171450" indent="-171450">
              <a:buFontTx/>
              <a:buChar char="-"/>
            </a:pPr>
            <a:r>
              <a:rPr lang="nl-NL" baseline="0" dirty="0"/>
              <a:t>Gegevens vastleggen en bewerken (variabelen, types,  </a:t>
            </a:r>
            <a:r>
              <a:rPr lang="nl-NL" baseline="0" dirty="0" err="1"/>
              <a:t>references</a:t>
            </a:r>
            <a:r>
              <a:rPr lang="nl-NL" baseline="0" dirty="0"/>
              <a:t>, operaties, arrays, lijsten)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Program flow (loops, </a:t>
            </a:r>
            <a:r>
              <a:rPr lang="nl-NL" baseline="0" dirty="0" err="1"/>
              <a:t>if</a:t>
            </a:r>
            <a:r>
              <a:rPr lang="nl-NL" baseline="0" dirty="0"/>
              <a:t> statements) – bepaalt welke code wordt uitgevoerd en welke niet.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Type voor object definiëren (Klasse)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Hulp bij gebruik van lijsten:   </a:t>
            </a:r>
            <a:r>
              <a:rPr lang="nl-NL" dirty="0">
                <a:hlinkClick r:id="rId3"/>
              </a:rPr>
              <a:t>http://msdn.microsoft.com/en-us/library/6sh2ey19.aspx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86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1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1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1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Help Int32.TryParse(…): </a:t>
            </a:r>
            <a:r>
              <a:rPr lang="nl-NL" dirty="0">
                <a:hlinkClick r:id="rId3"/>
              </a:rPr>
              <a:t>http://msdn.microsoft.com/en-us/library/f02979c7.aspx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2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Aan de slag met de opgaven van </a:t>
            </a:r>
            <a:r>
              <a:rPr lang="nl-NL" baseline="0"/>
              <a:t>dit dagdeel</a:t>
            </a: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2*) Anders:</a:t>
            </a:r>
            <a:r>
              <a:rPr lang="nl-NL" baseline="0" dirty="0"/>
              <a:t> Elk object heeft een bepaalde toestand en gedrag. </a:t>
            </a:r>
          </a:p>
          <a:p>
            <a:r>
              <a:rPr lang="nl-NL" baseline="0" dirty="0"/>
              <a:t>Het gedrag van een object wordt bepaald door de methoden, de toestand is de waarde van de data die het object bevat.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noProof="0" dirty="0"/>
              <a:t>Een korte herhaling…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Uitleggen:</a:t>
            </a:r>
            <a:r>
              <a:rPr lang="nl-NL" baseline="0" dirty="0"/>
              <a:t> Waar wordt een klasse voor gebruikt?</a:t>
            </a:r>
          </a:p>
          <a:p>
            <a:r>
              <a:rPr lang="nl-NL" baseline="0" dirty="0"/>
              <a:t>Een klasse is een blauwdruk voor een object dat je in je programma kunt gebruiken.</a:t>
            </a:r>
          </a:p>
          <a:p>
            <a:r>
              <a:rPr lang="nl-NL" baseline="0" dirty="0"/>
              <a:t>In de klasse staat het gedrag van het object gedefinieerd. </a:t>
            </a:r>
          </a:p>
          <a:p>
            <a:r>
              <a:rPr lang="nl-NL" baseline="0" dirty="0"/>
              <a:t>Deze klasse vertoond het gedrag van een spaarvarken: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Je kan er een maken/krijgen zonder geld er in of met geld er in (cadeau van je oma?)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Je kan er geld instoppen (in dit geval alleen hele bedragen, met </a:t>
            </a:r>
            <a:r>
              <a:rPr lang="nl-NL" baseline="0" dirty="0" err="1"/>
              <a:t>balance</a:t>
            </a:r>
            <a:r>
              <a:rPr lang="nl-NL" baseline="0" dirty="0"/>
              <a:t> als </a:t>
            </a:r>
            <a:r>
              <a:rPr lang="nl-NL" baseline="0" dirty="0" err="1"/>
              <a:t>decimal</a:t>
            </a:r>
            <a:r>
              <a:rPr lang="nl-NL" baseline="0" dirty="0"/>
              <a:t> type kan dit anders)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Welke methode mist nog…? (hint: sparen doe je immers niet voor niets)</a:t>
            </a:r>
          </a:p>
          <a:p>
            <a:endParaRPr lang="nl-NL" dirty="0"/>
          </a:p>
          <a:p>
            <a:r>
              <a:rPr lang="nl-NL" dirty="0"/>
              <a:t>Zie ook de </a:t>
            </a:r>
            <a:r>
              <a:rPr lang="nl-NL" dirty="0" err="1"/>
              <a:t>Naming</a:t>
            </a:r>
            <a:r>
              <a:rPr lang="nl-NL" dirty="0"/>
              <a:t> </a:t>
            </a:r>
            <a:r>
              <a:rPr lang="nl-NL" dirty="0" err="1"/>
              <a:t>Conventions</a:t>
            </a:r>
            <a:r>
              <a:rPr lang="nl-NL" dirty="0"/>
              <a:t> </a:t>
            </a:r>
            <a:r>
              <a:rPr lang="nl-NL" baseline="0" dirty="0"/>
              <a:t>van c#: </a:t>
            </a:r>
            <a:r>
              <a:rPr lang="nl-NL" dirty="0">
                <a:hlinkClick r:id="rId3"/>
              </a:rPr>
              <a:t>http://msdn.microsoft.com/en-us/library/ms229045.aspx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Variabelen worden gebruikt om data op te slaan </a:t>
            </a:r>
          </a:p>
          <a:p>
            <a:r>
              <a:rPr lang="nl-NL" dirty="0"/>
              <a:t>of om naar objecten te verwijzen (die</a:t>
            </a:r>
            <a:r>
              <a:rPr lang="nl-NL" baseline="0" dirty="0"/>
              <a:t> niet alleen data bevatten, maar ook ‘gedrag’ hebben)</a:t>
            </a:r>
            <a:endParaRPr lang="nl-NL" dirty="0"/>
          </a:p>
          <a:p>
            <a:endParaRPr lang="nl-NL" dirty="0"/>
          </a:p>
          <a:p>
            <a:r>
              <a:rPr lang="nl-NL" dirty="0"/>
              <a:t>Alle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typen op een rij: </a:t>
            </a:r>
            <a:r>
              <a:rPr lang="nl-NL" dirty="0">
                <a:hlinkClick r:id="rId3"/>
              </a:rPr>
              <a:t>http://msdn.microsoft.com/en-us/library/bfft1t3c.aspx</a:t>
            </a:r>
            <a:endParaRPr lang="nl-NL" dirty="0"/>
          </a:p>
          <a:p>
            <a:r>
              <a:rPr lang="nl-NL" dirty="0"/>
              <a:t>Voorbeelden </a:t>
            </a:r>
            <a:r>
              <a:rPr lang="nl-NL" dirty="0" err="1"/>
              <a:t>reference</a:t>
            </a:r>
            <a:r>
              <a:rPr lang="nl-NL" dirty="0"/>
              <a:t> typen: Random, string, en geïnstantieerde objecten (new!)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Alle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typen op een rij: </a:t>
            </a:r>
            <a:r>
              <a:rPr lang="nl-NL" dirty="0">
                <a:hlinkClick r:id="rId3"/>
              </a:rPr>
              <a:t>http://msdn.microsoft.com/en-us/library/bfft1t3c.aspx</a:t>
            </a:r>
            <a:endParaRPr lang="nl-NL" dirty="0"/>
          </a:p>
          <a:p>
            <a:endParaRPr lang="nl-NL" dirty="0"/>
          </a:p>
          <a:p>
            <a:r>
              <a:rPr lang="nl-NL" dirty="0"/>
              <a:t>Voorbeelden</a:t>
            </a:r>
            <a:r>
              <a:rPr lang="nl-NL" baseline="0" dirty="0"/>
              <a:t> t</a:t>
            </a:r>
            <a:r>
              <a:rPr lang="nl-NL" dirty="0"/>
              <a:t>ypes</a:t>
            </a:r>
          </a:p>
          <a:p>
            <a:r>
              <a:rPr lang="nl-NL" dirty="0" err="1"/>
              <a:t>integale</a:t>
            </a:r>
            <a:r>
              <a:rPr lang="nl-NL" dirty="0"/>
              <a:t> types: </a:t>
            </a:r>
            <a:r>
              <a:rPr lang="nl-NL" dirty="0">
                <a:hlinkClick r:id="rId4"/>
              </a:rPr>
              <a:t>http://msdn.microsoft.com/en-us/library/exx3b86w.aspx</a:t>
            </a:r>
            <a:endParaRPr lang="nl-NL" dirty="0"/>
          </a:p>
          <a:p>
            <a:r>
              <a:rPr lang="nl-NL" dirty="0" err="1"/>
              <a:t>floating</a:t>
            </a:r>
            <a:r>
              <a:rPr lang="nl-NL" dirty="0"/>
              <a:t> point types: </a:t>
            </a:r>
            <a:r>
              <a:rPr lang="nl-NL" dirty="0">
                <a:hlinkClick r:id="rId5"/>
              </a:rPr>
              <a:t>http://msdn.microsoft.com/en-us/library/9ahet949.aspx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1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Hulp bij</a:t>
            </a:r>
            <a:r>
              <a:rPr lang="nl-NL" baseline="0" dirty="0"/>
              <a:t> a</a:t>
            </a:r>
            <a:r>
              <a:rPr lang="nl-NL" dirty="0"/>
              <a:t>rrays nodig: </a:t>
            </a:r>
            <a:r>
              <a:rPr lang="nl-NL" dirty="0">
                <a:hlinkClick r:id="rId3"/>
              </a:rPr>
              <a:t>http://msdn.microsoft.com/en-us/library/vstudio/9b9dty7d.aspx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222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7920610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srgbClr val="000000">
                    <a:tint val="75000"/>
                  </a:srgbClr>
                </a:solidFill>
              </a:rPr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solidFill>
                <a:srgbClr val="000000">
                  <a:tint val="75000"/>
                </a:srgbClr>
              </a:solidFill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695605815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srgbClr val="000000">
                    <a:tint val="75000"/>
                  </a:srgbClr>
                </a:solidFill>
              </a:rPr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solidFill>
                <a:srgbClr val="000000">
                  <a:tint val="75000"/>
                </a:srgbClr>
              </a:solidFill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22002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>
                <a:solidFill>
                  <a:srgbClr val="000000"/>
                </a:solidFill>
              </a:rPr>
              <a:pPr>
                <a:defRPr/>
              </a:pPr>
              <a:t>6-2-2020</a:t>
            </a:fld>
            <a:endParaRPr lang="nl-NL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>
                <a:solidFill>
                  <a:srgbClr val="000000">
                    <a:tint val="75000"/>
                  </a:srgbClr>
                </a:solidFill>
              </a:rPr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nl-NL">
              <a:solidFill>
                <a:srgbClr val="000000">
                  <a:tint val="75000"/>
                </a:srgbClr>
              </a:solidFill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9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jpe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.jpe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6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C94A64-411A-4C50-918D-23031E329825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en-US" dirty="0"/>
            </a:br>
            <a:br>
              <a:rPr lang="en-US" dirty="0"/>
            </a:br>
            <a:r>
              <a:rPr lang="nl-NL" dirty="0"/>
              <a:t>OOP2</a:t>
            </a:r>
            <a:r>
              <a:rPr lang="en-US" dirty="0"/>
              <a:t>: </a:t>
            </a:r>
            <a:r>
              <a:rPr lang="en-US" dirty="0" err="1"/>
              <a:t>Herhaling</a:t>
            </a:r>
            <a:r>
              <a:rPr lang="en-US" dirty="0"/>
              <a:t> OOP semester 1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17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 </a:t>
            </a:r>
            <a:r>
              <a:rPr lang="nl-NL" dirty="0" err="1"/>
              <a:t>value</a:t>
            </a:r>
            <a:r>
              <a:rPr lang="nl-NL" dirty="0"/>
              <a:t> en </a:t>
            </a:r>
            <a:r>
              <a:rPr lang="nl-NL" dirty="0" err="1"/>
              <a:t>reference</a:t>
            </a:r>
            <a:r>
              <a:rPr lang="nl-NL" dirty="0"/>
              <a:t> variabelen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543883"/>
            <a:ext cx="89226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= 10,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x;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y = 10, x = 10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 = 5;   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y = 5, x = 10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pig1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(25);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Creates a new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and assign it to 'pig1'.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pig2 = pig1;        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Assign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pig1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to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pig2, 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pig1.Balance is 25 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and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pig2.Balance is 25.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pig2.Save(10);                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pig1.Balance is 35 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and pig2.Balance is 35 because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they both refer to the same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       // object in memory.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473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 variabelen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opslaan van een reeks van waarden waarden / referenties.</a:t>
            </a:r>
          </a:p>
          <a:p>
            <a:r>
              <a:rPr lang="nl-NL" dirty="0"/>
              <a:t>Elk element in een array heeft hetzelfde type.</a:t>
            </a:r>
          </a:p>
          <a:p>
            <a:r>
              <a:rPr lang="nl-NL" dirty="0"/>
              <a:t>Vaste lengte.</a:t>
            </a:r>
          </a:p>
        </p:txBody>
      </p:sp>
    </p:spTree>
    <p:extLst>
      <p:ext uri="{BB962C8B-B14F-4D97-AF65-F5344CB8AC3E}">
        <p14:creationId xmlns:p14="http://schemas.microsoft.com/office/powerpoint/2010/main" val="323824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Voorbeeld array met value types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Lastig bij arrays: op welke indexen staan waarden ingevuld??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543883"/>
            <a:ext cx="89226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samples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Define array of 10 elements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// of type '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' all containing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samples[0] = 10;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assign 10 to the first element.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samples[1] = 7;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assign 7 to the second element.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samples[2] = 4;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assign 4 to the third element.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samples[10] = 8;          // Would give an error.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// Index out of range!!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years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2012, 1980, 1670 };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array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                 // of 3 in elements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                 // and assigns values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                 // to it.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642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array met </a:t>
            </a:r>
            <a:r>
              <a:rPr lang="nl-NL" dirty="0" err="1"/>
              <a:t>reference</a:t>
            </a:r>
            <a:r>
              <a:rPr lang="nl-NL" dirty="0"/>
              <a:t>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543883"/>
            <a:ext cx="9049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dogs=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All elements contain 'null‘!!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dogs[0]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dogs[1]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ogs[2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someOtherDogs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                         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                         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 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918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List variabelen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opslaan van een reeks van waarden / referenties.</a:t>
            </a:r>
          </a:p>
          <a:p>
            <a:r>
              <a:rPr lang="nl-NL" dirty="0"/>
              <a:t>Elk element in een lijst heeft hetzelfde type.</a:t>
            </a:r>
          </a:p>
          <a:p>
            <a:r>
              <a:rPr lang="nl-NL" dirty="0"/>
              <a:t>Geen vaste lengte. Je kunt altijd elementen toevoegen.</a:t>
            </a:r>
          </a:p>
          <a:p>
            <a:r>
              <a:rPr lang="nl-NL" dirty="0"/>
              <a:t>Initieel is een </a:t>
            </a:r>
            <a:r>
              <a:rPr lang="nl-NL"/>
              <a:t>lijst leeg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018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/>
              <a:t>list variabelen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43883"/>
            <a:ext cx="904927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Creates a new empty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                 // list.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dogs.Add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(dog);   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Adds a Greyhound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                 // object to the end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                 // of the list.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dogs.Add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 one line.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lengtOfList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dogs.Count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the length of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                 // the list.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samples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with value type elements.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samples.Add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(10);</a:t>
            </a:r>
          </a:p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samples.Add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(7);</a:t>
            </a:r>
          </a:p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samples.Add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(4);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0518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Aan alleen data opslaan heb je niet genoeg. Je programma moet er ook nog iets mee </a:t>
            </a:r>
            <a:r>
              <a:rPr lang="nl-NL" sz="2800" b="1" u="sng" dirty="0"/>
              <a:t>doen</a:t>
            </a:r>
            <a:r>
              <a:rPr lang="nl-NL" sz="2800" dirty="0"/>
              <a:t>.</a:t>
            </a:r>
          </a:p>
          <a:p>
            <a:endParaRPr lang="nl-NL" sz="2800" dirty="0"/>
          </a:p>
          <a:p>
            <a:r>
              <a:rPr lang="nl-NL" sz="2800" dirty="0"/>
              <a:t>Hoe: Program flow.  Deze bepaalt hoe de computer door je programma loopt.</a:t>
            </a:r>
          </a:p>
          <a:p>
            <a:r>
              <a:rPr lang="nl-NL" sz="2800" dirty="0"/>
              <a:t>De programflow bepaal je door gebruik van:</a:t>
            </a:r>
          </a:p>
          <a:p>
            <a:pPr lvl="1"/>
            <a:r>
              <a:rPr lang="nl-NL" dirty="0"/>
              <a:t>Keuze structuren</a:t>
            </a:r>
          </a:p>
          <a:p>
            <a:pPr lvl="2"/>
            <a:r>
              <a:rPr lang="nl-NL" dirty="0" err="1"/>
              <a:t>If</a:t>
            </a:r>
            <a:r>
              <a:rPr lang="nl-NL" dirty="0"/>
              <a:t>, </a:t>
            </a:r>
            <a:r>
              <a:rPr lang="nl-NL" dirty="0" err="1"/>
              <a:t>else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, </a:t>
            </a:r>
            <a:r>
              <a:rPr lang="nl-NL" dirty="0" err="1"/>
              <a:t>else</a:t>
            </a:r>
            <a:endParaRPr lang="nl-NL" dirty="0"/>
          </a:p>
          <a:p>
            <a:pPr lvl="1"/>
            <a:r>
              <a:rPr lang="nl-NL" dirty="0"/>
              <a:t>Herhalingsstructuren (loops)</a:t>
            </a:r>
          </a:p>
          <a:p>
            <a:pPr lvl="2"/>
            <a:r>
              <a:rPr lang="nl-NL" dirty="0" err="1"/>
              <a:t>while</a:t>
            </a:r>
            <a:endParaRPr lang="nl-NL" dirty="0"/>
          </a:p>
          <a:p>
            <a:pPr lvl="2"/>
            <a:r>
              <a:rPr lang="nl-NL" dirty="0" err="1"/>
              <a:t>for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239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Keuze structuren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Bepalen welke code uitgevoerd moet worden.</a:t>
            </a:r>
          </a:p>
          <a:p>
            <a:r>
              <a:rPr lang="nl-NL" dirty="0"/>
              <a:t>Dit bepalen gaat aan de hand van een conditie</a:t>
            </a:r>
          </a:p>
          <a:p>
            <a:r>
              <a:rPr lang="nl-NL" dirty="0"/>
              <a:t>Indien de conditie ‘</a:t>
            </a:r>
            <a:r>
              <a:rPr lang="nl-NL" dirty="0" err="1"/>
              <a:t>true</a:t>
            </a:r>
            <a:r>
              <a:rPr lang="nl-NL" dirty="0"/>
              <a:t>’ is dan wordt een bepaald stuk code uitgevoerd, is de conditie ‘</a:t>
            </a:r>
            <a:r>
              <a:rPr lang="nl-NL" dirty="0" err="1"/>
              <a:t>false</a:t>
            </a:r>
            <a:r>
              <a:rPr lang="nl-NL" dirty="0"/>
              <a:t>’, dan wordt een ander stuk code uitgevoerd.</a:t>
            </a:r>
          </a:p>
        </p:txBody>
      </p:sp>
    </p:spTree>
    <p:extLst>
      <p:ext uri="{BB962C8B-B14F-4D97-AF65-F5344CB8AC3E}">
        <p14:creationId xmlns:p14="http://schemas.microsoft.com/office/powerpoint/2010/main" val="139076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keuze structuur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543883"/>
            <a:ext cx="41104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18)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insuranceFee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40; 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(age &gt;= 18 &amp;&amp; age &lt; 26)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insuranceFee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110;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insuranceFee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80;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307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herhalen van opdrachten</a:t>
            </a:r>
          </a:p>
          <a:p>
            <a:endParaRPr lang="nl-NL" dirty="0"/>
          </a:p>
          <a:p>
            <a:r>
              <a:rPr lang="nl-NL" dirty="0"/>
              <a:t>Indien je niet weet hoeveel keer (tot een bepaalde voorwaarde geldt)</a:t>
            </a:r>
          </a:p>
          <a:p>
            <a:pPr lvl="1"/>
            <a:r>
              <a:rPr lang="nl-NL" dirty="0" err="1"/>
              <a:t>while</a:t>
            </a:r>
            <a:r>
              <a:rPr lang="nl-NL" dirty="0"/>
              <a:t> </a:t>
            </a:r>
          </a:p>
          <a:p>
            <a:r>
              <a:rPr lang="nl-NL" dirty="0"/>
              <a:t>Indien je weet hoeveel keer (doorlopen lijsten en arrays)</a:t>
            </a:r>
          </a:p>
          <a:p>
            <a:pPr lvl="1"/>
            <a:r>
              <a:rPr lang="nl-NL" dirty="0" err="1"/>
              <a:t>for</a:t>
            </a:r>
            <a:endParaRPr lang="nl-NL" dirty="0"/>
          </a:p>
          <a:p>
            <a:pPr lvl="1"/>
            <a:r>
              <a:rPr lang="nl-NL" dirty="0" err="1"/>
              <a:t>foreach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396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Herhalen voorkennis uit semester 1</a:t>
            </a:r>
          </a:p>
          <a:p>
            <a:endParaRPr lang="nl-NL" dirty="0"/>
          </a:p>
          <a:p>
            <a:r>
              <a:rPr lang="nl-NL" dirty="0"/>
              <a:t>Sterkte / zwakte analyse benodigde voorkennis voor OOP2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530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543883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answerIsCorrect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false;</a:t>
            </a:r>
            <a:endParaRPr lang="nl-NL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answerIsCorrect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answer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AskNextQuestion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answerIsCorrect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CheckAnswer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answer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samples.Length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 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PrintToScreen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(samples[i]);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Greyhound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dogs)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dog.Run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8954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 input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Data tonen in een </a:t>
            </a:r>
            <a:r>
              <a:rPr lang="nl-NL" sz="2800"/>
              <a:t>TextBox</a:t>
            </a:r>
            <a:endParaRPr lang="nl-NL" sz="2800" dirty="0"/>
          </a:p>
          <a:p>
            <a:pPr marL="457200" lvl="1" indent="0">
              <a:buNone/>
            </a:pPr>
            <a:b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balanceTextBox.Text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piggyBank.Balance.ToString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457200" lvl="1" indent="0">
              <a:buNone/>
            </a:pP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800" dirty="0"/>
              <a:t>Data lezen uit een </a:t>
            </a:r>
            <a:r>
              <a:rPr lang="nl-NL" sz="2800" dirty="0" err="1"/>
              <a:t>TextBox</a:t>
            </a:r>
            <a:endParaRPr lang="nl-NL" sz="2800" dirty="0"/>
          </a:p>
          <a:p>
            <a:pPr marL="457200" lvl="1" indent="0">
              <a:buNone/>
            </a:pPr>
            <a:b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saveAmount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saveTextBox.Text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b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piggyBank.Save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(Convert.ToInt32(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saveAmount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b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crashes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conversion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fails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better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to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use</a:t>
            </a:r>
            <a:endParaRPr lang="nl-NL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457200" lvl="1" indent="0">
              <a:buNone/>
            </a:pP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isConverted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= Int32.TryParse(…);</a:t>
            </a:r>
            <a:endParaRPr lang="nl-NL" sz="2000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b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383681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Aan de slag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Zie</a:t>
            </a:r>
            <a:r>
              <a:rPr lang="en-US" sz="2800" dirty="0"/>
              <a:t> </a:t>
            </a:r>
            <a:r>
              <a:rPr lang="en-US" sz="2800" dirty="0" err="1"/>
              <a:t>Bronnen</a:t>
            </a:r>
            <a:r>
              <a:rPr lang="en-US" sz="2800" dirty="0"/>
              <a:t>, </a:t>
            </a:r>
            <a:r>
              <a:rPr lang="en-US" sz="2800" dirty="0" err="1"/>
              <a:t>Oefeningen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/>
              <a:t> Challenges</a:t>
            </a:r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468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Benodigde voorkennis uit 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56792"/>
            <a:ext cx="5334000" cy="5758408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/>
              <a:t>Klasse (blauwdruk voor Object!)</a:t>
            </a:r>
          </a:p>
          <a:p>
            <a:r>
              <a:rPr lang="nl-NL" sz="2400" dirty="0"/>
              <a:t>Constructor</a:t>
            </a:r>
          </a:p>
          <a:p>
            <a:r>
              <a:rPr lang="nl-NL" sz="2400" dirty="0"/>
              <a:t>Field (</a:t>
            </a:r>
            <a:r>
              <a:rPr lang="nl-NL" sz="2400" dirty="0" err="1"/>
              <a:t>dataveld</a:t>
            </a:r>
            <a:r>
              <a:rPr lang="nl-NL" sz="2400" dirty="0"/>
              <a:t>)</a:t>
            </a:r>
          </a:p>
          <a:p>
            <a:r>
              <a:rPr lang="nl-NL" sz="2400" dirty="0" err="1"/>
              <a:t>Properties</a:t>
            </a:r>
            <a:endParaRPr lang="nl-NL" sz="2400" dirty="0"/>
          </a:p>
          <a:p>
            <a:r>
              <a:rPr lang="nl-NL" sz="2400" dirty="0"/>
              <a:t>Methode</a:t>
            </a:r>
          </a:p>
          <a:p>
            <a:r>
              <a:rPr lang="nl-NL" sz="2400" dirty="0"/>
              <a:t>Parameters</a:t>
            </a:r>
          </a:p>
          <a:p>
            <a:r>
              <a:rPr lang="nl-NL" sz="2400" dirty="0" err="1"/>
              <a:t>Encapsulatie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/>
              <a:t>UI input/output afhandelen</a:t>
            </a:r>
          </a:p>
          <a:p>
            <a:r>
              <a:rPr lang="nl-NL" sz="2400" dirty="0"/>
              <a:t>Convert.ToInt32(…) </a:t>
            </a:r>
            <a:r>
              <a:rPr lang="nl-NL" sz="2400" dirty="0" err="1"/>
              <a:t>etc</a:t>
            </a:r>
            <a:endParaRPr lang="nl-NL" sz="2400" dirty="0"/>
          </a:p>
          <a:p>
            <a:r>
              <a:rPr lang="nl-NL" sz="2400" dirty="0"/>
              <a:t>Int32.TryParse(…) </a:t>
            </a:r>
            <a:r>
              <a:rPr lang="nl-NL" sz="2400" dirty="0" err="1"/>
              <a:t>etc</a:t>
            </a:r>
            <a:endParaRPr lang="nl-NL" sz="2400" dirty="0"/>
          </a:p>
          <a:p>
            <a:r>
              <a:rPr lang="nl-NL" sz="2400" dirty="0" err="1"/>
              <a:t>ToString</a:t>
            </a:r>
            <a:r>
              <a:rPr lang="nl-NL" sz="2400" dirty="0"/>
              <a:t>() methode</a:t>
            </a:r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57800" y="1524000"/>
            <a:ext cx="4267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rgbClr val="570076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0" i="0">
                <a:solidFill>
                  <a:srgbClr val="570076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rgbClr val="570076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rgbClr val="570076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rgbClr val="570076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nl-NL" sz="2400" kern="0" dirty="0"/>
              <a:t>Variabelen</a:t>
            </a:r>
          </a:p>
          <a:p>
            <a:r>
              <a:rPr lang="nl-NL" sz="2400" kern="0" dirty="0"/>
              <a:t>Types</a:t>
            </a:r>
          </a:p>
          <a:p>
            <a:r>
              <a:rPr lang="nl-NL" sz="2400" kern="0" dirty="0"/>
              <a:t>Value / </a:t>
            </a:r>
            <a:r>
              <a:rPr lang="nl-NL" sz="2400" kern="0" dirty="0" err="1"/>
              <a:t>reference</a:t>
            </a:r>
            <a:r>
              <a:rPr lang="nl-NL" sz="2400" kern="0" dirty="0"/>
              <a:t> types</a:t>
            </a:r>
          </a:p>
          <a:p>
            <a:r>
              <a:rPr lang="nl-NL" sz="2400" kern="0" dirty="0" err="1"/>
              <a:t>Enum</a:t>
            </a:r>
            <a:endParaRPr lang="nl-NL" sz="2400" kern="0" dirty="0"/>
          </a:p>
          <a:p>
            <a:r>
              <a:rPr lang="nl-NL" sz="2400" kern="0" dirty="0"/>
              <a:t>Type Casting</a:t>
            </a:r>
          </a:p>
          <a:p>
            <a:r>
              <a:rPr lang="nl-NL" sz="2400" kern="0" dirty="0"/>
              <a:t>Operaties</a:t>
            </a:r>
          </a:p>
          <a:p>
            <a:r>
              <a:rPr lang="nl-NL" sz="2400" kern="0" dirty="0"/>
              <a:t>Arrays</a:t>
            </a:r>
          </a:p>
          <a:p>
            <a:r>
              <a:rPr lang="nl-NL" sz="2400" kern="0" dirty="0"/>
              <a:t>Lijsten</a:t>
            </a:r>
          </a:p>
          <a:p>
            <a:pPr marL="0" indent="0">
              <a:buNone/>
            </a:pPr>
            <a:endParaRPr lang="nl-NL" sz="2400" kern="0" dirty="0"/>
          </a:p>
          <a:p>
            <a:pPr marL="0" indent="0">
              <a:buNone/>
            </a:pPr>
            <a:r>
              <a:rPr lang="nl-NL" sz="2400" kern="0" dirty="0" err="1"/>
              <a:t>Pogram</a:t>
            </a:r>
            <a:r>
              <a:rPr lang="nl-NL" sz="2400" kern="0" dirty="0"/>
              <a:t> flow</a:t>
            </a:r>
          </a:p>
          <a:p>
            <a:r>
              <a:rPr lang="nl-NL" sz="2400" kern="0" dirty="0"/>
              <a:t>Loops (</a:t>
            </a:r>
            <a:r>
              <a:rPr lang="nl-NL" sz="2400" kern="0" dirty="0" err="1"/>
              <a:t>for</a:t>
            </a:r>
            <a:r>
              <a:rPr lang="nl-NL" sz="2400" kern="0" dirty="0"/>
              <a:t>/</a:t>
            </a:r>
            <a:r>
              <a:rPr lang="nl-NL" sz="2400" kern="0" dirty="0" err="1"/>
              <a:t>while</a:t>
            </a:r>
            <a:r>
              <a:rPr lang="nl-NL" sz="2400" kern="0" dirty="0"/>
              <a:t>/</a:t>
            </a:r>
            <a:r>
              <a:rPr lang="nl-NL" sz="2400" kern="0" dirty="0" err="1"/>
              <a:t>foreach</a:t>
            </a:r>
            <a:r>
              <a:rPr lang="nl-NL" sz="2400" kern="0" dirty="0"/>
              <a:t>)</a:t>
            </a:r>
          </a:p>
          <a:p>
            <a:r>
              <a:rPr lang="nl-NL" sz="2400" kern="0" dirty="0" err="1"/>
              <a:t>If</a:t>
            </a:r>
            <a:r>
              <a:rPr lang="nl-NL" sz="2400" kern="0" dirty="0"/>
              <a:t>, </a:t>
            </a:r>
            <a:r>
              <a:rPr lang="nl-NL" sz="2400" kern="0" dirty="0" err="1"/>
              <a:t>else</a:t>
            </a:r>
            <a:r>
              <a:rPr lang="nl-NL" sz="2400" kern="0" dirty="0"/>
              <a:t> </a:t>
            </a:r>
            <a:r>
              <a:rPr lang="nl-NL" sz="2400" kern="0" dirty="0" err="1"/>
              <a:t>if</a:t>
            </a:r>
            <a:r>
              <a:rPr lang="nl-NL" sz="2400" kern="0" dirty="0"/>
              <a:t>, </a:t>
            </a:r>
            <a:r>
              <a:rPr lang="nl-NL" sz="2400" kern="0" dirty="0" err="1"/>
              <a:t>else</a:t>
            </a:r>
            <a:endParaRPr lang="nl-NL" sz="2400" kern="0" dirty="0"/>
          </a:p>
          <a:p>
            <a:endParaRPr lang="nl-NL" sz="2400" kern="0" dirty="0"/>
          </a:p>
          <a:p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22618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OOP (Object </a:t>
            </a:r>
            <a:r>
              <a:rPr lang="nl-NL" sz="2800" dirty="0" err="1"/>
              <a:t>Georienteerd</a:t>
            </a:r>
            <a:r>
              <a:rPr lang="nl-NL" sz="2800" dirty="0"/>
              <a:t> Programmeren)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een Object georiënteerd programma werken objecten samen om bepaalde doelen te bereiken.</a:t>
            </a:r>
          </a:p>
          <a:p>
            <a:r>
              <a:rPr lang="nl-NL" dirty="0"/>
              <a:t>Elk object in een OO programma heeft een specifieke rol of verantwoordelijkheid.</a:t>
            </a:r>
          </a:p>
          <a:p>
            <a:r>
              <a:rPr lang="nl-NL" dirty="0"/>
              <a:t>De blauwdruk (lees type) voor een object wordt gedefinieerd in een klasse.</a:t>
            </a:r>
            <a:br>
              <a:rPr lang="nl-NL" dirty="0"/>
            </a:br>
            <a:r>
              <a:rPr lang="nl-NL" dirty="0"/>
              <a:t>Dus: wat een object kan en welke data hij onthoudt, wordt gedefinieerd in een klasse.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736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klasse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i="1" dirty="0"/>
              <a:t>Een klasse is een beschrijving (blauwdruk) van een set van objecten die dezelfde attributen, operaties, relaties en betekenis delen [</a:t>
            </a:r>
            <a:r>
              <a:rPr lang="nl-NL" sz="2800" i="1" dirty="0" err="1"/>
              <a:t>Booch</a:t>
            </a:r>
            <a:r>
              <a:rPr lang="nl-NL" sz="2800" i="1" dirty="0"/>
              <a:t>].</a:t>
            </a:r>
          </a:p>
          <a:p>
            <a:pPr lvl="1"/>
            <a:r>
              <a:rPr lang="nl-NL" sz="2400" dirty="0"/>
              <a:t>Voorbeeld: De </a:t>
            </a:r>
            <a:r>
              <a:rPr lang="nl-NL" sz="2400" dirty="0" err="1"/>
              <a:t>Greyhound</a:t>
            </a:r>
            <a:r>
              <a:rPr lang="nl-NL" sz="2400" dirty="0"/>
              <a:t> klasse uit ‘Day of the races.’ Met deze klasse maakte je 4 objecten aan die voor de winst raceten. Deze objecten hadden dezelfde eigenschappen (locatie, start positie, …) en hetzelfde gedrag (ren, ga naar de start).</a:t>
            </a:r>
          </a:p>
          <a:p>
            <a:r>
              <a:rPr lang="nl-NL" sz="2800" dirty="0"/>
              <a:t>Een klasse is het belangrijkste bouwblok van een object georiënteerd systeem.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5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 klasse in C#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Field (</a:t>
            </a:r>
            <a:r>
              <a:rPr lang="nl-NL" sz="2800" dirty="0" err="1"/>
              <a:t>dataveld</a:t>
            </a:r>
            <a:r>
              <a:rPr lang="nl-NL" sz="2800" dirty="0"/>
              <a:t>)</a:t>
            </a:r>
          </a:p>
          <a:p>
            <a:r>
              <a:rPr lang="nl-NL" sz="2800" dirty="0" err="1"/>
              <a:t>Propertie</a:t>
            </a:r>
            <a:endParaRPr lang="nl-NL" sz="2800" dirty="0"/>
          </a:p>
          <a:p>
            <a:r>
              <a:rPr lang="nl-NL" sz="2800" dirty="0"/>
              <a:t>Constructor</a:t>
            </a:r>
          </a:p>
          <a:p>
            <a:r>
              <a:rPr lang="nl-NL" sz="2800" dirty="0"/>
              <a:t>Methode</a:t>
            </a:r>
          </a:p>
          <a:p>
            <a:r>
              <a:rPr lang="nl-NL" sz="2800" dirty="0"/>
              <a:t>Parameter</a:t>
            </a:r>
          </a:p>
          <a:p>
            <a:r>
              <a:rPr lang="nl-NL" sz="2800" dirty="0" err="1"/>
              <a:t>Encapsulatie</a:t>
            </a:r>
            <a:endParaRPr lang="nl-NL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394692"/>
            <a:ext cx="711546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PiggyBank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balance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Balance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balance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balance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balance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.balance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balance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Save(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balance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balance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nl-NL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505200" y="1143000"/>
            <a:ext cx="1371600" cy="685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3505200" y="1485900"/>
            <a:ext cx="1371600" cy="8763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3505200" y="2838450"/>
            <a:ext cx="1295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3505200" y="2838450"/>
            <a:ext cx="1295400" cy="13525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3505200" y="3429000"/>
            <a:ext cx="1295400" cy="2057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505200" y="3886200"/>
            <a:ext cx="3962400" cy="304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505200" y="3886200"/>
            <a:ext cx="3962400" cy="1600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3429000" y="4038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>
                <a:solidFill>
                  <a:srgbClr val="00B0F0"/>
                </a:solidFill>
              </a:rPr>
              <a:t>!!</a:t>
            </a:r>
            <a:endParaRPr lang="nl-NL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Variabelen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Worden gebruikt om data op te slaan of om naar objecten te verwijzen (die niet alleen data bevatten, maar ook ‘gedrag’ hebben)</a:t>
            </a:r>
          </a:p>
          <a:p>
            <a:r>
              <a:rPr lang="nl-NL" dirty="0"/>
              <a:t>Hebben een type en een waarde, bijvoorbeeld ‘int’ en 33.</a:t>
            </a:r>
          </a:p>
          <a:p>
            <a:r>
              <a:rPr lang="nl-NL" dirty="0"/>
              <a:t>Er zijn 2 soorten variabelen</a:t>
            </a:r>
          </a:p>
          <a:p>
            <a:pPr lvl="1"/>
            <a:r>
              <a:rPr lang="nl-NL" dirty="0" err="1"/>
              <a:t>value</a:t>
            </a:r>
            <a:endParaRPr lang="nl-NL" dirty="0"/>
          </a:p>
          <a:p>
            <a:pPr lvl="1"/>
            <a:r>
              <a:rPr lang="nl-NL" dirty="0" err="1"/>
              <a:t>reference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913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Voorbeelden </a:t>
            </a:r>
            <a:r>
              <a:rPr lang="nl-NL" dirty="0" err="1"/>
              <a:t>value</a:t>
            </a:r>
            <a:r>
              <a:rPr lang="nl-NL" dirty="0"/>
              <a:t> variabelen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550075"/>
            <a:ext cx="91759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age;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Define a variable named 'age' of type '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'.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 = 4;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Asssign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the value 4 to variable 'age'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 = age + 6;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Add 6 to the current value of variable 'age'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 = 1.50;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Define a variable named 'height'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of type double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and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assign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the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floating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point</a:t>
            </a:r>
          </a:p>
          <a:p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//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number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1.50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to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it.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half;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Define a variable named 'half'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half = height / 2;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Divide the height by 2.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2237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Voorbeelden </a:t>
            </a:r>
            <a:r>
              <a:rPr lang="nl-NL" dirty="0" err="1"/>
              <a:t>reference</a:t>
            </a:r>
            <a:r>
              <a:rPr lang="nl-NL" dirty="0"/>
              <a:t> variabelen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543883"/>
            <a:ext cx="91759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Define a variable named 'name' of 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string and initializes it to 'null'.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"Pete"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Assign the string "Pete" to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// the variable 'name'.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 = name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 Pan"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Add "r Pan" to the string in 'name'.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city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"Eindhoven"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Definition and initialization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// in one line.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Remove reference to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string “Eindhoven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”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</a:t>
            </a:r>
          </a:p>
          <a:p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Define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variable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named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'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' 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of (class) type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 new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object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// (in memory) and assign it to the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// '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' variable.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piggyBank.Save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(20);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Save 20 euros to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someOtherPiggyBank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PiggyBank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 one line.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6157232"/>
      </p:ext>
    </p:extLst>
  </p:cSld>
  <p:clrMapOvr>
    <a:masterClrMapping/>
  </p:clrMapOvr>
</p:sld>
</file>

<file path=ppt/theme/theme1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A32F7DF21BA04E9F29B85442E0ACD7" ma:contentTypeVersion="0" ma:contentTypeDescription="Create a new document." ma:contentTypeScope="" ma:versionID="a2cfba72ace9cf46788fd59e7ac845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8E7E90-2B99-487E-B3DC-6471039D960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CD82A0A-C380-4BC1-A42A-D59F918D6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45B19D-3448-40FC-8962-989CE09B3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2471</TotalTime>
  <Words>1939</Words>
  <Application>Microsoft Office PowerPoint</Application>
  <PresentationFormat>On-screen Show (4:3)</PresentationFormat>
  <Paragraphs>295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Consolas</vt:lpstr>
      <vt:lpstr>Fontys Frutiger</vt:lpstr>
      <vt:lpstr>Fontys Joanna Bold</vt:lpstr>
      <vt:lpstr>Fontys</vt:lpstr>
      <vt:lpstr>1_Fontys</vt:lpstr>
      <vt:lpstr>2_Fontys</vt:lpstr>
      <vt:lpstr>FontysStart</vt:lpstr>
      <vt:lpstr>1_FontysStart</vt:lpstr>
      <vt:lpstr>Blank Presentation</vt:lpstr>
      <vt:lpstr>3_Fontys</vt:lpstr>
      <vt:lpstr>  OOP2: Herhaling OOP semester 1 </vt:lpstr>
      <vt:lpstr>Inhoud</vt:lpstr>
      <vt:lpstr>Benodigde voorkennis uit S1</vt:lpstr>
      <vt:lpstr>OOP (Object Georienteerd Programmeren)</vt:lpstr>
      <vt:lpstr>De klasse</vt:lpstr>
      <vt:lpstr>De klasse in C#</vt:lpstr>
      <vt:lpstr>Variabelen</vt:lpstr>
      <vt:lpstr>Voorbeelden value variabelen</vt:lpstr>
      <vt:lpstr>Voorbeelden reference variabelen</vt:lpstr>
      <vt:lpstr>Verschil value en reference variabelen</vt:lpstr>
      <vt:lpstr>Array variabelen</vt:lpstr>
      <vt:lpstr>Voorbeeld array met value types</vt:lpstr>
      <vt:lpstr>Voorbeeld array met reference types</vt:lpstr>
      <vt:lpstr>List variabelen</vt:lpstr>
      <vt:lpstr>Voorbeeld list variabelen</vt:lpstr>
      <vt:lpstr>Program flow</vt:lpstr>
      <vt:lpstr>Keuze structuren</vt:lpstr>
      <vt:lpstr>Voorbeeld keuze structuur</vt:lpstr>
      <vt:lpstr>Loops</vt:lpstr>
      <vt:lpstr>Voorbeeld loops</vt:lpstr>
      <vt:lpstr>UI input output</vt:lpstr>
      <vt:lpstr>Aan de slag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PRC21  Week 1: Vakinhoud en herhalen </dc:title>
  <dc:creator>Joeri</dc:creator>
  <cp:lastModifiedBy>Belle,Joeri J. van</cp:lastModifiedBy>
  <cp:revision>544</cp:revision>
  <dcterms:created xsi:type="dcterms:W3CDTF">2006-08-16T00:00:00Z</dcterms:created>
  <dcterms:modified xsi:type="dcterms:W3CDTF">2020-02-06T11:03:55Z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0x0101000CA32F7DF21BA04E9F29B85442E0ACD7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