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486" r:id="rId3"/>
    <p:sldId id="487" r:id="rId4"/>
    <p:sldId id="488" r:id="rId5"/>
    <p:sldId id="489" r:id="rId6"/>
    <p:sldId id="490" r:id="rId7"/>
    <p:sldId id="491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29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E5963-E30E-45F4-BB7C-C0D166C458E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8C688-0E3F-4A53-8734-9373EBC0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70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09A2-A759-4A21-AB5C-26205A32FFD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6302-7DE4-4B2E-8B42-EEF8CA4F27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3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09A2-A759-4A21-AB5C-26205A32FFD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6302-7DE4-4B2E-8B42-EEF8CA4F27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0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09A2-A759-4A21-AB5C-26205A32FFD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6302-7DE4-4B2E-8B42-EEF8CA4F27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1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09A2-A759-4A21-AB5C-26205A32FFD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6302-7DE4-4B2E-8B42-EEF8CA4F27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3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09A2-A759-4A21-AB5C-26205A32FFD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6302-7DE4-4B2E-8B42-EEF8CA4F27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09A2-A759-4A21-AB5C-26205A32FFD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6302-7DE4-4B2E-8B42-EEF8CA4F27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3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09A2-A759-4A21-AB5C-26205A32FFD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6302-7DE4-4B2E-8B42-EEF8CA4F27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1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09A2-A759-4A21-AB5C-26205A32FFD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6302-7DE4-4B2E-8B42-EEF8CA4F27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09A2-A759-4A21-AB5C-26205A32FFD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6302-7DE4-4B2E-8B42-EEF8CA4F27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9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09A2-A759-4A21-AB5C-26205A32FFD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6302-7DE4-4B2E-8B42-EEF8CA4F27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6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09A2-A759-4A21-AB5C-26205A32FFD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6302-7DE4-4B2E-8B42-EEF8CA4F27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609A2-A759-4A21-AB5C-26205A32FFD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D6302-7DE4-4B2E-8B42-EEF8CA4F27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6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761" y="100362"/>
            <a:ext cx="9653239" cy="2798956"/>
          </a:xfrm>
        </p:spPr>
        <p:txBody>
          <a:bodyPr>
            <a:normAutofit/>
          </a:bodyPr>
          <a:lstStyle/>
          <a:p>
            <a:r>
              <a:rPr lang="en-ZA" sz="3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INSTITUTE OF PUBLIC ADMINISTRATION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00039"/>
            <a:ext cx="9144000" cy="3546088"/>
          </a:xfrm>
        </p:spPr>
        <p:txBody>
          <a:bodyPr>
            <a:noAutofit/>
          </a:bodyPr>
          <a:lstStyle/>
          <a:p>
            <a:r>
              <a:rPr lang="en-ZA" sz="28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REPORT WRITING</a:t>
            </a:r>
          </a:p>
          <a:p>
            <a:endParaRPr lang="en-ZA" sz="2800" b="1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en-ZA" sz="2800" b="1" smtClean="0">
                <a:latin typeface="Arial Narrow" panose="020B0606020202030204" pitchFamily="34" charset="0"/>
                <a:cs typeface="Arial" panose="020B0604020202020204" pitchFamily="34" charset="0"/>
              </a:rPr>
              <a:t>BSS </a:t>
            </a:r>
            <a:r>
              <a:rPr lang="en-ZA" sz="2800" b="1" dirty="0">
                <a:latin typeface="Arial Narrow" panose="020B0606020202030204" pitchFamily="34" charset="0"/>
                <a:cs typeface="Arial" panose="020B0604020202020204" pitchFamily="34" charset="0"/>
              </a:rPr>
              <a:t>1030</a:t>
            </a:r>
          </a:p>
          <a:p>
            <a:r>
              <a:rPr lang="en-ZA" sz="2800" b="1" i="1" dirty="0">
                <a:latin typeface="Arial Narrow" panose="020B0606020202030204" pitchFamily="34" charset="0"/>
                <a:cs typeface="Arial" panose="020B0604020202020204" pitchFamily="34" charset="0"/>
              </a:rPr>
              <a:t> MRS MERIT KATOTOBWE</a:t>
            </a:r>
            <a:endParaRPr lang="en-ZA" sz="28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192612"/>
            <a:ext cx="1905000" cy="15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571" y="356839"/>
            <a:ext cx="11164229" cy="5820124"/>
          </a:xfrm>
        </p:spPr>
        <p:txBody>
          <a:bodyPr/>
          <a:lstStyle/>
          <a:p>
            <a:pPr marL="514350" indent="-514350">
              <a:buAutoNum type="arabicPeriod" startAt="6"/>
            </a:pPr>
            <a:r>
              <a:rPr lang="en-US" dirty="0" smtClean="0"/>
              <a:t>INTRODUCTION </a:t>
            </a:r>
          </a:p>
          <a:p>
            <a:pPr marL="0" indent="0">
              <a:buNone/>
            </a:pPr>
            <a:r>
              <a:rPr lang="en-US" dirty="0" smtClean="0"/>
              <a:t>	- Preparatory section of the report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If it is a detailed report, it may have the following sections: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a)	Background /History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b) 	Purpose/ problem statement (it helps give the report 				direction/thrust)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c)	Scope – Spells out the areas to be covered and those not 			covered by the report.( it familiarizes the reader with the 			complexity/size of the report.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d)	Limitations – shows shortcomings in a report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6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571" y="256478"/>
            <a:ext cx="11664175" cy="64900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METHODOLOGY</a:t>
            </a:r>
          </a:p>
          <a:p>
            <a:pPr marL="0" indent="0">
              <a:buNone/>
            </a:pPr>
            <a:r>
              <a:rPr lang="en-US" dirty="0" smtClean="0"/>
              <a:t>- Clearly states the methodology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Qualitative			- Quantitative</a:t>
            </a:r>
          </a:p>
          <a:p>
            <a:pPr>
              <a:buFontTx/>
              <a:buChar char="-"/>
            </a:pPr>
            <a:r>
              <a:rPr lang="en-US" dirty="0" smtClean="0"/>
              <a:t>Opinions				- Numbers</a:t>
            </a:r>
          </a:p>
          <a:p>
            <a:pPr>
              <a:buFontTx/>
              <a:buChar char="-"/>
            </a:pPr>
            <a:r>
              <a:rPr lang="en-US" dirty="0" smtClean="0"/>
              <a:t>Interviews				- Questionnaire</a:t>
            </a:r>
          </a:p>
          <a:p>
            <a:pPr>
              <a:buFontTx/>
              <a:buChar char="-"/>
            </a:pPr>
            <a:r>
              <a:rPr lang="en-US" dirty="0" smtClean="0"/>
              <a:t>Meetings</a:t>
            </a:r>
          </a:p>
          <a:p>
            <a:pPr>
              <a:buFontTx/>
              <a:buChar char="-"/>
            </a:pPr>
            <a:r>
              <a:rPr lang="en-US" dirty="0" smtClean="0"/>
              <a:t>Observation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Direct 	Indirect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Secondary data</a:t>
            </a:r>
          </a:p>
          <a:p>
            <a:pPr marL="0" indent="0">
              <a:buNone/>
            </a:pPr>
            <a:r>
              <a:rPr lang="en-US" dirty="0" smtClean="0"/>
              <a:t>- Books, Journals (Any written sources)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2034596">
            <a:off x="680225" y="3902927"/>
            <a:ext cx="512956" cy="925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9299368">
            <a:off x="1802460" y="3908191"/>
            <a:ext cx="512956" cy="915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2890011">
            <a:off x="2074570" y="973654"/>
            <a:ext cx="512956" cy="926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8887915">
            <a:off x="4112870" y="1117221"/>
            <a:ext cx="512956" cy="831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2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73" y="200722"/>
            <a:ext cx="11141927" cy="652346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endParaRPr lang="en-US" sz="3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en-US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8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.   REPORT FINDINGS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Arial Narrow" panose="020B0606020202030204" pitchFamily="34" charset="0"/>
              </a:rPr>
              <a:t>Discussion of findings in full (Headings/subheadings/numbering/visuals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3600" dirty="0">
              <a:latin typeface="Arial Narrow" panose="020B0606020202030204" pitchFamily="34" charset="0"/>
            </a:endParaRPr>
          </a:p>
          <a:p>
            <a:pPr marL="514350" indent="-514350" algn="just">
              <a:buAutoNum type="arabicPeriod" startAt="9"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CONCLUSION/TERMINAL SECTION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Arial Narrow" panose="020B0606020202030204" pitchFamily="34" charset="0"/>
              </a:rPr>
              <a:t> As conclusion is the final stage in putting together results derived in the report, there shouldn’t be any new idea or concept introduced.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Arial Narrow" panose="020B0606020202030204" pitchFamily="34" charset="0"/>
              </a:rPr>
              <a:t>This is the part with recommendations/suggestions</a:t>
            </a:r>
          </a:p>
          <a:p>
            <a:pPr marL="0" indent="0" algn="just">
              <a:buNone/>
            </a:pPr>
            <a:r>
              <a:rPr lang="en-US" sz="3600" dirty="0">
                <a:latin typeface="Arial Narrow" panose="020B0606020202030204" pitchFamily="34" charset="0"/>
              </a:rPr>
              <a:t>	</a:t>
            </a:r>
            <a:r>
              <a:rPr lang="en-US" sz="3600" dirty="0" smtClean="0">
                <a:latin typeface="Arial Narrow" panose="020B0606020202030204" pitchFamily="34" charset="0"/>
              </a:rPr>
              <a:t>			(Boss)			(Junior)</a:t>
            </a:r>
          </a:p>
          <a:p>
            <a:pPr marL="0" indent="0" algn="just">
              <a:buNone/>
            </a:pPr>
            <a:endParaRPr lang="en-US" sz="3600" dirty="0" smtClean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10. PLAN OF ACTION/FUTURE DIRECTIONS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Arial Narrow" panose="020B0606020202030204" pitchFamily="34" charset="0"/>
              </a:rPr>
              <a:t> A report may act as a stepping stone for tackling future issues.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Arial Narrow" panose="020B0606020202030204" pitchFamily="34" charset="0"/>
              </a:rPr>
              <a:t>A timeframe by which the activity should be completed is stated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4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24" y="267629"/>
            <a:ext cx="11130776" cy="59093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11. REFERENCES</a:t>
            </a:r>
          </a:p>
          <a:p>
            <a:pPr marL="0" indent="0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 Narrow" panose="020B0606020202030204" pitchFamily="34" charset="0"/>
              </a:rPr>
              <a:t>It refers to the published texts that the report writer has cited in the text.</a:t>
            </a:r>
          </a:p>
          <a:p>
            <a:pPr marL="0" indent="0">
              <a:buNone/>
            </a:pPr>
            <a:endParaRPr lang="en-US" dirty="0" smtClean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 Narrow" panose="020B0606020202030204" pitchFamily="34" charset="0"/>
              </a:rPr>
              <a:t>Either the writer decides to indicate the reference as a footnote on the same page  or have a special page towards the end to provide details.</a:t>
            </a:r>
          </a:p>
          <a:p>
            <a:pPr marL="0" indent="0" algn="ctr">
              <a:buNone/>
            </a:pPr>
            <a:endParaRPr lang="en-US" dirty="0" smtClean="0"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rial Narrow" panose="020B0606020202030204" pitchFamily="34" charset="0"/>
              </a:rPr>
              <a:t>(If the text being cited exceeds 100 words, the text is not</a:t>
            </a:r>
          </a:p>
          <a:p>
            <a:pPr marL="0" indent="0" algn="ctr">
              <a:buNone/>
            </a:pPr>
            <a:r>
              <a:rPr lang="en-US" dirty="0" smtClean="0">
                <a:latin typeface="Arial Narrow" panose="020B0606020202030204" pitchFamily="34" charset="0"/>
              </a:rPr>
              <a:t> incorporated in the paragraph but indented  on a separate </a:t>
            </a:r>
          </a:p>
          <a:p>
            <a:pPr marL="0" indent="0" algn="ctr">
              <a:buNone/>
            </a:pPr>
            <a:r>
              <a:rPr lang="en-US" dirty="0" smtClean="0">
                <a:latin typeface="Arial Narrow" panose="020B0606020202030204" pitchFamily="34" charset="0"/>
              </a:rPr>
              <a:t>line creating a new paragraph)</a:t>
            </a:r>
          </a:p>
          <a:p>
            <a:pPr marL="0" indent="0" algn="ctr">
              <a:buNone/>
            </a:pPr>
            <a:endParaRPr lang="en-US" dirty="0" smtClean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 Narrow" panose="020B0606020202030204" pitchFamily="34" charset="0"/>
              </a:rPr>
              <a:t>References are outlined as they appear.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6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10" y="245327"/>
            <a:ext cx="11264590" cy="593163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BIBLIOGRAPHY</a:t>
            </a:r>
          </a:p>
          <a:p>
            <a:pPr marL="0" indent="0">
              <a:buNone/>
            </a:pPr>
            <a:r>
              <a:rPr lang="en-US" dirty="0" smtClean="0"/>
              <a:t>- Always arranged in alphabetical order unlike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8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OF A SHORT FORMAL REPORT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TITLE….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investigation of the…….</a:t>
            </a:r>
          </a:p>
          <a:p>
            <a:pPr marL="0" indent="0">
              <a:buNone/>
            </a:pP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TERMS OF REFERENCE/INTRODUCTION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- Author details the scope of the report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- The background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- Purpose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73" y="144966"/>
            <a:ext cx="11141927" cy="6031997"/>
          </a:xfrm>
        </p:spPr>
        <p:txBody>
          <a:bodyPr/>
          <a:lstStyle/>
          <a:p>
            <a:pPr marL="0" indent="0">
              <a:buNone/>
            </a:pP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3.PROCEDURE</a:t>
            </a:r>
          </a:p>
          <a:p>
            <a:pPr marL="0" indent="0">
              <a:buNone/>
            </a:pP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>
              <a:buFontTx/>
              <a:buChar char="-"/>
            </a:pPr>
            <a:r>
              <a:rPr lang="en-US" sz="3200" dirty="0" smtClean="0">
                <a:latin typeface="Arial Narrow" panose="020B0606020202030204" pitchFamily="34" charset="0"/>
              </a:rPr>
              <a:t>Writer identifies the means e or she used to collect data i.e.</a:t>
            </a:r>
          </a:p>
          <a:p>
            <a:pPr marL="0" indent="0">
              <a:buNone/>
            </a:pPr>
            <a:endParaRPr lang="en-US" sz="3200" dirty="0" smtClean="0">
              <a:latin typeface="Arial Narrow" panose="020B0606020202030204" pitchFamily="34" charset="0"/>
            </a:endParaRPr>
          </a:p>
          <a:p>
            <a:pPr lvl="1"/>
            <a:r>
              <a:rPr lang="en-US" sz="3200" dirty="0" smtClean="0">
                <a:latin typeface="Arial Narrow" panose="020B0606020202030204" pitchFamily="34" charset="0"/>
              </a:rPr>
              <a:t>Scrutinizing documents</a:t>
            </a:r>
          </a:p>
          <a:p>
            <a:pPr lvl="1"/>
            <a:r>
              <a:rPr lang="en-US" sz="3200" dirty="0" smtClean="0">
                <a:latin typeface="Arial Narrow" panose="020B0606020202030204" pitchFamily="34" charset="0"/>
              </a:rPr>
              <a:t>Interviewing personnel</a:t>
            </a:r>
          </a:p>
          <a:p>
            <a:pPr lvl="1"/>
            <a:r>
              <a:rPr lang="en-US" sz="3200" dirty="0" smtClean="0">
                <a:latin typeface="Arial Narrow" panose="020B0606020202030204" pitchFamily="34" charset="0"/>
              </a:rPr>
              <a:t>Visiting branches</a:t>
            </a:r>
          </a:p>
          <a:p>
            <a:pPr lvl="1"/>
            <a:r>
              <a:rPr lang="en-US" sz="3200" dirty="0" smtClean="0">
                <a:latin typeface="Arial Narrow" panose="020B0606020202030204" pitchFamily="34" charset="0"/>
              </a:rPr>
              <a:t>Observation</a:t>
            </a:r>
          </a:p>
          <a:p>
            <a:pPr lvl="1"/>
            <a:r>
              <a:rPr lang="en-US" sz="3200" dirty="0" smtClean="0">
                <a:latin typeface="Arial Narrow" panose="020B0606020202030204" pitchFamily="34" charset="0"/>
              </a:rPr>
              <a:t>Questionnaires</a:t>
            </a:r>
          </a:p>
          <a:p>
            <a:pPr lvl="1"/>
            <a:r>
              <a:rPr lang="en-US" sz="3200" dirty="0" smtClean="0">
                <a:latin typeface="Arial Narrow" panose="020B0606020202030204" pitchFamily="34" charset="0"/>
              </a:rPr>
              <a:t>Meetings</a:t>
            </a:r>
            <a:endParaRPr lang="en-US" sz="32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8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12" y="289932"/>
            <a:ext cx="11242288" cy="58870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4 FINDINGS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Here the detailed information which as been collected is sifted for relative importance and relevance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information is classified under appropriate headings, usually in descending order of importance. (most important)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5</a:t>
            </a:r>
            <a:r>
              <a:rPr lang="en-US" b="1" dirty="0" smtClean="0"/>
              <a:t>. CONCLUSION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 summary of the principal findings is written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conclusion is particularly helpful to those wo may not wish to read the entire 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7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420" y="312234"/>
            <a:ext cx="11175380" cy="586472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6. RECOMMENDATIONS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The author identifies the means by which the problem may be solved.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advice may be acted upon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Signature</a:t>
            </a:r>
          </a:p>
          <a:p>
            <a:pPr marL="0" indent="0">
              <a:buNone/>
            </a:pPr>
            <a:r>
              <a:rPr lang="en-US" b="1" dirty="0" smtClean="0"/>
              <a:t>Name</a:t>
            </a:r>
          </a:p>
          <a:p>
            <a:pPr marL="0" indent="0">
              <a:buNone/>
            </a:pPr>
            <a:r>
              <a:rPr lang="en-US" b="1" dirty="0" smtClean="0"/>
              <a:t>Title/job description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Date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50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WRITING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</a:p>
          <a:p>
            <a:pPr marL="0" indent="0">
              <a:buNone/>
            </a:pPr>
            <a:r>
              <a:rPr lang="en-GB" dirty="0" smtClean="0"/>
              <a:t>It is a logical/coherent structuring of information, ideas and concepts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</a:t>
            </a:r>
          </a:p>
          <a:p>
            <a:pPr marL="0" indent="0">
              <a:buNone/>
            </a:pP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TYPES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514350" indent="-514350">
              <a:buAutoNum type="arabicPeriod"/>
            </a:pPr>
            <a:r>
              <a:rPr lang="en-GB" dirty="0" smtClean="0"/>
              <a:t>Informative Report				2. Analytical Report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			  (problem Solving)</a:t>
            </a:r>
            <a:endParaRPr lang="en-GB" dirty="0"/>
          </a:p>
        </p:txBody>
      </p:sp>
      <p:sp>
        <p:nvSpPr>
          <p:cNvPr id="4" name="Right Arrow 3"/>
          <p:cNvSpPr/>
          <p:nvPr/>
        </p:nvSpPr>
        <p:spPr>
          <a:xfrm rot="8788713">
            <a:off x="2843563" y="3925232"/>
            <a:ext cx="1694986" cy="613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885336">
            <a:off x="5874836" y="3905070"/>
            <a:ext cx="1694986" cy="613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17" y="211873"/>
            <a:ext cx="11041566" cy="5909334"/>
          </a:xfrm>
        </p:spPr>
        <p:txBody>
          <a:bodyPr/>
          <a:lstStyle/>
          <a:p>
            <a:pPr marL="2286000" lvl="5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	KINDS OF REPORTS</a:t>
            </a:r>
          </a:p>
          <a:p>
            <a:pPr marL="2286000" lvl="5" indent="0">
              <a:buNone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marL="2286000" lvl="5" indent="0">
              <a:buNone/>
            </a:pP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marL="2286000" lvl="5" indent="0">
              <a:buNone/>
            </a:pP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marL="2286000" lvl="5" indent="0">
              <a:buNone/>
            </a:pPr>
            <a:r>
              <a:rPr lang="en-US" sz="2800" dirty="0" smtClean="0">
                <a:latin typeface="Arial Narrow" panose="020B0606020202030204" pitchFamily="34" charset="0"/>
              </a:rPr>
              <a:t>1.Long Detailed Report	                 2.Short Formal Report</a:t>
            </a:r>
          </a:p>
          <a:p>
            <a:pPr marL="2286000" lvl="5" indent="0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	</a:t>
            </a:r>
          </a:p>
        </p:txBody>
      </p:sp>
      <p:sp>
        <p:nvSpPr>
          <p:cNvPr id="4" name="Right Arrow 3"/>
          <p:cNvSpPr/>
          <p:nvPr/>
        </p:nvSpPr>
        <p:spPr>
          <a:xfrm rot="8180971">
            <a:off x="3607312" y="1013538"/>
            <a:ext cx="1709854" cy="613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2493510">
            <a:off x="6936922" y="966251"/>
            <a:ext cx="1613709" cy="613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8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SECTIONS OF A LONG DETAILED REPORT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712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US" b="1" dirty="0" smtClean="0"/>
              <a:t>PREPARATORY PARTS</a:t>
            </a:r>
          </a:p>
          <a:p>
            <a:pPr marL="0" indent="0">
              <a:buNone/>
            </a:pPr>
            <a:r>
              <a:rPr lang="en-US" dirty="0" smtClean="0"/>
              <a:t>	- Cover/ title page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Acknowledgments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Table of Contents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Executive summary</a:t>
            </a:r>
          </a:p>
          <a:p>
            <a:pPr marL="0" indent="0">
              <a:buNone/>
            </a:pPr>
            <a:r>
              <a:rPr lang="en-US" b="1" dirty="0" smtClean="0"/>
              <a:t>B. Main Parts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Introduction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-Main body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Methodology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0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107" y="245327"/>
            <a:ext cx="10829693" cy="593163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CONCLUDING PARTS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Conclusions/Summary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Recommendations/suggestions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Plan of Action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Future Direction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SUPPLEMENTARY PARTS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smtClean="0"/>
              <a:t>- References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Bibliography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Annexures/Appendices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5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 PARTS OF A LONG DETAILED REPORT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76" y="1795346"/>
            <a:ext cx="10662424" cy="438161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	TITLE PAGE</a:t>
            </a:r>
          </a:p>
          <a:p>
            <a:pPr marL="0" indent="0">
              <a:buNone/>
            </a:pPr>
            <a:r>
              <a:rPr lang="en-US" dirty="0" smtClean="0"/>
              <a:t>Being the first, it captures the attention of the reader: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Report title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Name of the Author ( Prepared by…….)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Name of the Reader in full with designation (Prepared for…….)</a:t>
            </a:r>
          </a:p>
          <a:p>
            <a:pPr marL="0" indent="0">
              <a:buNone/>
            </a:pPr>
            <a:r>
              <a:rPr lang="en-US" dirty="0" smtClean="0"/>
              <a:t>	- Name of the institution/ Organization/Department</a:t>
            </a:r>
          </a:p>
          <a:p>
            <a:pPr marL="0" indent="0">
              <a:buNone/>
            </a:pPr>
            <a:r>
              <a:rPr lang="en-US" dirty="0" smtClean="0"/>
              <a:t>	- Date, Month and Year</a:t>
            </a:r>
          </a:p>
        </p:txBody>
      </p:sp>
    </p:spTree>
    <p:extLst>
      <p:ext uri="{BB962C8B-B14F-4D97-AF65-F5344CB8AC3E}">
        <p14:creationId xmlns:p14="http://schemas.microsoft.com/office/powerpoint/2010/main" val="393806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537" y="323385"/>
            <a:ext cx="11019263" cy="58535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ACKNOWLEGMENTS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	</a:t>
            </a:r>
            <a:r>
              <a:rPr lang="en-US" dirty="0" smtClean="0">
                <a:latin typeface="Arial Narrow" panose="020B0606020202030204" pitchFamily="34" charset="0"/>
              </a:rPr>
              <a:t>- Part where author thanks/acknowledge the people who helped in 	shaping the report.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	</a:t>
            </a:r>
            <a:r>
              <a:rPr lang="en-US" dirty="0" smtClean="0">
                <a:latin typeface="Arial Narrow" panose="020B0606020202030204" pitchFamily="34" charset="0"/>
              </a:rPr>
              <a:t>- Giving credit </a:t>
            </a:r>
            <a:r>
              <a:rPr lang="en-US" dirty="0" err="1" smtClean="0">
                <a:latin typeface="Arial Narrow" panose="020B0606020202030204" pitchFamily="34" charset="0"/>
              </a:rPr>
              <a:t>e.g</a:t>
            </a:r>
            <a:r>
              <a:rPr lang="en-US" dirty="0" smtClean="0">
                <a:latin typeface="Arial Narrow" panose="020B0606020202030204" pitchFamily="34" charset="0"/>
              </a:rPr>
              <a:t>	- </a:t>
            </a:r>
            <a:r>
              <a:rPr lang="en-US" i="1" dirty="0" smtClean="0">
                <a:latin typeface="Arial Narrow" panose="020B0606020202030204" pitchFamily="34" charset="0"/>
              </a:rPr>
              <a:t>I wish to thank the following………..</a:t>
            </a:r>
          </a:p>
          <a:p>
            <a:pPr marL="0" indent="0">
              <a:buNone/>
            </a:pPr>
            <a:r>
              <a:rPr lang="en-US" i="1" dirty="0">
                <a:latin typeface="Arial Narrow" panose="020B0606020202030204" pitchFamily="34" charset="0"/>
              </a:rPr>
              <a:t>	</a:t>
            </a:r>
            <a:r>
              <a:rPr lang="en-US" i="1" dirty="0" smtClean="0">
                <a:latin typeface="Arial Narrow" panose="020B0606020202030204" pitchFamily="34" charset="0"/>
              </a:rPr>
              <a:t>			- I would like to express my gratitude to …..</a:t>
            </a:r>
          </a:p>
          <a:p>
            <a:pPr marL="0" indent="0">
              <a:buNone/>
            </a:pPr>
            <a:r>
              <a:rPr lang="en-US" i="1" dirty="0">
                <a:latin typeface="Arial Narrow" panose="020B0606020202030204" pitchFamily="34" charset="0"/>
              </a:rPr>
              <a:t>	</a:t>
            </a:r>
            <a:r>
              <a:rPr lang="en-US" i="1" dirty="0" smtClean="0">
                <a:latin typeface="Arial Narrow" panose="020B0606020202030204" pitchFamily="34" charset="0"/>
              </a:rPr>
              <a:t>			- Special thanks </a:t>
            </a:r>
          </a:p>
          <a:p>
            <a:pPr marL="0" indent="0">
              <a:buNone/>
            </a:pPr>
            <a:r>
              <a:rPr lang="en-US" i="1" dirty="0">
                <a:latin typeface="Arial Narrow" panose="020B0606020202030204" pitchFamily="34" charset="0"/>
              </a:rPr>
              <a:t>	</a:t>
            </a:r>
            <a:r>
              <a:rPr lang="en-US" i="1" dirty="0" smtClean="0">
                <a:latin typeface="Arial Narrow" panose="020B0606020202030204" pitchFamily="34" charset="0"/>
              </a:rPr>
              <a:t>			- My gratitude</a:t>
            </a:r>
          </a:p>
          <a:p>
            <a:pPr marL="0" indent="0">
              <a:buNone/>
            </a:pPr>
            <a:endParaRPr lang="en-US" i="1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3.	TABLE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OF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CONTENTS</a:t>
            </a:r>
          </a:p>
          <a:p>
            <a:pPr>
              <a:buFontTx/>
              <a:buChar char="-"/>
            </a:pPr>
            <a:r>
              <a:rPr lang="en-US" dirty="0" smtClean="0">
                <a:latin typeface="Arial Narrow" panose="020B0606020202030204" pitchFamily="34" charset="0"/>
              </a:rPr>
              <a:t>Contains all the major or relevant sections within the text.</a:t>
            </a:r>
          </a:p>
          <a:p>
            <a:pPr>
              <a:buFontTx/>
              <a:buChar char="-"/>
            </a:pPr>
            <a:r>
              <a:rPr lang="en-US" dirty="0" smtClean="0">
                <a:latin typeface="Arial Narrow" panose="020B0606020202030204" pitchFamily="34" charset="0"/>
              </a:rPr>
              <a:t>It helps readers looking for particular information to quickly find it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78" y="223024"/>
            <a:ext cx="11097322" cy="595393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LIST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OF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ILLUSTRATION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	</a:t>
            </a:r>
            <a:r>
              <a:rPr lang="en-US" dirty="0" smtClean="0">
                <a:latin typeface="Arial Narrow" panose="020B0606020202030204" pitchFamily="34" charset="0"/>
              </a:rPr>
              <a:t>- Many reports contain illustrations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	</a:t>
            </a:r>
            <a:r>
              <a:rPr lang="en-US" dirty="0" smtClean="0">
                <a:latin typeface="Arial Narrow" panose="020B0606020202030204" pitchFamily="34" charset="0"/>
              </a:rPr>
              <a:t>- Visual aids also make the report easy to comprehend i.e. charts, tables, 	pictures etc.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4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.	    EXECUTIVE SUMMARY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	</a:t>
            </a:r>
            <a:r>
              <a:rPr lang="en-US" dirty="0" smtClean="0">
                <a:latin typeface="Arial Narrow" panose="020B0606020202030204" pitchFamily="34" charset="0"/>
              </a:rPr>
              <a:t>- It’s a condensation of the report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	</a:t>
            </a:r>
            <a:r>
              <a:rPr lang="en-US" dirty="0" smtClean="0">
                <a:latin typeface="Arial Narrow" panose="020B0606020202030204" pitchFamily="34" charset="0"/>
              </a:rPr>
              <a:t>- The matter presented in the report is in brief, stated at the start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	</a:t>
            </a:r>
            <a:r>
              <a:rPr lang="en-US" dirty="0" smtClean="0">
                <a:latin typeface="Arial Narrow" panose="020B0606020202030204" pitchFamily="34" charset="0"/>
              </a:rPr>
              <a:t>- It serves to familiarize the reader with the contents of the report.</a:t>
            </a:r>
          </a:p>
          <a:p>
            <a:pPr marL="514350" indent="-514350">
              <a:buAutoNum type="alphaU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5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595" y="122663"/>
            <a:ext cx="10941205" cy="6054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5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.	 ABSTRACT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	</a:t>
            </a:r>
            <a:r>
              <a:rPr lang="en-US" dirty="0" smtClean="0">
                <a:latin typeface="Arial Narrow" panose="020B0606020202030204" pitchFamily="34" charset="0"/>
              </a:rPr>
              <a:t>- It could be a page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	</a:t>
            </a:r>
            <a:r>
              <a:rPr lang="en-US" dirty="0" smtClean="0">
                <a:latin typeface="Arial Narrow" panose="020B0606020202030204" pitchFamily="34" charset="0"/>
              </a:rPr>
              <a:t>- It has characteristic features of a summary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	</a:t>
            </a:r>
            <a:r>
              <a:rPr lang="en-US" dirty="0" smtClean="0">
                <a:latin typeface="Arial Narrow" panose="020B0606020202030204" pitchFamily="34" charset="0"/>
              </a:rPr>
              <a:t>- The major difference is that while a summary is a brief 	presentation of the 	original report, the abstract is the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essence</a:t>
            </a:r>
            <a:r>
              <a:rPr lang="en-US" dirty="0" smtClean="0">
                <a:latin typeface="Arial Narrow" panose="020B0606020202030204" pitchFamily="34" charset="0"/>
              </a:rPr>
              <a:t> of the report</a:t>
            </a:r>
          </a:p>
          <a:p>
            <a:pPr marL="0" indent="0">
              <a:buNone/>
            </a:pPr>
            <a:endParaRPr lang="en-US" dirty="0" smtClean="0">
              <a:latin typeface="Arial Narrow" panose="020B0606020202030204" pitchFamily="34" charset="0"/>
            </a:endParaRPr>
          </a:p>
          <a:p>
            <a:pPr>
              <a:buFontTx/>
              <a:buChar char="-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It usually contains 3 paragraphs</a:t>
            </a:r>
          </a:p>
          <a:p>
            <a:pPr marL="0" indent="0">
              <a:buNone/>
            </a:pPr>
            <a:r>
              <a:rPr lang="en-US" dirty="0" smtClean="0">
                <a:latin typeface="Arial Narrow" panose="020B0606020202030204" pitchFamily="34" charset="0"/>
              </a:rPr>
              <a:t>1</a:t>
            </a:r>
            <a:r>
              <a:rPr lang="en-US" baseline="30000" dirty="0" smtClean="0">
                <a:latin typeface="Arial Narrow" panose="020B0606020202030204" pitchFamily="34" charset="0"/>
              </a:rPr>
              <a:t>st</a:t>
            </a:r>
            <a:r>
              <a:rPr lang="en-US" dirty="0" smtClean="0">
                <a:latin typeface="Arial Narrow" panose="020B0606020202030204" pitchFamily="34" charset="0"/>
              </a:rPr>
              <a:t> Para 	– Talks about the main aim of the report/discusses in brief 		   	 the objective in writing the report</a:t>
            </a:r>
          </a:p>
          <a:p>
            <a:pPr marL="0" indent="0">
              <a:buNone/>
            </a:pPr>
            <a:r>
              <a:rPr lang="en-US" dirty="0" smtClean="0">
                <a:latin typeface="Arial Narrow" panose="020B0606020202030204" pitchFamily="34" charset="0"/>
              </a:rPr>
              <a:t>2</a:t>
            </a:r>
            <a:r>
              <a:rPr lang="en-US" baseline="30000" dirty="0" smtClean="0">
                <a:latin typeface="Arial Narrow" panose="020B0606020202030204" pitchFamily="34" charset="0"/>
              </a:rPr>
              <a:t>nd</a:t>
            </a:r>
            <a:r>
              <a:rPr lang="en-US" dirty="0" smtClean="0">
                <a:latin typeface="Arial Narrow" panose="020B0606020202030204" pitchFamily="34" charset="0"/>
              </a:rPr>
              <a:t> para	-  Discusses in brief the methodologies adopted to achieve 		    	the objectives</a:t>
            </a:r>
          </a:p>
          <a:p>
            <a:pPr marL="0" indent="0">
              <a:buNone/>
            </a:pPr>
            <a:r>
              <a:rPr lang="en-US" dirty="0" smtClean="0">
                <a:latin typeface="Arial Narrow" panose="020B0606020202030204" pitchFamily="34" charset="0"/>
              </a:rPr>
              <a:t>3</a:t>
            </a:r>
            <a:r>
              <a:rPr lang="en-US" baseline="30000" dirty="0" smtClean="0">
                <a:latin typeface="Arial Narrow" panose="020B0606020202030204" pitchFamily="34" charset="0"/>
              </a:rPr>
              <a:t>rd</a:t>
            </a:r>
            <a:r>
              <a:rPr lang="en-US" dirty="0" smtClean="0">
                <a:latin typeface="Arial Narrow" panose="020B0606020202030204" pitchFamily="34" charset="0"/>
              </a:rPr>
              <a:t> para	-  It merely spells out the 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0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336</Words>
  <Application>Microsoft Office PowerPoint</Application>
  <PresentationFormat>Widescreen</PresentationFormat>
  <Paragraphs>160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Calibri</vt:lpstr>
      <vt:lpstr>Calibri Light</vt:lpstr>
      <vt:lpstr>Wingdings</vt:lpstr>
      <vt:lpstr>Office Theme</vt:lpstr>
      <vt:lpstr>NATIONAL INSTITUTE OF PUBLIC ADMINISTRATION</vt:lpstr>
      <vt:lpstr>REPORT WRITING</vt:lpstr>
      <vt:lpstr>PowerPoint Presentation</vt:lpstr>
      <vt:lpstr>SECTIONS OF A LONG DETAILED REPORT</vt:lpstr>
      <vt:lpstr>PowerPoint Presentation</vt:lpstr>
      <vt:lpstr>13 PARTS OF A LONG DETAILED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STRUCTURE OF A SHORT FORMAL REPORT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SERVICE WORKSHOP</dc:title>
  <dc:creator>HP</dc:creator>
  <cp:lastModifiedBy>HP</cp:lastModifiedBy>
  <cp:revision>200</cp:revision>
  <cp:lastPrinted>2019-02-27T13:43:36Z</cp:lastPrinted>
  <dcterms:created xsi:type="dcterms:W3CDTF">2019-02-12T14:55:01Z</dcterms:created>
  <dcterms:modified xsi:type="dcterms:W3CDTF">2024-05-14T15:10:39Z</dcterms:modified>
</cp:coreProperties>
</file>