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4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8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3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8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0D6179-29BE-5AEF-7053-C0331BFE1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1" y="397275"/>
            <a:ext cx="2628785" cy="3761257"/>
          </a:xfrm>
        </p:spPr>
        <p:txBody>
          <a:bodyPr anchor="ctr">
            <a:normAutofit/>
          </a:bodyPr>
          <a:lstStyle/>
          <a:p>
            <a:r>
              <a:rPr lang="de-DE" sz="3200" dirty="0"/>
              <a:t>Cloud </a:t>
            </a:r>
            <a:r>
              <a:rPr lang="de-DE" sz="3200" dirty="0" err="1"/>
              <a:t>Naitive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3C968-84E0-156D-FFE0-0620345FA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21" y="4846029"/>
            <a:ext cx="2550597" cy="1478402"/>
          </a:xfrm>
        </p:spPr>
        <p:txBody>
          <a:bodyPr anchor="ctr">
            <a:normAutofit/>
          </a:bodyPr>
          <a:lstStyle/>
          <a:p>
            <a:endParaRPr lang="de-DE" sz="1800" dirty="0"/>
          </a:p>
        </p:txBody>
      </p:sp>
      <p:pic>
        <p:nvPicPr>
          <p:cNvPr id="4" name="Picture 3" descr="Eine abstrakte Explosion in Blau und Rosa">
            <a:extLst>
              <a:ext uri="{FF2B5EF4-FFF2-40B4-BE49-F238E27FC236}">
                <a16:creationId xmlns:a16="http://schemas.microsoft.com/office/drawing/2014/main" id="{BEAE5092-22D7-3343-0768-5C2EA1879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0" r="11760"/>
          <a:stretch/>
        </p:blipFill>
        <p:spPr>
          <a:xfrm>
            <a:off x="3047998" y="10"/>
            <a:ext cx="9144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9D479-5973-023A-F663-B81F3C19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Wann passt Cloud-</a:t>
            </a:r>
            <a:r>
              <a:rPr lang="de-DE" dirty="0" err="1"/>
              <a:t>Naitive</a:t>
            </a:r>
            <a:r>
              <a:rPr lang="de-DE" dirty="0"/>
              <a:t> nicht zur meiner Software?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BD5EEE-9BAD-BE8D-6597-D429C6763E01}"/>
              </a:ext>
            </a:extLst>
          </p:cNvPr>
          <p:cNvSpPr txBox="1"/>
          <p:nvPr/>
        </p:nvSpPr>
        <p:spPr>
          <a:xfrm>
            <a:off x="813459" y="2594758"/>
            <a:ext cx="8420190" cy="1477328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  <a:alpha val="68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Wenn meine Software meistens an dem selben Ort ausgeführt wird</a:t>
            </a:r>
          </a:p>
          <a:p>
            <a:r>
              <a:rPr lang="de-DE" dirty="0"/>
              <a:t>Wenn meine Software nicht verteilt ist</a:t>
            </a:r>
          </a:p>
          <a:p>
            <a:r>
              <a:rPr lang="de-DE" dirty="0"/>
              <a:t>Wenn meine Software Stabilität gewährleistet, da mikro-services kurzlebig sind</a:t>
            </a:r>
          </a:p>
          <a:p>
            <a:r>
              <a:rPr lang="de-DE" dirty="0"/>
              <a:t>Wenn meine Software keine Rechenressourcen hat</a:t>
            </a:r>
            <a:br>
              <a:rPr lang="de-DE" dirty="0"/>
            </a:br>
            <a:r>
              <a:rPr lang="de-DE" dirty="0"/>
              <a:t>-das trifft meistens auf IoT zu.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6DF4F4-6B18-17B5-26D0-4364C72DE2C7}"/>
              </a:ext>
            </a:extLst>
          </p:cNvPr>
          <p:cNvSpPr txBox="1"/>
          <p:nvPr/>
        </p:nvSpPr>
        <p:spPr>
          <a:xfrm>
            <a:off x="794973" y="4279075"/>
            <a:ext cx="10219529" cy="230832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  <a:alpha val="68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Wenn durch die verteilte Datenhaltung die kritischen Daten nicht überall</a:t>
            </a:r>
            <a:br>
              <a:rPr lang="de-DE" dirty="0"/>
            </a:br>
            <a:r>
              <a:rPr lang="de-DE" dirty="0"/>
              <a:t>so schnell verfügbar sind, wie man sie es braucht.</a:t>
            </a:r>
            <a:br>
              <a:rPr lang="de-DE" dirty="0"/>
            </a:br>
            <a:r>
              <a:rPr lang="de-DE" dirty="0" err="1"/>
              <a:t>Z.b</a:t>
            </a:r>
            <a:r>
              <a:rPr lang="de-DE" dirty="0"/>
              <a:t> wenn ich mein Konto in einer Filiale auflöse, aus der Filiale  rausgehe </a:t>
            </a:r>
            <a:br>
              <a:rPr lang="de-DE" dirty="0"/>
            </a:br>
            <a:r>
              <a:rPr lang="de-DE" dirty="0"/>
              <a:t>und noch mal eine Summe abhebe. Da die Datenhaltung in der Filiale und im Online-Banking</a:t>
            </a:r>
            <a:br>
              <a:rPr lang="de-DE" dirty="0"/>
            </a:br>
            <a:r>
              <a:rPr lang="de-DE" dirty="0"/>
              <a:t>wahrscheinlich nicht die selbe ist, kann es zur neuen Herausforderungen führen.</a:t>
            </a:r>
            <a:br>
              <a:rPr lang="de-DE" dirty="0"/>
            </a:br>
            <a:r>
              <a:rPr lang="de-DE" dirty="0"/>
              <a:t>Weiterhin, wenn es in der Netzwerkübertragung von der Filiale zum Online-Banking zum Ausfall</a:t>
            </a:r>
            <a:br>
              <a:rPr lang="de-DE" dirty="0"/>
            </a:br>
            <a:r>
              <a:rPr lang="de-DE" dirty="0"/>
              <a:t>für mehrere Stunden gibt, kann der Kunde an einem Automaten solange Geld abheben,</a:t>
            </a:r>
            <a:br>
              <a:rPr lang="de-DE" dirty="0"/>
            </a:br>
            <a:r>
              <a:rPr lang="de-DE" dirty="0"/>
              <a:t>da das Online-Banking nichts von der Auflösung des Kontos weiß.</a:t>
            </a:r>
          </a:p>
        </p:txBody>
      </p:sp>
    </p:spTree>
    <p:extLst>
      <p:ext uri="{BB962C8B-B14F-4D97-AF65-F5344CB8AC3E}">
        <p14:creationId xmlns:p14="http://schemas.microsoft.com/office/powerpoint/2010/main" val="220120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AF984-5B39-26E5-A10F-FE91E5D1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Wann passt Cloud-</a:t>
            </a:r>
            <a:r>
              <a:rPr lang="de-DE" dirty="0" err="1"/>
              <a:t>Naitive</a:t>
            </a:r>
            <a:r>
              <a:rPr lang="de-DE" dirty="0"/>
              <a:t> nicht zur meiner Software?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438176A-1DE0-7984-CB6D-8F726306712E}"/>
              </a:ext>
            </a:extLst>
          </p:cNvPr>
          <p:cNvSpPr txBox="1"/>
          <p:nvPr/>
        </p:nvSpPr>
        <p:spPr>
          <a:xfrm>
            <a:off x="813459" y="2594758"/>
            <a:ext cx="9023432" cy="92333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  <a:alpha val="68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Wenn Code im Mainframe läuft und noch mehrere Jahrzehnte so weiter laufen kann.</a:t>
            </a:r>
            <a:br>
              <a:rPr lang="de-DE" dirty="0"/>
            </a:br>
            <a:r>
              <a:rPr lang="de-DE" dirty="0"/>
              <a:t>Es lohnt sich dann nur, wenn es dem Business erhebliche Vorteile bringt.</a:t>
            </a:r>
            <a:br>
              <a:rPr lang="de-DE" dirty="0"/>
            </a:br>
            <a:r>
              <a:rPr lang="de-DE" dirty="0"/>
              <a:t>Und selbst da, kann der </a:t>
            </a:r>
            <a:r>
              <a:rPr lang="de-DE" dirty="0" err="1"/>
              <a:t>Umgzug</a:t>
            </a:r>
            <a:r>
              <a:rPr lang="de-DE" dirty="0"/>
              <a:t> in die Cloud </a:t>
            </a:r>
            <a:r>
              <a:rPr lang="de-DE" dirty="0" err="1"/>
              <a:t>jahre</a:t>
            </a:r>
            <a:r>
              <a:rPr lang="de-DE" dirty="0"/>
              <a:t> andauern.</a:t>
            </a:r>
          </a:p>
        </p:txBody>
      </p:sp>
    </p:spTree>
    <p:extLst>
      <p:ext uri="{BB962C8B-B14F-4D97-AF65-F5344CB8AC3E}">
        <p14:creationId xmlns:p14="http://schemas.microsoft.com/office/powerpoint/2010/main" val="315356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23E6-172B-1A52-AE19-DDC57198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passt Cloud-</a:t>
            </a:r>
            <a:r>
              <a:rPr lang="de-DE" dirty="0" err="1"/>
              <a:t>Naitive</a:t>
            </a:r>
            <a:r>
              <a:rPr lang="de-DE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D77D26-35D6-66FB-072A-C4E0F600D945}"/>
              </a:ext>
            </a:extLst>
          </p:cNvPr>
          <p:cNvSpPr txBox="1"/>
          <p:nvPr/>
        </p:nvSpPr>
        <p:spPr>
          <a:xfrm>
            <a:off x="1359725" y="2992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5D47B7-94E5-E1F3-4D08-6F9E3D1E3BCC}"/>
              </a:ext>
            </a:extLst>
          </p:cNvPr>
          <p:cNvSpPr/>
          <p:nvPr/>
        </p:nvSpPr>
        <p:spPr>
          <a:xfrm>
            <a:off x="817263" y="3535436"/>
            <a:ext cx="3675626" cy="1146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EDB256-4966-4A13-B518-E1B0943A47AA}"/>
              </a:ext>
            </a:extLst>
          </p:cNvPr>
          <p:cNvSpPr/>
          <p:nvPr/>
        </p:nvSpPr>
        <p:spPr>
          <a:xfrm>
            <a:off x="3191260" y="3607961"/>
            <a:ext cx="1146048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UserAPI</a:t>
            </a:r>
            <a:r>
              <a:rPr lang="de-DE" dirty="0"/>
              <a:t>-Service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DBE85CC-FD88-1CFE-2B9E-9A58EE2ACC3A}"/>
              </a:ext>
            </a:extLst>
          </p:cNvPr>
          <p:cNvSpPr/>
          <p:nvPr/>
        </p:nvSpPr>
        <p:spPr>
          <a:xfrm>
            <a:off x="959799" y="3677645"/>
            <a:ext cx="2075881" cy="8584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Anwendung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449E088-45D7-1684-3660-5E96512A35ED}"/>
              </a:ext>
            </a:extLst>
          </p:cNvPr>
          <p:cNvSpPr txBox="1"/>
          <p:nvPr/>
        </p:nvSpPr>
        <p:spPr>
          <a:xfrm>
            <a:off x="1455114" y="3707377"/>
            <a:ext cx="116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Eigener Code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43675D-AF6A-1FF0-D39A-0EE5613D45BD}"/>
              </a:ext>
            </a:extLst>
          </p:cNvPr>
          <p:cNvSpPr/>
          <p:nvPr/>
        </p:nvSpPr>
        <p:spPr>
          <a:xfrm>
            <a:off x="5605146" y="3530998"/>
            <a:ext cx="3675626" cy="1146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Flussdiagramm: Datenträger mit direktem Zugriff 9">
            <a:extLst>
              <a:ext uri="{FF2B5EF4-FFF2-40B4-BE49-F238E27FC236}">
                <a16:creationId xmlns:a16="http://schemas.microsoft.com/office/drawing/2014/main" id="{AE713FFA-E0FE-E086-14F0-4FD868CFC967}"/>
              </a:ext>
            </a:extLst>
          </p:cNvPr>
          <p:cNvSpPr/>
          <p:nvPr/>
        </p:nvSpPr>
        <p:spPr>
          <a:xfrm rot="16200000">
            <a:off x="7045470" y="3388854"/>
            <a:ext cx="621552" cy="1199134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786243-1C85-A415-F411-92E22188A408}"/>
              </a:ext>
            </a:extLst>
          </p:cNvPr>
          <p:cNvSpPr txBox="1"/>
          <p:nvPr/>
        </p:nvSpPr>
        <p:spPr>
          <a:xfrm>
            <a:off x="6772387" y="3950661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Service-Tokens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5E641FD-33B9-9FB3-5DCE-89292DB2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0" y="2472931"/>
            <a:ext cx="637126" cy="75574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5BCDF46-AFF5-5A46-F99A-25827D3A4B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17263" y="3228671"/>
            <a:ext cx="1106540" cy="53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999CE98-28A0-BB67-9FE8-6C4CA75F0A31}"/>
              </a:ext>
            </a:extLst>
          </p:cNvPr>
          <p:cNvSpPr txBox="1"/>
          <p:nvPr/>
        </p:nvSpPr>
        <p:spPr>
          <a:xfrm>
            <a:off x="1162620" y="2479518"/>
            <a:ext cx="2984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Bank-Mitarbeiter schaut Kontostand vom Kunden. Daten kriegt er über </a:t>
            </a:r>
            <a:r>
              <a:rPr lang="de-DE" sz="1200" dirty="0" err="1"/>
              <a:t>UseAPI</a:t>
            </a:r>
            <a:r>
              <a:rPr lang="de-DE" sz="1200" dirty="0"/>
              <a:t>-Service aus einer anderen Anwendung über das Netzwerk.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8B0DE1-D246-3588-E489-36E1870C2357}"/>
              </a:ext>
            </a:extLst>
          </p:cNvPr>
          <p:cNvSpPr txBox="1"/>
          <p:nvPr/>
        </p:nvSpPr>
        <p:spPr>
          <a:xfrm>
            <a:off x="804218" y="4434217"/>
            <a:ext cx="174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Cloud-Anwendungen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64C80A5-ED3D-DE68-22D1-E960960D33BF}"/>
              </a:ext>
            </a:extLst>
          </p:cNvPr>
          <p:cNvSpPr txBox="1"/>
          <p:nvPr/>
        </p:nvSpPr>
        <p:spPr>
          <a:xfrm>
            <a:off x="5678355" y="4364716"/>
            <a:ext cx="234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Nicht-Cloud-Anwendungen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DF5150A-B0EE-E2D8-B828-B9F78584E338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492889" y="4104022"/>
            <a:ext cx="1112257" cy="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0CAFC87-D844-9EE1-6230-67834EB70D7B}"/>
              </a:ext>
            </a:extLst>
          </p:cNvPr>
          <p:cNvCxnSpPr/>
          <p:nvPr/>
        </p:nvCxnSpPr>
        <p:spPr>
          <a:xfrm>
            <a:off x="4827216" y="3883436"/>
            <a:ext cx="409699" cy="5272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6C73DA5-DC16-0213-25FE-9DCE80FBCDF2}"/>
              </a:ext>
            </a:extLst>
          </p:cNvPr>
          <p:cNvCxnSpPr>
            <a:cxnSpLocks/>
          </p:cNvCxnSpPr>
          <p:nvPr/>
        </p:nvCxnSpPr>
        <p:spPr>
          <a:xfrm flipV="1">
            <a:off x="4778875" y="3917529"/>
            <a:ext cx="458040" cy="447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267B040-EA61-095A-1BB5-C8CA09408AFE}"/>
              </a:ext>
            </a:extLst>
          </p:cNvPr>
          <p:cNvSpPr txBox="1"/>
          <p:nvPr/>
        </p:nvSpPr>
        <p:spPr>
          <a:xfrm>
            <a:off x="650002" y="4965456"/>
            <a:ext cx="6207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Cloud-Anwendung Stärke: Das Problem ist, dass das Netzwerk aus der Region bzw. der Zone der Region nicht verfügbar ist. Wenn man die </a:t>
            </a:r>
            <a:r>
              <a:rPr lang="de-DE" sz="1200" dirty="0" err="1"/>
              <a:t>Eksemplare</a:t>
            </a:r>
            <a:r>
              <a:rPr lang="de-DE" sz="1200" dirty="0"/>
              <a:t> der Cloud-Anwendung auf mehrere Zonen bzw. auf vers. Regionen </a:t>
            </a:r>
            <a:r>
              <a:rPr lang="de-DE" sz="1200" dirty="0" err="1"/>
              <a:t>republiziert</a:t>
            </a:r>
            <a:r>
              <a:rPr lang="de-DE" sz="1200" dirty="0"/>
              <a:t>, dann kann der Mitarbeiter einen anderen </a:t>
            </a:r>
            <a:r>
              <a:rPr lang="de-DE" sz="1200" dirty="0" err="1"/>
              <a:t>Eksemplar</a:t>
            </a:r>
            <a:r>
              <a:rPr lang="de-DE" sz="1200" dirty="0"/>
              <a:t> mit einander anderen, funktionierenden Netzwerkverbindung für die Abfrage von Daten verwenden.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34A5E34-736D-238E-124D-803A83EA3DDA}"/>
              </a:ext>
            </a:extLst>
          </p:cNvPr>
          <p:cNvSpPr txBox="1"/>
          <p:nvPr/>
        </p:nvSpPr>
        <p:spPr>
          <a:xfrm>
            <a:off x="640504" y="6212081"/>
            <a:ext cx="620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Anmerkung: </a:t>
            </a:r>
            <a:r>
              <a:rPr lang="de-DE" sz="1200" dirty="0"/>
              <a:t>Auch wenn du Umzug in die </a:t>
            </a:r>
            <a:r>
              <a:rPr lang="de-DE" sz="1200" dirty="0" err="1"/>
              <a:t>cloud</a:t>
            </a:r>
            <a:r>
              <a:rPr lang="de-DE" sz="1200" dirty="0"/>
              <a:t> </a:t>
            </a:r>
            <a:r>
              <a:rPr lang="de-DE" sz="1200" dirty="0" err="1"/>
              <a:t>jahre</a:t>
            </a:r>
            <a:r>
              <a:rPr lang="de-DE" sz="1200" dirty="0"/>
              <a:t> dauert, sollten die bereits in die Cloud migrierten Teile ihre Vorteile mit sich bringen.</a:t>
            </a:r>
          </a:p>
        </p:txBody>
      </p:sp>
    </p:spTree>
    <p:extLst>
      <p:ext uri="{BB962C8B-B14F-4D97-AF65-F5344CB8AC3E}">
        <p14:creationId xmlns:p14="http://schemas.microsoft.com/office/powerpoint/2010/main" val="242172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867F4-DC6D-70EC-CA6F-411FFCF0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47135EF-FA8E-24E6-5B51-923AC50A2170}"/>
              </a:ext>
            </a:extLst>
          </p:cNvPr>
          <p:cNvSpPr txBox="1"/>
          <p:nvPr/>
        </p:nvSpPr>
        <p:spPr>
          <a:xfrm>
            <a:off x="484552" y="2584453"/>
            <a:ext cx="6207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/>
              <a:t>Cloud-Anwendung bleibt stabil, auch wenn die Infrastruktur Probleme bereitet</a:t>
            </a:r>
          </a:p>
          <a:p>
            <a:pPr marL="228600" indent="-228600">
              <a:buAutoNum type="arabicPeriod"/>
            </a:pPr>
            <a:r>
              <a:rPr lang="de-DE" sz="1200" dirty="0"/>
              <a:t>Cloud-Anwendung fordert </a:t>
            </a:r>
            <a:r>
              <a:rPr lang="de-DE" sz="1200" dirty="0" err="1"/>
              <a:t>ofte</a:t>
            </a:r>
            <a:r>
              <a:rPr lang="de-DE" sz="1200" dirty="0"/>
              <a:t> Releases, keine Offline-Zeit und Umgang mit vielen vers. Geräten</a:t>
            </a:r>
          </a:p>
          <a:p>
            <a:pPr marL="228600" indent="-228600">
              <a:buAutoNum type="arabicPeriod"/>
            </a:pPr>
            <a:r>
              <a:rPr lang="de-DE" sz="1200" dirty="0"/>
              <a:t>Cloud-Anwendung hat drei Hauptobjekte: Anwendung, Daten, Interaktion untereinander</a:t>
            </a:r>
          </a:p>
          <a:p>
            <a:pPr marL="228600" indent="-228600">
              <a:buAutoNum type="arabicPeriod"/>
            </a:pPr>
            <a:r>
              <a:rPr lang="de-DE" sz="1200" dirty="0"/>
              <a:t>Cloud-Anwendung </a:t>
            </a:r>
            <a:r>
              <a:rPr lang="de-DE" sz="1200" dirty="0" err="1"/>
              <a:t>heisst</a:t>
            </a:r>
            <a:r>
              <a:rPr lang="de-DE" sz="1200" dirty="0"/>
              <a:t> nicht: alles oder nichts. Es können Teile der Software Cloud-Patterns umsetzen. Andere Software kann noch auf alten Patterns zurückgreifen und es kann eine Mischung davon geben.</a:t>
            </a:r>
          </a:p>
        </p:txBody>
      </p:sp>
    </p:spTree>
    <p:extLst>
      <p:ext uri="{BB962C8B-B14F-4D97-AF65-F5344CB8AC3E}">
        <p14:creationId xmlns:p14="http://schemas.microsoft.com/office/powerpoint/2010/main" val="97755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735F5-0F7C-85DA-9BE1-ABF3694D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FB9AF-0758-144C-F374-1DA66C94A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Immer online sein: Ob sich die Infrastruktur ändert oder ausfällt. Man benutzt Redundanz für seine Module.</a:t>
            </a:r>
          </a:p>
          <a:p>
            <a:pPr marL="342900" indent="-342900">
              <a:buFontTx/>
              <a:buChar char="-"/>
            </a:pPr>
            <a:r>
              <a:rPr lang="de-DE" dirty="0"/>
              <a:t>Oft Releases rausbringen: Monolithen sind dafür zu schwerfällig mit zu vielen Abhängigkeiten. Man braucht abhängigkeitslose kleine Softwaren, die man unabhängig voneinander deployen kann</a:t>
            </a:r>
          </a:p>
          <a:p>
            <a:pPr marL="342900" indent="-342900">
              <a:buFontTx/>
              <a:buChar char="-"/>
            </a:pPr>
            <a:r>
              <a:rPr lang="de-DE" dirty="0"/>
              <a:t>Handys und IoT: die </a:t>
            </a:r>
            <a:r>
              <a:rPr lang="de-DE" dirty="0" err="1"/>
              <a:t>meistenen</a:t>
            </a:r>
            <a:r>
              <a:rPr lang="de-DE" dirty="0"/>
              <a:t> Menschen tragen permanent das Smartphone bei sich. Hinzukommen internetfähige Geräte. Man muss mit hoher Anzahl von </a:t>
            </a:r>
            <a:r>
              <a:rPr lang="de-DE" dirty="0" err="1"/>
              <a:t>Requests</a:t>
            </a:r>
            <a:r>
              <a:rPr lang="de-DE" dirty="0"/>
              <a:t> und großen Datenmengen im Backend zurecht kommen können</a:t>
            </a:r>
          </a:p>
        </p:txBody>
      </p:sp>
    </p:spTree>
    <p:extLst>
      <p:ext uri="{BB962C8B-B14F-4D97-AF65-F5344CB8AC3E}">
        <p14:creationId xmlns:p14="http://schemas.microsoft.com/office/powerpoint/2010/main" val="114184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F6624-F94E-E955-F862-0325C4A2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bildlich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704D448-2187-A713-543B-771D2BD11E64}"/>
              </a:ext>
            </a:extLst>
          </p:cNvPr>
          <p:cNvSpPr/>
          <p:nvPr/>
        </p:nvSpPr>
        <p:spPr>
          <a:xfrm>
            <a:off x="1280160" y="4129373"/>
            <a:ext cx="2170176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Ausfallsicherheit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DCA3BD-81AE-4015-9528-541A6B74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5" y="2774346"/>
            <a:ext cx="1758696" cy="897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de-DE" dirty="0"/>
              <a:t>Oft Releases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43073A7C-865D-3DD4-F531-B263EC20B697}"/>
              </a:ext>
            </a:extLst>
          </p:cNvPr>
          <p:cNvSpPr txBox="1">
            <a:spLocks/>
          </p:cNvSpPr>
          <p:nvPr/>
        </p:nvSpPr>
        <p:spPr>
          <a:xfrm>
            <a:off x="7790608" y="2932038"/>
            <a:ext cx="1758696" cy="914400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Zugriff von Überall</a:t>
            </a: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6EDB39C1-DDC8-1FA8-39EE-9AEC9B2FA097}"/>
              </a:ext>
            </a:extLst>
          </p:cNvPr>
          <p:cNvSpPr txBox="1">
            <a:spLocks/>
          </p:cNvSpPr>
          <p:nvPr/>
        </p:nvSpPr>
        <p:spPr>
          <a:xfrm>
            <a:off x="10356578" y="2948611"/>
            <a:ext cx="1758696" cy="897827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IoT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CCBA2B9-46DC-3B8F-A675-8EBC2BAEB817}"/>
              </a:ext>
            </a:extLst>
          </p:cNvPr>
          <p:cNvSpPr/>
          <p:nvPr/>
        </p:nvSpPr>
        <p:spPr>
          <a:xfrm>
            <a:off x="176284" y="5505735"/>
            <a:ext cx="2170176" cy="9412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Redundanz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11B00C7-639D-A5F8-1944-77C8D9F4EBAC}"/>
              </a:ext>
            </a:extLst>
          </p:cNvPr>
          <p:cNvSpPr/>
          <p:nvPr/>
        </p:nvSpPr>
        <p:spPr>
          <a:xfrm>
            <a:off x="1280160" y="2971800"/>
            <a:ext cx="2170176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Immer Online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C7AE481-37AB-10CF-4E92-6220A39C1A37}"/>
              </a:ext>
            </a:extLst>
          </p:cNvPr>
          <p:cNvSpPr/>
          <p:nvPr/>
        </p:nvSpPr>
        <p:spPr>
          <a:xfrm>
            <a:off x="5208381" y="4156240"/>
            <a:ext cx="2170176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geschickte Aufteilung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54AE34-27C6-11FF-768C-C0DE22D0AC7D}"/>
              </a:ext>
            </a:extLst>
          </p:cNvPr>
          <p:cNvSpPr/>
          <p:nvPr/>
        </p:nvSpPr>
        <p:spPr>
          <a:xfrm>
            <a:off x="5208381" y="5578475"/>
            <a:ext cx="2170176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Module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E2152E9-FE8A-E78C-B90B-B74FB3BE046A}"/>
              </a:ext>
            </a:extLst>
          </p:cNvPr>
          <p:cNvSpPr/>
          <p:nvPr/>
        </p:nvSpPr>
        <p:spPr>
          <a:xfrm>
            <a:off x="8324194" y="4129373"/>
            <a:ext cx="3310758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Hohe Anzahl an </a:t>
            </a:r>
            <a:r>
              <a:rPr lang="de-DE" dirty="0" err="1">
                <a:solidFill>
                  <a:schemeClr val="tx1"/>
                </a:solidFill>
              </a:rPr>
              <a:t>Requests</a:t>
            </a:r>
            <a:r>
              <a:rPr lang="de-DE" dirty="0">
                <a:solidFill>
                  <a:schemeClr val="tx1"/>
                </a:solidFill>
              </a:rPr>
              <a:t> + große Datenmenge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E36B089-6783-1E7A-D1BF-0B1090257E16}"/>
              </a:ext>
            </a:extLst>
          </p:cNvPr>
          <p:cNvSpPr/>
          <p:nvPr/>
        </p:nvSpPr>
        <p:spPr>
          <a:xfrm>
            <a:off x="8837939" y="5505735"/>
            <a:ext cx="2283267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Skalierbarkeit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5DB8901-2A3A-DBD8-2808-58BC05FF8BCF}"/>
              </a:ext>
            </a:extLst>
          </p:cNvPr>
          <p:cNvSpPr/>
          <p:nvPr/>
        </p:nvSpPr>
        <p:spPr>
          <a:xfrm>
            <a:off x="2373156" y="5505735"/>
            <a:ext cx="2162228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Anpassungs</a:t>
            </a:r>
            <a:br>
              <a:rPr lang="de-DE" dirty="0"/>
            </a:br>
            <a:r>
              <a:rPr lang="de-DE" dirty="0" err="1"/>
              <a:t>fähgkeit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C0E32CA-3164-D0F5-24C2-D3AD29FE5AA9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2365248" y="3886200"/>
            <a:ext cx="0" cy="24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E17A35A-18AC-4190-6194-745250CF3D0D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261372" y="5043773"/>
            <a:ext cx="1103876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EDD5282-3DF8-34D3-AF31-EB225EA1FAB2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2365248" y="5043773"/>
            <a:ext cx="1089022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9792D4C-6081-37CE-014A-F46B678C778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93469" y="3694278"/>
            <a:ext cx="0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73F50B4-FD50-A9DA-EA6B-0D442E225356}"/>
              </a:ext>
            </a:extLst>
          </p:cNvPr>
          <p:cNvCxnSpPr>
            <a:cxnSpLocks/>
          </p:cNvCxnSpPr>
          <p:nvPr/>
        </p:nvCxnSpPr>
        <p:spPr>
          <a:xfrm>
            <a:off x="6293469" y="5043773"/>
            <a:ext cx="0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5C96DA4-1125-7F6A-0FC7-AD8F02F6292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91942" y="5116513"/>
            <a:ext cx="3401527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446FD34-5D7E-E5A3-A337-BD4ABE28086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9979573" y="3807615"/>
            <a:ext cx="1374227" cy="32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50C4B0F-8E63-C6F6-9BC7-9CCCCB6C5E32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8669956" y="3846438"/>
            <a:ext cx="1309617" cy="28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263BD19-2BA6-062D-0E58-2AB9D76F06F0}"/>
              </a:ext>
            </a:extLst>
          </p:cNvPr>
          <p:cNvCxnSpPr>
            <a:cxnSpLocks/>
          </p:cNvCxnSpPr>
          <p:nvPr/>
        </p:nvCxnSpPr>
        <p:spPr>
          <a:xfrm>
            <a:off x="9979573" y="5116513"/>
            <a:ext cx="0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8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68D51-1CFB-A672-2FB6-78C45F1E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Defintion</a:t>
            </a:r>
            <a:r>
              <a:rPr lang="de-DE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C0BA1-2D53-86B5-A05D-FD60FE2D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Cloud-</a:t>
            </a:r>
            <a:r>
              <a:rPr lang="de-DE" dirty="0" err="1"/>
              <a:t>Naitive</a:t>
            </a:r>
            <a:r>
              <a:rPr lang="de-DE" dirty="0"/>
              <a:t> reduziert sich auf zwei Merkmale: hoher Grad an Verteilung und ständige Veränderung </a:t>
            </a:r>
          </a:p>
        </p:txBody>
      </p:sp>
    </p:spTree>
    <p:extLst>
      <p:ext uri="{BB962C8B-B14F-4D97-AF65-F5344CB8AC3E}">
        <p14:creationId xmlns:p14="http://schemas.microsoft.com/office/powerpoint/2010/main" val="47887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5DB44-72E7-6882-BFD3-C2D2DD5D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Architektur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45197B0-C1CE-42D1-6A94-50D7BED9F02F}"/>
              </a:ext>
            </a:extLst>
          </p:cNvPr>
          <p:cNvSpPr/>
          <p:nvPr/>
        </p:nvSpPr>
        <p:spPr>
          <a:xfrm>
            <a:off x="1999488" y="2901696"/>
            <a:ext cx="2401824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Anwendung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31EDDEA-EAC9-FCC2-78D8-09D6F4AC55B2}"/>
              </a:ext>
            </a:extLst>
          </p:cNvPr>
          <p:cNvSpPr/>
          <p:nvPr/>
        </p:nvSpPr>
        <p:spPr>
          <a:xfrm>
            <a:off x="7217666" y="2901696"/>
            <a:ext cx="1146048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2233D40-8976-E377-998E-EF58CD3D13D4}"/>
              </a:ext>
            </a:extLst>
          </p:cNvPr>
          <p:cNvCxnSpPr/>
          <p:nvPr/>
        </p:nvCxnSpPr>
        <p:spPr>
          <a:xfrm>
            <a:off x="3547872" y="3816096"/>
            <a:ext cx="1524000" cy="1146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AC6ED61-3A18-476E-149D-90CEA2A56ED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071872" y="3816096"/>
            <a:ext cx="2718818" cy="1146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030D5D7-218E-8766-A592-326AF72F25C0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4401312" y="3358896"/>
            <a:ext cx="2816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Datenträger mit direktem Zugriff 17">
            <a:extLst>
              <a:ext uri="{FF2B5EF4-FFF2-40B4-BE49-F238E27FC236}">
                <a16:creationId xmlns:a16="http://schemas.microsoft.com/office/drawing/2014/main" id="{C67B0FD9-BAAA-0BFD-568E-9C62C3EAE69C}"/>
              </a:ext>
            </a:extLst>
          </p:cNvPr>
          <p:cNvSpPr/>
          <p:nvPr/>
        </p:nvSpPr>
        <p:spPr>
          <a:xfrm rot="16200000">
            <a:off x="4614672" y="5146548"/>
            <a:ext cx="914400" cy="6858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1C03900-7554-9DA5-1682-B0B2476A53E3}"/>
              </a:ext>
            </a:extLst>
          </p:cNvPr>
          <p:cNvSpPr txBox="1"/>
          <p:nvPr/>
        </p:nvSpPr>
        <p:spPr>
          <a:xfrm>
            <a:off x="4785884" y="5332666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Service</a:t>
            </a:r>
            <a:br>
              <a:rPr lang="de-DE" sz="1200" dirty="0"/>
            </a:br>
            <a:r>
              <a:rPr lang="de-DE" sz="1200" dirty="0"/>
              <a:t>mit</a:t>
            </a:r>
            <a:br>
              <a:rPr lang="de-DE" sz="1200" dirty="0"/>
            </a:br>
            <a:r>
              <a:rPr lang="de-DE" sz="1200" dirty="0"/>
              <a:t>Daten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E5F257B-448F-5523-FEE8-08177D4900EB}"/>
              </a:ext>
            </a:extLst>
          </p:cNvPr>
          <p:cNvSpPr txBox="1"/>
          <p:nvPr/>
        </p:nvSpPr>
        <p:spPr>
          <a:xfrm>
            <a:off x="1999488" y="3051418"/>
            <a:ext cx="248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Hier schreibt man eigenen Code</a:t>
            </a:r>
          </a:p>
        </p:txBody>
      </p:sp>
    </p:spTree>
    <p:extLst>
      <p:ext uri="{BB962C8B-B14F-4D97-AF65-F5344CB8AC3E}">
        <p14:creationId xmlns:p14="http://schemas.microsoft.com/office/powerpoint/2010/main" val="345942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9B4603C-462F-AB0A-CCCF-B83EE5EA29BB}"/>
              </a:ext>
            </a:extLst>
          </p:cNvPr>
          <p:cNvSpPr/>
          <p:nvPr/>
        </p:nvSpPr>
        <p:spPr>
          <a:xfrm>
            <a:off x="969527" y="2548128"/>
            <a:ext cx="3675626" cy="1146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45DB44-72E7-6882-BFD3-C2D2DD5D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1600768" cy="1687513"/>
          </a:xfrm>
        </p:spPr>
        <p:txBody>
          <a:bodyPr/>
          <a:lstStyle/>
          <a:p>
            <a:r>
              <a:rPr lang="de-DE" dirty="0"/>
              <a:t>Cloud Architektur: </a:t>
            </a:r>
            <a:r>
              <a:rPr lang="de-DE" sz="2000" dirty="0"/>
              <a:t>Anwendung + Daten + Abhängigkeit von einander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31EDDEA-EAC9-FCC2-78D8-09D6F4AC55B2}"/>
              </a:ext>
            </a:extLst>
          </p:cNvPr>
          <p:cNvSpPr/>
          <p:nvPr/>
        </p:nvSpPr>
        <p:spPr>
          <a:xfrm>
            <a:off x="3163824" y="2670048"/>
            <a:ext cx="1146048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2233D40-8976-E377-998E-EF58CD3D13D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3657" y="3034094"/>
            <a:ext cx="1027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22308C82-6E5E-B683-6D73-0C37BAC68D94}"/>
              </a:ext>
            </a:extLst>
          </p:cNvPr>
          <p:cNvSpPr/>
          <p:nvPr/>
        </p:nvSpPr>
        <p:spPr>
          <a:xfrm>
            <a:off x="5721228" y="2461070"/>
            <a:ext cx="3675626" cy="1146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B8763C-A09E-1A37-C479-0B3C7AB7F272}"/>
              </a:ext>
            </a:extLst>
          </p:cNvPr>
          <p:cNvSpPr/>
          <p:nvPr/>
        </p:nvSpPr>
        <p:spPr>
          <a:xfrm>
            <a:off x="7927717" y="2677704"/>
            <a:ext cx="1146048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6C60E80-4CEA-842D-24C9-6CA0F9B6B602}"/>
              </a:ext>
            </a:extLst>
          </p:cNvPr>
          <p:cNvSpPr/>
          <p:nvPr/>
        </p:nvSpPr>
        <p:spPr>
          <a:xfrm>
            <a:off x="969527" y="4120896"/>
            <a:ext cx="3675626" cy="1146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9A7BE2A-1B99-02E2-78C3-8E92AF67A316}"/>
              </a:ext>
            </a:extLst>
          </p:cNvPr>
          <p:cNvSpPr/>
          <p:nvPr/>
        </p:nvSpPr>
        <p:spPr>
          <a:xfrm>
            <a:off x="995425" y="4143277"/>
            <a:ext cx="2075881" cy="8584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Anwendung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115A408-4826-9E3A-5A91-5DDD8F8AAAD6}"/>
              </a:ext>
            </a:extLst>
          </p:cNvPr>
          <p:cNvSpPr/>
          <p:nvPr/>
        </p:nvSpPr>
        <p:spPr>
          <a:xfrm>
            <a:off x="3163824" y="4242816"/>
            <a:ext cx="1146048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6EE337-3578-9896-EBD4-18FD0EEC540A}"/>
              </a:ext>
            </a:extLst>
          </p:cNvPr>
          <p:cNvSpPr/>
          <p:nvPr/>
        </p:nvSpPr>
        <p:spPr>
          <a:xfrm>
            <a:off x="5760983" y="4108704"/>
            <a:ext cx="3675626" cy="1146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FCC6EC0-FF76-0C21-94E7-2FE338424A87}"/>
              </a:ext>
            </a:extLst>
          </p:cNvPr>
          <p:cNvSpPr/>
          <p:nvPr/>
        </p:nvSpPr>
        <p:spPr>
          <a:xfrm>
            <a:off x="7967472" y="4230624"/>
            <a:ext cx="1146048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FB65D30-BDB1-32BE-3FC9-C6F91705538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200663" y="3694176"/>
            <a:ext cx="4398133" cy="41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A48D794-AE5C-7CE2-C0ED-625D0FB8717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2807340" y="3694176"/>
            <a:ext cx="0" cy="426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ussdiagramm: Datenträger mit direktem Zugriff 4">
            <a:extLst>
              <a:ext uri="{FF2B5EF4-FFF2-40B4-BE49-F238E27FC236}">
                <a16:creationId xmlns:a16="http://schemas.microsoft.com/office/drawing/2014/main" id="{FA5D55E4-A038-DB01-B1B0-F8B0319CAB04}"/>
              </a:ext>
            </a:extLst>
          </p:cNvPr>
          <p:cNvSpPr/>
          <p:nvPr/>
        </p:nvSpPr>
        <p:spPr>
          <a:xfrm rot="16200000">
            <a:off x="2331204" y="5153603"/>
            <a:ext cx="897397" cy="2060193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3264DD-69C8-6523-6266-6EACE8FD1431}"/>
              </a:ext>
            </a:extLst>
          </p:cNvPr>
          <p:cNvSpPr txBox="1"/>
          <p:nvPr/>
        </p:nvSpPr>
        <p:spPr>
          <a:xfrm>
            <a:off x="1913556" y="6125062"/>
            <a:ext cx="67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Daten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20A8AD2-3453-BAB0-183A-25C5CEE2F863}"/>
              </a:ext>
            </a:extLst>
          </p:cNvPr>
          <p:cNvCxnSpPr>
            <a:cxnSpLocks/>
          </p:cNvCxnSpPr>
          <p:nvPr/>
        </p:nvCxnSpPr>
        <p:spPr>
          <a:xfrm>
            <a:off x="2807340" y="5254752"/>
            <a:ext cx="0" cy="426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9A9ECAD-F8AA-1CC1-F0BB-EC5B01BCE14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396854" y="3034094"/>
            <a:ext cx="469654" cy="2533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380EEBCC-DEC7-8A8B-A19B-D018EF92E0E1}"/>
              </a:ext>
            </a:extLst>
          </p:cNvPr>
          <p:cNvSpPr txBox="1"/>
          <p:nvPr/>
        </p:nvSpPr>
        <p:spPr>
          <a:xfrm>
            <a:off x="969527" y="3429000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Wurzelanwendung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5C53637-1F17-9142-992B-CF1EC0255884}"/>
              </a:ext>
            </a:extLst>
          </p:cNvPr>
          <p:cNvSpPr txBox="1"/>
          <p:nvPr/>
        </p:nvSpPr>
        <p:spPr>
          <a:xfrm>
            <a:off x="4265630" y="3701639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Hängt ab von anderen Softwaren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A827D19-40BA-0CBD-383B-AFD3B48FDBCC}"/>
              </a:ext>
            </a:extLst>
          </p:cNvPr>
          <p:cNvSpPr txBox="1"/>
          <p:nvPr/>
        </p:nvSpPr>
        <p:spPr>
          <a:xfrm>
            <a:off x="995426" y="5002419"/>
            <a:ext cx="1970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Andere Softwaren sind skaliert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9DE50DF-69BC-EA24-4228-1238522212F3}"/>
              </a:ext>
            </a:extLst>
          </p:cNvPr>
          <p:cNvSpPr txBox="1"/>
          <p:nvPr/>
        </p:nvSpPr>
        <p:spPr>
          <a:xfrm>
            <a:off x="5866452" y="4953651"/>
            <a:ext cx="1970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Andere Softwaren sind skaliert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2BBABF2-E62D-5799-7711-EF4308B24F3D}"/>
              </a:ext>
            </a:extLst>
          </p:cNvPr>
          <p:cNvSpPr txBox="1"/>
          <p:nvPr/>
        </p:nvSpPr>
        <p:spPr>
          <a:xfrm>
            <a:off x="2116768" y="5693626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Manche Softwaren</a:t>
            </a:r>
            <a:br>
              <a:rPr lang="de-DE" sz="1000" dirty="0"/>
            </a:br>
            <a:r>
              <a:rPr lang="de-DE" sz="1000" dirty="0"/>
              <a:t>halten einen Zustand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44DDFAA-37EB-49A9-9853-823051FB501A}"/>
              </a:ext>
            </a:extLst>
          </p:cNvPr>
          <p:cNvSpPr txBox="1"/>
          <p:nvPr/>
        </p:nvSpPr>
        <p:spPr>
          <a:xfrm>
            <a:off x="2747908" y="6096354"/>
            <a:ext cx="1070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54" name="Flussdiagramm: Datenträger mit direktem Zugriff 53">
            <a:extLst>
              <a:ext uri="{FF2B5EF4-FFF2-40B4-BE49-F238E27FC236}">
                <a16:creationId xmlns:a16="http://schemas.microsoft.com/office/drawing/2014/main" id="{EC3CC366-ABEF-D2A8-7A6C-A6C9E5070334}"/>
              </a:ext>
            </a:extLst>
          </p:cNvPr>
          <p:cNvSpPr/>
          <p:nvPr/>
        </p:nvSpPr>
        <p:spPr>
          <a:xfrm rot="16200000">
            <a:off x="9417809" y="5029971"/>
            <a:ext cx="897397" cy="2060193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4C4F598-8BFE-7729-AA45-312A483E7535}"/>
              </a:ext>
            </a:extLst>
          </p:cNvPr>
          <p:cNvSpPr txBox="1"/>
          <p:nvPr/>
        </p:nvSpPr>
        <p:spPr>
          <a:xfrm>
            <a:off x="9000161" y="6001430"/>
            <a:ext cx="67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C164D19-E9C2-CC06-C5B2-713934AC4B10}"/>
              </a:ext>
            </a:extLst>
          </p:cNvPr>
          <p:cNvSpPr txBox="1"/>
          <p:nvPr/>
        </p:nvSpPr>
        <p:spPr>
          <a:xfrm>
            <a:off x="9203373" y="5569994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Manche Softwaren</a:t>
            </a:r>
            <a:br>
              <a:rPr lang="de-DE" sz="1000" dirty="0"/>
            </a:br>
            <a:r>
              <a:rPr lang="de-DE" sz="1000" dirty="0"/>
              <a:t>halten einen Zustand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9903682-D380-99E1-0795-BE12F3D62437}"/>
              </a:ext>
            </a:extLst>
          </p:cNvPr>
          <p:cNvSpPr txBox="1"/>
          <p:nvPr/>
        </p:nvSpPr>
        <p:spPr>
          <a:xfrm>
            <a:off x="9834513" y="5972722"/>
            <a:ext cx="1070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D1284A3-72C5-1DCF-31AA-A57FEB35C6D5}"/>
              </a:ext>
            </a:extLst>
          </p:cNvPr>
          <p:cNvSpPr txBox="1"/>
          <p:nvPr/>
        </p:nvSpPr>
        <p:spPr>
          <a:xfrm>
            <a:off x="1490740" y="4173009"/>
            <a:ext cx="116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Eigener Code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C8714F9-E580-D68A-3999-3A894D73AFAF}"/>
              </a:ext>
            </a:extLst>
          </p:cNvPr>
          <p:cNvSpPr/>
          <p:nvPr/>
        </p:nvSpPr>
        <p:spPr>
          <a:xfrm>
            <a:off x="995425" y="2558317"/>
            <a:ext cx="2075881" cy="8584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Anwendung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EBF33F2-832E-E890-2553-94BF99EFF624}"/>
              </a:ext>
            </a:extLst>
          </p:cNvPr>
          <p:cNvSpPr txBox="1"/>
          <p:nvPr/>
        </p:nvSpPr>
        <p:spPr>
          <a:xfrm>
            <a:off x="1490740" y="2588049"/>
            <a:ext cx="116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Eigener Code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A50762F5-E16E-1151-C386-9E52B9891506}"/>
              </a:ext>
            </a:extLst>
          </p:cNvPr>
          <p:cNvSpPr/>
          <p:nvPr/>
        </p:nvSpPr>
        <p:spPr>
          <a:xfrm>
            <a:off x="5757925" y="2573557"/>
            <a:ext cx="2075881" cy="8584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Anwendung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F882E56-3EFF-3F5B-1AE6-AA92AE28103C}"/>
              </a:ext>
            </a:extLst>
          </p:cNvPr>
          <p:cNvSpPr txBox="1"/>
          <p:nvPr/>
        </p:nvSpPr>
        <p:spPr>
          <a:xfrm>
            <a:off x="6222760" y="2603289"/>
            <a:ext cx="116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Eigener Code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9F95653-D464-D73F-CF71-A567E4E92E65}"/>
              </a:ext>
            </a:extLst>
          </p:cNvPr>
          <p:cNvSpPr/>
          <p:nvPr/>
        </p:nvSpPr>
        <p:spPr>
          <a:xfrm>
            <a:off x="5887465" y="4135657"/>
            <a:ext cx="2075881" cy="8584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Anwendung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48B5C22-ABDB-69E1-98C7-21501C5FFA49}"/>
              </a:ext>
            </a:extLst>
          </p:cNvPr>
          <p:cNvSpPr txBox="1"/>
          <p:nvPr/>
        </p:nvSpPr>
        <p:spPr>
          <a:xfrm>
            <a:off x="6382780" y="4165389"/>
            <a:ext cx="116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Eigener Code</a:t>
            </a:r>
          </a:p>
        </p:txBody>
      </p:sp>
      <p:sp>
        <p:nvSpPr>
          <p:cNvPr id="66" name="Sprechblase: rechteckig mit abgerundeten Ecken 65">
            <a:extLst>
              <a:ext uri="{FF2B5EF4-FFF2-40B4-BE49-F238E27FC236}">
                <a16:creationId xmlns:a16="http://schemas.microsoft.com/office/drawing/2014/main" id="{8EE22480-5827-0F61-071A-6446426B2DD2}"/>
              </a:ext>
            </a:extLst>
          </p:cNvPr>
          <p:cNvSpPr/>
          <p:nvPr/>
        </p:nvSpPr>
        <p:spPr>
          <a:xfrm>
            <a:off x="4130039" y="6093736"/>
            <a:ext cx="1326143" cy="612648"/>
          </a:xfrm>
          <a:prstGeom prst="wedgeRoundRectCallout">
            <a:avLst>
              <a:gd name="adj1" fmla="val -83464"/>
              <a:gd name="adj2" fmla="val -1959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Datenhaltung ist auch verteilt, je nach Zweck: hier sind Userdaten</a:t>
            </a:r>
          </a:p>
        </p:txBody>
      </p:sp>
      <p:sp>
        <p:nvSpPr>
          <p:cNvPr id="67" name="Sprechblase: rechteckig mit abgerundeten Ecken 66">
            <a:extLst>
              <a:ext uri="{FF2B5EF4-FFF2-40B4-BE49-F238E27FC236}">
                <a16:creationId xmlns:a16="http://schemas.microsoft.com/office/drawing/2014/main" id="{A214CF13-7C3D-BE82-22DD-ED56BC2C3E0C}"/>
              </a:ext>
            </a:extLst>
          </p:cNvPr>
          <p:cNvSpPr/>
          <p:nvPr/>
        </p:nvSpPr>
        <p:spPr>
          <a:xfrm>
            <a:off x="10671100" y="4770437"/>
            <a:ext cx="1326143" cy="612648"/>
          </a:xfrm>
          <a:prstGeom prst="wedgeRoundRectCallout">
            <a:avLst>
              <a:gd name="adj1" fmla="val -52436"/>
              <a:gd name="adj2" fmla="val 112251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Datenhaltung ist auch verteilt, je nach Zweck: hier sind Artikeldaten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5777374-93B3-F179-EB84-6B3459396CCA}"/>
              </a:ext>
            </a:extLst>
          </p:cNvPr>
          <p:cNvSpPr txBox="1"/>
          <p:nvPr/>
        </p:nvSpPr>
        <p:spPr>
          <a:xfrm>
            <a:off x="4617782" y="2685818"/>
            <a:ext cx="989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Hängt ab von anderen Softwaren</a:t>
            </a:r>
          </a:p>
        </p:txBody>
      </p:sp>
    </p:spTree>
    <p:extLst>
      <p:ext uri="{BB962C8B-B14F-4D97-AF65-F5344CB8AC3E}">
        <p14:creationId xmlns:p14="http://schemas.microsoft.com/office/powerpoint/2010/main" val="8905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8CC22-2FC6-1D98-7FD7-03B50357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Usecase</a:t>
            </a:r>
            <a:r>
              <a:rPr lang="de-DE" dirty="0"/>
              <a:t>: Telefonnummer ändern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1F38F5-9068-92A1-50C0-331231582DFA}"/>
              </a:ext>
            </a:extLst>
          </p:cNvPr>
          <p:cNvSpPr/>
          <p:nvPr/>
        </p:nvSpPr>
        <p:spPr>
          <a:xfrm>
            <a:off x="4458426" y="2464976"/>
            <a:ext cx="1368553" cy="66833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User-Service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1807ED5-0E13-FCA7-7339-81D49B1D32C3}"/>
              </a:ext>
            </a:extLst>
          </p:cNvPr>
          <p:cNvSpPr/>
          <p:nvPr/>
        </p:nvSpPr>
        <p:spPr>
          <a:xfrm>
            <a:off x="4054716" y="2618124"/>
            <a:ext cx="1495337" cy="65245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User-Service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DF4922-1B00-04C7-8B6A-5E1ADB92351A}"/>
              </a:ext>
            </a:extLst>
          </p:cNvPr>
          <p:cNvCxnSpPr>
            <a:cxnSpLocks/>
          </p:cNvCxnSpPr>
          <p:nvPr/>
        </p:nvCxnSpPr>
        <p:spPr>
          <a:xfrm>
            <a:off x="1250283" y="2363099"/>
            <a:ext cx="2804433" cy="382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5A521160-9ADD-56FF-B9F4-88993ACCF877}"/>
              </a:ext>
            </a:extLst>
          </p:cNvPr>
          <p:cNvSpPr/>
          <p:nvPr/>
        </p:nvSpPr>
        <p:spPr>
          <a:xfrm>
            <a:off x="2192617" y="2517900"/>
            <a:ext cx="29350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0FFB97F-FF4F-1764-0F04-E9EB6691C283}"/>
              </a:ext>
            </a:extLst>
          </p:cNvPr>
          <p:cNvSpPr/>
          <p:nvPr/>
        </p:nvSpPr>
        <p:spPr>
          <a:xfrm>
            <a:off x="1432560" y="4645152"/>
            <a:ext cx="1094232" cy="42976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Auth-Service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72D2672-A70F-2397-45A6-07790E9BF51F}"/>
              </a:ext>
            </a:extLst>
          </p:cNvPr>
          <p:cNvSpPr/>
          <p:nvPr/>
        </p:nvSpPr>
        <p:spPr>
          <a:xfrm>
            <a:off x="1300354" y="4751965"/>
            <a:ext cx="1094232" cy="42976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Auth-Service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8F6566-05FC-A8F3-E083-923B44B3A752}"/>
              </a:ext>
            </a:extLst>
          </p:cNvPr>
          <p:cNvSpPr/>
          <p:nvPr/>
        </p:nvSpPr>
        <p:spPr>
          <a:xfrm>
            <a:off x="3304654" y="3957695"/>
            <a:ext cx="29350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D134EF6-CD9B-B231-7BCD-5A9877228F08}"/>
              </a:ext>
            </a:extLst>
          </p:cNvPr>
          <p:cNvSpPr/>
          <p:nvPr/>
        </p:nvSpPr>
        <p:spPr>
          <a:xfrm rot="16200000">
            <a:off x="5641051" y="2623437"/>
            <a:ext cx="1094232" cy="429768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Routing-Service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3C50D78-CF07-E74C-CB51-8AB853B2A51F}"/>
              </a:ext>
            </a:extLst>
          </p:cNvPr>
          <p:cNvSpPr/>
          <p:nvPr/>
        </p:nvSpPr>
        <p:spPr>
          <a:xfrm rot="16200000">
            <a:off x="2324100" y="4645152"/>
            <a:ext cx="1094232" cy="429768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Routing-Service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B0F0515-E7CD-CF13-A3B1-12ECCF593BB9}"/>
              </a:ext>
            </a:extLst>
          </p:cNvPr>
          <p:cNvCxnSpPr>
            <a:cxnSpLocks/>
          </p:cNvCxnSpPr>
          <p:nvPr/>
        </p:nvCxnSpPr>
        <p:spPr>
          <a:xfrm>
            <a:off x="2380869" y="4910614"/>
            <a:ext cx="374587" cy="33119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Flussdiagramm: Datenträger mit direktem Zugriff 18">
            <a:extLst>
              <a:ext uri="{FF2B5EF4-FFF2-40B4-BE49-F238E27FC236}">
                <a16:creationId xmlns:a16="http://schemas.microsoft.com/office/drawing/2014/main" id="{D6C5217A-58B4-5F8E-6F67-D15F9C6B7DF9}"/>
              </a:ext>
            </a:extLst>
          </p:cNvPr>
          <p:cNvSpPr/>
          <p:nvPr/>
        </p:nvSpPr>
        <p:spPr>
          <a:xfrm rot="16200000">
            <a:off x="3031610" y="5582532"/>
            <a:ext cx="621552" cy="1199134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B01EF26-1011-75F1-57CF-D80E3939C7BF}"/>
              </a:ext>
            </a:extLst>
          </p:cNvPr>
          <p:cNvCxnSpPr>
            <a:cxnSpLocks/>
          </p:cNvCxnSpPr>
          <p:nvPr/>
        </p:nvCxnSpPr>
        <p:spPr>
          <a:xfrm>
            <a:off x="1875092" y="5173218"/>
            <a:ext cx="1198245" cy="782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3B49EED7-D183-FF7E-268E-B1CF70E1CC20}"/>
              </a:ext>
            </a:extLst>
          </p:cNvPr>
          <p:cNvSpPr/>
          <p:nvPr/>
        </p:nvSpPr>
        <p:spPr>
          <a:xfrm>
            <a:off x="2162417" y="5521255"/>
            <a:ext cx="29350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5866246-5DC4-39F4-7414-DA4BE7819EBF}"/>
              </a:ext>
            </a:extLst>
          </p:cNvPr>
          <p:cNvSpPr txBox="1"/>
          <p:nvPr/>
        </p:nvSpPr>
        <p:spPr>
          <a:xfrm>
            <a:off x="2758527" y="6144339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Service-Tokens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E15E100-5325-DD9D-56D6-ED3269C675C2}"/>
              </a:ext>
            </a:extLst>
          </p:cNvPr>
          <p:cNvSpPr/>
          <p:nvPr/>
        </p:nvSpPr>
        <p:spPr>
          <a:xfrm>
            <a:off x="1653159" y="4086947"/>
            <a:ext cx="29350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14E42F7-6E1F-9660-6C4E-3C8D19143064}"/>
              </a:ext>
            </a:extLst>
          </p:cNvPr>
          <p:cNvCxnSpPr>
            <a:cxnSpLocks/>
          </p:cNvCxnSpPr>
          <p:nvPr/>
        </p:nvCxnSpPr>
        <p:spPr>
          <a:xfrm flipH="1">
            <a:off x="1639442" y="4422014"/>
            <a:ext cx="1016890" cy="28093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60C1585-DC9E-2CED-0869-7DA1EE269E25}"/>
              </a:ext>
            </a:extLst>
          </p:cNvPr>
          <p:cNvCxnSpPr>
            <a:cxnSpLocks/>
          </p:cNvCxnSpPr>
          <p:nvPr/>
        </p:nvCxnSpPr>
        <p:spPr>
          <a:xfrm flipH="1">
            <a:off x="1979676" y="4428744"/>
            <a:ext cx="693039" cy="44751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F7FEEFA-1C47-C8F8-8264-838352846BD4}"/>
              </a:ext>
            </a:extLst>
          </p:cNvPr>
          <p:cNvCxnSpPr>
            <a:cxnSpLocks/>
          </p:cNvCxnSpPr>
          <p:nvPr/>
        </p:nvCxnSpPr>
        <p:spPr>
          <a:xfrm flipH="1">
            <a:off x="5416393" y="2351678"/>
            <a:ext cx="601661" cy="51672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AF0DB0-7438-37DA-4CB5-7DBDD5F9369A}"/>
              </a:ext>
            </a:extLst>
          </p:cNvPr>
          <p:cNvCxnSpPr>
            <a:cxnSpLocks/>
          </p:cNvCxnSpPr>
          <p:nvPr/>
        </p:nvCxnSpPr>
        <p:spPr>
          <a:xfrm flipH="1">
            <a:off x="5223345" y="2366414"/>
            <a:ext cx="794709" cy="53727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024E210-B10D-BF48-30BC-2BC67ADBD8FD}"/>
              </a:ext>
            </a:extLst>
          </p:cNvPr>
          <p:cNvCxnSpPr>
            <a:cxnSpLocks/>
          </p:cNvCxnSpPr>
          <p:nvPr/>
        </p:nvCxnSpPr>
        <p:spPr>
          <a:xfrm>
            <a:off x="267081" y="6182098"/>
            <a:ext cx="1409319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F76E537-2054-2555-EC4F-681B00C504A5}"/>
              </a:ext>
            </a:extLst>
          </p:cNvPr>
          <p:cNvSpPr txBox="1"/>
          <p:nvPr/>
        </p:nvSpPr>
        <p:spPr>
          <a:xfrm>
            <a:off x="170691" y="5925251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Route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Eksemplar</a:t>
            </a:r>
            <a:endParaRPr lang="de-DE" sz="1000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FFFAD2C-4B0F-8D2C-397A-3047C6434A2C}"/>
              </a:ext>
            </a:extLst>
          </p:cNvPr>
          <p:cNvCxnSpPr>
            <a:cxnSpLocks/>
          </p:cNvCxnSpPr>
          <p:nvPr/>
        </p:nvCxnSpPr>
        <p:spPr>
          <a:xfrm flipV="1">
            <a:off x="5612095" y="2550834"/>
            <a:ext cx="364998" cy="31756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DA2A56C-2C46-9C2E-F19B-242EA4D34A08}"/>
              </a:ext>
            </a:extLst>
          </p:cNvPr>
          <p:cNvCxnSpPr>
            <a:cxnSpLocks/>
          </p:cNvCxnSpPr>
          <p:nvPr/>
        </p:nvCxnSpPr>
        <p:spPr>
          <a:xfrm>
            <a:off x="245814" y="6510289"/>
            <a:ext cx="143058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A315586-2A3E-FA4D-DC0B-728BD95C6FDF}"/>
              </a:ext>
            </a:extLst>
          </p:cNvPr>
          <p:cNvSpPr txBox="1"/>
          <p:nvPr/>
        </p:nvSpPr>
        <p:spPr>
          <a:xfrm>
            <a:off x="164592" y="6272360"/>
            <a:ext cx="2047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Register </a:t>
            </a:r>
            <a:r>
              <a:rPr lang="de-DE" sz="1000" dirty="0" err="1"/>
              <a:t>new</a:t>
            </a:r>
            <a:r>
              <a:rPr lang="de-DE" sz="1000" dirty="0"/>
              <a:t> Service </a:t>
            </a:r>
            <a:r>
              <a:rPr lang="de-DE" sz="1000" dirty="0" err="1"/>
              <a:t>Eksemplar</a:t>
            </a:r>
            <a:endParaRPr lang="de-DE" sz="10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052A490-A62F-EECB-DB53-9D78BC809B0E}"/>
              </a:ext>
            </a:extLst>
          </p:cNvPr>
          <p:cNvCxnSpPr>
            <a:cxnSpLocks/>
          </p:cNvCxnSpPr>
          <p:nvPr/>
        </p:nvCxnSpPr>
        <p:spPr>
          <a:xfrm>
            <a:off x="267081" y="5798254"/>
            <a:ext cx="14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C9AEF948-C60E-7404-C969-7228E977A9CB}"/>
              </a:ext>
            </a:extLst>
          </p:cNvPr>
          <p:cNvSpPr txBox="1"/>
          <p:nvPr/>
        </p:nvSpPr>
        <p:spPr>
          <a:xfrm>
            <a:off x="191980" y="5546720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Service </a:t>
            </a:r>
            <a:r>
              <a:rPr lang="de-DE" sz="1000" dirty="0" err="1"/>
              <a:t>calling</a:t>
            </a:r>
            <a:r>
              <a:rPr lang="de-DE" sz="1000" dirty="0"/>
              <a:t> </a:t>
            </a:r>
          </a:p>
        </p:txBody>
      </p:sp>
      <p:cxnSp>
        <p:nvCxnSpPr>
          <p:cNvPr id="55" name="Verbinder: gekrümmt 54">
            <a:extLst>
              <a:ext uri="{FF2B5EF4-FFF2-40B4-BE49-F238E27FC236}">
                <a16:creationId xmlns:a16="http://schemas.microsoft.com/office/drawing/2014/main" id="{6C838869-9F54-AC41-9A92-F430A3B2C3EF}"/>
              </a:ext>
            </a:extLst>
          </p:cNvPr>
          <p:cNvCxnSpPr>
            <a:cxnSpLocks/>
            <a:stCxn id="10" idx="0"/>
            <a:endCxn id="5" idx="1"/>
          </p:cNvCxnSpPr>
          <p:nvPr/>
        </p:nvCxnSpPr>
        <p:spPr>
          <a:xfrm rot="5400000" flipH="1" flipV="1">
            <a:off x="2047286" y="2744535"/>
            <a:ext cx="1807615" cy="220724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332CB5BE-1255-948E-5864-DC5D3EA1A110}"/>
              </a:ext>
            </a:extLst>
          </p:cNvPr>
          <p:cNvSpPr/>
          <p:nvPr/>
        </p:nvSpPr>
        <p:spPr>
          <a:xfrm>
            <a:off x="4251544" y="4319333"/>
            <a:ext cx="1094232" cy="42976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Auth-Service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D85334CE-05F2-0EC1-F542-74AABA79F27B}"/>
              </a:ext>
            </a:extLst>
          </p:cNvPr>
          <p:cNvSpPr/>
          <p:nvPr/>
        </p:nvSpPr>
        <p:spPr>
          <a:xfrm>
            <a:off x="4119338" y="4426146"/>
            <a:ext cx="1094232" cy="42976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AuthAPI</a:t>
            </a:r>
            <a:r>
              <a:rPr lang="de-DE" sz="1100" dirty="0"/>
              <a:t>-Service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3DE7A5A-9059-5E3C-3777-EE39E89D35E9}"/>
              </a:ext>
            </a:extLst>
          </p:cNvPr>
          <p:cNvSpPr/>
          <p:nvPr/>
        </p:nvSpPr>
        <p:spPr>
          <a:xfrm rot="16200000">
            <a:off x="5143084" y="4319333"/>
            <a:ext cx="1094232" cy="429768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Routing-Service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EA72B94-DCB0-5519-2824-618D556490B7}"/>
              </a:ext>
            </a:extLst>
          </p:cNvPr>
          <p:cNvCxnSpPr>
            <a:cxnSpLocks/>
          </p:cNvCxnSpPr>
          <p:nvPr/>
        </p:nvCxnSpPr>
        <p:spPr>
          <a:xfrm flipH="1">
            <a:off x="4458426" y="4096195"/>
            <a:ext cx="1016890" cy="28093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131BF18-3D46-F4A2-30F5-04459E397A11}"/>
              </a:ext>
            </a:extLst>
          </p:cNvPr>
          <p:cNvCxnSpPr>
            <a:cxnSpLocks/>
          </p:cNvCxnSpPr>
          <p:nvPr/>
        </p:nvCxnSpPr>
        <p:spPr>
          <a:xfrm flipH="1">
            <a:off x="4970457" y="4131342"/>
            <a:ext cx="505777" cy="47582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3996FA7C-2CE6-6208-22F6-76217FA22AD8}"/>
              </a:ext>
            </a:extLst>
          </p:cNvPr>
          <p:cNvCxnSpPr>
            <a:cxnSpLocks/>
          </p:cNvCxnSpPr>
          <p:nvPr/>
        </p:nvCxnSpPr>
        <p:spPr>
          <a:xfrm flipV="1">
            <a:off x="5109750" y="4450826"/>
            <a:ext cx="364998" cy="31756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32C041B6-69ED-8CF8-FE4A-35CF31978BA1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4471171" y="3267954"/>
            <a:ext cx="1353475" cy="96290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3901D614-F2E5-29D0-25C9-C56B292A2563}"/>
              </a:ext>
            </a:extLst>
          </p:cNvPr>
          <p:cNvSpPr/>
          <p:nvPr/>
        </p:nvSpPr>
        <p:spPr>
          <a:xfrm>
            <a:off x="5099627" y="3277552"/>
            <a:ext cx="60788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5a</a:t>
            </a:r>
          </a:p>
        </p:txBody>
      </p:sp>
      <p:cxnSp>
        <p:nvCxnSpPr>
          <p:cNvPr id="82" name="Verbinder: gekrümmt 81">
            <a:extLst>
              <a:ext uri="{FF2B5EF4-FFF2-40B4-BE49-F238E27FC236}">
                <a16:creationId xmlns:a16="http://schemas.microsoft.com/office/drawing/2014/main" id="{8347DC8D-AA92-37EB-FF82-4374A14ACEF4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4509665" y="3198749"/>
            <a:ext cx="1384186" cy="107060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4C7D3FE-8D8E-2AF2-9776-0B37F565F2AF}"/>
              </a:ext>
            </a:extLst>
          </p:cNvPr>
          <p:cNvCxnSpPr>
            <a:cxnSpLocks/>
            <a:stCxn id="63" idx="2"/>
            <a:endCxn id="19" idx="4"/>
          </p:cNvCxnSpPr>
          <p:nvPr/>
        </p:nvCxnSpPr>
        <p:spPr>
          <a:xfrm flipH="1">
            <a:off x="3342386" y="4855914"/>
            <a:ext cx="1324068" cy="1015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90082B3E-B217-EEC1-A27A-4B28E87CD052}"/>
              </a:ext>
            </a:extLst>
          </p:cNvPr>
          <p:cNvSpPr/>
          <p:nvPr/>
        </p:nvSpPr>
        <p:spPr>
          <a:xfrm>
            <a:off x="3283681" y="5454149"/>
            <a:ext cx="60788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5b</a:t>
            </a: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69422DFC-B016-DD88-A52A-C0CB155F7C9B}"/>
              </a:ext>
            </a:extLst>
          </p:cNvPr>
          <p:cNvCxnSpPr>
            <a:cxnSpLocks/>
          </p:cNvCxnSpPr>
          <p:nvPr/>
        </p:nvCxnSpPr>
        <p:spPr>
          <a:xfrm flipV="1">
            <a:off x="3832860" y="4910614"/>
            <a:ext cx="905051" cy="1014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9660459C-D0B6-6283-8EA8-A49EA82EAEC6}"/>
              </a:ext>
            </a:extLst>
          </p:cNvPr>
          <p:cNvSpPr/>
          <p:nvPr/>
        </p:nvSpPr>
        <p:spPr>
          <a:xfrm>
            <a:off x="4279594" y="5103307"/>
            <a:ext cx="60788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5c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D337444-020E-D9BC-AFA7-C26926711007}"/>
              </a:ext>
            </a:extLst>
          </p:cNvPr>
          <p:cNvSpPr/>
          <p:nvPr/>
        </p:nvSpPr>
        <p:spPr>
          <a:xfrm>
            <a:off x="5454582" y="3292858"/>
            <a:ext cx="60788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5d</a:t>
            </a:r>
          </a:p>
        </p:txBody>
      </p:sp>
      <p:sp>
        <p:nvSpPr>
          <p:cNvPr id="99" name="Flussdiagramm: Datenträger mit direktem Zugriff 98">
            <a:extLst>
              <a:ext uri="{FF2B5EF4-FFF2-40B4-BE49-F238E27FC236}">
                <a16:creationId xmlns:a16="http://schemas.microsoft.com/office/drawing/2014/main" id="{8DB85747-DF1E-E9B5-7E85-24F9EB93278A}"/>
              </a:ext>
            </a:extLst>
          </p:cNvPr>
          <p:cNvSpPr/>
          <p:nvPr/>
        </p:nvSpPr>
        <p:spPr>
          <a:xfrm rot="16200000">
            <a:off x="10006132" y="5582531"/>
            <a:ext cx="621552" cy="1199134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CFB8CA7-9470-AFF5-7DED-1521FEB33A1C}"/>
              </a:ext>
            </a:extLst>
          </p:cNvPr>
          <p:cNvSpPr txBox="1"/>
          <p:nvPr/>
        </p:nvSpPr>
        <p:spPr>
          <a:xfrm>
            <a:off x="10098840" y="615785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User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D80C749-03FC-ECBB-CF14-3E84C252CFC4}"/>
              </a:ext>
            </a:extLst>
          </p:cNvPr>
          <p:cNvSpPr/>
          <p:nvPr/>
        </p:nvSpPr>
        <p:spPr>
          <a:xfrm>
            <a:off x="7425900" y="4453521"/>
            <a:ext cx="1094232" cy="42976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Auth-Service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DCA289BF-3767-5763-49E3-D2C8CF525CC8}"/>
              </a:ext>
            </a:extLst>
          </p:cNvPr>
          <p:cNvSpPr/>
          <p:nvPr/>
        </p:nvSpPr>
        <p:spPr>
          <a:xfrm>
            <a:off x="7293694" y="4560334"/>
            <a:ext cx="1094232" cy="42976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UserAPI</a:t>
            </a:r>
            <a:r>
              <a:rPr lang="de-DE" sz="1100" dirty="0"/>
              <a:t>-Service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830808D-C36B-BD16-AB5F-9D2585A46BA0}"/>
              </a:ext>
            </a:extLst>
          </p:cNvPr>
          <p:cNvSpPr/>
          <p:nvPr/>
        </p:nvSpPr>
        <p:spPr>
          <a:xfrm rot="16200000">
            <a:off x="8317440" y="4453521"/>
            <a:ext cx="1094232" cy="429768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Routing-Service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532D3898-835F-02C7-0BDE-0A7423A119FA}"/>
              </a:ext>
            </a:extLst>
          </p:cNvPr>
          <p:cNvCxnSpPr>
            <a:cxnSpLocks/>
          </p:cNvCxnSpPr>
          <p:nvPr/>
        </p:nvCxnSpPr>
        <p:spPr>
          <a:xfrm flipH="1">
            <a:off x="7632782" y="4230383"/>
            <a:ext cx="1016890" cy="28093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D2C66153-A3EA-D160-F187-62BCEB92CE38}"/>
              </a:ext>
            </a:extLst>
          </p:cNvPr>
          <p:cNvCxnSpPr>
            <a:cxnSpLocks/>
          </p:cNvCxnSpPr>
          <p:nvPr/>
        </p:nvCxnSpPr>
        <p:spPr>
          <a:xfrm flipH="1">
            <a:off x="8160278" y="4237113"/>
            <a:ext cx="505777" cy="47582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7F918E65-6D8E-43A6-CC5B-003B5708C258}"/>
              </a:ext>
            </a:extLst>
          </p:cNvPr>
          <p:cNvCxnSpPr>
            <a:cxnSpLocks/>
          </p:cNvCxnSpPr>
          <p:nvPr/>
        </p:nvCxnSpPr>
        <p:spPr>
          <a:xfrm flipV="1">
            <a:off x="8299344" y="4639472"/>
            <a:ext cx="364998" cy="31756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7E54616-26A9-1654-4467-77F53587A2B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75263" y="3270576"/>
            <a:ext cx="2627122" cy="1542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FB15599-8350-B1C4-038C-43BDF8F1768E}"/>
              </a:ext>
            </a:extLst>
          </p:cNvPr>
          <p:cNvCxnSpPr>
            <a:cxnSpLocks/>
          </p:cNvCxnSpPr>
          <p:nvPr/>
        </p:nvCxnSpPr>
        <p:spPr>
          <a:xfrm>
            <a:off x="5743101" y="2903690"/>
            <a:ext cx="1662156" cy="1854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1AA6CA97-2902-9EED-6E9B-3EEA6D687070}"/>
              </a:ext>
            </a:extLst>
          </p:cNvPr>
          <p:cNvSpPr/>
          <p:nvPr/>
        </p:nvSpPr>
        <p:spPr>
          <a:xfrm>
            <a:off x="6446012" y="4033921"/>
            <a:ext cx="42976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6a</a:t>
            </a: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1D825017-BF08-6318-9571-F68F1CAA8468}"/>
              </a:ext>
            </a:extLst>
          </p:cNvPr>
          <p:cNvCxnSpPr>
            <a:cxnSpLocks/>
            <a:stCxn id="102" idx="0"/>
            <a:endCxn id="4" idx="3"/>
          </p:cNvCxnSpPr>
          <p:nvPr/>
        </p:nvCxnSpPr>
        <p:spPr>
          <a:xfrm flipH="1" flipV="1">
            <a:off x="5826979" y="2799143"/>
            <a:ext cx="2013831" cy="1761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1821C6FC-3B12-864A-B6F9-A4732BC210BE}"/>
              </a:ext>
            </a:extLst>
          </p:cNvPr>
          <p:cNvSpPr txBox="1"/>
          <p:nvPr/>
        </p:nvSpPr>
        <p:spPr>
          <a:xfrm>
            <a:off x="6824618" y="3618996"/>
            <a:ext cx="5568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6b</a:t>
            </a:r>
          </a:p>
        </p:txBody>
      </p: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F7AF8E97-5048-CDFD-DD8B-1EEAD53A9026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7840810" y="4990102"/>
            <a:ext cx="1894366" cy="117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73D10E-D8B2-735D-A67A-2BC41FFACBDF}"/>
              </a:ext>
            </a:extLst>
          </p:cNvPr>
          <p:cNvSpPr/>
          <p:nvPr/>
        </p:nvSpPr>
        <p:spPr>
          <a:xfrm>
            <a:off x="8387926" y="5417390"/>
            <a:ext cx="42976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6a</a:t>
            </a:r>
          </a:p>
        </p:txBody>
      </p: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822187B8-48D9-4645-AC43-EA386E98717C}"/>
              </a:ext>
            </a:extLst>
          </p:cNvPr>
          <p:cNvCxnSpPr>
            <a:cxnSpLocks/>
          </p:cNvCxnSpPr>
          <p:nvPr/>
        </p:nvCxnSpPr>
        <p:spPr>
          <a:xfrm flipH="1" flipV="1">
            <a:off x="8085888" y="4990102"/>
            <a:ext cx="1632807" cy="985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E76AB50D-BB74-4F37-A2C3-2C2F00D03EAB}"/>
              </a:ext>
            </a:extLst>
          </p:cNvPr>
          <p:cNvSpPr txBox="1"/>
          <p:nvPr/>
        </p:nvSpPr>
        <p:spPr>
          <a:xfrm>
            <a:off x="9223989" y="5515942"/>
            <a:ext cx="5568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6b</a:t>
            </a:r>
          </a:p>
        </p:txBody>
      </p:sp>
      <p:sp>
        <p:nvSpPr>
          <p:cNvPr id="146" name="Flussdiagramm: Datenträger mit direktem Zugriff 145">
            <a:extLst>
              <a:ext uri="{FF2B5EF4-FFF2-40B4-BE49-F238E27FC236}">
                <a16:creationId xmlns:a16="http://schemas.microsoft.com/office/drawing/2014/main" id="{C9FF9334-064F-B7A0-61C9-5A61E0A24ACE}"/>
              </a:ext>
            </a:extLst>
          </p:cNvPr>
          <p:cNvSpPr/>
          <p:nvPr/>
        </p:nvSpPr>
        <p:spPr>
          <a:xfrm rot="10800000">
            <a:off x="9223989" y="2560510"/>
            <a:ext cx="1954754" cy="529407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98F6FAC7-55EC-6189-EA98-BA7B52ADB9B9}"/>
              </a:ext>
            </a:extLst>
          </p:cNvPr>
          <p:cNvSpPr txBox="1"/>
          <p:nvPr/>
        </p:nvSpPr>
        <p:spPr>
          <a:xfrm>
            <a:off x="9921327" y="2682888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Event-Source</a:t>
            </a: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BC0274E2-31F5-2042-CE23-BD5B911D1846}"/>
              </a:ext>
            </a:extLst>
          </p:cNvPr>
          <p:cNvCxnSpPr>
            <a:cxnSpLocks/>
          </p:cNvCxnSpPr>
          <p:nvPr/>
        </p:nvCxnSpPr>
        <p:spPr>
          <a:xfrm>
            <a:off x="5665942" y="2709616"/>
            <a:ext cx="3765440" cy="108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hteck 162">
            <a:extLst>
              <a:ext uri="{FF2B5EF4-FFF2-40B4-BE49-F238E27FC236}">
                <a16:creationId xmlns:a16="http://schemas.microsoft.com/office/drawing/2014/main" id="{D0467D4C-07B9-1264-128D-39E9C5755FE1}"/>
              </a:ext>
            </a:extLst>
          </p:cNvPr>
          <p:cNvSpPr/>
          <p:nvPr/>
        </p:nvSpPr>
        <p:spPr>
          <a:xfrm>
            <a:off x="7365858" y="2472773"/>
            <a:ext cx="29350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C1429541-9028-0415-57A8-565261714F3D}"/>
              </a:ext>
            </a:extLst>
          </p:cNvPr>
          <p:cNvCxnSpPr>
            <a:cxnSpLocks/>
            <a:stCxn id="146" idx="0"/>
          </p:cNvCxnSpPr>
          <p:nvPr/>
        </p:nvCxnSpPr>
        <p:spPr>
          <a:xfrm flipH="1">
            <a:off x="8195765" y="3089917"/>
            <a:ext cx="2005601" cy="1421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AEF7D0-7EC9-5221-F50C-39C3E42EAC37}"/>
              </a:ext>
            </a:extLst>
          </p:cNvPr>
          <p:cNvSpPr/>
          <p:nvPr/>
        </p:nvSpPr>
        <p:spPr>
          <a:xfrm>
            <a:off x="9284627" y="3624270"/>
            <a:ext cx="29350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4679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9C8BC-9463-4DE6-BEF2-045C7BA6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Usecase</a:t>
            </a:r>
            <a:r>
              <a:rPr lang="de-DE" dirty="0"/>
              <a:t>: Telefonnummer ändern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0E6C0D-B893-17E5-902A-9E4FECE4BBEC}"/>
              </a:ext>
            </a:extLst>
          </p:cNvPr>
          <p:cNvSpPr txBox="1"/>
          <p:nvPr/>
        </p:nvSpPr>
        <p:spPr>
          <a:xfrm>
            <a:off x="777834" y="3051958"/>
            <a:ext cx="1067574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1200" dirty="0"/>
              <a:t>Request vom Client an „User-Service“ </a:t>
            </a:r>
            <a:r>
              <a:rPr lang="de-DE" sz="1200" dirty="0" err="1"/>
              <a:t>Eksemplar</a:t>
            </a:r>
            <a:endParaRPr lang="de-DE" sz="1200" dirty="0"/>
          </a:p>
          <a:p>
            <a:pPr marL="342900" indent="-342900">
              <a:buAutoNum type="arabicPeriod"/>
            </a:pPr>
            <a:r>
              <a:rPr lang="de-DE" sz="1200" dirty="0"/>
              <a:t>Da man nicht angemeldet ist, wird man zum „Auth-Service“ </a:t>
            </a:r>
            <a:r>
              <a:rPr lang="de-DE" sz="1200" dirty="0" err="1"/>
              <a:t>Eksemplar</a:t>
            </a:r>
            <a:r>
              <a:rPr lang="de-DE" sz="1200" dirty="0"/>
              <a:t> umgeleitet</a:t>
            </a:r>
          </a:p>
          <a:p>
            <a:pPr marL="342900" indent="-342900">
              <a:buAutoNum type="arabicPeriod"/>
            </a:pPr>
            <a:r>
              <a:rPr lang="de-DE" sz="1200" dirty="0"/>
              <a:t>Beim Anmelden wird ein neuer Token erzeugt und gespeichert</a:t>
            </a:r>
          </a:p>
          <a:p>
            <a:pPr marL="342900" indent="-342900">
              <a:buAutoNum type="arabicPeriod"/>
            </a:pPr>
            <a:r>
              <a:rPr lang="de-DE" sz="1200" dirty="0"/>
              <a:t>Mit dem erzeugten Token in der Hand, wird man zurück zum „User-Service“ </a:t>
            </a:r>
            <a:r>
              <a:rPr lang="de-DE" sz="1200" dirty="0" err="1"/>
              <a:t>Eksemplar</a:t>
            </a:r>
            <a:r>
              <a:rPr lang="de-DE" sz="1200" dirty="0"/>
              <a:t> umgeleitet.</a:t>
            </a:r>
            <a:br>
              <a:rPr lang="de-DE" sz="1200" dirty="0"/>
            </a:br>
            <a:r>
              <a:rPr lang="de-DE" sz="1200" dirty="0"/>
              <a:t>Das kann ein anderer „User-Service“ </a:t>
            </a:r>
            <a:r>
              <a:rPr lang="de-DE" sz="1200" dirty="0" err="1"/>
              <a:t>Eksemplar</a:t>
            </a:r>
            <a:r>
              <a:rPr lang="de-DE" sz="1200" dirty="0"/>
              <a:t> sein, als im Schritt 1. </a:t>
            </a:r>
            <a:br>
              <a:rPr lang="de-DE" sz="1200" dirty="0"/>
            </a:br>
            <a:r>
              <a:rPr lang="de-DE" sz="1200" dirty="0">
                <a:solidFill>
                  <a:srgbClr val="FF0000"/>
                </a:solidFill>
              </a:rPr>
              <a:t>(</a:t>
            </a:r>
            <a:r>
              <a:rPr lang="de-DE" sz="1200" dirty="0" err="1">
                <a:solidFill>
                  <a:srgbClr val="FF0000"/>
                </a:solidFill>
              </a:rPr>
              <a:t>Sticky</a:t>
            </a:r>
            <a:r>
              <a:rPr lang="de-DE" sz="1200" dirty="0">
                <a:solidFill>
                  <a:srgbClr val="FF0000"/>
                </a:solidFill>
              </a:rPr>
              <a:t>-Session, damit man beim selben </a:t>
            </a:r>
            <a:r>
              <a:rPr lang="de-DE" sz="1200" dirty="0" err="1">
                <a:solidFill>
                  <a:srgbClr val="FF0000"/>
                </a:solidFill>
              </a:rPr>
              <a:t>Eksemplar</a:t>
            </a:r>
            <a:r>
              <a:rPr lang="de-DE" sz="1200" dirty="0">
                <a:solidFill>
                  <a:srgbClr val="FF0000"/>
                </a:solidFill>
              </a:rPr>
              <a:t> landet, gehen beim </a:t>
            </a:r>
            <a:r>
              <a:rPr lang="de-DE" sz="1200" dirty="0" err="1">
                <a:solidFill>
                  <a:srgbClr val="FF0000"/>
                </a:solidFill>
              </a:rPr>
              <a:t>CloundNaitive</a:t>
            </a:r>
            <a:r>
              <a:rPr lang="de-DE" sz="1200" dirty="0">
                <a:solidFill>
                  <a:srgbClr val="FF0000"/>
                </a:solidFill>
              </a:rPr>
              <a:t> nicht)</a:t>
            </a:r>
          </a:p>
          <a:p>
            <a:pPr marL="342900" indent="-342900">
              <a:buAutoNum type="arabicPeriod"/>
            </a:pPr>
            <a:r>
              <a:rPr lang="de-DE" sz="1200" dirty="0"/>
              <a:t>Danach überprüft „User-Service“ </a:t>
            </a:r>
            <a:r>
              <a:rPr lang="de-DE" sz="1200" dirty="0" err="1"/>
              <a:t>Eksemplar</a:t>
            </a:r>
            <a:r>
              <a:rPr lang="de-DE" sz="1200" dirty="0"/>
              <a:t> den </a:t>
            </a:r>
            <a:r>
              <a:rPr lang="de-DE" sz="1200" dirty="0" err="1"/>
              <a:t>Tooken</a:t>
            </a:r>
            <a:r>
              <a:rPr lang="de-DE" sz="1200" dirty="0"/>
              <a:t>, dafür stellt er einen Request an einen </a:t>
            </a:r>
            <a:r>
              <a:rPr lang="de-DE" sz="1200" dirty="0" err="1"/>
              <a:t>Eksemplar</a:t>
            </a:r>
            <a:r>
              <a:rPr lang="de-DE" sz="1200" dirty="0"/>
              <a:t> von „</a:t>
            </a:r>
            <a:r>
              <a:rPr lang="de-DE" sz="1200" dirty="0" err="1"/>
              <a:t>AuthAPI</a:t>
            </a:r>
            <a:r>
              <a:rPr lang="de-DE" sz="1200" dirty="0"/>
              <a:t>-Service“. </a:t>
            </a:r>
            <a:br>
              <a:rPr lang="de-DE" sz="1200" dirty="0"/>
            </a:br>
            <a:r>
              <a:rPr lang="de-DE" sz="1200" dirty="0"/>
              <a:t>„</a:t>
            </a:r>
            <a:r>
              <a:rPr lang="de-DE" sz="1200" dirty="0" err="1"/>
              <a:t>AuthAPI</a:t>
            </a:r>
            <a:r>
              <a:rPr lang="de-DE" sz="1200" dirty="0"/>
              <a:t>-Service“ und „Auth-Service“ </a:t>
            </a:r>
            <a:r>
              <a:rPr lang="de-DE" sz="1200" dirty="0" err="1"/>
              <a:t>Eksemplare</a:t>
            </a:r>
            <a:r>
              <a:rPr lang="de-DE" sz="1200" dirty="0"/>
              <a:t> haben Zugriff auf den Speicherort von Tokens </a:t>
            </a:r>
            <a:br>
              <a:rPr lang="de-DE" sz="1200" dirty="0"/>
            </a:br>
            <a:r>
              <a:rPr lang="de-DE" sz="1200" dirty="0"/>
              <a:t>Da die </a:t>
            </a:r>
            <a:r>
              <a:rPr lang="de-DE" sz="1200" dirty="0" err="1"/>
              <a:t>Eksemplare</a:t>
            </a:r>
            <a:r>
              <a:rPr lang="de-DE" sz="1200" dirty="0"/>
              <a:t> on- und offline gehen, müssen sie sich bei dem Routing-Service </a:t>
            </a:r>
            <a:r>
              <a:rPr lang="de-DE" sz="1200" dirty="0" err="1"/>
              <a:t>jedesmal</a:t>
            </a:r>
            <a:r>
              <a:rPr lang="de-DE" sz="1200" dirty="0"/>
              <a:t> mit einer entsprechenden IP </a:t>
            </a:r>
            <a:r>
              <a:rPr lang="de-DE" sz="1200" dirty="0" err="1"/>
              <a:t>registieren</a:t>
            </a:r>
            <a:r>
              <a:rPr lang="de-DE" sz="1200" dirty="0"/>
              <a:t>, </a:t>
            </a:r>
            <a:br>
              <a:rPr lang="de-DE" sz="1200" dirty="0"/>
            </a:br>
            <a:r>
              <a:rPr lang="de-DE" sz="1200" dirty="0"/>
              <a:t>damit sie vom Routing-Service gefunden werden können.</a:t>
            </a:r>
          </a:p>
          <a:p>
            <a:pPr marL="342900" indent="-342900">
              <a:buAutoNum type="arabicPeriod"/>
            </a:pPr>
            <a:r>
              <a:rPr lang="de-DE" sz="1200" dirty="0"/>
              <a:t>„User-Service“-</a:t>
            </a:r>
            <a:r>
              <a:rPr lang="de-DE" sz="1200" dirty="0" err="1"/>
              <a:t>Eksemplar</a:t>
            </a:r>
            <a:r>
              <a:rPr lang="de-DE" sz="1200" dirty="0"/>
              <a:t> stellt eine Anfrage zur „User-</a:t>
            </a:r>
            <a:r>
              <a:rPr lang="de-DE" sz="1200" dirty="0" err="1"/>
              <a:t>Api</a:t>
            </a:r>
            <a:r>
              <a:rPr lang="de-DE" sz="1200" dirty="0"/>
              <a:t> Service“ </a:t>
            </a:r>
            <a:r>
              <a:rPr lang="de-DE" sz="1200" dirty="0" err="1"/>
              <a:t>Eksemplar</a:t>
            </a:r>
            <a:r>
              <a:rPr lang="de-DE" sz="1200" dirty="0"/>
              <a:t>. </a:t>
            </a:r>
            <a:br>
              <a:rPr lang="de-DE" sz="1200" dirty="0"/>
            </a:br>
            <a:r>
              <a:rPr lang="de-DE" sz="1200" dirty="0"/>
              <a:t>„User-</a:t>
            </a:r>
            <a:r>
              <a:rPr lang="de-DE" sz="1200" dirty="0" err="1"/>
              <a:t>ApI</a:t>
            </a:r>
            <a:r>
              <a:rPr lang="de-DE" sz="1200" dirty="0"/>
              <a:t> Service“ </a:t>
            </a:r>
            <a:r>
              <a:rPr lang="de-DE" sz="1200" dirty="0" err="1"/>
              <a:t>Eksemplar</a:t>
            </a:r>
            <a:r>
              <a:rPr lang="de-DE" sz="1200" dirty="0"/>
              <a:t> und erhält die Daten aus dem Speicher und reicht sie Weiter an den „</a:t>
            </a:r>
            <a:r>
              <a:rPr lang="de-DE" sz="1200" dirty="0" err="1"/>
              <a:t>UserService</a:t>
            </a:r>
            <a:r>
              <a:rPr lang="de-DE" sz="1200" dirty="0"/>
              <a:t>“ </a:t>
            </a:r>
            <a:r>
              <a:rPr lang="de-DE" sz="1200" dirty="0" err="1"/>
              <a:t>Eksemplar</a:t>
            </a:r>
            <a:endParaRPr lang="de-DE" sz="1200" dirty="0"/>
          </a:p>
          <a:p>
            <a:pPr marL="342900" indent="-342900">
              <a:buAutoNum type="arabicPeriod"/>
            </a:pPr>
            <a:r>
              <a:rPr lang="de-DE" sz="1200" dirty="0"/>
              <a:t>Nach dem die Telefonnummer über den Button gespeichert wird, schickt „User-Service“ </a:t>
            </a:r>
            <a:r>
              <a:rPr lang="de-DE" sz="1200" dirty="0" err="1"/>
              <a:t>Eksemplar</a:t>
            </a:r>
            <a:r>
              <a:rPr lang="de-DE" sz="1200" dirty="0"/>
              <a:t> einen Event an die Topic oder an eine Queue.</a:t>
            </a:r>
          </a:p>
          <a:p>
            <a:pPr marL="342900" indent="-342900">
              <a:buAutoNum type="arabicPeriod"/>
            </a:pPr>
            <a:r>
              <a:rPr lang="de-DE" sz="1200" dirty="0"/>
              <a:t>Irgendein „User-API Service“ </a:t>
            </a:r>
            <a:r>
              <a:rPr lang="de-DE" sz="1200" dirty="0" err="1"/>
              <a:t>Eksemplar</a:t>
            </a:r>
            <a:r>
              <a:rPr lang="de-DE" sz="1200" dirty="0"/>
              <a:t> </a:t>
            </a:r>
            <a:r>
              <a:rPr lang="de-DE" sz="1200" dirty="0" err="1"/>
              <a:t>horscht</a:t>
            </a:r>
            <a:r>
              <a:rPr lang="de-DE" sz="1200" dirty="0"/>
              <a:t> auf die Queue </a:t>
            </a:r>
            <a:r>
              <a:rPr lang="de-DE" sz="1200" dirty="0" err="1"/>
              <a:t>bzw</a:t>
            </a:r>
            <a:r>
              <a:rPr lang="de-DE" sz="1200" dirty="0"/>
              <a:t> auf die Topic, konsumiert die neue Telefonnummer und speichert dieser ab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6352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528C4-112C-2A07-4965-63283C40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 u. </a:t>
            </a:r>
            <a:r>
              <a:rPr lang="de-DE" dirty="0" err="1"/>
              <a:t>cloud-naitve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626263-D5B5-E31B-E411-C6D2F5D3BAB5}"/>
              </a:ext>
            </a:extLst>
          </p:cNvPr>
          <p:cNvSpPr txBox="1"/>
          <p:nvPr/>
        </p:nvSpPr>
        <p:spPr>
          <a:xfrm>
            <a:off x="1312223" y="3046021"/>
            <a:ext cx="7156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Cloud: wo werden unsere IT-Ressourcen verwaltet, wo arbeiten wir</a:t>
            </a:r>
          </a:p>
          <a:p>
            <a:r>
              <a:rPr lang="de-DE" dirty="0"/>
              <a:t>Cloud-</a:t>
            </a:r>
            <a:r>
              <a:rPr lang="de-DE" dirty="0" err="1"/>
              <a:t>Naitive</a:t>
            </a:r>
            <a:r>
              <a:rPr lang="de-DE" dirty="0"/>
              <a:t>: wie arbeiten wir</a:t>
            </a:r>
          </a:p>
        </p:txBody>
      </p:sp>
    </p:spTree>
    <p:extLst>
      <p:ext uri="{BB962C8B-B14F-4D97-AF65-F5344CB8AC3E}">
        <p14:creationId xmlns:p14="http://schemas.microsoft.com/office/powerpoint/2010/main" val="1149591019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Microsoft Office PowerPoint</Application>
  <PresentationFormat>Breitbild</PresentationFormat>
  <Paragraphs>119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Bahnschrift</vt:lpstr>
      <vt:lpstr>MatrixVTI</vt:lpstr>
      <vt:lpstr>Cloud Naitive</vt:lpstr>
      <vt:lpstr>Anforderungen</vt:lpstr>
      <vt:lpstr>Anforderungen bildlich</vt:lpstr>
      <vt:lpstr>Defintion:</vt:lpstr>
      <vt:lpstr>Grundlegende Architektur</vt:lpstr>
      <vt:lpstr>Cloud Architektur: Anwendung + Daten + Abhängigkeit von einander</vt:lpstr>
      <vt:lpstr>Usecase: Telefonnummer ändern</vt:lpstr>
      <vt:lpstr>Usecase: Telefonnummer ändern</vt:lpstr>
      <vt:lpstr>Cloud u. cloud-naitve</vt:lpstr>
      <vt:lpstr>Wann passt Cloud-Naitive nicht zur meiner Software?</vt:lpstr>
      <vt:lpstr>Wann passt Cloud-Naitive nicht zur meiner Software?</vt:lpstr>
      <vt:lpstr>Wann passt Cloud-Naitive?</vt:lpstr>
      <vt:lpstr>Zusammenfassung: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Naitive</dc:title>
  <dc:creator>Roman Kaptsan -Extern</dc:creator>
  <cp:lastModifiedBy>Roman Kaptsan -Extern</cp:lastModifiedBy>
  <cp:revision>24</cp:revision>
  <dcterms:created xsi:type="dcterms:W3CDTF">2023-03-01T10:18:45Z</dcterms:created>
  <dcterms:modified xsi:type="dcterms:W3CDTF">2023-03-03T11:56:34Z</dcterms:modified>
</cp:coreProperties>
</file>