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6" r:id="rId10"/>
    <p:sldId id="267" r:id="rId11"/>
    <p:sldId id="270" r:id="rId12"/>
    <p:sldId id="271" r:id="rId13"/>
    <p:sldId id="272" r:id="rId14"/>
    <p:sldId id="264" r:id="rId15"/>
    <p:sldId id="265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7BCC7-4262-48F3-B107-F8D63CA7E526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46B49-73D1-4AB4-9A77-9B689E5F6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46B49-73D1-4AB4-9A77-9B689E5F6B8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39FE-6AC7-44BE-A3CB-9BE9328A5341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6930-144A-4D1E-A5E3-E6088CA96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39FE-6AC7-44BE-A3CB-9BE9328A5341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6930-144A-4D1E-A5E3-E6088CA96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39FE-6AC7-44BE-A3CB-9BE9328A5341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6930-144A-4D1E-A5E3-E6088CA96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39FE-6AC7-44BE-A3CB-9BE9328A5341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6930-144A-4D1E-A5E3-E6088CA96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39FE-6AC7-44BE-A3CB-9BE9328A5341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6930-144A-4D1E-A5E3-E6088CA96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39FE-6AC7-44BE-A3CB-9BE9328A5341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6930-144A-4D1E-A5E3-E6088CA96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39FE-6AC7-44BE-A3CB-9BE9328A5341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6930-144A-4D1E-A5E3-E6088CA96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39FE-6AC7-44BE-A3CB-9BE9328A5341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6930-144A-4D1E-A5E3-E6088CA96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39FE-6AC7-44BE-A3CB-9BE9328A5341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6930-144A-4D1E-A5E3-E6088CA96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39FE-6AC7-44BE-A3CB-9BE9328A5341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6930-144A-4D1E-A5E3-E6088CA96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39FE-6AC7-44BE-A3CB-9BE9328A5341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826930-144A-4D1E-A5E3-E6088CA965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FF39FE-6AC7-44BE-A3CB-9BE9328A5341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826930-144A-4D1E-A5E3-E6088CA9659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 Black" pitchFamily="34" charset="0"/>
              </a:rPr>
              <a:t>LAND COVER ANALYSIS </a:t>
            </a:r>
            <a:br>
              <a:rPr lang="en-US" sz="3600" dirty="0" smtClean="0">
                <a:latin typeface="Arial Black" pitchFamily="34" charset="0"/>
              </a:rPr>
            </a:br>
            <a:r>
              <a:rPr lang="en-US" sz="3600" dirty="0" smtClean="0">
                <a:latin typeface="Arial Black" pitchFamily="34" charset="0"/>
              </a:rPr>
              <a:t>AND </a:t>
            </a:r>
            <a:br>
              <a:rPr lang="en-US" sz="3600" dirty="0" smtClean="0">
                <a:latin typeface="Arial Black" pitchFamily="34" charset="0"/>
              </a:rPr>
            </a:br>
            <a:r>
              <a:rPr lang="en-US" sz="3600" dirty="0" smtClean="0">
                <a:latin typeface="Arial Black" pitchFamily="34" charset="0"/>
              </a:rPr>
              <a:t>CHANGE DETECTION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4" name="Picture 3" descr="project.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000636"/>
            <a:ext cx="2075719" cy="1676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project.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702" y="5000636"/>
            <a:ext cx="1924298" cy="1714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project.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4" y="4214818"/>
            <a:ext cx="4722823" cy="2500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project.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4" y="4357682"/>
            <a:ext cx="4722823" cy="2500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CHANGE </a:t>
            </a:r>
            <a:r>
              <a:rPr lang="en-US" sz="3200" dirty="0" smtClean="0"/>
              <a:t>DETECTION BY PIE </a:t>
            </a:r>
            <a:r>
              <a:rPr lang="en-US" sz="3200" dirty="0" smtClean="0"/>
              <a:t>CHART</a:t>
            </a:r>
            <a:endParaRPr lang="en-US" sz="3200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562" y="928670"/>
            <a:ext cx="4357686" cy="2928958"/>
          </a:xfrm>
        </p:spPr>
      </p:pic>
      <p:pic>
        <p:nvPicPr>
          <p:cNvPr id="5" name="Picture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57628"/>
            <a:ext cx="4214842" cy="2857520"/>
          </a:xfrm>
          <a:prstGeom prst="rect">
            <a:avLst/>
          </a:prstGeom>
        </p:spPr>
      </p:pic>
      <p:pic>
        <p:nvPicPr>
          <p:cNvPr id="6" name="Picture 5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857628"/>
            <a:ext cx="4071966" cy="2857520"/>
          </a:xfrm>
          <a:prstGeom prst="rect">
            <a:avLst/>
          </a:prstGeom>
        </p:spPr>
      </p:pic>
      <p:pic>
        <p:nvPicPr>
          <p:cNvPr id="9" name="Picture 8" descr="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1000108"/>
            <a:ext cx="4214842" cy="27860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00232" y="3357562"/>
            <a:ext cx="67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2009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00826" y="335756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00232" y="628652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2019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00826" y="6286520"/>
            <a:ext cx="63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00013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CHANGE </a:t>
            </a:r>
            <a:r>
              <a:rPr lang="en-US" sz="3200" dirty="0" smtClean="0"/>
              <a:t>DETECTION BAR </a:t>
            </a:r>
            <a:r>
              <a:rPr lang="en-US" sz="3200" dirty="0" smtClean="0"/>
              <a:t>CHART</a:t>
            </a:r>
            <a:endParaRPr lang="en-US" sz="3200" dirty="0"/>
          </a:p>
        </p:txBody>
      </p:sp>
      <p:pic>
        <p:nvPicPr>
          <p:cNvPr id="4" name="Content Placeholder 3" descr="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4086230"/>
            <a:ext cx="4081253" cy="2448751"/>
          </a:xfrm>
        </p:spPr>
      </p:pic>
      <p:pic>
        <p:nvPicPr>
          <p:cNvPr id="6" name="Picture 5" descr="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14818"/>
            <a:ext cx="3929090" cy="2357454"/>
          </a:xfrm>
          <a:prstGeom prst="rect">
            <a:avLst/>
          </a:prstGeom>
        </p:spPr>
      </p:pic>
      <p:pic>
        <p:nvPicPr>
          <p:cNvPr id="8" name="Picture 7" descr="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1714488"/>
            <a:ext cx="3976683" cy="2386010"/>
          </a:xfrm>
          <a:prstGeom prst="rect">
            <a:avLst/>
          </a:prstGeom>
        </p:spPr>
      </p:pic>
      <p:pic>
        <p:nvPicPr>
          <p:cNvPr id="12" name="Picture 11" descr="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472" y="1714488"/>
            <a:ext cx="3619494" cy="21716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28794" y="385762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43636" y="4000504"/>
            <a:ext cx="61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14546" y="6500834"/>
            <a:ext cx="61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2019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72198" y="6429396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Linear Regression Predictions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71612"/>
            <a:ext cx="4000496" cy="2065341"/>
          </a:xfrm>
        </p:spPr>
      </p:pic>
      <p:pic>
        <p:nvPicPr>
          <p:cNvPr id="5" name="Picture 4" descr="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4" y="1428736"/>
            <a:ext cx="4071966" cy="2443179"/>
          </a:xfrm>
          <a:prstGeom prst="rect">
            <a:avLst/>
          </a:prstGeom>
        </p:spPr>
      </p:pic>
      <p:pic>
        <p:nvPicPr>
          <p:cNvPr id="6" name="Picture 5" descr="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46" y="3786190"/>
            <a:ext cx="3714776" cy="28717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857256"/>
          </a:xfrm>
        </p:spPr>
        <p:txBody>
          <a:bodyPr/>
          <a:lstStyle/>
          <a:p>
            <a:pPr algn="ctr"/>
            <a:r>
              <a:rPr lang="en-US" sz="3200" dirty="0" smtClean="0"/>
              <a:t>OVERALL</a:t>
            </a:r>
            <a:r>
              <a:rPr lang="en-US" dirty="0" smtClean="0"/>
              <a:t> </a:t>
            </a:r>
            <a:r>
              <a:rPr lang="en-US" sz="3200" dirty="0" smtClean="0"/>
              <a:t>PREDICTION</a:t>
            </a:r>
            <a:endParaRPr lang="en-US" sz="3200" dirty="0"/>
          </a:p>
        </p:txBody>
      </p:sp>
      <p:pic>
        <p:nvPicPr>
          <p:cNvPr id="4" name="Content Placeholder 3" descr="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428736"/>
            <a:ext cx="8001056" cy="489586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Land Cover Analysis Findings:</a:t>
            </a:r>
            <a:endParaRPr lang="en-US" dirty="0" smtClean="0"/>
          </a:p>
          <a:p>
            <a:pPr lvl="1"/>
            <a:r>
              <a:rPr lang="en-US" sz="2600" dirty="0" smtClean="0"/>
              <a:t>Summarize the key findings of the land cover analysis.</a:t>
            </a:r>
          </a:p>
          <a:p>
            <a:pPr lvl="1"/>
            <a:r>
              <a:rPr lang="en-US" sz="2600" dirty="0" smtClean="0"/>
              <a:t>Highlight the distribution of land cover types and their changes over time.</a:t>
            </a:r>
          </a:p>
          <a:p>
            <a:r>
              <a:rPr lang="en-US" b="1" dirty="0" smtClean="0"/>
              <a:t>Change Detection Results:</a:t>
            </a:r>
            <a:endParaRPr lang="en-US" dirty="0" smtClean="0"/>
          </a:p>
          <a:p>
            <a:pPr lvl="1"/>
            <a:r>
              <a:rPr lang="en-US" sz="2600" dirty="0" smtClean="0"/>
              <a:t>Present the results of change detection, including the areas and types of changes detected.</a:t>
            </a:r>
          </a:p>
          <a:p>
            <a:pPr lvl="1"/>
            <a:r>
              <a:rPr lang="en-US" sz="2600" dirty="0" smtClean="0"/>
              <a:t>Use visual aids, such as maps or graphs, to illustrate significant findings.</a:t>
            </a:r>
          </a:p>
          <a:p>
            <a:r>
              <a:rPr lang="en-US" b="1" dirty="0" smtClean="0"/>
              <a:t>Significance of the Findings:</a:t>
            </a:r>
            <a:endParaRPr lang="en-US" dirty="0" smtClean="0"/>
          </a:p>
          <a:p>
            <a:pPr lvl="1"/>
            <a:r>
              <a:rPr lang="en-US" sz="2600" dirty="0" smtClean="0"/>
              <a:t>Discuss the importance of the results in understanding our environment.</a:t>
            </a:r>
          </a:p>
          <a:p>
            <a:pPr lvl="1"/>
            <a:r>
              <a:rPr lang="en-US" sz="2600" dirty="0" smtClean="0"/>
              <a:t>Explain how land cover analysis and change detection contribute to informed decision-making.</a:t>
            </a:r>
          </a:p>
          <a:p>
            <a:r>
              <a:rPr lang="en-US" b="1" dirty="0" smtClean="0"/>
              <a:t>Applications and Implications:</a:t>
            </a:r>
            <a:endParaRPr lang="en-US" dirty="0" smtClean="0"/>
          </a:p>
          <a:p>
            <a:pPr lvl="1"/>
            <a:r>
              <a:rPr lang="en-US" sz="2600" dirty="0" smtClean="0"/>
              <a:t>Describe the practical applications of these findings, such as in urban planning, conservation, or disaster management.</a:t>
            </a:r>
          </a:p>
          <a:p>
            <a:pPr lvl="1"/>
            <a:r>
              <a:rPr lang="en-US" sz="2600" dirty="0" smtClean="0"/>
              <a:t>Highlight the implications for sustainable land use and environmental conservation.</a:t>
            </a:r>
          </a:p>
          <a:p>
            <a:r>
              <a:rPr lang="en-US" b="1" dirty="0" smtClean="0"/>
              <a:t>Challenges and Future Directions:</a:t>
            </a:r>
            <a:endParaRPr lang="en-US" dirty="0" smtClean="0"/>
          </a:p>
          <a:p>
            <a:pPr lvl="1"/>
            <a:r>
              <a:rPr lang="en-US" sz="2600" dirty="0" smtClean="0"/>
              <a:t>Acknowledge any challenges faced during the analysis.</a:t>
            </a:r>
          </a:p>
          <a:p>
            <a:pPr lvl="1"/>
            <a:r>
              <a:rPr lang="en-US" sz="2600" dirty="0" smtClean="0"/>
              <a:t>Suggest potential future directions, like improving data quality, expanding the study area, or integrating new technologies.</a:t>
            </a:r>
          </a:p>
          <a:p>
            <a:pPr lvl="1"/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500042"/>
            <a:ext cx="7772400" cy="857256"/>
          </a:xfrm>
        </p:spPr>
        <p:txBody>
          <a:bodyPr/>
          <a:lstStyle/>
          <a:p>
            <a:r>
              <a:rPr sz="2800" smtClean="0">
                <a:solidFill>
                  <a:schemeClr val="accent4"/>
                </a:solidFill>
              </a:rPr>
              <a:t>TEAM MEMBER</a:t>
            </a:r>
            <a:r>
              <a:rPr sz="2800" smtClean="0"/>
              <a:t/>
            </a:r>
            <a:br>
              <a:rPr sz="2800" smtClean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357298"/>
            <a:ext cx="7772400" cy="5072098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err="1" smtClean="0"/>
              <a:t>Anushka</a:t>
            </a:r>
            <a:r>
              <a:rPr lang="en-US" dirty="0" smtClean="0"/>
              <a:t>  </a:t>
            </a:r>
            <a:r>
              <a:rPr lang="en-US" dirty="0" err="1" smtClean="0"/>
              <a:t>Tiwari</a:t>
            </a:r>
            <a:r>
              <a:rPr lang="en-US" dirty="0" smtClean="0"/>
              <a:t> (2001430130014)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Ayushi</a:t>
            </a:r>
            <a:r>
              <a:rPr lang="en-US" dirty="0" smtClean="0"/>
              <a:t>  </a:t>
            </a:r>
            <a:r>
              <a:rPr lang="en-US" dirty="0" err="1" smtClean="0"/>
              <a:t>Goel</a:t>
            </a:r>
            <a:r>
              <a:rPr lang="en-US" dirty="0" smtClean="0"/>
              <a:t> (2001430130020)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Barun</a:t>
            </a:r>
            <a:r>
              <a:rPr lang="en-US" dirty="0" smtClean="0"/>
              <a:t>  Kumar  </a:t>
            </a:r>
            <a:r>
              <a:rPr lang="en-US" dirty="0" err="1" smtClean="0"/>
              <a:t>Mishra</a:t>
            </a:r>
            <a:r>
              <a:rPr lang="en-US" dirty="0" smtClean="0"/>
              <a:t> (2001430130021)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Harshit</a:t>
            </a:r>
            <a:r>
              <a:rPr lang="en-US" dirty="0" smtClean="0"/>
              <a:t>  </a:t>
            </a:r>
            <a:r>
              <a:rPr lang="en-US" dirty="0" err="1" smtClean="0"/>
              <a:t>Chauhan</a:t>
            </a:r>
            <a:r>
              <a:rPr lang="en-US" dirty="0" smtClean="0"/>
              <a:t>  (2001430130032)</a:t>
            </a:r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sz="3200" b="1" dirty="0" smtClean="0">
                <a:solidFill>
                  <a:schemeClr val="accent4"/>
                </a:solidFill>
                <a:latin typeface="+mj-lt"/>
              </a:rPr>
              <a:t>PROJECT  GUIDE</a:t>
            </a:r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Dr. S.N </a:t>
            </a:r>
            <a:r>
              <a:rPr lang="en-US" dirty="0" err="1" smtClean="0"/>
              <a:t>Rajan</a:t>
            </a:r>
            <a:endParaRPr lang="en-US" dirty="0" smtClean="0"/>
          </a:p>
          <a:p>
            <a:pPr marL="457200" indent="-457200"/>
            <a:r>
              <a:rPr lang="en-US" smtClean="0"/>
              <a:t>Project  Supervisor</a:t>
            </a:r>
            <a:endParaRPr lang="en-US" dirty="0" smtClean="0"/>
          </a:p>
          <a:p>
            <a:pPr marL="457200" indent="-457200"/>
            <a:r>
              <a:rPr lang="en-US" dirty="0" smtClean="0"/>
              <a:t>Professor</a:t>
            </a:r>
          </a:p>
          <a:p>
            <a:pPr marL="457200" indent="-457200"/>
            <a:r>
              <a:rPr lang="en-US" dirty="0" smtClean="0"/>
              <a:t>Information Technology</a:t>
            </a:r>
          </a:p>
          <a:p>
            <a:pPr marL="457200" indent="-457200"/>
            <a:r>
              <a:rPr lang="en-US" dirty="0" smtClean="0"/>
              <a:t>IMSEC , Ghaziabad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2683768"/>
          </a:xfrm>
        </p:spPr>
        <p:txBody>
          <a:bodyPr/>
          <a:lstStyle/>
          <a:p>
            <a:pPr algn="ctr"/>
            <a:r>
              <a:rPr smtClean="0"/>
              <a:t>THANK 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58204" cy="492922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+mj-lt"/>
              </a:rPr>
              <a:t>Analyze land cover changes in Ghaziabad over the years 2009, 2014, 2019, and 2023.</a:t>
            </a:r>
          </a:p>
          <a:p>
            <a:r>
              <a:rPr lang="en-US" dirty="0" smtClean="0">
                <a:latin typeface="+mj-lt"/>
              </a:rPr>
              <a:t>Focus on residential, agricultural, and barren land.</a:t>
            </a:r>
          </a:p>
          <a:p>
            <a:r>
              <a:rPr lang="en-US" dirty="0" smtClean="0">
                <a:latin typeface="+mj-lt"/>
              </a:rPr>
              <a:t>Predict future land cover changes using linear regression.</a:t>
            </a:r>
          </a:p>
          <a:p>
            <a:r>
              <a:rPr lang="en-US" dirty="0" smtClean="0">
                <a:latin typeface="+mj-lt"/>
              </a:rPr>
              <a:t>Understanding land cover and detecting changes in it are essential for environmental management and decision-making.</a:t>
            </a:r>
          </a:p>
          <a:p>
            <a:r>
              <a:rPr lang="en-US" dirty="0" smtClean="0">
                <a:latin typeface="+mj-lt"/>
              </a:rPr>
              <a:t>In this presentation, we will explore the significance of land cover analysis and change detection.</a:t>
            </a:r>
          </a:p>
          <a:p>
            <a:r>
              <a:rPr lang="en-US" dirty="0" smtClean="0">
                <a:latin typeface="+mj-lt"/>
              </a:rPr>
              <a:t>We will discuss methods, applications, and the role of these processes in shaping our environment.</a:t>
            </a:r>
          </a:p>
          <a:p>
            <a:r>
              <a:rPr lang="en-US" dirty="0" smtClean="0">
                <a:latin typeface="+mj-lt"/>
              </a:rPr>
              <a:t>Let's embark on a journey to comprehend the dynamic nature of our world and the tools we use to monitor 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4287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PROJECT GOALS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85778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+mj-lt"/>
              </a:rPr>
              <a:t>Goal 1:</a:t>
            </a:r>
            <a:r>
              <a:rPr lang="en-US" dirty="0" smtClean="0">
                <a:latin typeface="+mj-lt"/>
              </a:rPr>
              <a:t> To introduce the concept of land cover and its significance.</a:t>
            </a:r>
          </a:p>
          <a:p>
            <a:pPr lvl="1"/>
            <a:r>
              <a:rPr lang="en-US" dirty="0" smtClean="0">
                <a:latin typeface="+mj-lt"/>
              </a:rPr>
              <a:t>Explain the difference between land cover and land use.</a:t>
            </a:r>
          </a:p>
          <a:p>
            <a:pPr lvl="1"/>
            <a:r>
              <a:rPr lang="en-US" dirty="0" smtClean="0">
                <a:latin typeface="+mj-lt"/>
              </a:rPr>
              <a:t>Emphasize the importance of accurate land cover data in environmental studies.</a:t>
            </a:r>
          </a:p>
          <a:p>
            <a:r>
              <a:rPr lang="en-US" b="1" dirty="0" smtClean="0">
                <a:latin typeface="+mj-lt"/>
              </a:rPr>
              <a:t>Goal 2:</a:t>
            </a:r>
            <a:r>
              <a:rPr lang="en-US" dirty="0" smtClean="0">
                <a:latin typeface="+mj-lt"/>
              </a:rPr>
              <a:t> To understand change detection and its role in environmental monitoring.</a:t>
            </a:r>
          </a:p>
          <a:p>
            <a:pPr lvl="1"/>
            <a:r>
              <a:rPr lang="en-US" dirty="0" smtClean="0">
                <a:latin typeface="+mj-lt"/>
              </a:rPr>
              <a:t>Define change detection and its importance in tracking alterations in land cover over time.</a:t>
            </a:r>
          </a:p>
          <a:p>
            <a:pPr lvl="1"/>
            <a:r>
              <a:rPr lang="en-US" dirty="0" smtClean="0">
                <a:latin typeface="+mj-lt"/>
              </a:rPr>
              <a:t>Highlight the relevance of time-series data for change detection.</a:t>
            </a:r>
          </a:p>
          <a:p>
            <a:r>
              <a:rPr lang="en-US" b="1" dirty="0" smtClean="0">
                <a:latin typeface="+mj-lt"/>
              </a:rPr>
              <a:t>Goal 3:</a:t>
            </a:r>
            <a:r>
              <a:rPr lang="en-US" dirty="0" smtClean="0">
                <a:latin typeface="+mj-lt"/>
              </a:rPr>
              <a:t> To showcase real-world applications of land cover analysis and change detection.</a:t>
            </a:r>
          </a:p>
          <a:p>
            <a:pPr lvl="1"/>
            <a:r>
              <a:rPr lang="en-US" dirty="0" smtClean="0">
                <a:latin typeface="+mj-lt"/>
              </a:rPr>
              <a:t>Provide examples of how these processes are used in urban planning, natural resource management, and disaster monitoring.</a:t>
            </a:r>
          </a:p>
          <a:p>
            <a:pPr lvl="1"/>
            <a:r>
              <a:rPr lang="en-US" dirty="0" smtClean="0">
                <a:latin typeface="+mj-lt"/>
              </a:rPr>
              <a:t>Demonstrate the impact of these applications on sustainable land use.</a:t>
            </a:r>
          </a:p>
          <a:p>
            <a:r>
              <a:rPr lang="en-US" b="1" dirty="0" smtClean="0">
                <a:latin typeface="+mj-lt"/>
              </a:rPr>
              <a:t>Goal 4:</a:t>
            </a:r>
            <a:r>
              <a:rPr lang="en-US" dirty="0" smtClean="0">
                <a:latin typeface="+mj-lt"/>
              </a:rPr>
              <a:t> To emphasize the ongoing need for monitoring and sustainable land management.</a:t>
            </a:r>
          </a:p>
          <a:p>
            <a:pPr lvl="1"/>
            <a:r>
              <a:rPr lang="en-US" dirty="0" smtClean="0">
                <a:latin typeface="+mj-lt"/>
              </a:rPr>
              <a:t>Stress the importance of continually monitoring land cover and changes for informed decision-making.</a:t>
            </a:r>
          </a:p>
          <a:p>
            <a:pPr lvl="1"/>
            <a:r>
              <a:rPr lang="en-US" dirty="0" smtClean="0">
                <a:latin typeface="+mj-lt"/>
              </a:rPr>
              <a:t>Encourage responsible land management practices to preserve our environment.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</a:t>
            </a:r>
            <a:r>
              <a:rPr lang="en-US" dirty="0" smtClean="0"/>
              <a:t>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 EARTH</a:t>
            </a:r>
          </a:p>
          <a:p>
            <a:r>
              <a:rPr lang="en-US" dirty="0" smtClean="0"/>
              <a:t>GLOBAL  MAPPER</a:t>
            </a:r>
          </a:p>
          <a:p>
            <a:r>
              <a:rPr lang="en-US" dirty="0" smtClean="0"/>
              <a:t>PYTHON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5" name="Picture 4" descr="PROJECT.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929066"/>
            <a:ext cx="2928934" cy="2928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PROJECT.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48" y="3929048"/>
            <a:ext cx="2928952" cy="2928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IMG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64" y="3929066"/>
            <a:ext cx="3143272" cy="2928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1. GOOGLE EARTH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92500"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Google Earth </a:t>
            </a:r>
            <a:r>
              <a:rPr lang="en-US" sz="1800" dirty="0" smtClean="0"/>
              <a:t>is a web-based mapping service and software application developed by </a:t>
            </a:r>
            <a:r>
              <a:rPr lang="en-US" sz="1800" b="1" dirty="0" smtClean="0">
                <a:solidFill>
                  <a:srgbClr val="FF0000"/>
                </a:solidFill>
              </a:rPr>
              <a:t>Google</a:t>
            </a:r>
            <a:r>
              <a:rPr lang="en-US" sz="1800" dirty="0" smtClean="0"/>
              <a:t> that allows users to explore the Earth and its diverse landscapes, both natural and human-made, through satellite </a:t>
            </a:r>
            <a:r>
              <a:rPr lang="en-US" sz="1800" dirty="0" smtClean="0"/>
              <a:t>imagery, aerial photography.</a:t>
            </a:r>
            <a:endParaRPr lang="en-US" dirty="0" smtClean="0"/>
          </a:p>
          <a:p>
            <a:r>
              <a:rPr lang="en-US" sz="2100" b="1" u="sng" dirty="0" smtClean="0"/>
              <a:t>Key Features of Google Earth</a:t>
            </a:r>
            <a:r>
              <a:rPr lang="en-US" sz="2100" b="1" u="sng" dirty="0" smtClean="0"/>
              <a:t>:</a:t>
            </a:r>
          </a:p>
          <a:p>
            <a:pPr>
              <a:buNone/>
            </a:pPr>
            <a:endParaRPr lang="en-US" sz="2100" u="sng" dirty="0" smtClean="0"/>
          </a:p>
          <a:p>
            <a:r>
              <a:rPr lang="en-US" sz="2100" b="1" dirty="0" smtClean="0"/>
              <a:t>Satellite Imagery:</a:t>
            </a:r>
            <a:r>
              <a:rPr lang="en-US" sz="2100" dirty="0" smtClean="0"/>
              <a:t> Google Earth provides access to high-resolution satellite imagery, offering a bird's-eye view of locations around the world. Users can zoom in to see details at street level.</a:t>
            </a:r>
          </a:p>
          <a:p>
            <a:r>
              <a:rPr lang="en-US" sz="2100" b="1" dirty="0" smtClean="0"/>
              <a:t>Street </a:t>
            </a:r>
            <a:r>
              <a:rPr lang="en-US" sz="2100" b="1" dirty="0" smtClean="0"/>
              <a:t>View:</a:t>
            </a:r>
            <a:r>
              <a:rPr lang="en-US" sz="2100" dirty="0" smtClean="0"/>
              <a:t> Users can access Street View, which offers ground-level panoramic imagery for many locations, allowing for virtual exploration of streets, landmarks, and more.</a:t>
            </a:r>
          </a:p>
          <a:p>
            <a:r>
              <a:rPr lang="en-US" sz="2100" b="1" dirty="0" smtClean="0"/>
              <a:t>Historical Imagery:</a:t>
            </a:r>
            <a:r>
              <a:rPr lang="en-US" sz="2100" dirty="0" smtClean="0"/>
              <a:t> Google Earth includes historical imagery, allowing users to view how a location has changed over time. This feature is particularly useful for change detection analysis.</a:t>
            </a:r>
          </a:p>
          <a:p>
            <a:r>
              <a:rPr lang="en-US" sz="2100" b="1" dirty="0" smtClean="0"/>
              <a:t>Measurement Tools:</a:t>
            </a:r>
            <a:r>
              <a:rPr lang="en-US" sz="2100" dirty="0" smtClean="0"/>
              <a:t> Google Earth provides tools for measuring distances, areas, and elevations, making it valuable for land cover and spatial analysis.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2. GLOBAL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 smtClean="0">
                <a:solidFill>
                  <a:srgbClr val="FF0000"/>
                </a:solidFill>
              </a:rPr>
              <a:t>Global </a:t>
            </a:r>
            <a:r>
              <a:rPr lang="en-US" sz="2900" b="1" dirty="0" err="1" smtClean="0">
                <a:solidFill>
                  <a:srgbClr val="FF0000"/>
                </a:solidFill>
              </a:rPr>
              <a:t>Mapper</a:t>
            </a:r>
            <a:r>
              <a:rPr lang="en-US" sz="2900" b="1" dirty="0" smtClean="0">
                <a:solidFill>
                  <a:srgbClr val="FF0000"/>
                </a:solidFill>
              </a:rPr>
              <a:t> </a:t>
            </a:r>
            <a:r>
              <a:rPr lang="en-US" sz="2900" dirty="0" smtClean="0"/>
              <a:t>is a robust </a:t>
            </a:r>
            <a:r>
              <a:rPr lang="en-US" sz="2900" b="1" dirty="0" smtClean="0"/>
              <a:t>Geographic Information System (GIS) </a:t>
            </a:r>
            <a:r>
              <a:rPr lang="en-US" sz="2900" dirty="0" smtClean="0"/>
              <a:t>software developed by </a:t>
            </a:r>
            <a:r>
              <a:rPr lang="en-US" sz="2900" b="1" dirty="0" smtClean="0"/>
              <a:t>Blue Marble </a:t>
            </a:r>
            <a:r>
              <a:rPr lang="en-US" sz="2900" b="1" dirty="0" err="1" smtClean="0"/>
              <a:t>Geographics</a:t>
            </a:r>
            <a:r>
              <a:rPr lang="en-US" sz="2900" dirty="0" smtClean="0"/>
              <a:t>. It is a popular tool used for processing and analyzing geospatial data, making it a valuable resource for a wide range of applications, </a:t>
            </a:r>
            <a:r>
              <a:rPr lang="en-US" sz="2900" dirty="0" smtClean="0"/>
              <a:t>including </a:t>
            </a:r>
            <a:r>
              <a:rPr lang="en-US" sz="2900" dirty="0" smtClean="0"/>
              <a:t>land cover analysis, topographic mapping, urban planning, environmental </a:t>
            </a:r>
            <a:r>
              <a:rPr lang="en-US" sz="2900" dirty="0" smtClean="0"/>
              <a:t>management.</a:t>
            </a:r>
          </a:p>
          <a:p>
            <a:r>
              <a:rPr lang="en-US" sz="2900" b="1" u="sng" dirty="0" smtClean="0"/>
              <a:t>Key </a:t>
            </a:r>
            <a:r>
              <a:rPr lang="en-US" sz="2900" b="1" u="sng" dirty="0" smtClean="0"/>
              <a:t>Features of Global </a:t>
            </a:r>
            <a:r>
              <a:rPr lang="en-US" sz="2900" b="1" u="sng" dirty="0" err="1" smtClean="0"/>
              <a:t>Mapper</a:t>
            </a:r>
            <a:r>
              <a:rPr lang="en-US" sz="2900" b="1" u="sng" dirty="0" smtClean="0"/>
              <a:t>:</a:t>
            </a:r>
          </a:p>
          <a:p>
            <a:pPr>
              <a:buNone/>
            </a:pPr>
            <a:endParaRPr lang="en-US" sz="2900" u="sng" dirty="0" smtClean="0"/>
          </a:p>
          <a:p>
            <a:r>
              <a:rPr lang="en-US" sz="2900" b="1" dirty="0" smtClean="0"/>
              <a:t>Data Import and Export:</a:t>
            </a:r>
            <a:r>
              <a:rPr lang="en-US" sz="2900" dirty="0" smtClean="0"/>
              <a:t> Global </a:t>
            </a:r>
            <a:r>
              <a:rPr lang="en-US" sz="2900" dirty="0" err="1" smtClean="0"/>
              <a:t>Mapper</a:t>
            </a:r>
            <a:r>
              <a:rPr lang="en-US" sz="2900" dirty="0" smtClean="0"/>
              <a:t> supports a wide variety of data formats, including raster and vector data. Users can import data from multiple sources, making it easy to work with diverse datasets.</a:t>
            </a:r>
          </a:p>
          <a:p>
            <a:r>
              <a:rPr lang="en-US" sz="2900" b="1" dirty="0" smtClean="0"/>
              <a:t>Data Visualization</a:t>
            </a:r>
            <a:r>
              <a:rPr lang="en-US" sz="2900" b="1" dirty="0" smtClean="0"/>
              <a:t>:</a:t>
            </a:r>
            <a:r>
              <a:rPr lang="en-US" sz="2000" dirty="0" smtClean="0"/>
              <a:t> </a:t>
            </a:r>
            <a:r>
              <a:rPr lang="en-US" sz="2900" dirty="0" smtClean="0"/>
              <a:t>Data visualization is the graphical representation of information and data. By using visual elements like </a:t>
            </a:r>
            <a:r>
              <a:rPr lang="en-US" sz="2900" dirty="0" smtClean="0"/>
              <a:t> </a:t>
            </a:r>
            <a:r>
              <a:rPr lang="en-US" sz="2900" dirty="0" smtClean="0"/>
              <a:t>maps, data visualization tools provide an accessible way to see and understand trends, outliers, and patterns in data.</a:t>
            </a:r>
            <a:endParaRPr lang="en-US" sz="2900" dirty="0" smtClean="0"/>
          </a:p>
          <a:p>
            <a:r>
              <a:rPr lang="en-US" sz="2900" b="1" dirty="0" smtClean="0"/>
              <a:t>Data Analysis and Editing:</a:t>
            </a:r>
            <a:r>
              <a:rPr lang="en-US" sz="2900" dirty="0" smtClean="0"/>
              <a:t> Users can perform spatial analysis, manipulate data, and edit both raster and vector datasets. The software provides tools for data cleaning and enhancement.</a:t>
            </a:r>
          </a:p>
          <a:p>
            <a:r>
              <a:rPr lang="en-US" sz="2900" b="1" dirty="0" smtClean="0"/>
              <a:t>GPS </a:t>
            </a:r>
            <a:r>
              <a:rPr lang="en-US" sz="2900" b="1" dirty="0" smtClean="0"/>
              <a:t>Data Integration:</a:t>
            </a:r>
            <a:r>
              <a:rPr lang="en-US" sz="2900" dirty="0" smtClean="0"/>
              <a:t> The software supports GPS devices and can import and display GPS tracks and waypoints. It's commonly used for field data collection and mapping.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Readable and Maintainable Code</a:t>
            </a:r>
            <a:r>
              <a:rPr lang="en-US" dirty="0" smtClean="0"/>
              <a:t>: Python’s syntax is clean and easy to understand, which makes it an excellent choice for beginners. Its emphasis on readability reduces the cost of program maintenance.</a:t>
            </a:r>
          </a:p>
          <a:p>
            <a:r>
              <a:rPr lang="en-US" b="1" dirty="0" smtClean="0"/>
              <a:t>Dynamic Typing</a:t>
            </a:r>
            <a:r>
              <a:rPr lang="en-US" dirty="0" smtClean="0"/>
              <a:t>: Python is dynamically typed, which means you don't need to declare the type of a variable explicitly. The type is determined at runtime.</a:t>
            </a:r>
          </a:p>
          <a:p>
            <a:r>
              <a:rPr lang="en-US" b="1" dirty="0" smtClean="0"/>
              <a:t>Interpreted Language</a:t>
            </a:r>
            <a:r>
              <a:rPr lang="en-US" dirty="0" smtClean="0"/>
              <a:t>: Python code is executed line by line, which makes debugging easier and more interactive.</a:t>
            </a:r>
          </a:p>
          <a:p>
            <a:r>
              <a:rPr lang="en-US" b="1" dirty="0" smtClean="0"/>
              <a:t>Comprehensive Standard Library</a:t>
            </a:r>
            <a:r>
              <a:rPr lang="en-US" dirty="0" smtClean="0"/>
              <a:t>: Python comes with a rich standard library that supports many common programming tasks such as file I/O, system calls, and internet protocols.</a:t>
            </a:r>
          </a:p>
          <a:p>
            <a:r>
              <a:rPr lang="en-US" b="1" dirty="0" smtClean="0"/>
              <a:t>Extensive Community and Libraries</a:t>
            </a:r>
            <a:r>
              <a:rPr lang="en-US" dirty="0" smtClean="0"/>
              <a:t>: Python has a large and active community, contributing to a wide range of third-party libraries for various applications, from web development (</a:t>
            </a:r>
            <a:r>
              <a:rPr lang="en-US" dirty="0" err="1" smtClean="0"/>
              <a:t>Django</a:t>
            </a:r>
            <a:r>
              <a:rPr lang="en-US" dirty="0" smtClean="0"/>
              <a:t>, Flask) to data science (Pandas, </a:t>
            </a:r>
            <a:r>
              <a:rPr lang="en-US" b="1" dirty="0" err="1" smtClean="0"/>
              <a:t>NumPy</a:t>
            </a:r>
            <a:r>
              <a:rPr lang="en-US" b="1" dirty="0" smtClean="0"/>
              <a:t>,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METHODOLOGY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Data Collection:</a:t>
            </a:r>
            <a:endParaRPr lang="en-US" dirty="0" smtClean="0"/>
          </a:p>
          <a:p>
            <a:pPr lvl="1"/>
            <a:r>
              <a:rPr lang="en-US" dirty="0" smtClean="0"/>
              <a:t>Acquire relevant data sources, such as satellite imagery or aerial photos.</a:t>
            </a:r>
          </a:p>
          <a:p>
            <a:pPr lvl="1"/>
            <a:r>
              <a:rPr lang="en-US" dirty="0" smtClean="0"/>
              <a:t>Ensure data quality and resolution meet analysis requirements.</a:t>
            </a:r>
          </a:p>
          <a:p>
            <a:r>
              <a:rPr lang="en-US" b="1" dirty="0" smtClean="0"/>
              <a:t>Image Classification:</a:t>
            </a:r>
            <a:endParaRPr lang="en-US" dirty="0" smtClean="0"/>
          </a:p>
          <a:p>
            <a:pPr lvl="1"/>
            <a:r>
              <a:rPr lang="en-US" dirty="0" smtClean="0"/>
              <a:t>Categorize land cover using classification techniques (e.g., supervised or unsupervised).</a:t>
            </a:r>
          </a:p>
          <a:p>
            <a:pPr lvl="1"/>
            <a:r>
              <a:rPr lang="en-US" dirty="0" smtClean="0"/>
              <a:t>Define and assign land cover classes, e.g., forests, urban areas, water bodies.</a:t>
            </a:r>
          </a:p>
          <a:p>
            <a:r>
              <a:rPr lang="en-US" b="1" dirty="0" smtClean="0"/>
              <a:t>Change Detection:</a:t>
            </a:r>
            <a:endParaRPr lang="en-US" dirty="0" smtClean="0"/>
          </a:p>
          <a:p>
            <a:pPr lvl="1"/>
            <a:r>
              <a:rPr lang="en-US" dirty="0" smtClean="0"/>
              <a:t>Compare multiple images over time to identify changes.</a:t>
            </a:r>
          </a:p>
          <a:p>
            <a:pPr lvl="1"/>
            <a:r>
              <a:rPr lang="en-US" dirty="0" smtClean="0"/>
              <a:t>Utilize change detection methods like image differencing or vegetation indices.</a:t>
            </a:r>
          </a:p>
          <a:p>
            <a:r>
              <a:rPr lang="en-US" b="1" dirty="0" smtClean="0"/>
              <a:t>Accuracy Assessment:</a:t>
            </a:r>
            <a:endParaRPr lang="en-US" dirty="0" smtClean="0"/>
          </a:p>
          <a:p>
            <a:pPr lvl="1"/>
            <a:r>
              <a:rPr lang="en-US" dirty="0" smtClean="0"/>
              <a:t>Validate results using accuracy assessment techniques.</a:t>
            </a:r>
          </a:p>
          <a:p>
            <a:pPr lvl="1"/>
            <a:r>
              <a:rPr lang="en-US" dirty="0" smtClean="0"/>
              <a:t>Ground truth or reference data helps confirm the accuracy of classification and change detection.</a:t>
            </a:r>
          </a:p>
          <a:p>
            <a:r>
              <a:rPr lang="en-US" b="1" dirty="0" smtClean="0"/>
              <a:t>Visualization and Reporting:</a:t>
            </a:r>
            <a:endParaRPr lang="en-US" dirty="0" smtClean="0"/>
          </a:p>
          <a:p>
            <a:pPr lvl="1"/>
            <a:r>
              <a:rPr lang="en-US" dirty="0" smtClean="0"/>
              <a:t>Create maps and visualizations to present the results.</a:t>
            </a:r>
          </a:p>
          <a:p>
            <a:pPr lvl="1"/>
            <a:r>
              <a:rPr lang="en-US" dirty="0" smtClean="0"/>
              <a:t>Document and report the methodology, findings, and insights for reference and sharing.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COLLECTION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img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86314" y="3929066"/>
            <a:ext cx="3214710" cy="2000248"/>
          </a:xfrm>
        </p:spPr>
      </p:pic>
      <p:sp>
        <p:nvSpPr>
          <p:cNvPr id="5" name="TextBox 4"/>
          <p:cNvSpPr txBox="1"/>
          <p:nvPr/>
        </p:nvSpPr>
        <p:spPr>
          <a:xfrm>
            <a:off x="1500166" y="321468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2009</a:t>
            </a:r>
          </a:p>
        </p:txBody>
      </p:sp>
      <p:pic>
        <p:nvPicPr>
          <p:cNvPr id="6" name="Picture 5" descr="IMG_5279.JPE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1142985"/>
            <a:ext cx="3143272" cy="21239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86446" y="328612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00232" y="6072206"/>
            <a:ext cx="61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2019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15074" y="6072206"/>
            <a:ext cx="63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2023</a:t>
            </a:r>
          </a:p>
          <a:p>
            <a:endParaRPr lang="en-US" dirty="0"/>
          </a:p>
        </p:txBody>
      </p:sp>
      <p:pic>
        <p:nvPicPr>
          <p:cNvPr id="14" name="Picture 13" descr="my mark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58" y="3857628"/>
            <a:ext cx="3542552" cy="2143140"/>
          </a:xfrm>
          <a:prstGeom prst="rect">
            <a:avLst/>
          </a:prstGeom>
        </p:spPr>
      </p:pic>
      <p:pic>
        <p:nvPicPr>
          <p:cNvPr id="15" name="Picture 14" descr="BARU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034" y="1142984"/>
            <a:ext cx="3500462" cy="20187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6742</TotalTime>
  <Words>1182</Words>
  <Application>Microsoft Office PowerPoint</Application>
  <PresentationFormat>On-screen Show (4:3)</PresentationFormat>
  <Paragraphs>114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LAND COVER ANALYSIS  AND  CHANGE DETECTION</vt:lpstr>
      <vt:lpstr>INTRODUCTION </vt:lpstr>
      <vt:lpstr>PROJECT GOALS AND OBJECTIVES</vt:lpstr>
      <vt:lpstr>TOOLS AND TECHNOLOGY</vt:lpstr>
      <vt:lpstr>1. GOOGLE EARTH</vt:lpstr>
      <vt:lpstr>2. GLOBAL MAPPER</vt:lpstr>
      <vt:lpstr>3. PYTHON</vt:lpstr>
      <vt:lpstr>METHODOLOGY </vt:lpstr>
      <vt:lpstr>DATA COLLECTION </vt:lpstr>
      <vt:lpstr>CHANGE DETECTION BY PIE CHART</vt:lpstr>
      <vt:lpstr>CHANGE DETECTION BAR CHART</vt:lpstr>
      <vt:lpstr>Linear Regression Predictions </vt:lpstr>
      <vt:lpstr>OVERALL PREDICTION</vt:lpstr>
      <vt:lpstr>RESULT</vt:lpstr>
      <vt:lpstr>TEAM MEMBER 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COVER ANALYSIS  AND  CHANGE DETECTION</dc:title>
  <dc:creator>LENOVO</dc:creator>
  <cp:lastModifiedBy>LENOVO</cp:lastModifiedBy>
  <cp:revision>7</cp:revision>
  <dcterms:created xsi:type="dcterms:W3CDTF">2023-10-30T12:22:13Z</dcterms:created>
  <dcterms:modified xsi:type="dcterms:W3CDTF">2024-05-18T05:47:37Z</dcterms:modified>
</cp:coreProperties>
</file>