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8" r:id="rId2"/>
    <p:sldId id="273" r:id="rId3"/>
    <p:sldId id="278" r:id="rId4"/>
    <p:sldId id="260" r:id="rId5"/>
    <p:sldId id="261" r:id="rId6"/>
    <p:sldId id="259" r:id="rId7"/>
    <p:sldId id="264" r:id="rId8"/>
    <p:sldId id="257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62" r:id="rId17"/>
    <p:sldId id="263" r:id="rId18"/>
    <p:sldId id="276" r:id="rId19"/>
    <p:sldId id="277" r:id="rId20"/>
    <p:sldId id="274" r:id="rId21"/>
    <p:sldId id="275" r:id="rId22"/>
    <p:sldId id="280" r:id="rId23"/>
    <p:sldId id="279" r:id="rId2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FA7-B52B-4335-93C7-13871DCB0A13}" type="datetimeFigureOut">
              <a:rPr lang="el-GR" smtClean="0"/>
              <a:t>16/11/2011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5085-9A14-42D0-AE10-DD28777EEA67}" type="slidenum">
              <a:rPr lang="el-GR" smtClean="0"/>
              <a:t>‹#›</a:t>
            </a:fld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FA7-B52B-4335-93C7-13871DCB0A13}" type="datetimeFigureOut">
              <a:rPr lang="el-GR" smtClean="0"/>
              <a:t>16/11/2011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5085-9A14-42D0-AE10-DD28777EE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FA7-B52B-4335-93C7-13871DCB0A13}" type="datetimeFigureOut">
              <a:rPr lang="el-GR" smtClean="0"/>
              <a:t>16/11/2011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5085-9A14-42D0-AE10-DD28777EE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FA7-B52B-4335-93C7-13871DCB0A13}" type="datetimeFigureOut">
              <a:rPr lang="el-GR" smtClean="0"/>
              <a:t>16/11/2011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5085-9A14-42D0-AE10-DD28777EE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FA7-B52B-4335-93C7-13871DCB0A13}" type="datetimeFigureOut">
              <a:rPr lang="el-GR" smtClean="0"/>
              <a:t>16/11/2011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5085-9A14-42D0-AE10-DD28777EEA67}" type="slidenum">
              <a:rPr lang="el-GR" smtClean="0"/>
              <a:t>‹#›</a:t>
            </a:fld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FA7-B52B-4335-93C7-13871DCB0A13}" type="datetimeFigureOut">
              <a:rPr lang="el-GR" smtClean="0"/>
              <a:t>16/11/2011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5085-9A14-42D0-AE10-DD28777EE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FA7-B52B-4335-93C7-13871DCB0A13}" type="datetimeFigureOut">
              <a:rPr lang="el-GR" smtClean="0"/>
              <a:t>16/11/2011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5085-9A14-42D0-AE10-DD28777EEA67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FA7-B52B-4335-93C7-13871DCB0A13}" type="datetimeFigureOut">
              <a:rPr lang="el-GR" smtClean="0"/>
              <a:t>16/11/2011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5085-9A14-42D0-AE10-DD28777EE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FA7-B52B-4335-93C7-13871DCB0A13}" type="datetimeFigureOut">
              <a:rPr lang="el-GR" smtClean="0"/>
              <a:t>16/11/2011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5085-9A14-42D0-AE10-DD28777EE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FA7-B52B-4335-93C7-13871DCB0A13}" type="datetimeFigureOut">
              <a:rPr lang="el-GR" smtClean="0"/>
              <a:t>16/11/2011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5085-9A14-42D0-AE10-DD28777EEA6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FA7-B52B-4335-93C7-13871DCB0A13}" type="datetimeFigureOut">
              <a:rPr lang="el-GR" smtClean="0"/>
              <a:t>16/11/2011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5085-9A14-42D0-AE10-DD28777EEA6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1B07FA7-B52B-4335-93C7-13871DCB0A13}" type="datetimeFigureOut">
              <a:rPr lang="el-GR" smtClean="0"/>
              <a:t>16/11/2011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F895085-9A14-42D0-AE10-DD28777EEA67}" type="slidenum">
              <a:rPr lang="el-GR" smtClean="0"/>
              <a:t>‹#›</a:t>
            </a:fld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gif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gif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gif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gif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gif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h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Chess Game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Final Project in OOP</a:t>
            </a:r>
          </a:p>
          <a:p>
            <a:r>
              <a:rPr lang="en-US" dirty="0" smtClean="0"/>
              <a:t>2011 winter semester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10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6516052"/>
            <a:ext cx="16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Moves of a king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467544" y="260648"/>
            <a:ext cx="8064896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467544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1475656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2483768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3491880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4499992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5508104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6516216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7524328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467544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475656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2483768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3491880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/>
          <p:cNvSpPr/>
          <p:nvPr/>
        </p:nvSpPr>
        <p:spPr>
          <a:xfrm>
            <a:off x="4499992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ectangle 18"/>
          <p:cNvSpPr/>
          <p:nvPr/>
        </p:nvSpPr>
        <p:spPr>
          <a:xfrm>
            <a:off x="5508104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6516216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7524328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467544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Rectangle 22"/>
          <p:cNvSpPr/>
          <p:nvPr/>
        </p:nvSpPr>
        <p:spPr>
          <a:xfrm>
            <a:off x="1475656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Rectangle 23"/>
          <p:cNvSpPr/>
          <p:nvPr/>
        </p:nvSpPr>
        <p:spPr>
          <a:xfrm>
            <a:off x="2483768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3491880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4499992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Rectangle 26"/>
          <p:cNvSpPr/>
          <p:nvPr/>
        </p:nvSpPr>
        <p:spPr>
          <a:xfrm>
            <a:off x="5508104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ectangle 27"/>
          <p:cNvSpPr/>
          <p:nvPr/>
        </p:nvSpPr>
        <p:spPr>
          <a:xfrm>
            <a:off x="6516216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Rectangle 28"/>
          <p:cNvSpPr/>
          <p:nvPr/>
        </p:nvSpPr>
        <p:spPr>
          <a:xfrm>
            <a:off x="7524328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Rectangle 29"/>
          <p:cNvSpPr/>
          <p:nvPr/>
        </p:nvSpPr>
        <p:spPr>
          <a:xfrm>
            <a:off x="467544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Rectangle 30"/>
          <p:cNvSpPr/>
          <p:nvPr/>
        </p:nvSpPr>
        <p:spPr>
          <a:xfrm>
            <a:off x="1475656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2483768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3491880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Rectangle 33"/>
          <p:cNvSpPr/>
          <p:nvPr/>
        </p:nvSpPr>
        <p:spPr>
          <a:xfrm>
            <a:off x="4499992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Rectangle 34"/>
          <p:cNvSpPr/>
          <p:nvPr/>
        </p:nvSpPr>
        <p:spPr>
          <a:xfrm>
            <a:off x="5508104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Rectangle 35"/>
          <p:cNvSpPr/>
          <p:nvPr/>
        </p:nvSpPr>
        <p:spPr>
          <a:xfrm>
            <a:off x="6516216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Rectangle 36"/>
          <p:cNvSpPr/>
          <p:nvPr/>
        </p:nvSpPr>
        <p:spPr>
          <a:xfrm>
            <a:off x="7524328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Rectangle 37"/>
          <p:cNvSpPr/>
          <p:nvPr/>
        </p:nvSpPr>
        <p:spPr>
          <a:xfrm>
            <a:off x="467544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Rectangle 38"/>
          <p:cNvSpPr/>
          <p:nvPr/>
        </p:nvSpPr>
        <p:spPr>
          <a:xfrm>
            <a:off x="1475656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Rectangle 39"/>
          <p:cNvSpPr/>
          <p:nvPr/>
        </p:nvSpPr>
        <p:spPr>
          <a:xfrm>
            <a:off x="2483768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Rectangle 40"/>
          <p:cNvSpPr/>
          <p:nvPr/>
        </p:nvSpPr>
        <p:spPr>
          <a:xfrm>
            <a:off x="3491880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Rectangle 41"/>
          <p:cNvSpPr/>
          <p:nvPr/>
        </p:nvSpPr>
        <p:spPr>
          <a:xfrm>
            <a:off x="4499992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Rectangle 42"/>
          <p:cNvSpPr/>
          <p:nvPr/>
        </p:nvSpPr>
        <p:spPr>
          <a:xfrm>
            <a:off x="5508104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Rectangle 43"/>
          <p:cNvSpPr/>
          <p:nvPr/>
        </p:nvSpPr>
        <p:spPr>
          <a:xfrm>
            <a:off x="6516216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Rectangle 44"/>
          <p:cNvSpPr/>
          <p:nvPr/>
        </p:nvSpPr>
        <p:spPr>
          <a:xfrm>
            <a:off x="7524328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Rectangle 45"/>
          <p:cNvSpPr/>
          <p:nvPr/>
        </p:nvSpPr>
        <p:spPr>
          <a:xfrm>
            <a:off x="467544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Rectangle 46"/>
          <p:cNvSpPr/>
          <p:nvPr/>
        </p:nvSpPr>
        <p:spPr>
          <a:xfrm>
            <a:off x="1475656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Rectangle 47"/>
          <p:cNvSpPr/>
          <p:nvPr/>
        </p:nvSpPr>
        <p:spPr>
          <a:xfrm>
            <a:off x="2483768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Rectangle 48"/>
          <p:cNvSpPr/>
          <p:nvPr/>
        </p:nvSpPr>
        <p:spPr>
          <a:xfrm>
            <a:off x="3491880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Rectangle 49"/>
          <p:cNvSpPr/>
          <p:nvPr/>
        </p:nvSpPr>
        <p:spPr>
          <a:xfrm>
            <a:off x="4499992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Rectangle 50"/>
          <p:cNvSpPr/>
          <p:nvPr/>
        </p:nvSpPr>
        <p:spPr>
          <a:xfrm>
            <a:off x="5508104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Rectangle 51"/>
          <p:cNvSpPr/>
          <p:nvPr/>
        </p:nvSpPr>
        <p:spPr>
          <a:xfrm>
            <a:off x="6516216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Rectangle 52"/>
          <p:cNvSpPr/>
          <p:nvPr/>
        </p:nvSpPr>
        <p:spPr>
          <a:xfrm>
            <a:off x="7524328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4" name="Rectangle 53"/>
          <p:cNvSpPr/>
          <p:nvPr/>
        </p:nvSpPr>
        <p:spPr>
          <a:xfrm>
            <a:off x="467544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Rectangle 54"/>
          <p:cNvSpPr/>
          <p:nvPr/>
        </p:nvSpPr>
        <p:spPr>
          <a:xfrm>
            <a:off x="1475656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6" name="Rectangle 55"/>
          <p:cNvSpPr/>
          <p:nvPr/>
        </p:nvSpPr>
        <p:spPr>
          <a:xfrm>
            <a:off x="2483768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3491880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Rectangle 57"/>
          <p:cNvSpPr/>
          <p:nvPr/>
        </p:nvSpPr>
        <p:spPr>
          <a:xfrm>
            <a:off x="4499992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Rectangle 58"/>
          <p:cNvSpPr/>
          <p:nvPr/>
        </p:nvSpPr>
        <p:spPr>
          <a:xfrm>
            <a:off x="5508104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Rectangle 59"/>
          <p:cNvSpPr/>
          <p:nvPr/>
        </p:nvSpPr>
        <p:spPr>
          <a:xfrm>
            <a:off x="6516216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Rectangle 60"/>
          <p:cNvSpPr/>
          <p:nvPr/>
        </p:nvSpPr>
        <p:spPr>
          <a:xfrm>
            <a:off x="7524328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Rectangle 61"/>
          <p:cNvSpPr/>
          <p:nvPr/>
        </p:nvSpPr>
        <p:spPr>
          <a:xfrm>
            <a:off x="467544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Rectangle 62"/>
          <p:cNvSpPr/>
          <p:nvPr/>
        </p:nvSpPr>
        <p:spPr>
          <a:xfrm>
            <a:off x="1475656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4" name="Rectangle 63"/>
          <p:cNvSpPr/>
          <p:nvPr/>
        </p:nvSpPr>
        <p:spPr>
          <a:xfrm>
            <a:off x="2483768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5" name="Rectangle 64"/>
          <p:cNvSpPr/>
          <p:nvPr/>
        </p:nvSpPr>
        <p:spPr>
          <a:xfrm>
            <a:off x="3491880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6" name="Rectangle 65"/>
          <p:cNvSpPr/>
          <p:nvPr/>
        </p:nvSpPr>
        <p:spPr>
          <a:xfrm>
            <a:off x="4499992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Rectangle 66"/>
          <p:cNvSpPr/>
          <p:nvPr/>
        </p:nvSpPr>
        <p:spPr>
          <a:xfrm>
            <a:off x="5508104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8" name="Rectangle 67"/>
          <p:cNvSpPr/>
          <p:nvPr/>
        </p:nvSpPr>
        <p:spPr>
          <a:xfrm>
            <a:off x="6516216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9" name="Rectangle 68"/>
          <p:cNvSpPr/>
          <p:nvPr/>
        </p:nvSpPr>
        <p:spPr>
          <a:xfrm>
            <a:off x="7524328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0" name="TextBox 69"/>
          <p:cNvSpPr txBox="1"/>
          <p:nvPr/>
        </p:nvSpPr>
        <p:spPr>
          <a:xfrm>
            <a:off x="179512" y="395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l-GR" dirty="0"/>
          </a:p>
        </p:txBody>
      </p:sp>
      <p:sp>
        <p:nvSpPr>
          <p:cNvPr id="71" name="TextBox 70"/>
          <p:cNvSpPr txBox="1"/>
          <p:nvPr/>
        </p:nvSpPr>
        <p:spPr>
          <a:xfrm>
            <a:off x="179512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l-GR" dirty="0"/>
          </a:p>
        </p:txBody>
      </p:sp>
      <p:sp>
        <p:nvSpPr>
          <p:cNvPr id="72" name="TextBox 71"/>
          <p:cNvSpPr txBox="1"/>
          <p:nvPr/>
        </p:nvSpPr>
        <p:spPr>
          <a:xfrm>
            <a:off x="179512" y="2051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l-GR" dirty="0"/>
          </a:p>
        </p:txBody>
      </p:sp>
      <p:sp>
        <p:nvSpPr>
          <p:cNvPr id="73" name="TextBox 72"/>
          <p:cNvSpPr txBox="1"/>
          <p:nvPr/>
        </p:nvSpPr>
        <p:spPr>
          <a:xfrm>
            <a:off x="179512" y="2843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l-GR" dirty="0"/>
          </a:p>
        </p:txBody>
      </p:sp>
      <p:sp>
        <p:nvSpPr>
          <p:cNvPr id="74" name="TextBox 73"/>
          <p:cNvSpPr txBox="1"/>
          <p:nvPr/>
        </p:nvSpPr>
        <p:spPr>
          <a:xfrm>
            <a:off x="179512" y="3645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l-GR" dirty="0"/>
          </a:p>
        </p:txBody>
      </p:sp>
      <p:sp>
        <p:nvSpPr>
          <p:cNvPr id="75" name="TextBox 74"/>
          <p:cNvSpPr txBox="1"/>
          <p:nvPr/>
        </p:nvSpPr>
        <p:spPr>
          <a:xfrm>
            <a:off x="172270" y="4437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l-GR" dirty="0"/>
          </a:p>
        </p:txBody>
      </p:sp>
      <p:sp>
        <p:nvSpPr>
          <p:cNvPr id="76" name="TextBox 75"/>
          <p:cNvSpPr txBox="1"/>
          <p:nvPr/>
        </p:nvSpPr>
        <p:spPr>
          <a:xfrm>
            <a:off x="17951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77" name="TextBox 76"/>
          <p:cNvSpPr txBox="1"/>
          <p:nvPr/>
        </p:nvSpPr>
        <p:spPr>
          <a:xfrm>
            <a:off x="179512" y="602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l-GR" dirty="0"/>
          </a:p>
        </p:txBody>
      </p:sp>
      <p:sp>
        <p:nvSpPr>
          <p:cNvPr id="78" name="TextBox 77"/>
          <p:cNvSpPr txBox="1"/>
          <p:nvPr/>
        </p:nvSpPr>
        <p:spPr>
          <a:xfrm>
            <a:off x="534744" y="-36676"/>
            <a:ext cx="85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a</a:t>
            </a:r>
            <a:r>
              <a:rPr lang="en-US" dirty="0"/>
              <a:t> </a:t>
            </a:r>
            <a:r>
              <a:rPr lang="en-US" dirty="0" smtClean="0"/>
              <a:t>                b              c                d               e                f                 g                  h</a:t>
            </a:r>
            <a:endParaRPr lang="el-GR" dirty="0"/>
          </a:p>
        </p:txBody>
      </p:sp>
      <p:pic>
        <p:nvPicPr>
          <p:cNvPr id="79" name="Picture 14" descr="C:\Users\george\Docs_&amp;_Dev\mathimata\OO_programing\xeimerino_2010-2011\king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6" y="3527797"/>
            <a:ext cx="603639" cy="59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Oval 79"/>
          <p:cNvSpPr/>
          <p:nvPr/>
        </p:nvSpPr>
        <p:spPr>
          <a:xfrm>
            <a:off x="2933818" y="3773361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1" name="Oval 80"/>
          <p:cNvSpPr/>
          <p:nvPr/>
        </p:nvSpPr>
        <p:spPr>
          <a:xfrm>
            <a:off x="2933818" y="2996952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2" name="Oval 81"/>
          <p:cNvSpPr/>
          <p:nvPr/>
        </p:nvSpPr>
        <p:spPr>
          <a:xfrm>
            <a:off x="2933818" y="4540478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3" name="Oval 82"/>
          <p:cNvSpPr/>
          <p:nvPr/>
        </p:nvSpPr>
        <p:spPr>
          <a:xfrm>
            <a:off x="3923928" y="4540478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4" name="Oval 83"/>
          <p:cNvSpPr/>
          <p:nvPr/>
        </p:nvSpPr>
        <p:spPr>
          <a:xfrm>
            <a:off x="4950042" y="4540478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5" name="Oval 84"/>
          <p:cNvSpPr/>
          <p:nvPr/>
        </p:nvSpPr>
        <p:spPr>
          <a:xfrm>
            <a:off x="4950042" y="3789040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6" name="Oval 85"/>
          <p:cNvSpPr/>
          <p:nvPr/>
        </p:nvSpPr>
        <p:spPr>
          <a:xfrm>
            <a:off x="4950042" y="2996952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7" name="Oval 86"/>
          <p:cNvSpPr/>
          <p:nvPr/>
        </p:nvSpPr>
        <p:spPr>
          <a:xfrm>
            <a:off x="3923928" y="2996952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04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6516052"/>
            <a:ext cx="169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Moves of a rook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467544" y="260648"/>
            <a:ext cx="8064896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467544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1475656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2483768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3491880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4499992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5508104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6516216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7524328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467544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475656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2483768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3491880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/>
          <p:cNvSpPr/>
          <p:nvPr/>
        </p:nvSpPr>
        <p:spPr>
          <a:xfrm>
            <a:off x="4499992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ectangle 18"/>
          <p:cNvSpPr/>
          <p:nvPr/>
        </p:nvSpPr>
        <p:spPr>
          <a:xfrm>
            <a:off x="5508104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6516216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7524328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467544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Rectangle 22"/>
          <p:cNvSpPr/>
          <p:nvPr/>
        </p:nvSpPr>
        <p:spPr>
          <a:xfrm>
            <a:off x="1475656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Rectangle 23"/>
          <p:cNvSpPr/>
          <p:nvPr/>
        </p:nvSpPr>
        <p:spPr>
          <a:xfrm>
            <a:off x="2483768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3491880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4499992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Rectangle 26"/>
          <p:cNvSpPr/>
          <p:nvPr/>
        </p:nvSpPr>
        <p:spPr>
          <a:xfrm>
            <a:off x="5508104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ectangle 27"/>
          <p:cNvSpPr/>
          <p:nvPr/>
        </p:nvSpPr>
        <p:spPr>
          <a:xfrm>
            <a:off x="6516216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Rectangle 28"/>
          <p:cNvSpPr/>
          <p:nvPr/>
        </p:nvSpPr>
        <p:spPr>
          <a:xfrm>
            <a:off x="7524328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Rectangle 29"/>
          <p:cNvSpPr/>
          <p:nvPr/>
        </p:nvSpPr>
        <p:spPr>
          <a:xfrm>
            <a:off x="467544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Rectangle 30"/>
          <p:cNvSpPr/>
          <p:nvPr/>
        </p:nvSpPr>
        <p:spPr>
          <a:xfrm>
            <a:off x="1475656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2483768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3491880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Rectangle 33"/>
          <p:cNvSpPr/>
          <p:nvPr/>
        </p:nvSpPr>
        <p:spPr>
          <a:xfrm>
            <a:off x="4499992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Rectangle 34"/>
          <p:cNvSpPr/>
          <p:nvPr/>
        </p:nvSpPr>
        <p:spPr>
          <a:xfrm>
            <a:off x="5508104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Rectangle 35"/>
          <p:cNvSpPr/>
          <p:nvPr/>
        </p:nvSpPr>
        <p:spPr>
          <a:xfrm>
            <a:off x="6516216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Rectangle 36"/>
          <p:cNvSpPr/>
          <p:nvPr/>
        </p:nvSpPr>
        <p:spPr>
          <a:xfrm>
            <a:off x="7524328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Rectangle 37"/>
          <p:cNvSpPr/>
          <p:nvPr/>
        </p:nvSpPr>
        <p:spPr>
          <a:xfrm>
            <a:off x="467544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Rectangle 38"/>
          <p:cNvSpPr/>
          <p:nvPr/>
        </p:nvSpPr>
        <p:spPr>
          <a:xfrm>
            <a:off x="1475656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Rectangle 39"/>
          <p:cNvSpPr/>
          <p:nvPr/>
        </p:nvSpPr>
        <p:spPr>
          <a:xfrm>
            <a:off x="2483768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Rectangle 40"/>
          <p:cNvSpPr/>
          <p:nvPr/>
        </p:nvSpPr>
        <p:spPr>
          <a:xfrm>
            <a:off x="3491880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Rectangle 41"/>
          <p:cNvSpPr/>
          <p:nvPr/>
        </p:nvSpPr>
        <p:spPr>
          <a:xfrm>
            <a:off x="4499992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Rectangle 42"/>
          <p:cNvSpPr/>
          <p:nvPr/>
        </p:nvSpPr>
        <p:spPr>
          <a:xfrm>
            <a:off x="5508104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Rectangle 43"/>
          <p:cNvSpPr/>
          <p:nvPr/>
        </p:nvSpPr>
        <p:spPr>
          <a:xfrm>
            <a:off x="6516216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Rectangle 44"/>
          <p:cNvSpPr/>
          <p:nvPr/>
        </p:nvSpPr>
        <p:spPr>
          <a:xfrm>
            <a:off x="7524328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Rectangle 45"/>
          <p:cNvSpPr/>
          <p:nvPr/>
        </p:nvSpPr>
        <p:spPr>
          <a:xfrm>
            <a:off x="467544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Rectangle 46"/>
          <p:cNvSpPr/>
          <p:nvPr/>
        </p:nvSpPr>
        <p:spPr>
          <a:xfrm>
            <a:off x="1475656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Rectangle 47"/>
          <p:cNvSpPr/>
          <p:nvPr/>
        </p:nvSpPr>
        <p:spPr>
          <a:xfrm>
            <a:off x="2483768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Rectangle 48"/>
          <p:cNvSpPr/>
          <p:nvPr/>
        </p:nvSpPr>
        <p:spPr>
          <a:xfrm>
            <a:off x="3491880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Rectangle 49"/>
          <p:cNvSpPr/>
          <p:nvPr/>
        </p:nvSpPr>
        <p:spPr>
          <a:xfrm>
            <a:off x="4499992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Rectangle 50"/>
          <p:cNvSpPr/>
          <p:nvPr/>
        </p:nvSpPr>
        <p:spPr>
          <a:xfrm>
            <a:off x="5508104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Rectangle 51"/>
          <p:cNvSpPr/>
          <p:nvPr/>
        </p:nvSpPr>
        <p:spPr>
          <a:xfrm>
            <a:off x="6516216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Rectangle 52"/>
          <p:cNvSpPr/>
          <p:nvPr/>
        </p:nvSpPr>
        <p:spPr>
          <a:xfrm>
            <a:off x="7524328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4" name="Rectangle 53"/>
          <p:cNvSpPr/>
          <p:nvPr/>
        </p:nvSpPr>
        <p:spPr>
          <a:xfrm>
            <a:off x="467544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Rectangle 54"/>
          <p:cNvSpPr/>
          <p:nvPr/>
        </p:nvSpPr>
        <p:spPr>
          <a:xfrm>
            <a:off x="1475656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6" name="Rectangle 55"/>
          <p:cNvSpPr/>
          <p:nvPr/>
        </p:nvSpPr>
        <p:spPr>
          <a:xfrm>
            <a:off x="2483768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3491880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Rectangle 57"/>
          <p:cNvSpPr/>
          <p:nvPr/>
        </p:nvSpPr>
        <p:spPr>
          <a:xfrm>
            <a:off x="4499992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Rectangle 58"/>
          <p:cNvSpPr/>
          <p:nvPr/>
        </p:nvSpPr>
        <p:spPr>
          <a:xfrm>
            <a:off x="5508104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Rectangle 59"/>
          <p:cNvSpPr/>
          <p:nvPr/>
        </p:nvSpPr>
        <p:spPr>
          <a:xfrm>
            <a:off x="6516216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Rectangle 60"/>
          <p:cNvSpPr/>
          <p:nvPr/>
        </p:nvSpPr>
        <p:spPr>
          <a:xfrm>
            <a:off x="7524328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Rectangle 61"/>
          <p:cNvSpPr/>
          <p:nvPr/>
        </p:nvSpPr>
        <p:spPr>
          <a:xfrm>
            <a:off x="467544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Rectangle 62"/>
          <p:cNvSpPr/>
          <p:nvPr/>
        </p:nvSpPr>
        <p:spPr>
          <a:xfrm>
            <a:off x="1475656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4" name="Rectangle 63"/>
          <p:cNvSpPr/>
          <p:nvPr/>
        </p:nvSpPr>
        <p:spPr>
          <a:xfrm>
            <a:off x="2483768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5" name="Rectangle 64"/>
          <p:cNvSpPr/>
          <p:nvPr/>
        </p:nvSpPr>
        <p:spPr>
          <a:xfrm>
            <a:off x="3491880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6" name="Rectangle 65"/>
          <p:cNvSpPr/>
          <p:nvPr/>
        </p:nvSpPr>
        <p:spPr>
          <a:xfrm>
            <a:off x="4499992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Rectangle 66"/>
          <p:cNvSpPr/>
          <p:nvPr/>
        </p:nvSpPr>
        <p:spPr>
          <a:xfrm>
            <a:off x="5508104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8" name="Rectangle 67"/>
          <p:cNvSpPr/>
          <p:nvPr/>
        </p:nvSpPr>
        <p:spPr>
          <a:xfrm>
            <a:off x="6516216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9" name="Rectangle 68"/>
          <p:cNvSpPr/>
          <p:nvPr/>
        </p:nvSpPr>
        <p:spPr>
          <a:xfrm>
            <a:off x="7524328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0" name="TextBox 69"/>
          <p:cNvSpPr txBox="1"/>
          <p:nvPr/>
        </p:nvSpPr>
        <p:spPr>
          <a:xfrm>
            <a:off x="179512" y="395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l-GR" dirty="0"/>
          </a:p>
        </p:txBody>
      </p:sp>
      <p:sp>
        <p:nvSpPr>
          <p:cNvPr id="71" name="TextBox 70"/>
          <p:cNvSpPr txBox="1"/>
          <p:nvPr/>
        </p:nvSpPr>
        <p:spPr>
          <a:xfrm>
            <a:off x="179512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l-GR" dirty="0"/>
          </a:p>
        </p:txBody>
      </p:sp>
      <p:sp>
        <p:nvSpPr>
          <p:cNvPr id="72" name="TextBox 71"/>
          <p:cNvSpPr txBox="1"/>
          <p:nvPr/>
        </p:nvSpPr>
        <p:spPr>
          <a:xfrm>
            <a:off x="179512" y="2051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l-GR" dirty="0"/>
          </a:p>
        </p:txBody>
      </p:sp>
      <p:sp>
        <p:nvSpPr>
          <p:cNvPr id="73" name="TextBox 72"/>
          <p:cNvSpPr txBox="1"/>
          <p:nvPr/>
        </p:nvSpPr>
        <p:spPr>
          <a:xfrm>
            <a:off x="179512" y="2843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l-GR" dirty="0"/>
          </a:p>
        </p:txBody>
      </p:sp>
      <p:sp>
        <p:nvSpPr>
          <p:cNvPr id="74" name="TextBox 73"/>
          <p:cNvSpPr txBox="1"/>
          <p:nvPr/>
        </p:nvSpPr>
        <p:spPr>
          <a:xfrm>
            <a:off x="179512" y="3645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l-GR" dirty="0"/>
          </a:p>
        </p:txBody>
      </p:sp>
      <p:sp>
        <p:nvSpPr>
          <p:cNvPr id="75" name="TextBox 74"/>
          <p:cNvSpPr txBox="1"/>
          <p:nvPr/>
        </p:nvSpPr>
        <p:spPr>
          <a:xfrm>
            <a:off x="172270" y="4437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l-GR" dirty="0"/>
          </a:p>
        </p:txBody>
      </p:sp>
      <p:sp>
        <p:nvSpPr>
          <p:cNvPr id="76" name="TextBox 75"/>
          <p:cNvSpPr txBox="1"/>
          <p:nvPr/>
        </p:nvSpPr>
        <p:spPr>
          <a:xfrm>
            <a:off x="17951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77" name="TextBox 76"/>
          <p:cNvSpPr txBox="1"/>
          <p:nvPr/>
        </p:nvSpPr>
        <p:spPr>
          <a:xfrm>
            <a:off x="179512" y="602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l-GR" dirty="0"/>
          </a:p>
        </p:txBody>
      </p:sp>
      <p:pic>
        <p:nvPicPr>
          <p:cNvPr id="79" name="Picture 14" descr="C:\Users\george\Docs_&amp;_Dev\mathimata\OO_programing\xeimerino_2010-2011\king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6" y="3527797"/>
            <a:ext cx="603639" cy="59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Oval 79"/>
          <p:cNvSpPr/>
          <p:nvPr/>
        </p:nvSpPr>
        <p:spPr>
          <a:xfrm>
            <a:off x="2933818" y="3773361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1" name="Oval 80"/>
          <p:cNvSpPr/>
          <p:nvPr/>
        </p:nvSpPr>
        <p:spPr>
          <a:xfrm>
            <a:off x="1925706" y="3789040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2" name="Oval 81"/>
          <p:cNvSpPr/>
          <p:nvPr/>
        </p:nvSpPr>
        <p:spPr>
          <a:xfrm>
            <a:off x="908593" y="3799529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3" name="Oval 82"/>
          <p:cNvSpPr/>
          <p:nvPr/>
        </p:nvSpPr>
        <p:spPr>
          <a:xfrm>
            <a:off x="3923928" y="4540478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4" name="Oval 83"/>
          <p:cNvSpPr/>
          <p:nvPr/>
        </p:nvSpPr>
        <p:spPr>
          <a:xfrm>
            <a:off x="6957265" y="3799529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5" name="Oval 84"/>
          <p:cNvSpPr/>
          <p:nvPr/>
        </p:nvSpPr>
        <p:spPr>
          <a:xfrm>
            <a:off x="4950042" y="3789040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6" name="Oval 85"/>
          <p:cNvSpPr/>
          <p:nvPr/>
        </p:nvSpPr>
        <p:spPr>
          <a:xfrm>
            <a:off x="5940152" y="3799529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7" name="Oval 86"/>
          <p:cNvSpPr/>
          <p:nvPr/>
        </p:nvSpPr>
        <p:spPr>
          <a:xfrm>
            <a:off x="3923928" y="2996952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8" name="Oval 87"/>
          <p:cNvSpPr/>
          <p:nvPr/>
        </p:nvSpPr>
        <p:spPr>
          <a:xfrm>
            <a:off x="3932929" y="2184539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9" name="Oval 88"/>
          <p:cNvSpPr/>
          <p:nvPr/>
        </p:nvSpPr>
        <p:spPr>
          <a:xfrm>
            <a:off x="3923928" y="1397097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0" name="Oval 89"/>
          <p:cNvSpPr/>
          <p:nvPr/>
        </p:nvSpPr>
        <p:spPr>
          <a:xfrm>
            <a:off x="3932929" y="620688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1" name="Oval 90"/>
          <p:cNvSpPr/>
          <p:nvPr/>
        </p:nvSpPr>
        <p:spPr>
          <a:xfrm>
            <a:off x="3923928" y="6144979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2" name="Oval 91"/>
          <p:cNvSpPr/>
          <p:nvPr/>
        </p:nvSpPr>
        <p:spPr>
          <a:xfrm>
            <a:off x="3923928" y="5352891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4" name="Oval 93"/>
          <p:cNvSpPr/>
          <p:nvPr/>
        </p:nvSpPr>
        <p:spPr>
          <a:xfrm>
            <a:off x="7965377" y="3788824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5" name="TextBox 94"/>
          <p:cNvSpPr txBox="1"/>
          <p:nvPr/>
        </p:nvSpPr>
        <p:spPr>
          <a:xfrm>
            <a:off x="534744" y="-36676"/>
            <a:ext cx="85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a</a:t>
            </a:r>
            <a:r>
              <a:rPr lang="en-US" dirty="0"/>
              <a:t> </a:t>
            </a:r>
            <a:r>
              <a:rPr lang="en-US" dirty="0" smtClean="0"/>
              <a:t>                b              c                d               e                f                 g                  h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710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4638" y="6516052"/>
            <a:ext cx="1901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Moves of a bishop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467544" y="260648"/>
            <a:ext cx="8064896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467544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1475656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2483768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3491880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4499992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5508104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6516216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7524328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467544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475656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2483768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3491880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/>
          <p:cNvSpPr/>
          <p:nvPr/>
        </p:nvSpPr>
        <p:spPr>
          <a:xfrm>
            <a:off x="4499992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ectangle 18"/>
          <p:cNvSpPr/>
          <p:nvPr/>
        </p:nvSpPr>
        <p:spPr>
          <a:xfrm>
            <a:off x="5508104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6516216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7524328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467544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Rectangle 22"/>
          <p:cNvSpPr/>
          <p:nvPr/>
        </p:nvSpPr>
        <p:spPr>
          <a:xfrm>
            <a:off x="1475656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Rectangle 23"/>
          <p:cNvSpPr/>
          <p:nvPr/>
        </p:nvSpPr>
        <p:spPr>
          <a:xfrm>
            <a:off x="2483768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3491880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4499992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Rectangle 26"/>
          <p:cNvSpPr/>
          <p:nvPr/>
        </p:nvSpPr>
        <p:spPr>
          <a:xfrm>
            <a:off x="5508104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ectangle 27"/>
          <p:cNvSpPr/>
          <p:nvPr/>
        </p:nvSpPr>
        <p:spPr>
          <a:xfrm>
            <a:off x="6516216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Rectangle 28"/>
          <p:cNvSpPr/>
          <p:nvPr/>
        </p:nvSpPr>
        <p:spPr>
          <a:xfrm>
            <a:off x="7524328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Rectangle 29"/>
          <p:cNvSpPr/>
          <p:nvPr/>
        </p:nvSpPr>
        <p:spPr>
          <a:xfrm>
            <a:off x="467544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Rectangle 30"/>
          <p:cNvSpPr/>
          <p:nvPr/>
        </p:nvSpPr>
        <p:spPr>
          <a:xfrm>
            <a:off x="1475656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2483768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3491880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Rectangle 33"/>
          <p:cNvSpPr/>
          <p:nvPr/>
        </p:nvSpPr>
        <p:spPr>
          <a:xfrm>
            <a:off x="4499992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Rectangle 34"/>
          <p:cNvSpPr/>
          <p:nvPr/>
        </p:nvSpPr>
        <p:spPr>
          <a:xfrm>
            <a:off x="5508104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Rectangle 35"/>
          <p:cNvSpPr/>
          <p:nvPr/>
        </p:nvSpPr>
        <p:spPr>
          <a:xfrm>
            <a:off x="6516216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Rectangle 36"/>
          <p:cNvSpPr/>
          <p:nvPr/>
        </p:nvSpPr>
        <p:spPr>
          <a:xfrm>
            <a:off x="7524328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Rectangle 37"/>
          <p:cNvSpPr/>
          <p:nvPr/>
        </p:nvSpPr>
        <p:spPr>
          <a:xfrm>
            <a:off x="467544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Rectangle 38"/>
          <p:cNvSpPr/>
          <p:nvPr/>
        </p:nvSpPr>
        <p:spPr>
          <a:xfrm>
            <a:off x="1475656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Rectangle 39"/>
          <p:cNvSpPr/>
          <p:nvPr/>
        </p:nvSpPr>
        <p:spPr>
          <a:xfrm>
            <a:off x="2483768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Rectangle 40"/>
          <p:cNvSpPr/>
          <p:nvPr/>
        </p:nvSpPr>
        <p:spPr>
          <a:xfrm>
            <a:off x="3491880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Rectangle 41"/>
          <p:cNvSpPr/>
          <p:nvPr/>
        </p:nvSpPr>
        <p:spPr>
          <a:xfrm>
            <a:off x="4499992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Rectangle 42"/>
          <p:cNvSpPr/>
          <p:nvPr/>
        </p:nvSpPr>
        <p:spPr>
          <a:xfrm>
            <a:off x="5508104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Rectangle 43"/>
          <p:cNvSpPr/>
          <p:nvPr/>
        </p:nvSpPr>
        <p:spPr>
          <a:xfrm>
            <a:off x="6516216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Rectangle 44"/>
          <p:cNvSpPr/>
          <p:nvPr/>
        </p:nvSpPr>
        <p:spPr>
          <a:xfrm>
            <a:off x="7524328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Rectangle 45"/>
          <p:cNvSpPr/>
          <p:nvPr/>
        </p:nvSpPr>
        <p:spPr>
          <a:xfrm>
            <a:off x="467544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Rectangle 46"/>
          <p:cNvSpPr/>
          <p:nvPr/>
        </p:nvSpPr>
        <p:spPr>
          <a:xfrm>
            <a:off x="1475656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Rectangle 47"/>
          <p:cNvSpPr/>
          <p:nvPr/>
        </p:nvSpPr>
        <p:spPr>
          <a:xfrm>
            <a:off x="2483768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Rectangle 48"/>
          <p:cNvSpPr/>
          <p:nvPr/>
        </p:nvSpPr>
        <p:spPr>
          <a:xfrm>
            <a:off x="3491880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Rectangle 49"/>
          <p:cNvSpPr/>
          <p:nvPr/>
        </p:nvSpPr>
        <p:spPr>
          <a:xfrm>
            <a:off x="4499992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Rectangle 50"/>
          <p:cNvSpPr/>
          <p:nvPr/>
        </p:nvSpPr>
        <p:spPr>
          <a:xfrm>
            <a:off x="5508104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Rectangle 51"/>
          <p:cNvSpPr/>
          <p:nvPr/>
        </p:nvSpPr>
        <p:spPr>
          <a:xfrm>
            <a:off x="6516216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Rectangle 52"/>
          <p:cNvSpPr/>
          <p:nvPr/>
        </p:nvSpPr>
        <p:spPr>
          <a:xfrm>
            <a:off x="7524328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4" name="Rectangle 53"/>
          <p:cNvSpPr/>
          <p:nvPr/>
        </p:nvSpPr>
        <p:spPr>
          <a:xfrm>
            <a:off x="467544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Rectangle 54"/>
          <p:cNvSpPr/>
          <p:nvPr/>
        </p:nvSpPr>
        <p:spPr>
          <a:xfrm>
            <a:off x="1475656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6" name="Rectangle 55"/>
          <p:cNvSpPr/>
          <p:nvPr/>
        </p:nvSpPr>
        <p:spPr>
          <a:xfrm>
            <a:off x="2483768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3491880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Rectangle 57"/>
          <p:cNvSpPr/>
          <p:nvPr/>
        </p:nvSpPr>
        <p:spPr>
          <a:xfrm>
            <a:off x="4499992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Rectangle 58"/>
          <p:cNvSpPr/>
          <p:nvPr/>
        </p:nvSpPr>
        <p:spPr>
          <a:xfrm>
            <a:off x="5508104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Rectangle 59"/>
          <p:cNvSpPr/>
          <p:nvPr/>
        </p:nvSpPr>
        <p:spPr>
          <a:xfrm>
            <a:off x="6516216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Rectangle 60"/>
          <p:cNvSpPr/>
          <p:nvPr/>
        </p:nvSpPr>
        <p:spPr>
          <a:xfrm>
            <a:off x="7524328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Rectangle 61"/>
          <p:cNvSpPr/>
          <p:nvPr/>
        </p:nvSpPr>
        <p:spPr>
          <a:xfrm>
            <a:off x="467544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Rectangle 62"/>
          <p:cNvSpPr/>
          <p:nvPr/>
        </p:nvSpPr>
        <p:spPr>
          <a:xfrm>
            <a:off x="1475656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4" name="Rectangle 63"/>
          <p:cNvSpPr/>
          <p:nvPr/>
        </p:nvSpPr>
        <p:spPr>
          <a:xfrm>
            <a:off x="2483768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5" name="Rectangle 64"/>
          <p:cNvSpPr/>
          <p:nvPr/>
        </p:nvSpPr>
        <p:spPr>
          <a:xfrm>
            <a:off x="3491880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6" name="Rectangle 65"/>
          <p:cNvSpPr/>
          <p:nvPr/>
        </p:nvSpPr>
        <p:spPr>
          <a:xfrm>
            <a:off x="4499992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Rectangle 66"/>
          <p:cNvSpPr/>
          <p:nvPr/>
        </p:nvSpPr>
        <p:spPr>
          <a:xfrm>
            <a:off x="5508104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8" name="Rectangle 67"/>
          <p:cNvSpPr/>
          <p:nvPr/>
        </p:nvSpPr>
        <p:spPr>
          <a:xfrm>
            <a:off x="6516216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9" name="Rectangle 68"/>
          <p:cNvSpPr/>
          <p:nvPr/>
        </p:nvSpPr>
        <p:spPr>
          <a:xfrm>
            <a:off x="7524328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0" name="TextBox 69"/>
          <p:cNvSpPr txBox="1"/>
          <p:nvPr/>
        </p:nvSpPr>
        <p:spPr>
          <a:xfrm>
            <a:off x="179512" y="395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l-GR" dirty="0"/>
          </a:p>
        </p:txBody>
      </p:sp>
      <p:sp>
        <p:nvSpPr>
          <p:cNvPr id="71" name="TextBox 70"/>
          <p:cNvSpPr txBox="1"/>
          <p:nvPr/>
        </p:nvSpPr>
        <p:spPr>
          <a:xfrm>
            <a:off x="179512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l-GR" dirty="0"/>
          </a:p>
        </p:txBody>
      </p:sp>
      <p:sp>
        <p:nvSpPr>
          <p:cNvPr id="72" name="TextBox 71"/>
          <p:cNvSpPr txBox="1"/>
          <p:nvPr/>
        </p:nvSpPr>
        <p:spPr>
          <a:xfrm>
            <a:off x="179512" y="2051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l-GR" dirty="0"/>
          </a:p>
        </p:txBody>
      </p:sp>
      <p:sp>
        <p:nvSpPr>
          <p:cNvPr id="73" name="TextBox 72"/>
          <p:cNvSpPr txBox="1"/>
          <p:nvPr/>
        </p:nvSpPr>
        <p:spPr>
          <a:xfrm>
            <a:off x="179512" y="2843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l-GR" dirty="0"/>
          </a:p>
        </p:txBody>
      </p:sp>
      <p:sp>
        <p:nvSpPr>
          <p:cNvPr id="74" name="TextBox 73"/>
          <p:cNvSpPr txBox="1"/>
          <p:nvPr/>
        </p:nvSpPr>
        <p:spPr>
          <a:xfrm>
            <a:off x="179512" y="3645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l-GR" dirty="0"/>
          </a:p>
        </p:txBody>
      </p:sp>
      <p:sp>
        <p:nvSpPr>
          <p:cNvPr id="75" name="TextBox 74"/>
          <p:cNvSpPr txBox="1"/>
          <p:nvPr/>
        </p:nvSpPr>
        <p:spPr>
          <a:xfrm>
            <a:off x="172270" y="4437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l-GR" dirty="0"/>
          </a:p>
        </p:txBody>
      </p:sp>
      <p:sp>
        <p:nvSpPr>
          <p:cNvPr id="76" name="TextBox 75"/>
          <p:cNvSpPr txBox="1"/>
          <p:nvPr/>
        </p:nvSpPr>
        <p:spPr>
          <a:xfrm>
            <a:off x="17951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77" name="TextBox 76"/>
          <p:cNvSpPr txBox="1"/>
          <p:nvPr/>
        </p:nvSpPr>
        <p:spPr>
          <a:xfrm>
            <a:off x="179512" y="602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l-GR" dirty="0"/>
          </a:p>
        </p:txBody>
      </p:sp>
      <p:sp>
        <p:nvSpPr>
          <p:cNvPr id="80" name="Oval 79"/>
          <p:cNvSpPr/>
          <p:nvPr/>
        </p:nvSpPr>
        <p:spPr>
          <a:xfrm>
            <a:off x="2915816" y="3773361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1" name="Oval 80"/>
          <p:cNvSpPr/>
          <p:nvPr/>
        </p:nvSpPr>
        <p:spPr>
          <a:xfrm>
            <a:off x="1853698" y="4560803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2" name="Oval 81"/>
          <p:cNvSpPr/>
          <p:nvPr/>
        </p:nvSpPr>
        <p:spPr>
          <a:xfrm>
            <a:off x="908593" y="5357537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3" name="Oval 82"/>
          <p:cNvSpPr/>
          <p:nvPr/>
        </p:nvSpPr>
        <p:spPr>
          <a:xfrm>
            <a:off x="4939135" y="2234717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4" name="Oval 83"/>
          <p:cNvSpPr/>
          <p:nvPr/>
        </p:nvSpPr>
        <p:spPr>
          <a:xfrm>
            <a:off x="6957265" y="5352891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5" name="Oval 84"/>
          <p:cNvSpPr/>
          <p:nvPr/>
        </p:nvSpPr>
        <p:spPr>
          <a:xfrm>
            <a:off x="4939135" y="3734680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6" name="Oval 85"/>
          <p:cNvSpPr/>
          <p:nvPr/>
        </p:nvSpPr>
        <p:spPr>
          <a:xfrm>
            <a:off x="5924789" y="4560803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7" name="Oval 86"/>
          <p:cNvSpPr/>
          <p:nvPr/>
        </p:nvSpPr>
        <p:spPr>
          <a:xfrm>
            <a:off x="2915816" y="2204864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8" name="Oval 87"/>
          <p:cNvSpPr/>
          <p:nvPr/>
        </p:nvSpPr>
        <p:spPr>
          <a:xfrm>
            <a:off x="1916705" y="1444134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9" name="Oval 88"/>
          <p:cNvSpPr/>
          <p:nvPr/>
        </p:nvSpPr>
        <p:spPr>
          <a:xfrm>
            <a:off x="5924789" y="1441482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0" name="Oval 89"/>
          <p:cNvSpPr/>
          <p:nvPr/>
        </p:nvSpPr>
        <p:spPr>
          <a:xfrm>
            <a:off x="827584" y="567625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2" name="Oval 91"/>
          <p:cNvSpPr/>
          <p:nvPr/>
        </p:nvSpPr>
        <p:spPr>
          <a:xfrm>
            <a:off x="6957265" y="600363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4" name="Oval 93"/>
          <p:cNvSpPr/>
          <p:nvPr/>
        </p:nvSpPr>
        <p:spPr>
          <a:xfrm>
            <a:off x="7965377" y="6197848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3" name="Picture 11" descr="C:\Users\george\Docs_&amp;_Dev\mathimata\OO_programing\xeimerino_2010-2011\bishop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264" y="2774869"/>
            <a:ext cx="537344" cy="5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534744" y="-36676"/>
            <a:ext cx="85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a</a:t>
            </a:r>
            <a:r>
              <a:rPr lang="en-US" dirty="0"/>
              <a:t> </a:t>
            </a:r>
            <a:r>
              <a:rPr lang="en-US" dirty="0" smtClean="0"/>
              <a:t>                b              c                d               e                f                 g                  h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605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4638" y="6516052"/>
            <a:ext cx="186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Moves of a queen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467544" y="260648"/>
            <a:ext cx="8064896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467544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1475656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2483768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3491880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4499992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5508104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6516216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7524328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467544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475656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2483768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3491880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/>
          <p:cNvSpPr/>
          <p:nvPr/>
        </p:nvSpPr>
        <p:spPr>
          <a:xfrm>
            <a:off x="4499992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ectangle 18"/>
          <p:cNvSpPr/>
          <p:nvPr/>
        </p:nvSpPr>
        <p:spPr>
          <a:xfrm>
            <a:off x="5508104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6516216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7524328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467544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Rectangle 22"/>
          <p:cNvSpPr/>
          <p:nvPr/>
        </p:nvSpPr>
        <p:spPr>
          <a:xfrm>
            <a:off x="1475656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Rectangle 23"/>
          <p:cNvSpPr/>
          <p:nvPr/>
        </p:nvSpPr>
        <p:spPr>
          <a:xfrm>
            <a:off x="2483768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3491880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4499992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Rectangle 26"/>
          <p:cNvSpPr/>
          <p:nvPr/>
        </p:nvSpPr>
        <p:spPr>
          <a:xfrm>
            <a:off x="5508104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ectangle 27"/>
          <p:cNvSpPr/>
          <p:nvPr/>
        </p:nvSpPr>
        <p:spPr>
          <a:xfrm>
            <a:off x="6516216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Rectangle 28"/>
          <p:cNvSpPr/>
          <p:nvPr/>
        </p:nvSpPr>
        <p:spPr>
          <a:xfrm>
            <a:off x="7524328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Rectangle 29"/>
          <p:cNvSpPr/>
          <p:nvPr/>
        </p:nvSpPr>
        <p:spPr>
          <a:xfrm>
            <a:off x="467544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Rectangle 30"/>
          <p:cNvSpPr/>
          <p:nvPr/>
        </p:nvSpPr>
        <p:spPr>
          <a:xfrm>
            <a:off x="1475656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2483768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3491880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Rectangle 33"/>
          <p:cNvSpPr/>
          <p:nvPr/>
        </p:nvSpPr>
        <p:spPr>
          <a:xfrm>
            <a:off x="4499992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Rectangle 34"/>
          <p:cNvSpPr/>
          <p:nvPr/>
        </p:nvSpPr>
        <p:spPr>
          <a:xfrm>
            <a:off x="5508104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Rectangle 35"/>
          <p:cNvSpPr/>
          <p:nvPr/>
        </p:nvSpPr>
        <p:spPr>
          <a:xfrm>
            <a:off x="6516216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Rectangle 36"/>
          <p:cNvSpPr/>
          <p:nvPr/>
        </p:nvSpPr>
        <p:spPr>
          <a:xfrm>
            <a:off x="7524328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Rectangle 37"/>
          <p:cNvSpPr/>
          <p:nvPr/>
        </p:nvSpPr>
        <p:spPr>
          <a:xfrm>
            <a:off x="467544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Rectangle 38"/>
          <p:cNvSpPr/>
          <p:nvPr/>
        </p:nvSpPr>
        <p:spPr>
          <a:xfrm>
            <a:off x="1475656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Rectangle 39"/>
          <p:cNvSpPr/>
          <p:nvPr/>
        </p:nvSpPr>
        <p:spPr>
          <a:xfrm>
            <a:off x="2483768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Rectangle 40"/>
          <p:cNvSpPr/>
          <p:nvPr/>
        </p:nvSpPr>
        <p:spPr>
          <a:xfrm>
            <a:off x="3491880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Rectangle 41"/>
          <p:cNvSpPr/>
          <p:nvPr/>
        </p:nvSpPr>
        <p:spPr>
          <a:xfrm>
            <a:off x="4499992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Rectangle 42"/>
          <p:cNvSpPr/>
          <p:nvPr/>
        </p:nvSpPr>
        <p:spPr>
          <a:xfrm>
            <a:off x="5508104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Rectangle 43"/>
          <p:cNvSpPr/>
          <p:nvPr/>
        </p:nvSpPr>
        <p:spPr>
          <a:xfrm>
            <a:off x="6516216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Rectangle 44"/>
          <p:cNvSpPr/>
          <p:nvPr/>
        </p:nvSpPr>
        <p:spPr>
          <a:xfrm>
            <a:off x="7524328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Rectangle 45"/>
          <p:cNvSpPr/>
          <p:nvPr/>
        </p:nvSpPr>
        <p:spPr>
          <a:xfrm>
            <a:off x="467544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Rectangle 46"/>
          <p:cNvSpPr/>
          <p:nvPr/>
        </p:nvSpPr>
        <p:spPr>
          <a:xfrm>
            <a:off x="1475656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Rectangle 47"/>
          <p:cNvSpPr/>
          <p:nvPr/>
        </p:nvSpPr>
        <p:spPr>
          <a:xfrm>
            <a:off x="2483768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Rectangle 48"/>
          <p:cNvSpPr/>
          <p:nvPr/>
        </p:nvSpPr>
        <p:spPr>
          <a:xfrm>
            <a:off x="3491880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Rectangle 49"/>
          <p:cNvSpPr/>
          <p:nvPr/>
        </p:nvSpPr>
        <p:spPr>
          <a:xfrm>
            <a:off x="4499992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Rectangle 50"/>
          <p:cNvSpPr/>
          <p:nvPr/>
        </p:nvSpPr>
        <p:spPr>
          <a:xfrm>
            <a:off x="5508104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Rectangle 51"/>
          <p:cNvSpPr/>
          <p:nvPr/>
        </p:nvSpPr>
        <p:spPr>
          <a:xfrm>
            <a:off x="6516216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Rectangle 52"/>
          <p:cNvSpPr/>
          <p:nvPr/>
        </p:nvSpPr>
        <p:spPr>
          <a:xfrm>
            <a:off x="7524328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4" name="Rectangle 53"/>
          <p:cNvSpPr/>
          <p:nvPr/>
        </p:nvSpPr>
        <p:spPr>
          <a:xfrm>
            <a:off x="467544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Rectangle 54"/>
          <p:cNvSpPr/>
          <p:nvPr/>
        </p:nvSpPr>
        <p:spPr>
          <a:xfrm>
            <a:off x="1475656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6" name="Rectangle 55"/>
          <p:cNvSpPr/>
          <p:nvPr/>
        </p:nvSpPr>
        <p:spPr>
          <a:xfrm>
            <a:off x="2483768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3491880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Rectangle 57"/>
          <p:cNvSpPr/>
          <p:nvPr/>
        </p:nvSpPr>
        <p:spPr>
          <a:xfrm>
            <a:off x="4499992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Rectangle 58"/>
          <p:cNvSpPr/>
          <p:nvPr/>
        </p:nvSpPr>
        <p:spPr>
          <a:xfrm>
            <a:off x="5508104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Rectangle 59"/>
          <p:cNvSpPr/>
          <p:nvPr/>
        </p:nvSpPr>
        <p:spPr>
          <a:xfrm>
            <a:off x="6516216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Rectangle 60"/>
          <p:cNvSpPr/>
          <p:nvPr/>
        </p:nvSpPr>
        <p:spPr>
          <a:xfrm>
            <a:off x="7524328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Rectangle 61"/>
          <p:cNvSpPr/>
          <p:nvPr/>
        </p:nvSpPr>
        <p:spPr>
          <a:xfrm>
            <a:off x="467544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Rectangle 62"/>
          <p:cNvSpPr/>
          <p:nvPr/>
        </p:nvSpPr>
        <p:spPr>
          <a:xfrm>
            <a:off x="1475656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4" name="Rectangle 63"/>
          <p:cNvSpPr/>
          <p:nvPr/>
        </p:nvSpPr>
        <p:spPr>
          <a:xfrm>
            <a:off x="2483768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5" name="Rectangle 64"/>
          <p:cNvSpPr/>
          <p:nvPr/>
        </p:nvSpPr>
        <p:spPr>
          <a:xfrm>
            <a:off x="3491880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6" name="Rectangle 65"/>
          <p:cNvSpPr/>
          <p:nvPr/>
        </p:nvSpPr>
        <p:spPr>
          <a:xfrm>
            <a:off x="4499992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Rectangle 66"/>
          <p:cNvSpPr/>
          <p:nvPr/>
        </p:nvSpPr>
        <p:spPr>
          <a:xfrm>
            <a:off x="5508104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8" name="Rectangle 67"/>
          <p:cNvSpPr/>
          <p:nvPr/>
        </p:nvSpPr>
        <p:spPr>
          <a:xfrm>
            <a:off x="6516216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9" name="Rectangle 68"/>
          <p:cNvSpPr/>
          <p:nvPr/>
        </p:nvSpPr>
        <p:spPr>
          <a:xfrm>
            <a:off x="7524328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0" name="TextBox 69"/>
          <p:cNvSpPr txBox="1"/>
          <p:nvPr/>
        </p:nvSpPr>
        <p:spPr>
          <a:xfrm>
            <a:off x="179512" y="395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l-GR" dirty="0"/>
          </a:p>
        </p:txBody>
      </p:sp>
      <p:sp>
        <p:nvSpPr>
          <p:cNvPr id="71" name="TextBox 70"/>
          <p:cNvSpPr txBox="1"/>
          <p:nvPr/>
        </p:nvSpPr>
        <p:spPr>
          <a:xfrm>
            <a:off x="179512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l-GR" dirty="0"/>
          </a:p>
        </p:txBody>
      </p:sp>
      <p:sp>
        <p:nvSpPr>
          <p:cNvPr id="72" name="TextBox 71"/>
          <p:cNvSpPr txBox="1"/>
          <p:nvPr/>
        </p:nvSpPr>
        <p:spPr>
          <a:xfrm>
            <a:off x="179512" y="2051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l-GR" dirty="0"/>
          </a:p>
        </p:txBody>
      </p:sp>
      <p:sp>
        <p:nvSpPr>
          <p:cNvPr id="73" name="TextBox 72"/>
          <p:cNvSpPr txBox="1"/>
          <p:nvPr/>
        </p:nvSpPr>
        <p:spPr>
          <a:xfrm>
            <a:off x="179512" y="2843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l-GR" dirty="0"/>
          </a:p>
        </p:txBody>
      </p:sp>
      <p:sp>
        <p:nvSpPr>
          <p:cNvPr id="74" name="TextBox 73"/>
          <p:cNvSpPr txBox="1"/>
          <p:nvPr/>
        </p:nvSpPr>
        <p:spPr>
          <a:xfrm>
            <a:off x="179512" y="3645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l-GR" dirty="0"/>
          </a:p>
        </p:txBody>
      </p:sp>
      <p:sp>
        <p:nvSpPr>
          <p:cNvPr id="75" name="TextBox 74"/>
          <p:cNvSpPr txBox="1"/>
          <p:nvPr/>
        </p:nvSpPr>
        <p:spPr>
          <a:xfrm>
            <a:off x="172270" y="4437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l-GR" dirty="0"/>
          </a:p>
        </p:txBody>
      </p:sp>
      <p:sp>
        <p:nvSpPr>
          <p:cNvPr id="76" name="TextBox 75"/>
          <p:cNvSpPr txBox="1"/>
          <p:nvPr/>
        </p:nvSpPr>
        <p:spPr>
          <a:xfrm>
            <a:off x="17951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77" name="TextBox 76"/>
          <p:cNvSpPr txBox="1"/>
          <p:nvPr/>
        </p:nvSpPr>
        <p:spPr>
          <a:xfrm>
            <a:off x="179512" y="602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l-GR" dirty="0"/>
          </a:p>
        </p:txBody>
      </p:sp>
      <p:sp>
        <p:nvSpPr>
          <p:cNvPr id="80" name="Oval 79"/>
          <p:cNvSpPr/>
          <p:nvPr/>
        </p:nvSpPr>
        <p:spPr>
          <a:xfrm>
            <a:off x="2915816" y="3773361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1" name="Oval 80"/>
          <p:cNvSpPr/>
          <p:nvPr/>
        </p:nvSpPr>
        <p:spPr>
          <a:xfrm>
            <a:off x="1853698" y="4560803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2" name="Oval 81"/>
          <p:cNvSpPr/>
          <p:nvPr/>
        </p:nvSpPr>
        <p:spPr>
          <a:xfrm>
            <a:off x="908593" y="5357537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3" name="Oval 82"/>
          <p:cNvSpPr/>
          <p:nvPr/>
        </p:nvSpPr>
        <p:spPr>
          <a:xfrm>
            <a:off x="4939135" y="2234717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4" name="Oval 83"/>
          <p:cNvSpPr/>
          <p:nvPr/>
        </p:nvSpPr>
        <p:spPr>
          <a:xfrm>
            <a:off x="6957265" y="5352891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5" name="Oval 84"/>
          <p:cNvSpPr/>
          <p:nvPr/>
        </p:nvSpPr>
        <p:spPr>
          <a:xfrm>
            <a:off x="4941041" y="2989793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6" name="Oval 85"/>
          <p:cNvSpPr/>
          <p:nvPr/>
        </p:nvSpPr>
        <p:spPr>
          <a:xfrm>
            <a:off x="5924789" y="4560803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7" name="Oval 86"/>
          <p:cNvSpPr/>
          <p:nvPr/>
        </p:nvSpPr>
        <p:spPr>
          <a:xfrm>
            <a:off x="2915816" y="2204864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8" name="Oval 87"/>
          <p:cNvSpPr/>
          <p:nvPr/>
        </p:nvSpPr>
        <p:spPr>
          <a:xfrm>
            <a:off x="1916705" y="1444134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9" name="Oval 88"/>
          <p:cNvSpPr/>
          <p:nvPr/>
        </p:nvSpPr>
        <p:spPr>
          <a:xfrm>
            <a:off x="5924789" y="1441482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0" name="Oval 89"/>
          <p:cNvSpPr/>
          <p:nvPr/>
        </p:nvSpPr>
        <p:spPr>
          <a:xfrm>
            <a:off x="827584" y="567625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2" name="Oval 91"/>
          <p:cNvSpPr/>
          <p:nvPr/>
        </p:nvSpPr>
        <p:spPr>
          <a:xfrm>
            <a:off x="6957265" y="600363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4" name="Oval 93"/>
          <p:cNvSpPr/>
          <p:nvPr/>
        </p:nvSpPr>
        <p:spPr>
          <a:xfrm>
            <a:off x="7965377" y="6197848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1" name="Picture 13" descr="C:\Users\george\Docs_&amp;_Dev\mathimata\OO_programing\xeimerino_2010-2011\queen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11" y="2774589"/>
            <a:ext cx="534250" cy="5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Oval 94"/>
          <p:cNvSpPr/>
          <p:nvPr/>
        </p:nvSpPr>
        <p:spPr>
          <a:xfrm>
            <a:off x="3923928" y="3748390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6" name="Oval 95"/>
          <p:cNvSpPr/>
          <p:nvPr/>
        </p:nvSpPr>
        <p:spPr>
          <a:xfrm>
            <a:off x="3932929" y="2184539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7" name="Oval 96"/>
          <p:cNvSpPr/>
          <p:nvPr/>
        </p:nvSpPr>
        <p:spPr>
          <a:xfrm>
            <a:off x="3923928" y="1397097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8" name="Oval 97"/>
          <p:cNvSpPr/>
          <p:nvPr/>
        </p:nvSpPr>
        <p:spPr>
          <a:xfrm>
            <a:off x="3932929" y="620688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9" name="Oval 98"/>
          <p:cNvSpPr/>
          <p:nvPr/>
        </p:nvSpPr>
        <p:spPr>
          <a:xfrm>
            <a:off x="3923928" y="4540478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0" name="Oval 99"/>
          <p:cNvSpPr/>
          <p:nvPr/>
        </p:nvSpPr>
        <p:spPr>
          <a:xfrm>
            <a:off x="3923928" y="6144979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1" name="Oval 100"/>
          <p:cNvSpPr/>
          <p:nvPr/>
        </p:nvSpPr>
        <p:spPr>
          <a:xfrm>
            <a:off x="3923928" y="5352891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2" name="Oval 101"/>
          <p:cNvSpPr/>
          <p:nvPr/>
        </p:nvSpPr>
        <p:spPr>
          <a:xfrm>
            <a:off x="7974378" y="2963625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3" name="Oval 102"/>
          <p:cNvSpPr/>
          <p:nvPr/>
        </p:nvSpPr>
        <p:spPr>
          <a:xfrm>
            <a:off x="6966266" y="2979304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4" name="Oval 103"/>
          <p:cNvSpPr/>
          <p:nvPr/>
        </p:nvSpPr>
        <p:spPr>
          <a:xfrm>
            <a:off x="5949153" y="2989793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5" name="Oval 104"/>
          <p:cNvSpPr/>
          <p:nvPr/>
        </p:nvSpPr>
        <p:spPr>
          <a:xfrm>
            <a:off x="1925706" y="2979304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6" name="Oval 105"/>
          <p:cNvSpPr/>
          <p:nvPr/>
        </p:nvSpPr>
        <p:spPr>
          <a:xfrm>
            <a:off x="908593" y="2989793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7" name="TextBox 106"/>
          <p:cNvSpPr txBox="1"/>
          <p:nvPr/>
        </p:nvSpPr>
        <p:spPr>
          <a:xfrm>
            <a:off x="534744" y="-36676"/>
            <a:ext cx="85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a</a:t>
            </a:r>
            <a:r>
              <a:rPr lang="en-US" dirty="0"/>
              <a:t> </a:t>
            </a:r>
            <a:r>
              <a:rPr lang="en-US" dirty="0" smtClean="0"/>
              <a:t>                b              c                d               e                f                 g                  h</a:t>
            </a:r>
            <a:endParaRPr lang="el-GR" dirty="0"/>
          </a:p>
        </p:txBody>
      </p:sp>
      <p:sp>
        <p:nvSpPr>
          <p:cNvPr id="108" name="Oval 107"/>
          <p:cNvSpPr/>
          <p:nvPr/>
        </p:nvSpPr>
        <p:spPr>
          <a:xfrm>
            <a:off x="2915816" y="2989793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9" name="Oval 108"/>
          <p:cNvSpPr/>
          <p:nvPr/>
        </p:nvSpPr>
        <p:spPr>
          <a:xfrm>
            <a:off x="4950042" y="3748390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186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8027" y="6516052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Moves of a knight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467544" y="260648"/>
            <a:ext cx="8064896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467544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1475656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2483768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3491880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4499992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5508104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6516216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7524328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467544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475656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2483768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3491880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/>
          <p:cNvSpPr/>
          <p:nvPr/>
        </p:nvSpPr>
        <p:spPr>
          <a:xfrm>
            <a:off x="4499992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ectangle 18"/>
          <p:cNvSpPr/>
          <p:nvPr/>
        </p:nvSpPr>
        <p:spPr>
          <a:xfrm>
            <a:off x="5508104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6516216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7524328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467544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Rectangle 22"/>
          <p:cNvSpPr/>
          <p:nvPr/>
        </p:nvSpPr>
        <p:spPr>
          <a:xfrm>
            <a:off x="1475656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Rectangle 23"/>
          <p:cNvSpPr/>
          <p:nvPr/>
        </p:nvSpPr>
        <p:spPr>
          <a:xfrm>
            <a:off x="2483768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3491880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4499992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Rectangle 26"/>
          <p:cNvSpPr/>
          <p:nvPr/>
        </p:nvSpPr>
        <p:spPr>
          <a:xfrm>
            <a:off x="5508104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ectangle 27"/>
          <p:cNvSpPr/>
          <p:nvPr/>
        </p:nvSpPr>
        <p:spPr>
          <a:xfrm>
            <a:off x="6516216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Rectangle 28"/>
          <p:cNvSpPr/>
          <p:nvPr/>
        </p:nvSpPr>
        <p:spPr>
          <a:xfrm>
            <a:off x="7524328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Rectangle 29"/>
          <p:cNvSpPr/>
          <p:nvPr/>
        </p:nvSpPr>
        <p:spPr>
          <a:xfrm>
            <a:off x="467544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Rectangle 30"/>
          <p:cNvSpPr/>
          <p:nvPr/>
        </p:nvSpPr>
        <p:spPr>
          <a:xfrm>
            <a:off x="1475656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2483768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3491880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Rectangle 33"/>
          <p:cNvSpPr/>
          <p:nvPr/>
        </p:nvSpPr>
        <p:spPr>
          <a:xfrm>
            <a:off x="4499992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Rectangle 34"/>
          <p:cNvSpPr/>
          <p:nvPr/>
        </p:nvSpPr>
        <p:spPr>
          <a:xfrm>
            <a:off x="5508104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Rectangle 35"/>
          <p:cNvSpPr/>
          <p:nvPr/>
        </p:nvSpPr>
        <p:spPr>
          <a:xfrm>
            <a:off x="6516216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Rectangle 36"/>
          <p:cNvSpPr/>
          <p:nvPr/>
        </p:nvSpPr>
        <p:spPr>
          <a:xfrm>
            <a:off x="7524328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Rectangle 37"/>
          <p:cNvSpPr/>
          <p:nvPr/>
        </p:nvSpPr>
        <p:spPr>
          <a:xfrm>
            <a:off x="467544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Rectangle 38"/>
          <p:cNvSpPr/>
          <p:nvPr/>
        </p:nvSpPr>
        <p:spPr>
          <a:xfrm>
            <a:off x="1475656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Rectangle 39"/>
          <p:cNvSpPr/>
          <p:nvPr/>
        </p:nvSpPr>
        <p:spPr>
          <a:xfrm>
            <a:off x="2483768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Rectangle 40"/>
          <p:cNvSpPr/>
          <p:nvPr/>
        </p:nvSpPr>
        <p:spPr>
          <a:xfrm>
            <a:off x="3491880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Rectangle 41"/>
          <p:cNvSpPr/>
          <p:nvPr/>
        </p:nvSpPr>
        <p:spPr>
          <a:xfrm>
            <a:off x="4499992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Rectangle 42"/>
          <p:cNvSpPr/>
          <p:nvPr/>
        </p:nvSpPr>
        <p:spPr>
          <a:xfrm>
            <a:off x="5508104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Rectangle 43"/>
          <p:cNvSpPr/>
          <p:nvPr/>
        </p:nvSpPr>
        <p:spPr>
          <a:xfrm>
            <a:off x="6516216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Rectangle 44"/>
          <p:cNvSpPr/>
          <p:nvPr/>
        </p:nvSpPr>
        <p:spPr>
          <a:xfrm>
            <a:off x="7524328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Rectangle 45"/>
          <p:cNvSpPr/>
          <p:nvPr/>
        </p:nvSpPr>
        <p:spPr>
          <a:xfrm>
            <a:off x="467544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Rectangle 46"/>
          <p:cNvSpPr/>
          <p:nvPr/>
        </p:nvSpPr>
        <p:spPr>
          <a:xfrm>
            <a:off x="1475656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Rectangle 47"/>
          <p:cNvSpPr/>
          <p:nvPr/>
        </p:nvSpPr>
        <p:spPr>
          <a:xfrm>
            <a:off x="2483768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Rectangle 48"/>
          <p:cNvSpPr/>
          <p:nvPr/>
        </p:nvSpPr>
        <p:spPr>
          <a:xfrm>
            <a:off x="3491880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Rectangle 49"/>
          <p:cNvSpPr/>
          <p:nvPr/>
        </p:nvSpPr>
        <p:spPr>
          <a:xfrm>
            <a:off x="4499992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Rectangle 50"/>
          <p:cNvSpPr/>
          <p:nvPr/>
        </p:nvSpPr>
        <p:spPr>
          <a:xfrm>
            <a:off x="5508104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Rectangle 51"/>
          <p:cNvSpPr/>
          <p:nvPr/>
        </p:nvSpPr>
        <p:spPr>
          <a:xfrm>
            <a:off x="6516216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Rectangle 52"/>
          <p:cNvSpPr/>
          <p:nvPr/>
        </p:nvSpPr>
        <p:spPr>
          <a:xfrm>
            <a:off x="7524328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4" name="Rectangle 53"/>
          <p:cNvSpPr/>
          <p:nvPr/>
        </p:nvSpPr>
        <p:spPr>
          <a:xfrm>
            <a:off x="467544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Rectangle 54"/>
          <p:cNvSpPr/>
          <p:nvPr/>
        </p:nvSpPr>
        <p:spPr>
          <a:xfrm>
            <a:off x="1475656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6" name="Rectangle 55"/>
          <p:cNvSpPr/>
          <p:nvPr/>
        </p:nvSpPr>
        <p:spPr>
          <a:xfrm>
            <a:off x="2483768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3491880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Rectangle 57"/>
          <p:cNvSpPr/>
          <p:nvPr/>
        </p:nvSpPr>
        <p:spPr>
          <a:xfrm>
            <a:off x="4499992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Rectangle 58"/>
          <p:cNvSpPr/>
          <p:nvPr/>
        </p:nvSpPr>
        <p:spPr>
          <a:xfrm>
            <a:off x="5508104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Rectangle 59"/>
          <p:cNvSpPr/>
          <p:nvPr/>
        </p:nvSpPr>
        <p:spPr>
          <a:xfrm>
            <a:off x="6516216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Rectangle 60"/>
          <p:cNvSpPr/>
          <p:nvPr/>
        </p:nvSpPr>
        <p:spPr>
          <a:xfrm>
            <a:off x="7524328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Rectangle 61"/>
          <p:cNvSpPr/>
          <p:nvPr/>
        </p:nvSpPr>
        <p:spPr>
          <a:xfrm>
            <a:off x="467544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Rectangle 62"/>
          <p:cNvSpPr/>
          <p:nvPr/>
        </p:nvSpPr>
        <p:spPr>
          <a:xfrm>
            <a:off x="1475656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4" name="Rectangle 63"/>
          <p:cNvSpPr/>
          <p:nvPr/>
        </p:nvSpPr>
        <p:spPr>
          <a:xfrm>
            <a:off x="2483768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5" name="Rectangle 64"/>
          <p:cNvSpPr/>
          <p:nvPr/>
        </p:nvSpPr>
        <p:spPr>
          <a:xfrm>
            <a:off x="3491880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6" name="Rectangle 65"/>
          <p:cNvSpPr/>
          <p:nvPr/>
        </p:nvSpPr>
        <p:spPr>
          <a:xfrm>
            <a:off x="4499992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Rectangle 66"/>
          <p:cNvSpPr/>
          <p:nvPr/>
        </p:nvSpPr>
        <p:spPr>
          <a:xfrm>
            <a:off x="5508104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8" name="Rectangle 67"/>
          <p:cNvSpPr/>
          <p:nvPr/>
        </p:nvSpPr>
        <p:spPr>
          <a:xfrm>
            <a:off x="6516216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9" name="Rectangle 68"/>
          <p:cNvSpPr/>
          <p:nvPr/>
        </p:nvSpPr>
        <p:spPr>
          <a:xfrm>
            <a:off x="7524328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0" name="TextBox 69"/>
          <p:cNvSpPr txBox="1"/>
          <p:nvPr/>
        </p:nvSpPr>
        <p:spPr>
          <a:xfrm>
            <a:off x="179512" y="395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l-GR" dirty="0"/>
          </a:p>
        </p:txBody>
      </p:sp>
      <p:sp>
        <p:nvSpPr>
          <p:cNvPr id="71" name="TextBox 70"/>
          <p:cNvSpPr txBox="1"/>
          <p:nvPr/>
        </p:nvSpPr>
        <p:spPr>
          <a:xfrm>
            <a:off x="179512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l-GR" dirty="0"/>
          </a:p>
        </p:txBody>
      </p:sp>
      <p:sp>
        <p:nvSpPr>
          <p:cNvPr id="72" name="TextBox 71"/>
          <p:cNvSpPr txBox="1"/>
          <p:nvPr/>
        </p:nvSpPr>
        <p:spPr>
          <a:xfrm>
            <a:off x="179512" y="2051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l-GR" dirty="0"/>
          </a:p>
        </p:txBody>
      </p:sp>
      <p:sp>
        <p:nvSpPr>
          <p:cNvPr id="73" name="TextBox 72"/>
          <p:cNvSpPr txBox="1"/>
          <p:nvPr/>
        </p:nvSpPr>
        <p:spPr>
          <a:xfrm>
            <a:off x="179512" y="2843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l-GR" dirty="0"/>
          </a:p>
        </p:txBody>
      </p:sp>
      <p:sp>
        <p:nvSpPr>
          <p:cNvPr id="74" name="TextBox 73"/>
          <p:cNvSpPr txBox="1"/>
          <p:nvPr/>
        </p:nvSpPr>
        <p:spPr>
          <a:xfrm>
            <a:off x="179512" y="3645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l-GR" dirty="0"/>
          </a:p>
        </p:txBody>
      </p:sp>
      <p:sp>
        <p:nvSpPr>
          <p:cNvPr id="75" name="TextBox 74"/>
          <p:cNvSpPr txBox="1"/>
          <p:nvPr/>
        </p:nvSpPr>
        <p:spPr>
          <a:xfrm>
            <a:off x="172270" y="4437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l-GR" dirty="0"/>
          </a:p>
        </p:txBody>
      </p:sp>
      <p:sp>
        <p:nvSpPr>
          <p:cNvPr id="76" name="TextBox 75"/>
          <p:cNvSpPr txBox="1"/>
          <p:nvPr/>
        </p:nvSpPr>
        <p:spPr>
          <a:xfrm>
            <a:off x="17951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77" name="TextBox 76"/>
          <p:cNvSpPr txBox="1"/>
          <p:nvPr/>
        </p:nvSpPr>
        <p:spPr>
          <a:xfrm>
            <a:off x="179512" y="602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l-GR" dirty="0"/>
          </a:p>
        </p:txBody>
      </p:sp>
      <p:sp>
        <p:nvSpPr>
          <p:cNvPr id="80" name="Oval 79"/>
          <p:cNvSpPr/>
          <p:nvPr/>
        </p:nvSpPr>
        <p:spPr>
          <a:xfrm>
            <a:off x="1916705" y="4565449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1" name="Oval 80"/>
          <p:cNvSpPr/>
          <p:nvPr/>
        </p:nvSpPr>
        <p:spPr>
          <a:xfrm>
            <a:off x="1916705" y="2971981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2" name="Oval 81"/>
          <p:cNvSpPr/>
          <p:nvPr/>
        </p:nvSpPr>
        <p:spPr>
          <a:xfrm>
            <a:off x="2924817" y="5357537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3" name="Oval 82"/>
          <p:cNvSpPr/>
          <p:nvPr/>
        </p:nvSpPr>
        <p:spPr>
          <a:xfrm>
            <a:off x="4815027" y="5352891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4" name="Oval 83"/>
          <p:cNvSpPr/>
          <p:nvPr/>
        </p:nvSpPr>
        <p:spPr>
          <a:xfrm>
            <a:off x="5949153" y="4560803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5" name="Oval 84"/>
          <p:cNvSpPr/>
          <p:nvPr/>
        </p:nvSpPr>
        <p:spPr>
          <a:xfrm>
            <a:off x="5949153" y="2971981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6" name="Oval 85"/>
          <p:cNvSpPr/>
          <p:nvPr/>
        </p:nvSpPr>
        <p:spPr>
          <a:xfrm>
            <a:off x="4941041" y="2297197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7" name="Oval 86"/>
          <p:cNvSpPr/>
          <p:nvPr/>
        </p:nvSpPr>
        <p:spPr>
          <a:xfrm>
            <a:off x="2924817" y="2184539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88" name="Picture 11" descr="C:\Users\george\Docs_&amp;_Dev\mathimata\OO_programing\xeimerino_2010-2011\knight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87" y="3519547"/>
            <a:ext cx="605098" cy="65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534744" y="-36676"/>
            <a:ext cx="85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a</a:t>
            </a:r>
            <a:r>
              <a:rPr lang="en-US" dirty="0"/>
              <a:t> </a:t>
            </a:r>
            <a:r>
              <a:rPr lang="en-US" dirty="0" smtClean="0"/>
              <a:t>                b              c                d               e                f                 g                  h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8325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6516052"/>
            <a:ext cx="178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Moves of a pawn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467544" y="260648"/>
            <a:ext cx="8064896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467544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1475656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2483768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3491880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4499992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5508104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6516216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7524328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467544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475656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2483768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3491880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/>
          <p:cNvSpPr/>
          <p:nvPr/>
        </p:nvSpPr>
        <p:spPr>
          <a:xfrm>
            <a:off x="4499992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ectangle 18"/>
          <p:cNvSpPr/>
          <p:nvPr/>
        </p:nvSpPr>
        <p:spPr>
          <a:xfrm>
            <a:off x="5508104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6516216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7524328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467544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Rectangle 22"/>
          <p:cNvSpPr/>
          <p:nvPr/>
        </p:nvSpPr>
        <p:spPr>
          <a:xfrm>
            <a:off x="1475656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Rectangle 23"/>
          <p:cNvSpPr/>
          <p:nvPr/>
        </p:nvSpPr>
        <p:spPr>
          <a:xfrm>
            <a:off x="2483768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3491880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4499992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Rectangle 26"/>
          <p:cNvSpPr/>
          <p:nvPr/>
        </p:nvSpPr>
        <p:spPr>
          <a:xfrm>
            <a:off x="5508104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ectangle 27"/>
          <p:cNvSpPr/>
          <p:nvPr/>
        </p:nvSpPr>
        <p:spPr>
          <a:xfrm>
            <a:off x="6516216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Rectangle 28"/>
          <p:cNvSpPr/>
          <p:nvPr/>
        </p:nvSpPr>
        <p:spPr>
          <a:xfrm>
            <a:off x="7524328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Rectangle 29"/>
          <p:cNvSpPr/>
          <p:nvPr/>
        </p:nvSpPr>
        <p:spPr>
          <a:xfrm>
            <a:off x="467544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Rectangle 30"/>
          <p:cNvSpPr/>
          <p:nvPr/>
        </p:nvSpPr>
        <p:spPr>
          <a:xfrm>
            <a:off x="1475656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2483768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3491880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Rectangle 33"/>
          <p:cNvSpPr/>
          <p:nvPr/>
        </p:nvSpPr>
        <p:spPr>
          <a:xfrm>
            <a:off x="4499992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Rectangle 34"/>
          <p:cNvSpPr/>
          <p:nvPr/>
        </p:nvSpPr>
        <p:spPr>
          <a:xfrm>
            <a:off x="5508104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Rectangle 35"/>
          <p:cNvSpPr/>
          <p:nvPr/>
        </p:nvSpPr>
        <p:spPr>
          <a:xfrm>
            <a:off x="6516216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Rectangle 36"/>
          <p:cNvSpPr/>
          <p:nvPr/>
        </p:nvSpPr>
        <p:spPr>
          <a:xfrm>
            <a:off x="7524328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Rectangle 37"/>
          <p:cNvSpPr/>
          <p:nvPr/>
        </p:nvSpPr>
        <p:spPr>
          <a:xfrm>
            <a:off x="467544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Rectangle 38"/>
          <p:cNvSpPr/>
          <p:nvPr/>
        </p:nvSpPr>
        <p:spPr>
          <a:xfrm>
            <a:off x="1475656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Rectangle 39"/>
          <p:cNvSpPr/>
          <p:nvPr/>
        </p:nvSpPr>
        <p:spPr>
          <a:xfrm>
            <a:off x="2483768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Rectangle 40"/>
          <p:cNvSpPr/>
          <p:nvPr/>
        </p:nvSpPr>
        <p:spPr>
          <a:xfrm>
            <a:off x="3491880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Rectangle 41"/>
          <p:cNvSpPr/>
          <p:nvPr/>
        </p:nvSpPr>
        <p:spPr>
          <a:xfrm>
            <a:off x="4499992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Rectangle 42"/>
          <p:cNvSpPr/>
          <p:nvPr/>
        </p:nvSpPr>
        <p:spPr>
          <a:xfrm>
            <a:off x="5508104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Rectangle 43"/>
          <p:cNvSpPr/>
          <p:nvPr/>
        </p:nvSpPr>
        <p:spPr>
          <a:xfrm>
            <a:off x="6516216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Rectangle 44"/>
          <p:cNvSpPr/>
          <p:nvPr/>
        </p:nvSpPr>
        <p:spPr>
          <a:xfrm>
            <a:off x="7524328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Rectangle 45"/>
          <p:cNvSpPr/>
          <p:nvPr/>
        </p:nvSpPr>
        <p:spPr>
          <a:xfrm>
            <a:off x="467544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Rectangle 46"/>
          <p:cNvSpPr/>
          <p:nvPr/>
        </p:nvSpPr>
        <p:spPr>
          <a:xfrm>
            <a:off x="1475656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Rectangle 47"/>
          <p:cNvSpPr/>
          <p:nvPr/>
        </p:nvSpPr>
        <p:spPr>
          <a:xfrm>
            <a:off x="2483768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Rectangle 48"/>
          <p:cNvSpPr/>
          <p:nvPr/>
        </p:nvSpPr>
        <p:spPr>
          <a:xfrm>
            <a:off x="3491880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Rectangle 49"/>
          <p:cNvSpPr/>
          <p:nvPr/>
        </p:nvSpPr>
        <p:spPr>
          <a:xfrm>
            <a:off x="4499992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Rectangle 50"/>
          <p:cNvSpPr/>
          <p:nvPr/>
        </p:nvSpPr>
        <p:spPr>
          <a:xfrm>
            <a:off x="5508104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Rectangle 51"/>
          <p:cNvSpPr/>
          <p:nvPr/>
        </p:nvSpPr>
        <p:spPr>
          <a:xfrm>
            <a:off x="6516216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Rectangle 52"/>
          <p:cNvSpPr/>
          <p:nvPr/>
        </p:nvSpPr>
        <p:spPr>
          <a:xfrm>
            <a:off x="7524328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4" name="Rectangle 53"/>
          <p:cNvSpPr/>
          <p:nvPr/>
        </p:nvSpPr>
        <p:spPr>
          <a:xfrm>
            <a:off x="467544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Rectangle 54"/>
          <p:cNvSpPr/>
          <p:nvPr/>
        </p:nvSpPr>
        <p:spPr>
          <a:xfrm>
            <a:off x="1475656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6" name="Rectangle 55"/>
          <p:cNvSpPr/>
          <p:nvPr/>
        </p:nvSpPr>
        <p:spPr>
          <a:xfrm>
            <a:off x="2483768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3491880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Rectangle 57"/>
          <p:cNvSpPr/>
          <p:nvPr/>
        </p:nvSpPr>
        <p:spPr>
          <a:xfrm>
            <a:off x="4499992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Rectangle 58"/>
          <p:cNvSpPr/>
          <p:nvPr/>
        </p:nvSpPr>
        <p:spPr>
          <a:xfrm>
            <a:off x="5508104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Rectangle 59"/>
          <p:cNvSpPr/>
          <p:nvPr/>
        </p:nvSpPr>
        <p:spPr>
          <a:xfrm>
            <a:off x="6516216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Rectangle 60"/>
          <p:cNvSpPr/>
          <p:nvPr/>
        </p:nvSpPr>
        <p:spPr>
          <a:xfrm>
            <a:off x="7524328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Rectangle 61"/>
          <p:cNvSpPr/>
          <p:nvPr/>
        </p:nvSpPr>
        <p:spPr>
          <a:xfrm>
            <a:off x="467544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Rectangle 62"/>
          <p:cNvSpPr/>
          <p:nvPr/>
        </p:nvSpPr>
        <p:spPr>
          <a:xfrm>
            <a:off x="1475656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4" name="Rectangle 63"/>
          <p:cNvSpPr/>
          <p:nvPr/>
        </p:nvSpPr>
        <p:spPr>
          <a:xfrm>
            <a:off x="2483768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5" name="Rectangle 64"/>
          <p:cNvSpPr/>
          <p:nvPr/>
        </p:nvSpPr>
        <p:spPr>
          <a:xfrm>
            <a:off x="3491880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6" name="Rectangle 65"/>
          <p:cNvSpPr/>
          <p:nvPr/>
        </p:nvSpPr>
        <p:spPr>
          <a:xfrm>
            <a:off x="4499992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Rectangle 66"/>
          <p:cNvSpPr/>
          <p:nvPr/>
        </p:nvSpPr>
        <p:spPr>
          <a:xfrm>
            <a:off x="5508104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8" name="Rectangle 67"/>
          <p:cNvSpPr/>
          <p:nvPr/>
        </p:nvSpPr>
        <p:spPr>
          <a:xfrm>
            <a:off x="6516216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9" name="Rectangle 68"/>
          <p:cNvSpPr/>
          <p:nvPr/>
        </p:nvSpPr>
        <p:spPr>
          <a:xfrm>
            <a:off x="7524328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0" name="TextBox 69"/>
          <p:cNvSpPr txBox="1"/>
          <p:nvPr/>
        </p:nvSpPr>
        <p:spPr>
          <a:xfrm>
            <a:off x="179512" y="395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l-GR" dirty="0"/>
          </a:p>
        </p:txBody>
      </p:sp>
      <p:sp>
        <p:nvSpPr>
          <p:cNvPr id="71" name="TextBox 70"/>
          <p:cNvSpPr txBox="1"/>
          <p:nvPr/>
        </p:nvSpPr>
        <p:spPr>
          <a:xfrm>
            <a:off x="179512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l-GR" dirty="0"/>
          </a:p>
        </p:txBody>
      </p:sp>
      <p:sp>
        <p:nvSpPr>
          <p:cNvPr id="72" name="TextBox 71"/>
          <p:cNvSpPr txBox="1"/>
          <p:nvPr/>
        </p:nvSpPr>
        <p:spPr>
          <a:xfrm>
            <a:off x="179512" y="2051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l-GR" dirty="0"/>
          </a:p>
        </p:txBody>
      </p:sp>
      <p:sp>
        <p:nvSpPr>
          <p:cNvPr id="73" name="TextBox 72"/>
          <p:cNvSpPr txBox="1"/>
          <p:nvPr/>
        </p:nvSpPr>
        <p:spPr>
          <a:xfrm>
            <a:off x="179512" y="2843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l-GR" dirty="0"/>
          </a:p>
        </p:txBody>
      </p:sp>
      <p:sp>
        <p:nvSpPr>
          <p:cNvPr id="74" name="TextBox 73"/>
          <p:cNvSpPr txBox="1"/>
          <p:nvPr/>
        </p:nvSpPr>
        <p:spPr>
          <a:xfrm>
            <a:off x="179512" y="3645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l-GR" dirty="0"/>
          </a:p>
        </p:txBody>
      </p:sp>
      <p:sp>
        <p:nvSpPr>
          <p:cNvPr id="75" name="TextBox 74"/>
          <p:cNvSpPr txBox="1"/>
          <p:nvPr/>
        </p:nvSpPr>
        <p:spPr>
          <a:xfrm>
            <a:off x="172270" y="4437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l-GR" dirty="0"/>
          </a:p>
        </p:txBody>
      </p:sp>
      <p:sp>
        <p:nvSpPr>
          <p:cNvPr id="76" name="TextBox 75"/>
          <p:cNvSpPr txBox="1"/>
          <p:nvPr/>
        </p:nvSpPr>
        <p:spPr>
          <a:xfrm>
            <a:off x="17951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77" name="TextBox 76"/>
          <p:cNvSpPr txBox="1"/>
          <p:nvPr/>
        </p:nvSpPr>
        <p:spPr>
          <a:xfrm>
            <a:off x="179512" y="602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l-GR" dirty="0"/>
          </a:p>
        </p:txBody>
      </p:sp>
      <p:sp>
        <p:nvSpPr>
          <p:cNvPr id="81" name="Oval 80"/>
          <p:cNvSpPr/>
          <p:nvPr/>
        </p:nvSpPr>
        <p:spPr>
          <a:xfrm>
            <a:off x="1916705" y="2971981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4" name="Oval 83"/>
          <p:cNvSpPr/>
          <p:nvPr/>
        </p:nvSpPr>
        <p:spPr>
          <a:xfrm>
            <a:off x="5949153" y="4560803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5" name="Oval 84"/>
          <p:cNvSpPr/>
          <p:nvPr/>
        </p:nvSpPr>
        <p:spPr>
          <a:xfrm>
            <a:off x="5949153" y="3768715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7" name="Oval 86"/>
          <p:cNvSpPr/>
          <p:nvPr/>
        </p:nvSpPr>
        <p:spPr>
          <a:xfrm>
            <a:off x="4993056" y="600363"/>
            <a:ext cx="126014" cy="112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89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310" y="3534301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646" y="1162683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758" y="5123123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851920" y="4046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endParaRPr lang="el-G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89630" y="4046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endParaRPr lang="el-G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43808" y="27513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endParaRPr lang="el-G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77062" y="27513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endParaRPr lang="el-G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09510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endParaRPr lang="el-G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897742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endParaRPr lang="el-G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4744" y="-36676"/>
            <a:ext cx="85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a</a:t>
            </a:r>
            <a:r>
              <a:rPr lang="en-US" dirty="0"/>
              <a:t> </a:t>
            </a:r>
            <a:r>
              <a:rPr lang="en-US" dirty="0" smtClean="0"/>
              <a:t>                b              c                d               e                f                 g                  h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2732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2428885"/>
            <a:ext cx="34025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UI Workflows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9857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16632"/>
            <a:ext cx="8064896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467544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1475656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2483768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3491880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4499992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/>
          <p:cNvSpPr/>
          <p:nvPr/>
        </p:nvSpPr>
        <p:spPr>
          <a:xfrm>
            <a:off x="5508104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ectangle 18"/>
          <p:cNvSpPr/>
          <p:nvPr/>
        </p:nvSpPr>
        <p:spPr>
          <a:xfrm>
            <a:off x="6516216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7524328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467544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1475656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Rectangle 22"/>
          <p:cNvSpPr/>
          <p:nvPr/>
        </p:nvSpPr>
        <p:spPr>
          <a:xfrm>
            <a:off x="2483768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Rectangle 23"/>
          <p:cNvSpPr/>
          <p:nvPr/>
        </p:nvSpPr>
        <p:spPr>
          <a:xfrm>
            <a:off x="3491880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4499992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5508104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Rectangle 26"/>
          <p:cNvSpPr/>
          <p:nvPr/>
        </p:nvSpPr>
        <p:spPr>
          <a:xfrm>
            <a:off x="6516216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ectangle 27"/>
          <p:cNvSpPr/>
          <p:nvPr/>
        </p:nvSpPr>
        <p:spPr>
          <a:xfrm>
            <a:off x="7524328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Rectangle 28"/>
          <p:cNvSpPr/>
          <p:nvPr/>
        </p:nvSpPr>
        <p:spPr>
          <a:xfrm>
            <a:off x="467544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Rectangle 29"/>
          <p:cNvSpPr/>
          <p:nvPr/>
        </p:nvSpPr>
        <p:spPr>
          <a:xfrm>
            <a:off x="1475656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Rectangle 30"/>
          <p:cNvSpPr/>
          <p:nvPr/>
        </p:nvSpPr>
        <p:spPr>
          <a:xfrm>
            <a:off x="2483768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3491880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4499992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Rectangle 33"/>
          <p:cNvSpPr/>
          <p:nvPr/>
        </p:nvSpPr>
        <p:spPr>
          <a:xfrm>
            <a:off x="5508104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Rectangle 34"/>
          <p:cNvSpPr/>
          <p:nvPr/>
        </p:nvSpPr>
        <p:spPr>
          <a:xfrm>
            <a:off x="6516216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Rectangle 35"/>
          <p:cNvSpPr/>
          <p:nvPr/>
        </p:nvSpPr>
        <p:spPr>
          <a:xfrm>
            <a:off x="7524328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Rectangle 36"/>
          <p:cNvSpPr/>
          <p:nvPr/>
        </p:nvSpPr>
        <p:spPr>
          <a:xfrm>
            <a:off x="467544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Rectangle 37"/>
          <p:cNvSpPr/>
          <p:nvPr/>
        </p:nvSpPr>
        <p:spPr>
          <a:xfrm>
            <a:off x="1475656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Rectangle 38"/>
          <p:cNvSpPr/>
          <p:nvPr/>
        </p:nvSpPr>
        <p:spPr>
          <a:xfrm>
            <a:off x="2483768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Rectangle 39"/>
          <p:cNvSpPr/>
          <p:nvPr/>
        </p:nvSpPr>
        <p:spPr>
          <a:xfrm>
            <a:off x="3491880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Rectangle 40"/>
          <p:cNvSpPr/>
          <p:nvPr/>
        </p:nvSpPr>
        <p:spPr>
          <a:xfrm>
            <a:off x="4499992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Rectangle 41"/>
          <p:cNvSpPr/>
          <p:nvPr/>
        </p:nvSpPr>
        <p:spPr>
          <a:xfrm>
            <a:off x="5508104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Rectangle 42"/>
          <p:cNvSpPr/>
          <p:nvPr/>
        </p:nvSpPr>
        <p:spPr>
          <a:xfrm>
            <a:off x="6516216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Rectangle 43"/>
          <p:cNvSpPr/>
          <p:nvPr/>
        </p:nvSpPr>
        <p:spPr>
          <a:xfrm>
            <a:off x="7524328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Rectangle 44"/>
          <p:cNvSpPr/>
          <p:nvPr/>
        </p:nvSpPr>
        <p:spPr>
          <a:xfrm>
            <a:off x="467544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Rectangle 45"/>
          <p:cNvSpPr/>
          <p:nvPr/>
        </p:nvSpPr>
        <p:spPr>
          <a:xfrm>
            <a:off x="1475656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Rectangle 46"/>
          <p:cNvSpPr/>
          <p:nvPr/>
        </p:nvSpPr>
        <p:spPr>
          <a:xfrm>
            <a:off x="2483768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Rectangle 47"/>
          <p:cNvSpPr/>
          <p:nvPr/>
        </p:nvSpPr>
        <p:spPr>
          <a:xfrm>
            <a:off x="3491880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Rectangle 48"/>
          <p:cNvSpPr/>
          <p:nvPr/>
        </p:nvSpPr>
        <p:spPr>
          <a:xfrm>
            <a:off x="4499992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Rectangle 49"/>
          <p:cNvSpPr/>
          <p:nvPr/>
        </p:nvSpPr>
        <p:spPr>
          <a:xfrm>
            <a:off x="5508104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Rectangle 50"/>
          <p:cNvSpPr/>
          <p:nvPr/>
        </p:nvSpPr>
        <p:spPr>
          <a:xfrm>
            <a:off x="6516216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Rectangle 51"/>
          <p:cNvSpPr/>
          <p:nvPr/>
        </p:nvSpPr>
        <p:spPr>
          <a:xfrm>
            <a:off x="7524328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Rectangle 52"/>
          <p:cNvSpPr/>
          <p:nvPr/>
        </p:nvSpPr>
        <p:spPr>
          <a:xfrm>
            <a:off x="467544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4" name="Rectangle 53"/>
          <p:cNvSpPr/>
          <p:nvPr/>
        </p:nvSpPr>
        <p:spPr>
          <a:xfrm>
            <a:off x="1475656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Rectangle 54"/>
          <p:cNvSpPr/>
          <p:nvPr/>
        </p:nvSpPr>
        <p:spPr>
          <a:xfrm>
            <a:off x="2483768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6" name="Rectangle 55"/>
          <p:cNvSpPr/>
          <p:nvPr/>
        </p:nvSpPr>
        <p:spPr>
          <a:xfrm>
            <a:off x="3491880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4499992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Rectangle 57"/>
          <p:cNvSpPr/>
          <p:nvPr/>
        </p:nvSpPr>
        <p:spPr>
          <a:xfrm>
            <a:off x="5508104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Rectangle 58"/>
          <p:cNvSpPr/>
          <p:nvPr/>
        </p:nvSpPr>
        <p:spPr>
          <a:xfrm>
            <a:off x="6516216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Rectangle 59"/>
          <p:cNvSpPr/>
          <p:nvPr/>
        </p:nvSpPr>
        <p:spPr>
          <a:xfrm>
            <a:off x="7524328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Rectangle 60"/>
          <p:cNvSpPr/>
          <p:nvPr/>
        </p:nvSpPr>
        <p:spPr>
          <a:xfrm>
            <a:off x="467544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Rectangle 61"/>
          <p:cNvSpPr/>
          <p:nvPr/>
        </p:nvSpPr>
        <p:spPr>
          <a:xfrm>
            <a:off x="1475656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Rectangle 62"/>
          <p:cNvSpPr/>
          <p:nvPr/>
        </p:nvSpPr>
        <p:spPr>
          <a:xfrm>
            <a:off x="2483768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4" name="Rectangle 63"/>
          <p:cNvSpPr/>
          <p:nvPr/>
        </p:nvSpPr>
        <p:spPr>
          <a:xfrm>
            <a:off x="3491880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5" name="Rectangle 64"/>
          <p:cNvSpPr/>
          <p:nvPr/>
        </p:nvSpPr>
        <p:spPr>
          <a:xfrm>
            <a:off x="4499992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6" name="Rectangle 65"/>
          <p:cNvSpPr/>
          <p:nvPr/>
        </p:nvSpPr>
        <p:spPr>
          <a:xfrm>
            <a:off x="5508104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Rectangle 66"/>
          <p:cNvSpPr/>
          <p:nvPr/>
        </p:nvSpPr>
        <p:spPr>
          <a:xfrm>
            <a:off x="6516216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8" name="Rectangle 67"/>
          <p:cNvSpPr/>
          <p:nvPr/>
        </p:nvSpPr>
        <p:spPr>
          <a:xfrm>
            <a:off x="7524328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9" name="Rectangle 68"/>
          <p:cNvSpPr/>
          <p:nvPr/>
        </p:nvSpPr>
        <p:spPr>
          <a:xfrm>
            <a:off x="467544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0" name="Rectangle 69"/>
          <p:cNvSpPr/>
          <p:nvPr/>
        </p:nvSpPr>
        <p:spPr>
          <a:xfrm>
            <a:off x="1475656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1" name="Rectangle 70"/>
          <p:cNvSpPr/>
          <p:nvPr/>
        </p:nvSpPr>
        <p:spPr>
          <a:xfrm>
            <a:off x="2483768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2" name="Rectangle 71"/>
          <p:cNvSpPr/>
          <p:nvPr/>
        </p:nvSpPr>
        <p:spPr>
          <a:xfrm>
            <a:off x="3491880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3" name="Rectangle 72"/>
          <p:cNvSpPr/>
          <p:nvPr/>
        </p:nvSpPr>
        <p:spPr>
          <a:xfrm>
            <a:off x="4499992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4" name="Rectangle 73"/>
          <p:cNvSpPr/>
          <p:nvPr/>
        </p:nvSpPr>
        <p:spPr>
          <a:xfrm>
            <a:off x="5508104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5" name="Rectangle 74"/>
          <p:cNvSpPr/>
          <p:nvPr/>
        </p:nvSpPr>
        <p:spPr>
          <a:xfrm>
            <a:off x="6516216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6" name="Rectangle 75"/>
          <p:cNvSpPr/>
          <p:nvPr/>
        </p:nvSpPr>
        <p:spPr>
          <a:xfrm>
            <a:off x="7524328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7" name="TextBox 76"/>
          <p:cNvSpPr txBox="1"/>
          <p:nvPr/>
        </p:nvSpPr>
        <p:spPr>
          <a:xfrm>
            <a:off x="3235565" y="6488668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setup: Game started</a:t>
            </a:r>
            <a:endParaRPr lang="el-GR" dirty="0"/>
          </a:p>
        </p:txBody>
      </p:sp>
      <p:pic>
        <p:nvPicPr>
          <p:cNvPr id="80" name="Picture 6" descr="C:\Users\george\Docs_&amp;_Dev\mathimata\OO_programing\xeimerino_2010-2011\pyrgos_bl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6" y="231688"/>
            <a:ext cx="4572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74461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32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44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56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80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93574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47314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56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68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80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047314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5" descr="C:\Users\george\Docs_&amp;_Dev\mathimata\OO_programing\xeimerino_2010-2011\pyrgos_whit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2" y="5766779"/>
            <a:ext cx="4953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5" descr="C:\Users\george\Docs_&amp;_Dev\mathimata\OO_programing\xeimerino_2010-2011\pyrgos_whit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66779"/>
            <a:ext cx="4953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6" descr="C:\Users\george\Docs_&amp;_Dev\mathimata\OO_programing\xeimerino_2010-2011\pyrgos_bl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02729"/>
            <a:ext cx="4572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" descr="C:\Users\george\Docs_&amp;_Dev\mathimata\OO_programing\xeimerino_2010-2011\knight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85" y="5696160"/>
            <a:ext cx="605098" cy="65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" descr="C:\Users\george\Docs_&amp;_Dev\mathimata\OO_programing\xeimerino_2010-2011\knight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93" y="5696160"/>
            <a:ext cx="605098" cy="65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2" descr="C:\Users\george\Docs_&amp;_Dev\mathimata\OO_programing\xeimerino_2010-2011\knight_bla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61" y="212101"/>
            <a:ext cx="56228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2" descr="C:\Users\george\Docs_&amp;_Dev\mathimata\OO_programing\xeimerino_2010-2011\knight_bla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8640"/>
            <a:ext cx="56228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1" descr="C:\Users\george\Docs_&amp;_Dev\mathimata\OO_programing\xeimerino_2010-2011\bishop_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774" y="5766779"/>
            <a:ext cx="537344" cy="5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1" descr="C:\Users\george\Docs_&amp;_Dev\mathimata\OO_programing\xeimerino_2010-2011\bishop_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110" y="5767288"/>
            <a:ext cx="537344" cy="5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3" descr="C:\Users\george\Docs_&amp;_Dev\mathimata\OO_programing\xeimerino_2010-2011\bishop_bla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498" y="207561"/>
            <a:ext cx="551408" cy="59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3" descr="C:\Users\george\Docs_&amp;_Dev\mathimata\OO_programing\xeimerino_2010-2011\bishop_bla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56" y="174601"/>
            <a:ext cx="551408" cy="59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4" descr="C:\Users\george\Docs_&amp;_Dev\mathimata\OO_programing\xeimerino_2010-2011\king_whit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50" y="5766779"/>
            <a:ext cx="603639" cy="59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5" descr="C:\Users\george\Docs_&amp;_Dev\mathimata\OO_programing\xeimerino_2010-2011\king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20" y="212101"/>
            <a:ext cx="625056" cy="62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13" descr="C:\Users\george\Docs_&amp;_Dev\mathimata\OO_programing\xeimerino_2010-2011\queen_whit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11" y="5758519"/>
            <a:ext cx="534250" cy="5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7" descr="C:\Users\george\Docs_&amp;_Dev\mathimata\OO_programing\xeimerino_2010-2011\queen_black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520" y="300497"/>
            <a:ext cx="592831" cy="57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4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16632"/>
            <a:ext cx="8064896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467544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1475656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2483768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3491880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4499992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/>
          <p:cNvSpPr/>
          <p:nvPr/>
        </p:nvSpPr>
        <p:spPr>
          <a:xfrm>
            <a:off x="5508104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ectangle 18"/>
          <p:cNvSpPr/>
          <p:nvPr/>
        </p:nvSpPr>
        <p:spPr>
          <a:xfrm>
            <a:off x="6516216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7524328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467544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1475656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Rectangle 22"/>
          <p:cNvSpPr/>
          <p:nvPr/>
        </p:nvSpPr>
        <p:spPr>
          <a:xfrm>
            <a:off x="2483768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Rectangle 23"/>
          <p:cNvSpPr/>
          <p:nvPr/>
        </p:nvSpPr>
        <p:spPr>
          <a:xfrm>
            <a:off x="3491880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4499992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5508104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Rectangle 26"/>
          <p:cNvSpPr/>
          <p:nvPr/>
        </p:nvSpPr>
        <p:spPr>
          <a:xfrm>
            <a:off x="6516216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ectangle 27"/>
          <p:cNvSpPr/>
          <p:nvPr/>
        </p:nvSpPr>
        <p:spPr>
          <a:xfrm>
            <a:off x="7524328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Rectangle 28"/>
          <p:cNvSpPr/>
          <p:nvPr/>
        </p:nvSpPr>
        <p:spPr>
          <a:xfrm>
            <a:off x="467544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Rectangle 29"/>
          <p:cNvSpPr/>
          <p:nvPr/>
        </p:nvSpPr>
        <p:spPr>
          <a:xfrm>
            <a:off x="1475656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Rectangle 30"/>
          <p:cNvSpPr/>
          <p:nvPr/>
        </p:nvSpPr>
        <p:spPr>
          <a:xfrm>
            <a:off x="2483768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3491880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4499992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Rectangle 33"/>
          <p:cNvSpPr/>
          <p:nvPr/>
        </p:nvSpPr>
        <p:spPr>
          <a:xfrm>
            <a:off x="5508104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Rectangle 34"/>
          <p:cNvSpPr/>
          <p:nvPr/>
        </p:nvSpPr>
        <p:spPr>
          <a:xfrm>
            <a:off x="6516216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Rectangle 35"/>
          <p:cNvSpPr/>
          <p:nvPr/>
        </p:nvSpPr>
        <p:spPr>
          <a:xfrm>
            <a:off x="7524328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Rectangle 36"/>
          <p:cNvSpPr/>
          <p:nvPr/>
        </p:nvSpPr>
        <p:spPr>
          <a:xfrm>
            <a:off x="467544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Rectangle 37"/>
          <p:cNvSpPr/>
          <p:nvPr/>
        </p:nvSpPr>
        <p:spPr>
          <a:xfrm>
            <a:off x="1475656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Rectangle 38"/>
          <p:cNvSpPr/>
          <p:nvPr/>
        </p:nvSpPr>
        <p:spPr>
          <a:xfrm>
            <a:off x="2483768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Rectangle 39"/>
          <p:cNvSpPr/>
          <p:nvPr/>
        </p:nvSpPr>
        <p:spPr>
          <a:xfrm>
            <a:off x="3491880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Rectangle 40"/>
          <p:cNvSpPr/>
          <p:nvPr/>
        </p:nvSpPr>
        <p:spPr>
          <a:xfrm>
            <a:off x="4499992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Rectangle 41"/>
          <p:cNvSpPr/>
          <p:nvPr/>
        </p:nvSpPr>
        <p:spPr>
          <a:xfrm>
            <a:off x="5508104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Rectangle 42"/>
          <p:cNvSpPr/>
          <p:nvPr/>
        </p:nvSpPr>
        <p:spPr>
          <a:xfrm>
            <a:off x="6516216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Rectangle 43"/>
          <p:cNvSpPr/>
          <p:nvPr/>
        </p:nvSpPr>
        <p:spPr>
          <a:xfrm>
            <a:off x="7524328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Rectangle 44"/>
          <p:cNvSpPr/>
          <p:nvPr/>
        </p:nvSpPr>
        <p:spPr>
          <a:xfrm>
            <a:off x="467544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Rectangle 45"/>
          <p:cNvSpPr/>
          <p:nvPr/>
        </p:nvSpPr>
        <p:spPr>
          <a:xfrm>
            <a:off x="1482546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Rectangle 46"/>
          <p:cNvSpPr/>
          <p:nvPr/>
        </p:nvSpPr>
        <p:spPr>
          <a:xfrm>
            <a:off x="2483768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Rectangle 47"/>
          <p:cNvSpPr/>
          <p:nvPr/>
        </p:nvSpPr>
        <p:spPr>
          <a:xfrm>
            <a:off x="3491880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Rectangle 48"/>
          <p:cNvSpPr/>
          <p:nvPr/>
        </p:nvSpPr>
        <p:spPr>
          <a:xfrm>
            <a:off x="4499992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Rectangle 49"/>
          <p:cNvSpPr/>
          <p:nvPr/>
        </p:nvSpPr>
        <p:spPr>
          <a:xfrm>
            <a:off x="5508104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Rectangle 50"/>
          <p:cNvSpPr/>
          <p:nvPr/>
        </p:nvSpPr>
        <p:spPr>
          <a:xfrm>
            <a:off x="6516216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Rectangle 51"/>
          <p:cNvSpPr/>
          <p:nvPr/>
        </p:nvSpPr>
        <p:spPr>
          <a:xfrm>
            <a:off x="7524328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Rectangle 52"/>
          <p:cNvSpPr/>
          <p:nvPr/>
        </p:nvSpPr>
        <p:spPr>
          <a:xfrm>
            <a:off x="467544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4" name="Rectangle 53"/>
          <p:cNvSpPr/>
          <p:nvPr/>
        </p:nvSpPr>
        <p:spPr>
          <a:xfrm>
            <a:off x="1475656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Rectangle 54"/>
          <p:cNvSpPr/>
          <p:nvPr/>
        </p:nvSpPr>
        <p:spPr>
          <a:xfrm>
            <a:off x="2483768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6" name="Rectangle 55"/>
          <p:cNvSpPr/>
          <p:nvPr/>
        </p:nvSpPr>
        <p:spPr>
          <a:xfrm>
            <a:off x="3491880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4499992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Rectangle 57"/>
          <p:cNvSpPr/>
          <p:nvPr/>
        </p:nvSpPr>
        <p:spPr>
          <a:xfrm>
            <a:off x="5508104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Rectangle 58"/>
          <p:cNvSpPr/>
          <p:nvPr/>
        </p:nvSpPr>
        <p:spPr>
          <a:xfrm>
            <a:off x="6516216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Rectangle 59"/>
          <p:cNvSpPr/>
          <p:nvPr/>
        </p:nvSpPr>
        <p:spPr>
          <a:xfrm>
            <a:off x="7524328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Rectangle 60"/>
          <p:cNvSpPr/>
          <p:nvPr/>
        </p:nvSpPr>
        <p:spPr>
          <a:xfrm>
            <a:off x="467544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Rectangle 61"/>
          <p:cNvSpPr/>
          <p:nvPr/>
        </p:nvSpPr>
        <p:spPr>
          <a:xfrm>
            <a:off x="1475656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Rectangle 62"/>
          <p:cNvSpPr/>
          <p:nvPr/>
        </p:nvSpPr>
        <p:spPr>
          <a:xfrm>
            <a:off x="2483768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4" name="Rectangle 63"/>
          <p:cNvSpPr/>
          <p:nvPr/>
        </p:nvSpPr>
        <p:spPr>
          <a:xfrm>
            <a:off x="3491880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5" name="Rectangle 64"/>
          <p:cNvSpPr/>
          <p:nvPr/>
        </p:nvSpPr>
        <p:spPr>
          <a:xfrm>
            <a:off x="4499992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6" name="Rectangle 65"/>
          <p:cNvSpPr/>
          <p:nvPr/>
        </p:nvSpPr>
        <p:spPr>
          <a:xfrm>
            <a:off x="5508104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Rectangle 66"/>
          <p:cNvSpPr/>
          <p:nvPr/>
        </p:nvSpPr>
        <p:spPr>
          <a:xfrm>
            <a:off x="6516216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8" name="Rectangle 67"/>
          <p:cNvSpPr/>
          <p:nvPr/>
        </p:nvSpPr>
        <p:spPr>
          <a:xfrm>
            <a:off x="7524328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9" name="Rectangle 68"/>
          <p:cNvSpPr/>
          <p:nvPr/>
        </p:nvSpPr>
        <p:spPr>
          <a:xfrm>
            <a:off x="467544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0" name="Rectangle 69"/>
          <p:cNvSpPr/>
          <p:nvPr/>
        </p:nvSpPr>
        <p:spPr>
          <a:xfrm>
            <a:off x="1475656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1" name="Rectangle 70"/>
          <p:cNvSpPr/>
          <p:nvPr/>
        </p:nvSpPr>
        <p:spPr>
          <a:xfrm>
            <a:off x="2483768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2" name="Rectangle 71"/>
          <p:cNvSpPr/>
          <p:nvPr/>
        </p:nvSpPr>
        <p:spPr>
          <a:xfrm>
            <a:off x="3491880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3" name="Rectangle 72"/>
          <p:cNvSpPr/>
          <p:nvPr/>
        </p:nvSpPr>
        <p:spPr>
          <a:xfrm>
            <a:off x="4499992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4" name="Rectangle 73"/>
          <p:cNvSpPr/>
          <p:nvPr/>
        </p:nvSpPr>
        <p:spPr>
          <a:xfrm>
            <a:off x="5508104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5" name="Rectangle 74"/>
          <p:cNvSpPr/>
          <p:nvPr/>
        </p:nvSpPr>
        <p:spPr>
          <a:xfrm>
            <a:off x="6516216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6" name="Rectangle 75"/>
          <p:cNvSpPr/>
          <p:nvPr/>
        </p:nvSpPr>
        <p:spPr>
          <a:xfrm>
            <a:off x="7524328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7" name="TextBox 76"/>
          <p:cNvSpPr txBox="1"/>
          <p:nvPr/>
        </p:nvSpPr>
        <p:spPr>
          <a:xfrm>
            <a:off x="3203848" y="6488668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in action – Example 1</a:t>
            </a:r>
            <a:endParaRPr lang="el-GR" dirty="0"/>
          </a:p>
        </p:txBody>
      </p:sp>
      <p:pic>
        <p:nvPicPr>
          <p:cNvPr id="80" name="Picture 6" descr="C:\Users\george\Docs_&amp;_Dev\mathimata\OO_programing\xeimerino_2010-2011\pyrgos_bl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6" y="231688"/>
            <a:ext cx="4572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32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44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56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80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93574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47314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56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68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80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047314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5" descr="C:\Users\george\Docs_&amp;_Dev\mathimata\OO_programing\xeimerino_2010-2011\pyrgos_whit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2" y="5766779"/>
            <a:ext cx="4953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5" descr="C:\Users\george\Docs_&amp;_Dev\mathimata\OO_programing\xeimerino_2010-2011\pyrgos_whit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66779"/>
            <a:ext cx="4953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6" descr="C:\Users\george\Docs_&amp;_Dev\mathimata\OO_programing\xeimerino_2010-2011\pyrgos_bl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02729"/>
            <a:ext cx="4572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" descr="C:\Users\george\Docs_&amp;_Dev\mathimata\OO_programing\xeimerino_2010-2011\knight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85" y="5696160"/>
            <a:ext cx="605098" cy="65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" descr="C:\Users\george\Docs_&amp;_Dev\mathimata\OO_programing\xeimerino_2010-2011\knight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93" y="5696160"/>
            <a:ext cx="605098" cy="65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2" descr="C:\Users\george\Docs_&amp;_Dev\mathimata\OO_programing\xeimerino_2010-2011\knight_bla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61" y="212101"/>
            <a:ext cx="56228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2" descr="C:\Users\george\Docs_&amp;_Dev\mathimata\OO_programing\xeimerino_2010-2011\knight_bla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8640"/>
            <a:ext cx="56228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1" descr="C:\Users\george\Docs_&amp;_Dev\mathimata\OO_programing\xeimerino_2010-2011\bishop_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774" y="5766779"/>
            <a:ext cx="537344" cy="5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1" descr="C:\Users\george\Docs_&amp;_Dev\mathimata\OO_programing\xeimerino_2010-2011\bishop_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110" y="5767288"/>
            <a:ext cx="537344" cy="5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3" descr="C:\Users\george\Docs_&amp;_Dev\mathimata\OO_programing\xeimerino_2010-2011\bishop_bla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498" y="207561"/>
            <a:ext cx="551408" cy="59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3" descr="C:\Users\george\Docs_&amp;_Dev\mathimata\OO_programing\xeimerino_2010-2011\bishop_bla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56" y="174601"/>
            <a:ext cx="551408" cy="59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4" descr="C:\Users\george\Docs_&amp;_Dev\mathimata\OO_programing\xeimerino_2010-2011\king_whit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50" y="5766779"/>
            <a:ext cx="603639" cy="59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5" descr="C:\Users\george\Docs_&amp;_Dev\mathimata\OO_programing\xeimerino_2010-2011\king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20" y="212101"/>
            <a:ext cx="625056" cy="62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13" descr="C:\Users\george\Docs_&amp;_Dev\mathimata\OO_programing\xeimerino_2010-2011\queen_whit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11" y="5758519"/>
            <a:ext cx="534250" cy="5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7" descr="C:\Users\george\Docs_&amp;_Dev\mathimata\OO_programing\xeimerino_2010-2011\queen_black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520" y="300497"/>
            <a:ext cx="592831" cy="57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467544" y="4077072"/>
            <a:ext cx="1015002" cy="792088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5" name="Rectangle 114"/>
          <p:cNvSpPr/>
          <p:nvPr/>
        </p:nvSpPr>
        <p:spPr>
          <a:xfrm>
            <a:off x="467544" y="3284984"/>
            <a:ext cx="1008112" cy="792088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18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90" y="4974499"/>
            <a:ext cx="440804" cy="581486"/>
          </a:xfrm>
          <a:prstGeom prst="rect">
            <a:avLst/>
          </a:prstGeom>
          <a:noFill/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1477" y="3496362"/>
            <a:ext cx="4469172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Visual Effect showing brick’s available moves</a:t>
            </a:r>
            <a:endParaRPr lang="el-GR" dirty="0"/>
          </a:p>
        </p:txBody>
      </p:sp>
      <p:sp>
        <p:nvSpPr>
          <p:cNvPr id="121" name="TextBox 120"/>
          <p:cNvSpPr txBox="1"/>
          <p:nvPr/>
        </p:nvSpPr>
        <p:spPr>
          <a:xfrm>
            <a:off x="1687004" y="4310437"/>
            <a:ext cx="4533229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Visual Effect depicting currently selected brick</a:t>
            </a:r>
            <a:endParaRPr lang="el-GR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119994" y="4473116"/>
            <a:ext cx="552791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1310599" y="3712677"/>
            <a:ext cx="309073" cy="30603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4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16632"/>
            <a:ext cx="8064896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467544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1475656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2483768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3491880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4499992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/>
          <p:cNvSpPr/>
          <p:nvPr/>
        </p:nvSpPr>
        <p:spPr>
          <a:xfrm>
            <a:off x="5508104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ectangle 18"/>
          <p:cNvSpPr/>
          <p:nvPr/>
        </p:nvSpPr>
        <p:spPr>
          <a:xfrm>
            <a:off x="6516216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7524328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467544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1475656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Rectangle 22"/>
          <p:cNvSpPr/>
          <p:nvPr/>
        </p:nvSpPr>
        <p:spPr>
          <a:xfrm>
            <a:off x="2483768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Rectangle 23"/>
          <p:cNvSpPr/>
          <p:nvPr/>
        </p:nvSpPr>
        <p:spPr>
          <a:xfrm>
            <a:off x="3491880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4499992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5508104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Rectangle 26"/>
          <p:cNvSpPr/>
          <p:nvPr/>
        </p:nvSpPr>
        <p:spPr>
          <a:xfrm>
            <a:off x="6516216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ectangle 27"/>
          <p:cNvSpPr/>
          <p:nvPr/>
        </p:nvSpPr>
        <p:spPr>
          <a:xfrm>
            <a:off x="7524328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Rectangle 28"/>
          <p:cNvSpPr/>
          <p:nvPr/>
        </p:nvSpPr>
        <p:spPr>
          <a:xfrm>
            <a:off x="467544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Rectangle 29"/>
          <p:cNvSpPr/>
          <p:nvPr/>
        </p:nvSpPr>
        <p:spPr>
          <a:xfrm>
            <a:off x="1475656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Rectangle 30"/>
          <p:cNvSpPr/>
          <p:nvPr/>
        </p:nvSpPr>
        <p:spPr>
          <a:xfrm>
            <a:off x="2483768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3491880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4499992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Rectangle 33"/>
          <p:cNvSpPr/>
          <p:nvPr/>
        </p:nvSpPr>
        <p:spPr>
          <a:xfrm>
            <a:off x="5508104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Rectangle 34"/>
          <p:cNvSpPr/>
          <p:nvPr/>
        </p:nvSpPr>
        <p:spPr>
          <a:xfrm>
            <a:off x="6516216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Rectangle 35"/>
          <p:cNvSpPr/>
          <p:nvPr/>
        </p:nvSpPr>
        <p:spPr>
          <a:xfrm>
            <a:off x="7524328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Rectangle 36"/>
          <p:cNvSpPr/>
          <p:nvPr/>
        </p:nvSpPr>
        <p:spPr>
          <a:xfrm>
            <a:off x="467544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Rectangle 37"/>
          <p:cNvSpPr/>
          <p:nvPr/>
        </p:nvSpPr>
        <p:spPr>
          <a:xfrm>
            <a:off x="1475656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Rectangle 38"/>
          <p:cNvSpPr/>
          <p:nvPr/>
        </p:nvSpPr>
        <p:spPr>
          <a:xfrm>
            <a:off x="2483768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Rectangle 39"/>
          <p:cNvSpPr/>
          <p:nvPr/>
        </p:nvSpPr>
        <p:spPr>
          <a:xfrm>
            <a:off x="3491880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Rectangle 40"/>
          <p:cNvSpPr/>
          <p:nvPr/>
        </p:nvSpPr>
        <p:spPr>
          <a:xfrm>
            <a:off x="4499992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Rectangle 41"/>
          <p:cNvSpPr/>
          <p:nvPr/>
        </p:nvSpPr>
        <p:spPr>
          <a:xfrm>
            <a:off x="5508104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Rectangle 42"/>
          <p:cNvSpPr/>
          <p:nvPr/>
        </p:nvSpPr>
        <p:spPr>
          <a:xfrm>
            <a:off x="6516216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Rectangle 43"/>
          <p:cNvSpPr/>
          <p:nvPr/>
        </p:nvSpPr>
        <p:spPr>
          <a:xfrm>
            <a:off x="7524328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Rectangle 44"/>
          <p:cNvSpPr/>
          <p:nvPr/>
        </p:nvSpPr>
        <p:spPr>
          <a:xfrm>
            <a:off x="467544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Rectangle 45"/>
          <p:cNvSpPr/>
          <p:nvPr/>
        </p:nvSpPr>
        <p:spPr>
          <a:xfrm>
            <a:off x="1475656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Rectangle 46"/>
          <p:cNvSpPr/>
          <p:nvPr/>
        </p:nvSpPr>
        <p:spPr>
          <a:xfrm>
            <a:off x="2483768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Rectangle 47"/>
          <p:cNvSpPr/>
          <p:nvPr/>
        </p:nvSpPr>
        <p:spPr>
          <a:xfrm>
            <a:off x="3491880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Rectangle 48"/>
          <p:cNvSpPr/>
          <p:nvPr/>
        </p:nvSpPr>
        <p:spPr>
          <a:xfrm>
            <a:off x="4499992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Rectangle 49"/>
          <p:cNvSpPr/>
          <p:nvPr/>
        </p:nvSpPr>
        <p:spPr>
          <a:xfrm>
            <a:off x="5508104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Rectangle 50"/>
          <p:cNvSpPr/>
          <p:nvPr/>
        </p:nvSpPr>
        <p:spPr>
          <a:xfrm>
            <a:off x="6516216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Rectangle 51"/>
          <p:cNvSpPr/>
          <p:nvPr/>
        </p:nvSpPr>
        <p:spPr>
          <a:xfrm>
            <a:off x="7524328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Rectangle 52"/>
          <p:cNvSpPr/>
          <p:nvPr/>
        </p:nvSpPr>
        <p:spPr>
          <a:xfrm>
            <a:off x="467544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4" name="Rectangle 53"/>
          <p:cNvSpPr/>
          <p:nvPr/>
        </p:nvSpPr>
        <p:spPr>
          <a:xfrm>
            <a:off x="1475656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Rectangle 54"/>
          <p:cNvSpPr/>
          <p:nvPr/>
        </p:nvSpPr>
        <p:spPr>
          <a:xfrm>
            <a:off x="2483768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6" name="Rectangle 55"/>
          <p:cNvSpPr/>
          <p:nvPr/>
        </p:nvSpPr>
        <p:spPr>
          <a:xfrm>
            <a:off x="3491880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4499992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Rectangle 57"/>
          <p:cNvSpPr/>
          <p:nvPr/>
        </p:nvSpPr>
        <p:spPr>
          <a:xfrm>
            <a:off x="5508104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Rectangle 58"/>
          <p:cNvSpPr/>
          <p:nvPr/>
        </p:nvSpPr>
        <p:spPr>
          <a:xfrm>
            <a:off x="6516216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Rectangle 59"/>
          <p:cNvSpPr/>
          <p:nvPr/>
        </p:nvSpPr>
        <p:spPr>
          <a:xfrm>
            <a:off x="7524328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Rectangle 60"/>
          <p:cNvSpPr/>
          <p:nvPr/>
        </p:nvSpPr>
        <p:spPr>
          <a:xfrm>
            <a:off x="467544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Rectangle 61"/>
          <p:cNvSpPr/>
          <p:nvPr/>
        </p:nvSpPr>
        <p:spPr>
          <a:xfrm>
            <a:off x="1475656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Rectangle 62"/>
          <p:cNvSpPr/>
          <p:nvPr/>
        </p:nvSpPr>
        <p:spPr>
          <a:xfrm>
            <a:off x="2483768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4" name="Rectangle 63"/>
          <p:cNvSpPr/>
          <p:nvPr/>
        </p:nvSpPr>
        <p:spPr>
          <a:xfrm>
            <a:off x="3491880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5" name="Rectangle 64"/>
          <p:cNvSpPr/>
          <p:nvPr/>
        </p:nvSpPr>
        <p:spPr>
          <a:xfrm>
            <a:off x="4499992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6" name="Rectangle 65"/>
          <p:cNvSpPr/>
          <p:nvPr/>
        </p:nvSpPr>
        <p:spPr>
          <a:xfrm>
            <a:off x="5508104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Rectangle 66"/>
          <p:cNvSpPr/>
          <p:nvPr/>
        </p:nvSpPr>
        <p:spPr>
          <a:xfrm>
            <a:off x="6516216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8" name="Rectangle 67"/>
          <p:cNvSpPr/>
          <p:nvPr/>
        </p:nvSpPr>
        <p:spPr>
          <a:xfrm>
            <a:off x="7524328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9" name="Rectangle 68"/>
          <p:cNvSpPr/>
          <p:nvPr/>
        </p:nvSpPr>
        <p:spPr>
          <a:xfrm>
            <a:off x="467544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0" name="Rectangle 69"/>
          <p:cNvSpPr/>
          <p:nvPr/>
        </p:nvSpPr>
        <p:spPr>
          <a:xfrm>
            <a:off x="1475656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1" name="Rectangle 70"/>
          <p:cNvSpPr/>
          <p:nvPr/>
        </p:nvSpPr>
        <p:spPr>
          <a:xfrm>
            <a:off x="2483768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2" name="Rectangle 71"/>
          <p:cNvSpPr/>
          <p:nvPr/>
        </p:nvSpPr>
        <p:spPr>
          <a:xfrm>
            <a:off x="3491880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3" name="Rectangle 72"/>
          <p:cNvSpPr/>
          <p:nvPr/>
        </p:nvSpPr>
        <p:spPr>
          <a:xfrm>
            <a:off x="4499992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4" name="Rectangle 73"/>
          <p:cNvSpPr/>
          <p:nvPr/>
        </p:nvSpPr>
        <p:spPr>
          <a:xfrm>
            <a:off x="5508104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5" name="Rectangle 74"/>
          <p:cNvSpPr/>
          <p:nvPr/>
        </p:nvSpPr>
        <p:spPr>
          <a:xfrm>
            <a:off x="6516216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6" name="Rectangle 75"/>
          <p:cNvSpPr/>
          <p:nvPr/>
        </p:nvSpPr>
        <p:spPr>
          <a:xfrm>
            <a:off x="7524328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80" name="Picture 6" descr="C:\Users\george\Docs_&amp;_Dev\mathimata\OO_programing\xeimerino_2010-2011\pyrgos_bl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6" y="231688"/>
            <a:ext cx="4572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32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44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56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67" y="3384051"/>
            <a:ext cx="440804" cy="5814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80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93574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47314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01" y="2595047"/>
            <a:ext cx="440804" cy="581486"/>
          </a:xfrm>
          <a:prstGeom prst="rect">
            <a:avLst/>
          </a:prstGeom>
          <a:noFill/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68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80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047314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5" descr="C:\Users\george\Docs_&amp;_Dev\mathimata\OO_programing\xeimerino_2010-2011\pyrgos_whit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2" y="5766779"/>
            <a:ext cx="4953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5" descr="C:\Users\george\Docs_&amp;_Dev\mathimata\OO_programing\xeimerino_2010-2011\pyrgos_whit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66779"/>
            <a:ext cx="495300" cy="5810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6" descr="C:\Users\george\Docs_&amp;_Dev\mathimata\OO_programing\xeimerino_2010-2011\pyrgos_bl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02729"/>
            <a:ext cx="4572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" descr="C:\Users\george\Docs_&amp;_Dev\mathimata\OO_programing\xeimerino_2010-2011\knight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85" y="5696160"/>
            <a:ext cx="605098" cy="65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" descr="C:\Users\george\Docs_&amp;_Dev\mathimata\OO_programing\xeimerino_2010-2011\knight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93" y="5696160"/>
            <a:ext cx="605098" cy="65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2" descr="C:\Users\george\Docs_&amp;_Dev\mathimata\OO_programing\xeimerino_2010-2011\knight_bla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61" y="212101"/>
            <a:ext cx="56228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2" descr="C:\Users\george\Docs_&amp;_Dev\mathimata\OO_programing\xeimerino_2010-2011\knight_bla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8640"/>
            <a:ext cx="56228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1" descr="C:\Users\george\Docs_&amp;_Dev\mathimata\OO_programing\xeimerino_2010-2011\bishop_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774" y="5766779"/>
            <a:ext cx="537344" cy="5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1" descr="C:\Users\george\Docs_&amp;_Dev\mathimata\OO_programing\xeimerino_2010-2011\bishop_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110" y="5767288"/>
            <a:ext cx="537344" cy="5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3" descr="C:\Users\george\Docs_&amp;_Dev\mathimata\OO_programing\xeimerino_2010-2011\bishop_bla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498" y="207561"/>
            <a:ext cx="551408" cy="59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3" descr="C:\Users\george\Docs_&amp;_Dev\mathimata\OO_programing\xeimerino_2010-2011\bishop_bla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56" y="174601"/>
            <a:ext cx="551408" cy="59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4" descr="C:\Users\george\Docs_&amp;_Dev\mathimata\OO_programing\xeimerino_2010-2011\king_whit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50" y="5766779"/>
            <a:ext cx="603639" cy="59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5" descr="C:\Users\george\Docs_&amp;_Dev\mathimata\OO_programing\xeimerino_2010-2011\king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20" y="212101"/>
            <a:ext cx="625056" cy="62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13" descr="C:\Users\george\Docs_&amp;_Dev\mathimata\OO_programing\xeimerino_2010-2011\queen_whit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11" y="5758519"/>
            <a:ext cx="534250" cy="5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7" descr="C:\Users\george\Docs_&amp;_Dev\mathimata\OO_programing\xeimerino_2010-2011\queen_black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520" y="300497"/>
            <a:ext cx="592831" cy="57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114"/>
          <p:cNvSpPr/>
          <p:nvPr/>
        </p:nvSpPr>
        <p:spPr>
          <a:xfrm>
            <a:off x="3478440" y="3266729"/>
            <a:ext cx="1008112" cy="792088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1" name="TextBox 120"/>
          <p:cNvSpPr txBox="1"/>
          <p:nvPr/>
        </p:nvSpPr>
        <p:spPr>
          <a:xfrm>
            <a:off x="3275856" y="648866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in action – Example 2</a:t>
            </a:r>
            <a:endParaRPr lang="el-GR" dirty="0"/>
          </a:p>
        </p:txBody>
      </p:sp>
      <p:pic>
        <p:nvPicPr>
          <p:cNvPr id="126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74461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angle 131"/>
          <p:cNvSpPr/>
          <p:nvPr/>
        </p:nvSpPr>
        <p:spPr>
          <a:xfrm>
            <a:off x="4520816" y="3284984"/>
            <a:ext cx="1008112" cy="792088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" name="Straight Arrow Connector 2"/>
          <p:cNvCxnSpPr>
            <a:endCxn id="32" idx="2"/>
          </p:cNvCxnSpPr>
          <p:nvPr/>
        </p:nvCxnSpPr>
        <p:spPr>
          <a:xfrm>
            <a:off x="3991559" y="1304764"/>
            <a:ext cx="4377" cy="118813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95936" y="1772816"/>
            <a:ext cx="267125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l-GR" dirty="0"/>
          </a:p>
        </p:txBody>
      </p:sp>
      <p:cxnSp>
        <p:nvCxnSpPr>
          <p:cNvPr id="118" name="Straight Arrow Connector 117"/>
          <p:cNvCxnSpPr>
            <a:endCxn id="99" idx="2"/>
          </p:cNvCxnSpPr>
          <p:nvPr/>
        </p:nvCxnSpPr>
        <p:spPr>
          <a:xfrm flipH="1" flipV="1">
            <a:off x="4999669" y="3965537"/>
            <a:ext cx="1" cy="1299667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5049451" y="4507358"/>
            <a:ext cx="267125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l-GR" dirty="0"/>
          </a:p>
        </p:txBody>
      </p:sp>
      <p:cxnSp>
        <p:nvCxnSpPr>
          <p:cNvPr id="134" name="Straight Arrow Connector 133"/>
          <p:cNvCxnSpPr>
            <a:stCxn id="137" idx="5"/>
          </p:cNvCxnSpPr>
          <p:nvPr/>
        </p:nvCxnSpPr>
        <p:spPr>
          <a:xfrm>
            <a:off x="4079925" y="3158063"/>
            <a:ext cx="853084" cy="63097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06" idx="2"/>
          </p:cNvCxnSpPr>
          <p:nvPr/>
        </p:nvCxnSpPr>
        <p:spPr>
          <a:xfrm>
            <a:off x="3965303" y="3176533"/>
            <a:ext cx="17193" cy="70270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3851920" y="2973675"/>
            <a:ext cx="267125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l-GR" dirty="0"/>
          </a:p>
        </p:txBody>
      </p:sp>
      <p:sp>
        <p:nvSpPr>
          <p:cNvPr id="84" name="Freeform 83"/>
          <p:cNvSpPr/>
          <p:nvPr/>
        </p:nvSpPr>
        <p:spPr>
          <a:xfrm>
            <a:off x="3976577" y="3381153"/>
            <a:ext cx="329609" cy="148473"/>
          </a:xfrm>
          <a:custGeom>
            <a:avLst/>
            <a:gdLst>
              <a:gd name="connsiteX0" fmla="*/ 0 w 329609"/>
              <a:gd name="connsiteY0" fmla="*/ 127591 h 148473"/>
              <a:gd name="connsiteX1" fmla="*/ 233916 w 329609"/>
              <a:gd name="connsiteY1" fmla="*/ 138224 h 148473"/>
              <a:gd name="connsiteX2" fmla="*/ 329609 w 329609"/>
              <a:gd name="connsiteY2" fmla="*/ 0 h 14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609" h="148473">
                <a:moveTo>
                  <a:pt x="0" y="127591"/>
                </a:moveTo>
                <a:cubicBezTo>
                  <a:pt x="89490" y="143540"/>
                  <a:pt x="178981" y="159489"/>
                  <a:pt x="233916" y="138224"/>
                </a:cubicBezTo>
                <a:cubicBezTo>
                  <a:pt x="288851" y="116959"/>
                  <a:pt x="309230" y="58479"/>
                  <a:pt x="329609" y="0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5" name="TextBox 84"/>
          <p:cNvSpPr txBox="1"/>
          <p:nvPr/>
        </p:nvSpPr>
        <p:spPr>
          <a:xfrm>
            <a:off x="3923928" y="321297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OR</a:t>
            </a:r>
            <a:endParaRPr lang="el-GR" b="1" dirty="0"/>
          </a:p>
        </p:txBody>
      </p:sp>
      <p:sp>
        <p:nvSpPr>
          <p:cNvPr id="2" name="Rectangle 1"/>
          <p:cNvSpPr/>
          <p:nvPr/>
        </p:nvSpPr>
        <p:spPr>
          <a:xfrm>
            <a:off x="8604448" y="1304764"/>
            <a:ext cx="936104" cy="320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8" name="TextBox 127"/>
          <p:cNvSpPr txBox="1"/>
          <p:nvPr/>
        </p:nvSpPr>
        <p:spPr>
          <a:xfrm>
            <a:off x="8388424" y="908720"/>
            <a:ext cx="142218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Killed Bricks</a:t>
            </a:r>
            <a:endParaRPr lang="el-GR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796732" y="1338057"/>
            <a:ext cx="0" cy="3135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 rot="5400000">
            <a:off x="8969993" y="2579094"/>
            <a:ext cx="2050561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Chronological order</a:t>
            </a:r>
            <a:endParaRPr lang="el-GR" dirty="0"/>
          </a:p>
        </p:txBody>
      </p:sp>
      <p:pic>
        <p:nvPicPr>
          <p:cNvPr id="141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716" y="1398889"/>
            <a:ext cx="440804" cy="581486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/>
          <p:cNvSpPr/>
          <p:nvPr/>
        </p:nvSpPr>
        <p:spPr>
          <a:xfrm>
            <a:off x="-540568" y="1304764"/>
            <a:ext cx="936104" cy="320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604448" y="2204864"/>
            <a:ext cx="936104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404664"/>
            <a:ext cx="4104456" cy="86409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Structure</a:t>
            </a:r>
            <a:endParaRPr lang="el-GR" sz="4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024136"/>
            <a:ext cx="8229600" cy="50691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Analysis Phase</a:t>
            </a:r>
          </a:p>
          <a:p>
            <a:pPr lvl="1"/>
            <a:r>
              <a:rPr lang="en-US" sz="1800" i="1" dirty="0" smtClean="0"/>
              <a:t>UML class diagrams</a:t>
            </a:r>
          </a:p>
          <a:p>
            <a:pPr lvl="1"/>
            <a:r>
              <a:rPr lang="en-US" sz="1800" i="1" dirty="0" smtClean="0"/>
              <a:t>Detailed textual Report</a:t>
            </a:r>
          </a:p>
          <a:p>
            <a:r>
              <a:rPr lang="en-US" sz="2000" b="1" dirty="0" smtClean="0"/>
              <a:t>Implementation Phase - 1</a:t>
            </a:r>
          </a:p>
          <a:p>
            <a:pPr lvl="1"/>
            <a:r>
              <a:rPr lang="en-US" sz="1800" i="1" dirty="0" smtClean="0"/>
              <a:t>UML class diagrams</a:t>
            </a:r>
          </a:p>
          <a:p>
            <a:pPr lvl="1"/>
            <a:r>
              <a:rPr lang="en-US" sz="1800" i="1" dirty="0" smtClean="0"/>
              <a:t>Detailed report</a:t>
            </a:r>
          </a:p>
          <a:p>
            <a:pPr lvl="1"/>
            <a:r>
              <a:rPr lang="en-US" sz="1800" i="1" dirty="0" smtClean="0"/>
              <a:t>Javadoc</a:t>
            </a:r>
          </a:p>
          <a:p>
            <a:pPr lvl="1"/>
            <a:r>
              <a:rPr lang="en-US" sz="1800" i="1" dirty="0" smtClean="0"/>
              <a:t>Source code</a:t>
            </a:r>
          </a:p>
          <a:p>
            <a:pPr lvl="1"/>
            <a:r>
              <a:rPr lang="en-US" sz="1800" i="1" dirty="0" smtClean="0"/>
              <a:t>Executable (with execution details</a:t>
            </a:r>
            <a:r>
              <a:rPr lang="en-US" sz="2400" i="1" dirty="0" smtClean="0"/>
              <a:t>)</a:t>
            </a:r>
          </a:p>
          <a:p>
            <a:r>
              <a:rPr lang="en-US" sz="2000" b="1" dirty="0" smtClean="0"/>
              <a:t>Implementation Phase - 2</a:t>
            </a:r>
          </a:p>
          <a:p>
            <a:pPr lvl="1"/>
            <a:r>
              <a:rPr lang="en-US" sz="1800" i="1" dirty="0" smtClean="0"/>
              <a:t>Same as phase – 1</a:t>
            </a:r>
          </a:p>
          <a:p>
            <a:pPr lvl="1"/>
            <a:r>
              <a:rPr lang="en-US" sz="1800" i="1" dirty="0" smtClean="0"/>
              <a:t>Detailed documentation of potential variations between phase 1 and 2</a:t>
            </a:r>
          </a:p>
          <a:p>
            <a:r>
              <a:rPr lang="en-US" sz="2200" b="1" dirty="0" smtClean="0"/>
              <a:t>Oral examination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36493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16632"/>
            <a:ext cx="8064896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467544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1475656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2483768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3491880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4499992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/>
          <p:cNvSpPr/>
          <p:nvPr/>
        </p:nvSpPr>
        <p:spPr>
          <a:xfrm>
            <a:off x="5508104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ectangle 18"/>
          <p:cNvSpPr/>
          <p:nvPr/>
        </p:nvSpPr>
        <p:spPr>
          <a:xfrm>
            <a:off x="6516216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7524328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467544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1475656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Rectangle 22"/>
          <p:cNvSpPr/>
          <p:nvPr/>
        </p:nvSpPr>
        <p:spPr>
          <a:xfrm>
            <a:off x="2483768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Rectangle 23"/>
          <p:cNvSpPr/>
          <p:nvPr/>
        </p:nvSpPr>
        <p:spPr>
          <a:xfrm>
            <a:off x="3491880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4499992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5508104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Rectangle 26"/>
          <p:cNvSpPr/>
          <p:nvPr/>
        </p:nvSpPr>
        <p:spPr>
          <a:xfrm>
            <a:off x="6516216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ectangle 27"/>
          <p:cNvSpPr/>
          <p:nvPr/>
        </p:nvSpPr>
        <p:spPr>
          <a:xfrm>
            <a:off x="7524328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Rectangle 28"/>
          <p:cNvSpPr/>
          <p:nvPr/>
        </p:nvSpPr>
        <p:spPr>
          <a:xfrm>
            <a:off x="467544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Rectangle 29"/>
          <p:cNvSpPr/>
          <p:nvPr/>
        </p:nvSpPr>
        <p:spPr>
          <a:xfrm>
            <a:off x="1475656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Rectangle 30"/>
          <p:cNvSpPr/>
          <p:nvPr/>
        </p:nvSpPr>
        <p:spPr>
          <a:xfrm>
            <a:off x="2483768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3491880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4499992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Rectangle 33"/>
          <p:cNvSpPr/>
          <p:nvPr/>
        </p:nvSpPr>
        <p:spPr>
          <a:xfrm>
            <a:off x="5508104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Rectangle 34"/>
          <p:cNvSpPr/>
          <p:nvPr/>
        </p:nvSpPr>
        <p:spPr>
          <a:xfrm>
            <a:off x="6516216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Rectangle 35"/>
          <p:cNvSpPr/>
          <p:nvPr/>
        </p:nvSpPr>
        <p:spPr>
          <a:xfrm>
            <a:off x="7524328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Rectangle 36"/>
          <p:cNvSpPr/>
          <p:nvPr/>
        </p:nvSpPr>
        <p:spPr>
          <a:xfrm>
            <a:off x="467544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Rectangle 37"/>
          <p:cNvSpPr/>
          <p:nvPr/>
        </p:nvSpPr>
        <p:spPr>
          <a:xfrm>
            <a:off x="1475656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Rectangle 38"/>
          <p:cNvSpPr/>
          <p:nvPr/>
        </p:nvSpPr>
        <p:spPr>
          <a:xfrm>
            <a:off x="2483768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Rectangle 39"/>
          <p:cNvSpPr/>
          <p:nvPr/>
        </p:nvSpPr>
        <p:spPr>
          <a:xfrm>
            <a:off x="3491880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Rectangle 40"/>
          <p:cNvSpPr/>
          <p:nvPr/>
        </p:nvSpPr>
        <p:spPr>
          <a:xfrm>
            <a:off x="4499992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Rectangle 41"/>
          <p:cNvSpPr/>
          <p:nvPr/>
        </p:nvSpPr>
        <p:spPr>
          <a:xfrm>
            <a:off x="5508104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Rectangle 42"/>
          <p:cNvSpPr/>
          <p:nvPr/>
        </p:nvSpPr>
        <p:spPr>
          <a:xfrm>
            <a:off x="6516216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Rectangle 43"/>
          <p:cNvSpPr/>
          <p:nvPr/>
        </p:nvSpPr>
        <p:spPr>
          <a:xfrm>
            <a:off x="7524328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Rectangle 44"/>
          <p:cNvSpPr/>
          <p:nvPr/>
        </p:nvSpPr>
        <p:spPr>
          <a:xfrm>
            <a:off x="467544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Rectangle 45"/>
          <p:cNvSpPr/>
          <p:nvPr/>
        </p:nvSpPr>
        <p:spPr>
          <a:xfrm>
            <a:off x="1475656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Rectangle 46"/>
          <p:cNvSpPr/>
          <p:nvPr/>
        </p:nvSpPr>
        <p:spPr>
          <a:xfrm>
            <a:off x="2483768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Rectangle 47"/>
          <p:cNvSpPr/>
          <p:nvPr/>
        </p:nvSpPr>
        <p:spPr>
          <a:xfrm>
            <a:off x="3491880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Rectangle 48"/>
          <p:cNvSpPr/>
          <p:nvPr/>
        </p:nvSpPr>
        <p:spPr>
          <a:xfrm>
            <a:off x="4499992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Rectangle 49"/>
          <p:cNvSpPr/>
          <p:nvPr/>
        </p:nvSpPr>
        <p:spPr>
          <a:xfrm>
            <a:off x="5508104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Rectangle 50"/>
          <p:cNvSpPr/>
          <p:nvPr/>
        </p:nvSpPr>
        <p:spPr>
          <a:xfrm>
            <a:off x="6516216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Rectangle 51"/>
          <p:cNvSpPr/>
          <p:nvPr/>
        </p:nvSpPr>
        <p:spPr>
          <a:xfrm>
            <a:off x="7524328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Rectangle 52"/>
          <p:cNvSpPr/>
          <p:nvPr/>
        </p:nvSpPr>
        <p:spPr>
          <a:xfrm>
            <a:off x="467544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4" name="Rectangle 53"/>
          <p:cNvSpPr/>
          <p:nvPr/>
        </p:nvSpPr>
        <p:spPr>
          <a:xfrm>
            <a:off x="1475656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Rectangle 54"/>
          <p:cNvSpPr/>
          <p:nvPr/>
        </p:nvSpPr>
        <p:spPr>
          <a:xfrm>
            <a:off x="2483768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6" name="Rectangle 55"/>
          <p:cNvSpPr/>
          <p:nvPr/>
        </p:nvSpPr>
        <p:spPr>
          <a:xfrm>
            <a:off x="3491880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4499992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Rectangle 57"/>
          <p:cNvSpPr/>
          <p:nvPr/>
        </p:nvSpPr>
        <p:spPr>
          <a:xfrm>
            <a:off x="5508104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Rectangle 58"/>
          <p:cNvSpPr/>
          <p:nvPr/>
        </p:nvSpPr>
        <p:spPr>
          <a:xfrm>
            <a:off x="6516216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Rectangle 59"/>
          <p:cNvSpPr/>
          <p:nvPr/>
        </p:nvSpPr>
        <p:spPr>
          <a:xfrm>
            <a:off x="7524328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Rectangle 60"/>
          <p:cNvSpPr/>
          <p:nvPr/>
        </p:nvSpPr>
        <p:spPr>
          <a:xfrm>
            <a:off x="467544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Rectangle 61"/>
          <p:cNvSpPr/>
          <p:nvPr/>
        </p:nvSpPr>
        <p:spPr>
          <a:xfrm>
            <a:off x="1475656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Rectangle 62"/>
          <p:cNvSpPr/>
          <p:nvPr/>
        </p:nvSpPr>
        <p:spPr>
          <a:xfrm>
            <a:off x="2483768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4" name="Rectangle 63"/>
          <p:cNvSpPr/>
          <p:nvPr/>
        </p:nvSpPr>
        <p:spPr>
          <a:xfrm>
            <a:off x="3491880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5" name="Rectangle 64"/>
          <p:cNvSpPr/>
          <p:nvPr/>
        </p:nvSpPr>
        <p:spPr>
          <a:xfrm>
            <a:off x="4499992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6" name="Rectangle 65"/>
          <p:cNvSpPr/>
          <p:nvPr/>
        </p:nvSpPr>
        <p:spPr>
          <a:xfrm>
            <a:off x="5508104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Rectangle 66"/>
          <p:cNvSpPr/>
          <p:nvPr/>
        </p:nvSpPr>
        <p:spPr>
          <a:xfrm>
            <a:off x="6516216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8" name="Rectangle 67"/>
          <p:cNvSpPr/>
          <p:nvPr/>
        </p:nvSpPr>
        <p:spPr>
          <a:xfrm>
            <a:off x="7524328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9" name="Rectangle 68"/>
          <p:cNvSpPr/>
          <p:nvPr/>
        </p:nvSpPr>
        <p:spPr>
          <a:xfrm>
            <a:off x="467544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0" name="Rectangle 69"/>
          <p:cNvSpPr/>
          <p:nvPr/>
        </p:nvSpPr>
        <p:spPr>
          <a:xfrm>
            <a:off x="1475656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1" name="Rectangle 70"/>
          <p:cNvSpPr/>
          <p:nvPr/>
        </p:nvSpPr>
        <p:spPr>
          <a:xfrm>
            <a:off x="2483768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2" name="Rectangle 71"/>
          <p:cNvSpPr/>
          <p:nvPr/>
        </p:nvSpPr>
        <p:spPr>
          <a:xfrm>
            <a:off x="3491880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3" name="Rectangle 72"/>
          <p:cNvSpPr/>
          <p:nvPr/>
        </p:nvSpPr>
        <p:spPr>
          <a:xfrm>
            <a:off x="4499992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4" name="Rectangle 73"/>
          <p:cNvSpPr/>
          <p:nvPr/>
        </p:nvSpPr>
        <p:spPr>
          <a:xfrm>
            <a:off x="5508104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5" name="Rectangle 74"/>
          <p:cNvSpPr/>
          <p:nvPr/>
        </p:nvSpPr>
        <p:spPr>
          <a:xfrm>
            <a:off x="6516216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6" name="Rectangle 75"/>
          <p:cNvSpPr/>
          <p:nvPr/>
        </p:nvSpPr>
        <p:spPr>
          <a:xfrm>
            <a:off x="7524328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80" name="Picture 6" descr="C:\Users\george\Docs_&amp;_Dev\mathimata\OO_programing\xeimerino_2010-2011\pyrgos_bl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6" y="231688"/>
            <a:ext cx="4572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32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44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56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80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93574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47314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56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68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80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047314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5" descr="C:\Users\george\Docs_&amp;_Dev\mathimata\OO_programing\xeimerino_2010-2011\pyrgos_whit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2" y="5766779"/>
            <a:ext cx="4953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5" descr="C:\Users\george\Docs_&amp;_Dev\mathimata\OO_programing\xeimerino_2010-2011\pyrgos_whit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66779"/>
            <a:ext cx="495300" cy="58102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6" descr="C:\Users\george\Docs_&amp;_Dev\mathimata\OO_programing\xeimerino_2010-2011\pyrgos_bl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02729"/>
            <a:ext cx="4572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" descr="C:\Users\george\Docs_&amp;_Dev\mathimata\OO_programing\xeimerino_2010-2011\knight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85" y="5696160"/>
            <a:ext cx="605098" cy="65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" descr="C:\Users\george\Docs_&amp;_Dev\mathimata\OO_programing\xeimerino_2010-2011\knight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93" y="5696160"/>
            <a:ext cx="605098" cy="65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2" descr="C:\Users\george\Docs_&amp;_Dev\mathimata\OO_programing\xeimerino_2010-2011\knight_bla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61" y="212101"/>
            <a:ext cx="56228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2" descr="C:\Users\george\Docs_&amp;_Dev\mathimata\OO_programing\xeimerino_2010-2011\knight_bla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8640"/>
            <a:ext cx="56228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1" descr="C:\Users\george\Docs_&amp;_Dev\mathimata\OO_programing\xeimerino_2010-2011\bishop_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774" y="5766779"/>
            <a:ext cx="537344" cy="5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1" descr="C:\Users\george\Docs_&amp;_Dev\mathimata\OO_programing\xeimerino_2010-2011\bishop_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110" y="5767288"/>
            <a:ext cx="537344" cy="5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3" descr="C:\Users\george\Docs_&amp;_Dev\mathimata\OO_programing\xeimerino_2010-2011\bishop_bla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498" y="207561"/>
            <a:ext cx="551408" cy="59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3" descr="C:\Users\george\Docs_&amp;_Dev\mathimata\OO_programing\xeimerino_2010-2011\bishop_bla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56" y="174601"/>
            <a:ext cx="551408" cy="59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4" descr="C:\Users\george\Docs_&amp;_Dev\mathimata\OO_programing\xeimerino_2010-2011\king_whit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50" y="5766779"/>
            <a:ext cx="603639" cy="59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5" descr="C:\Users\george\Docs_&amp;_Dev\mathimata\OO_programing\xeimerino_2010-2011\king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20" y="212101"/>
            <a:ext cx="625056" cy="62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13" descr="C:\Users\george\Docs_&amp;_Dev\mathimata\OO_programing\xeimerino_2010-2011\queen_whit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11" y="5758519"/>
            <a:ext cx="534250" cy="5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7" descr="C:\Users\george\Docs_&amp;_Dev\mathimata\OO_programing\xeimerino_2010-2011\queen_black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520" y="300497"/>
            <a:ext cx="592831" cy="57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3203848" y="648866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in action– Example 3</a:t>
            </a:r>
            <a:endParaRPr lang="el-GR" dirty="0"/>
          </a:p>
        </p:txBody>
      </p:sp>
      <p:pic>
        <p:nvPicPr>
          <p:cNvPr id="126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74461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TextBox 132"/>
          <p:cNvSpPr txBox="1"/>
          <p:nvPr/>
        </p:nvSpPr>
        <p:spPr>
          <a:xfrm>
            <a:off x="1475656" y="4103784"/>
            <a:ext cx="6424772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Visual Effect indicating that selected brick is not permitted to move</a:t>
            </a:r>
            <a:endParaRPr lang="el-GR" dirty="0"/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6947573" y="4473116"/>
            <a:ext cx="792779" cy="12230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16632"/>
            <a:ext cx="8064896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467544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1475656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2483768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3491880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4499992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/>
          <p:cNvSpPr/>
          <p:nvPr/>
        </p:nvSpPr>
        <p:spPr>
          <a:xfrm>
            <a:off x="5508104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ectangle 18"/>
          <p:cNvSpPr/>
          <p:nvPr/>
        </p:nvSpPr>
        <p:spPr>
          <a:xfrm>
            <a:off x="6516216" y="11663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7524328" y="11663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467544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1475656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Rectangle 22"/>
          <p:cNvSpPr/>
          <p:nvPr/>
        </p:nvSpPr>
        <p:spPr>
          <a:xfrm>
            <a:off x="2483768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Rectangle 23"/>
          <p:cNvSpPr/>
          <p:nvPr/>
        </p:nvSpPr>
        <p:spPr>
          <a:xfrm>
            <a:off x="3491880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4499992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5508104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Rectangle 26"/>
          <p:cNvSpPr/>
          <p:nvPr/>
        </p:nvSpPr>
        <p:spPr>
          <a:xfrm>
            <a:off x="6516216" y="90872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ectangle 27"/>
          <p:cNvSpPr/>
          <p:nvPr/>
        </p:nvSpPr>
        <p:spPr>
          <a:xfrm>
            <a:off x="7524328" y="90872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Rectangle 28"/>
          <p:cNvSpPr/>
          <p:nvPr/>
        </p:nvSpPr>
        <p:spPr>
          <a:xfrm>
            <a:off x="467544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Rectangle 29"/>
          <p:cNvSpPr/>
          <p:nvPr/>
        </p:nvSpPr>
        <p:spPr>
          <a:xfrm>
            <a:off x="1475656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Rectangle 30"/>
          <p:cNvSpPr/>
          <p:nvPr/>
        </p:nvSpPr>
        <p:spPr>
          <a:xfrm>
            <a:off x="2483768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3491880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4499992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Rectangle 33"/>
          <p:cNvSpPr/>
          <p:nvPr/>
        </p:nvSpPr>
        <p:spPr>
          <a:xfrm>
            <a:off x="5508104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Rectangle 34"/>
          <p:cNvSpPr/>
          <p:nvPr/>
        </p:nvSpPr>
        <p:spPr>
          <a:xfrm>
            <a:off x="6516216" y="170080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Rectangle 35"/>
          <p:cNvSpPr/>
          <p:nvPr/>
        </p:nvSpPr>
        <p:spPr>
          <a:xfrm>
            <a:off x="7524328" y="170080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Rectangle 36"/>
          <p:cNvSpPr/>
          <p:nvPr/>
        </p:nvSpPr>
        <p:spPr>
          <a:xfrm>
            <a:off x="467544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Rectangle 37"/>
          <p:cNvSpPr/>
          <p:nvPr/>
        </p:nvSpPr>
        <p:spPr>
          <a:xfrm>
            <a:off x="1475656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Rectangle 38"/>
          <p:cNvSpPr/>
          <p:nvPr/>
        </p:nvSpPr>
        <p:spPr>
          <a:xfrm>
            <a:off x="2483768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Rectangle 39"/>
          <p:cNvSpPr/>
          <p:nvPr/>
        </p:nvSpPr>
        <p:spPr>
          <a:xfrm>
            <a:off x="3491880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Rectangle 40"/>
          <p:cNvSpPr/>
          <p:nvPr/>
        </p:nvSpPr>
        <p:spPr>
          <a:xfrm>
            <a:off x="4499992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Rectangle 41"/>
          <p:cNvSpPr/>
          <p:nvPr/>
        </p:nvSpPr>
        <p:spPr>
          <a:xfrm>
            <a:off x="5508104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Rectangle 42"/>
          <p:cNvSpPr/>
          <p:nvPr/>
        </p:nvSpPr>
        <p:spPr>
          <a:xfrm>
            <a:off x="6516216" y="249289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Rectangle 43"/>
          <p:cNvSpPr/>
          <p:nvPr/>
        </p:nvSpPr>
        <p:spPr>
          <a:xfrm>
            <a:off x="7524328" y="249289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Rectangle 44"/>
          <p:cNvSpPr/>
          <p:nvPr/>
        </p:nvSpPr>
        <p:spPr>
          <a:xfrm>
            <a:off x="467544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Rectangle 45"/>
          <p:cNvSpPr/>
          <p:nvPr/>
        </p:nvSpPr>
        <p:spPr>
          <a:xfrm>
            <a:off x="1475656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Rectangle 46"/>
          <p:cNvSpPr/>
          <p:nvPr/>
        </p:nvSpPr>
        <p:spPr>
          <a:xfrm>
            <a:off x="2483768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Rectangle 47"/>
          <p:cNvSpPr/>
          <p:nvPr/>
        </p:nvSpPr>
        <p:spPr>
          <a:xfrm>
            <a:off x="3491880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Rectangle 48"/>
          <p:cNvSpPr/>
          <p:nvPr/>
        </p:nvSpPr>
        <p:spPr>
          <a:xfrm>
            <a:off x="4499992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Rectangle 49"/>
          <p:cNvSpPr/>
          <p:nvPr/>
        </p:nvSpPr>
        <p:spPr>
          <a:xfrm>
            <a:off x="5508104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Rectangle 50"/>
          <p:cNvSpPr/>
          <p:nvPr/>
        </p:nvSpPr>
        <p:spPr>
          <a:xfrm>
            <a:off x="6516216" y="328498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Rectangle 51"/>
          <p:cNvSpPr/>
          <p:nvPr/>
        </p:nvSpPr>
        <p:spPr>
          <a:xfrm>
            <a:off x="7524328" y="328498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Rectangle 52"/>
          <p:cNvSpPr/>
          <p:nvPr/>
        </p:nvSpPr>
        <p:spPr>
          <a:xfrm>
            <a:off x="467544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4" name="Rectangle 53"/>
          <p:cNvSpPr/>
          <p:nvPr/>
        </p:nvSpPr>
        <p:spPr>
          <a:xfrm>
            <a:off x="1475656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Rectangle 54"/>
          <p:cNvSpPr/>
          <p:nvPr/>
        </p:nvSpPr>
        <p:spPr>
          <a:xfrm>
            <a:off x="2483768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6" name="Rectangle 55"/>
          <p:cNvSpPr/>
          <p:nvPr/>
        </p:nvSpPr>
        <p:spPr>
          <a:xfrm>
            <a:off x="3491880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4499992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Rectangle 57"/>
          <p:cNvSpPr/>
          <p:nvPr/>
        </p:nvSpPr>
        <p:spPr>
          <a:xfrm>
            <a:off x="5508104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Rectangle 58"/>
          <p:cNvSpPr/>
          <p:nvPr/>
        </p:nvSpPr>
        <p:spPr>
          <a:xfrm>
            <a:off x="6516216" y="407707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Rectangle 59"/>
          <p:cNvSpPr/>
          <p:nvPr/>
        </p:nvSpPr>
        <p:spPr>
          <a:xfrm>
            <a:off x="7524328" y="407707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Rectangle 60"/>
          <p:cNvSpPr/>
          <p:nvPr/>
        </p:nvSpPr>
        <p:spPr>
          <a:xfrm>
            <a:off x="467544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Rectangle 61"/>
          <p:cNvSpPr/>
          <p:nvPr/>
        </p:nvSpPr>
        <p:spPr>
          <a:xfrm>
            <a:off x="1475656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Rectangle 62"/>
          <p:cNvSpPr/>
          <p:nvPr/>
        </p:nvSpPr>
        <p:spPr>
          <a:xfrm>
            <a:off x="2483768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4" name="Rectangle 63"/>
          <p:cNvSpPr/>
          <p:nvPr/>
        </p:nvSpPr>
        <p:spPr>
          <a:xfrm>
            <a:off x="3491880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5" name="Rectangle 64"/>
          <p:cNvSpPr/>
          <p:nvPr/>
        </p:nvSpPr>
        <p:spPr>
          <a:xfrm>
            <a:off x="4499992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6" name="Rectangle 65"/>
          <p:cNvSpPr/>
          <p:nvPr/>
        </p:nvSpPr>
        <p:spPr>
          <a:xfrm>
            <a:off x="5508104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Rectangle 66"/>
          <p:cNvSpPr/>
          <p:nvPr/>
        </p:nvSpPr>
        <p:spPr>
          <a:xfrm>
            <a:off x="6516216" y="486916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8" name="Rectangle 67"/>
          <p:cNvSpPr/>
          <p:nvPr/>
        </p:nvSpPr>
        <p:spPr>
          <a:xfrm>
            <a:off x="7524328" y="486916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9" name="Rectangle 68"/>
          <p:cNvSpPr/>
          <p:nvPr/>
        </p:nvSpPr>
        <p:spPr>
          <a:xfrm>
            <a:off x="467544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0" name="Rectangle 69"/>
          <p:cNvSpPr/>
          <p:nvPr/>
        </p:nvSpPr>
        <p:spPr>
          <a:xfrm>
            <a:off x="1475656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1" name="Rectangle 70"/>
          <p:cNvSpPr/>
          <p:nvPr/>
        </p:nvSpPr>
        <p:spPr>
          <a:xfrm>
            <a:off x="2483768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2" name="Rectangle 71"/>
          <p:cNvSpPr/>
          <p:nvPr/>
        </p:nvSpPr>
        <p:spPr>
          <a:xfrm>
            <a:off x="3491880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3" name="Rectangle 72"/>
          <p:cNvSpPr/>
          <p:nvPr/>
        </p:nvSpPr>
        <p:spPr>
          <a:xfrm>
            <a:off x="4499992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4" name="Rectangle 73"/>
          <p:cNvSpPr/>
          <p:nvPr/>
        </p:nvSpPr>
        <p:spPr>
          <a:xfrm>
            <a:off x="5508104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5" name="Rectangle 74"/>
          <p:cNvSpPr/>
          <p:nvPr/>
        </p:nvSpPr>
        <p:spPr>
          <a:xfrm>
            <a:off x="6516216" y="56612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6" name="Rectangle 75"/>
          <p:cNvSpPr/>
          <p:nvPr/>
        </p:nvSpPr>
        <p:spPr>
          <a:xfrm>
            <a:off x="7524328" y="56612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7" name="TextBox 76"/>
          <p:cNvSpPr txBox="1"/>
          <p:nvPr/>
        </p:nvSpPr>
        <p:spPr>
          <a:xfrm>
            <a:off x="1115616" y="6488668"/>
            <a:ext cx="703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over: show </a:t>
            </a:r>
            <a:r>
              <a:rPr lang="en-US" b="1" dirty="0" smtClean="0"/>
              <a:t>winning user</a:t>
            </a:r>
            <a:r>
              <a:rPr lang="en-US" dirty="0" smtClean="0"/>
              <a:t> – Update </a:t>
            </a:r>
            <a:r>
              <a:rPr lang="en-US" b="1" dirty="0" smtClean="0"/>
              <a:t>score history</a:t>
            </a:r>
            <a:r>
              <a:rPr lang="en-US" dirty="0" smtClean="0"/>
              <a:t> – ask for </a:t>
            </a:r>
            <a:r>
              <a:rPr lang="en-US" b="1" dirty="0"/>
              <a:t>restart</a:t>
            </a:r>
            <a:endParaRPr lang="el-GR" b="1" dirty="0"/>
          </a:p>
        </p:txBody>
      </p:sp>
      <p:pic>
        <p:nvPicPr>
          <p:cNvPr id="80" name="Picture 6" descr="C:\Users\george\Docs_&amp;_Dev\mathimata\OO_programing\xeimerino_2010-2011\pyrgos_bl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6" y="231688"/>
            <a:ext cx="4572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32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44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56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80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941168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93574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47314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56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68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80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05273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047314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5" descr="C:\Users\george\Docs_&amp;_Dev\mathimata\OO_programing\xeimerino_2010-2011\pyrgos_whit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2" y="5766779"/>
            <a:ext cx="4953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5" descr="C:\Users\george\Docs_&amp;_Dev\mathimata\OO_programing\xeimerino_2010-2011\pyrgos_whit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66779"/>
            <a:ext cx="4953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6" descr="C:\Users\george\Docs_&amp;_Dev\mathimata\OO_programing\xeimerino_2010-2011\pyrgos_bl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02729"/>
            <a:ext cx="4572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" descr="C:\Users\george\Docs_&amp;_Dev\mathimata\OO_programing\xeimerino_2010-2011\knight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85" y="5696160"/>
            <a:ext cx="605098" cy="65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" descr="C:\Users\george\Docs_&amp;_Dev\mathimata\OO_programing\xeimerino_2010-2011\knight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93" y="5696160"/>
            <a:ext cx="605098" cy="65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2" descr="C:\Users\george\Docs_&amp;_Dev\mathimata\OO_programing\xeimerino_2010-2011\knight_bla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61" y="212101"/>
            <a:ext cx="56228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2" descr="C:\Users\george\Docs_&amp;_Dev\mathimata\OO_programing\xeimerino_2010-2011\knight_bla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8640"/>
            <a:ext cx="56228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1" descr="C:\Users\george\Docs_&amp;_Dev\mathimata\OO_programing\xeimerino_2010-2011\bishop_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774" y="5766779"/>
            <a:ext cx="537344" cy="5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1" descr="C:\Users\george\Docs_&amp;_Dev\mathimata\OO_programing\xeimerino_2010-2011\bishop_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110" y="5767288"/>
            <a:ext cx="537344" cy="5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3" descr="C:\Users\george\Docs_&amp;_Dev\mathimata\OO_programing\xeimerino_2010-2011\bishop_bla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498" y="207561"/>
            <a:ext cx="551408" cy="59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3" descr="C:\Users\george\Docs_&amp;_Dev\mathimata\OO_programing\xeimerino_2010-2011\bishop_bla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56" y="174601"/>
            <a:ext cx="551408" cy="59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4" descr="C:\Users\george\Docs_&amp;_Dev\mathimata\OO_programing\xeimerino_2010-2011\king_whit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50" y="5766779"/>
            <a:ext cx="603639" cy="59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5" descr="C:\Users\george\Docs_&amp;_Dev\mathimata\OO_programing\xeimerino_2010-2011\king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20" y="212101"/>
            <a:ext cx="625056" cy="62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13" descr="C:\Users\george\Docs_&amp;_Dev\mathimata\OO_programing\xeimerino_2010-2011\queen_whit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11" y="5758519"/>
            <a:ext cx="534250" cy="5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7" descr="C:\Users\george\Docs_&amp;_Dev\mathimata\OO_programing\xeimerino_2010-2011\queen_black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520" y="300497"/>
            <a:ext cx="592831" cy="57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74461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4492" y="2708920"/>
            <a:ext cx="4599756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is Over..</a:t>
            </a:r>
          </a:p>
          <a:p>
            <a:pPr algn="ctr"/>
            <a:r>
              <a:rPr lang="en-US" dirty="0" smtClean="0"/>
              <a:t>Player X is the winner!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8379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45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685800"/>
            <a:ext cx="8346505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                     Course timeline - Scheduled deliverables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138937" y="1203535"/>
            <a:ext cx="7969568" cy="49727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1138938" y="1700807"/>
            <a:ext cx="7969568" cy="4972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Rectangle 26"/>
          <p:cNvSpPr/>
          <p:nvPr/>
        </p:nvSpPr>
        <p:spPr>
          <a:xfrm>
            <a:off x="1139630" y="2204864"/>
            <a:ext cx="7968876" cy="49727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ectangle 27"/>
          <p:cNvSpPr/>
          <p:nvPr/>
        </p:nvSpPr>
        <p:spPr>
          <a:xfrm>
            <a:off x="1145034" y="2715703"/>
            <a:ext cx="7963471" cy="4972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Rectangle 28"/>
          <p:cNvSpPr/>
          <p:nvPr/>
        </p:nvSpPr>
        <p:spPr>
          <a:xfrm>
            <a:off x="1148808" y="3212976"/>
            <a:ext cx="7959697" cy="49727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‘ANALYSIS PHASE’ DELIVERABLES</a:t>
            </a:r>
            <a:endParaRPr lang="el-GR" dirty="0"/>
          </a:p>
        </p:txBody>
      </p:sp>
      <p:sp>
        <p:nvSpPr>
          <p:cNvPr id="30" name="Rectangle 29"/>
          <p:cNvSpPr/>
          <p:nvPr/>
        </p:nvSpPr>
        <p:spPr>
          <a:xfrm>
            <a:off x="1148808" y="3717032"/>
            <a:ext cx="7959697" cy="49727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Rectangle 30"/>
          <p:cNvSpPr/>
          <p:nvPr/>
        </p:nvSpPr>
        <p:spPr>
          <a:xfrm>
            <a:off x="1148808" y="4217803"/>
            <a:ext cx="7959697" cy="49727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‘PHASE 1’ DELIVERABLES</a:t>
            </a:r>
            <a:endParaRPr lang="el-GR" dirty="0"/>
          </a:p>
        </p:txBody>
      </p:sp>
      <p:sp>
        <p:nvSpPr>
          <p:cNvPr id="32" name="Rectangle 31"/>
          <p:cNvSpPr/>
          <p:nvPr/>
        </p:nvSpPr>
        <p:spPr>
          <a:xfrm>
            <a:off x="1148808" y="4726937"/>
            <a:ext cx="7959697" cy="49727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1148590" y="5235984"/>
            <a:ext cx="7959915" cy="49727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‘PHASE 2’ DELIVERABLES</a:t>
            </a:r>
            <a:endParaRPr lang="el-GR" dirty="0"/>
          </a:p>
        </p:txBody>
      </p:sp>
      <p:sp>
        <p:nvSpPr>
          <p:cNvPr id="34" name="Rectangle 33"/>
          <p:cNvSpPr/>
          <p:nvPr/>
        </p:nvSpPr>
        <p:spPr>
          <a:xfrm>
            <a:off x="1148590" y="5740041"/>
            <a:ext cx="7959915" cy="49727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‘ORAL EXAMINATION’</a:t>
            </a:r>
            <a:endParaRPr lang="el-GR" dirty="0"/>
          </a:p>
        </p:txBody>
      </p:sp>
      <p:sp>
        <p:nvSpPr>
          <p:cNvPr id="35" name="Rectangle 34"/>
          <p:cNvSpPr/>
          <p:nvPr/>
        </p:nvSpPr>
        <p:spPr>
          <a:xfrm>
            <a:off x="1148591" y="6252673"/>
            <a:ext cx="7959916" cy="49727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‘WRITTEN EXAMINATION’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07504" y="1196752"/>
            <a:ext cx="1080120" cy="504056"/>
          </a:xfrm>
          <a:prstGeom prst="rect">
            <a:avLst/>
          </a:prstGeom>
          <a:solidFill>
            <a:schemeClr val="accent3">
              <a:lumMod val="75000"/>
              <a:alpha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Week-1</a:t>
            </a:r>
            <a:endParaRPr lang="el-GR" dirty="0"/>
          </a:p>
        </p:txBody>
      </p:sp>
      <p:sp>
        <p:nvSpPr>
          <p:cNvPr id="14" name="Rectangle 13"/>
          <p:cNvSpPr/>
          <p:nvPr/>
        </p:nvSpPr>
        <p:spPr>
          <a:xfrm>
            <a:off x="107504" y="1700808"/>
            <a:ext cx="1080120" cy="504056"/>
          </a:xfrm>
          <a:prstGeom prst="rect">
            <a:avLst/>
          </a:prstGeom>
          <a:solidFill>
            <a:schemeClr val="accent3">
              <a:lumMod val="75000"/>
              <a:alpha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Week-2</a:t>
            </a:r>
            <a:endParaRPr lang="el-GR" dirty="0"/>
          </a:p>
        </p:txBody>
      </p:sp>
      <p:sp>
        <p:nvSpPr>
          <p:cNvPr id="15" name="Rectangle 14"/>
          <p:cNvSpPr/>
          <p:nvPr/>
        </p:nvSpPr>
        <p:spPr>
          <a:xfrm>
            <a:off x="107504" y="2204864"/>
            <a:ext cx="1080120" cy="504056"/>
          </a:xfrm>
          <a:prstGeom prst="rect">
            <a:avLst/>
          </a:prstGeom>
          <a:solidFill>
            <a:schemeClr val="accent3">
              <a:lumMod val="75000"/>
              <a:alpha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Week-3</a:t>
            </a:r>
            <a:endParaRPr lang="el-GR" dirty="0"/>
          </a:p>
        </p:txBody>
      </p:sp>
      <p:sp>
        <p:nvSpPr>
          <p:cNvPr id="16" name="Rectangle 15"/>
          <p:cNvSpPr/>
          <p:nvPr/>
        </p:nvSpPr>
        <p:spPr>
          <a:xfrm>
            <a:off x="107504" y="2708920"/>
            <a:ext cx="1080120" cy="504056"/>
          </a:xfrm>
          <a:prstGeom prst="rect">
            <a:avLst/>
          </a:prstGeom>
          <a:solidFill>
            <a:schemeClr val="accent3">
              <a:lumMod val="75000"/>
              <a:alpha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Week-4</a:t>
            </a:r>
            <a:endParaRPr lang="el-GR" dirty="0"/>
          </a:p>
        </p:txBody>
      </p:sp>
      <p:sp>
        <p:nvSpPr>
          <p:cNvPr id="17" name="Rectangle 16"/>
          <p:cNvSpPr/>
          <p:nvPr/>
        </p:nvSpPr>
        <p:spPr>
          <a:xfrm>
            <a:off x="107504" y="321297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Week-5</a:t>
            </a:r>
            <a:endParaRPr lang="el-GR" dirty="0"/>
          </a:p>
        </p:txBody>
      </p:sp>
      <p:sp>
        <p:nvSpPr>
          <p:cNvPr id="18" name="Rectangle 17"/>
          <p:cNvSpPr/>
          <p:nvPr/>
        </p:nvSpPr>
        <p:spPr>
          <a:xfrm>
            <a:off x="107504" y="3717032"/>
            <a:ext cx="1080120" cy="504056"/>
          </a:xfrm>
          <a:prstGeom prst="rect">
            <a:avLst/>
          </a:prstGeom>
          <a:solidFill>
            <a:schemeClr val="accent3">
              <a:lumMod val="75000"/>
              <a:alpha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Week-6</a:t>
            </a:r>
            <a:endParaRPr lang="el-GR" dirty="0"/>
          </a:p>
        </p:txBody>
      </p:sp>
      <p:sp>
        <p:nvSpPr>
          <p:cNvPr id="19" name="Rectangle 18"/>
          <p:cNvSpPr/>
          <p:nvPr/>
        </p:nvSpPr>
        <p:spPr>
          <a:xfrm>
            <a:off x="107504" y="4221088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Week-7</a:t>
            </a:r>
            <a:endParaRPr lang="el-GR" dirty="0"/>
          </a:p>
        </p:txBody>
      </p:sp>
      <p:sp>
        <p:nvSpPr>
          <p:cNvPr id="20" name="Rectangle 19"/>
          <p:cNvSpPr/>
          <p:nvPr/>
        </p:nvSpPr>
        <p:spPr>
          <a:xfrm>
            <a:off x="107504" y="4725144"/>
            <a:ext cx="1080120" cy="504056"/>
          </a:xfrm>
          <a:prstGeom prst="rect">
            <a:avLst/>
          </a:prstGeom>
          <a:solidFill>
            <a:schemeClr val="accent3">
              <a:lumMod val="75000"/>
              <a:alpha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Week-8</a:t>
            </a:r>
            <a:endParaRPr lang="el-GR" dirty="0"/>
          </a:p>
        </p:txBody>
      </p:sp>
      <p:sp>
        <p:nvSpPr>
          <p:cNvPr id="21" name="Rectangle 20"/>
          <p:cNvSpPr/>
          <p:nvPr/>
        </p:nvSpPr>
        <p:spPr>
          <a:xfrm>
            <a:off x="107504" y="5229200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Week-9</a:t>
            </a:r>
            <a:endParaRPr lang="el-GR" dirty="0"/>
          </a:p>
        </p:txBody>
      </p:sp>
      <p:sp>
        <p:nvSpPr>
          <p:cNvPr id="22" name="Rectangle 21"/>
          <p:cNvSpPr/>
          <p:nvPr/>
        </p:nvSpPr>
        <p:spPr>
          <a:xfrm>
            <a:off x="107504" y="573325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Week-10</a:t>
            </a:r>
            <a:endParaRPr lang="el-GR" dirty="0"/>
          </a:p>
        </p:txBody>
      </p:sp>
      <p:sp>
        <p:nvSpPr>
          <p:cNvPr id="23" name="Rectangle 22"/>
          <p:cNvSpPr/>
          <p:nvPr/>
        </p:nvSpPr>
        <p:spPr>
          <a:xfrm>
            <a:off x="107504" y="6237312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Week-11</a:t>
            </a:r>
            <a:endParaRPr lang="el-GR" dirty="0"/>
          </a:p>
        </p:txBody>
      </p:sp>
      <p:sp>
        <p:nvSpPr>
          <p:cNvPr id="36" name="Rectangle 35"/>
          <p:cNvSpPr/>
          <p:nvPr/>
        </p:nvSpPr>
        <p:spPr>
          <a:xfrm>
            <a:off x="2555776" y="1340768"/>
            <a:ext cx="4896544" cy="1728192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OPTIONAL CLASS-SPECIFIC ASSIGNMENTS</a:t>
            </a:r>
            <a:endParaRPr lang="el-GR" sz="1200" b="1" i="1" dirty="0"/>
          </a:p>
        </p:txBody>
      </p:sp>
      <p:sp>
        <p:nvSpPr>
          <p:cNvPr id="37" name="Rectangle 36"/>
          <p:cNvSpPr/>
          <p:nvPr/>
        </p:nvSpPr>
        <p:spPr>
          <a:xfrm>
            <a:off x="2555776" y="3717032"/>
            <a:ext cx="4896544" cy="497273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OPTIONAL CLASS-SPECIFIC ASSIGNMENTS</a:t>
            </a:r>
            <a:endParaRPr lang="el-GR" sz="1400" b="1" i="1" dirty="0"/>
          </a:p>
        </p:txBody>
      </p:sp>
      <p:sp>
        <p:nvSpPr>
          <p:cNvPr id="38" name="Rectangle 37"/>
          <p:cNvSpPr/>
          <p:nvPr/>
        </p:nvSpPr>
        <p:spPr>
          <a:xfrm>
            <a:off x="2555776" y="4731927"/>
            <a:ext cx="4896544" cy="492283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OPTIONAL CLASS-SPECIFIC ASSIGNMENTS</a:t>
            </a:r>
            <a:endParaRPr lang="el-GR" sz="1400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79628" y="81640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Deadlines</a:t>
            </a:r>
            <a:endParaRPr lang="el-GR" b="1" dirty="0"/>
          </a:p>
        </p:txBody>
      </p:sp>
      <p:sp>
        <p:nvSpPr>
          <p:cNvPr id="40" name="Rectangle 39"/>
          <p:cNvSpPr/>
          <p:nvPr/>
        </p:nvSpPr>
        <p:spPr>
          <a:xfrm>
            <a:off x="1187624" y="3212976"/>
            <a:ext cx="7920883" cy="497273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Rectangle 40"/>
          <p:cNvSpPr/>
          <p:nvPr/>
        </p:nvSpPr>
        <p:spPr>
          <a:xfrm>
            <a:off x="1187624" y="4221088"/>
            <a:ext cx="7920883" cy="497273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Rectangle 41"/>
          <p:cNvSpPr/>
          <p:nvPr/>
        </p:nvSpPr>
        <p:spPr>
          <a:xfrm>
            <a:off x="1187624" y="5229200"/>
            <a:ext cx="7920883" cy="497273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Rectangle 42"/>
          <p:cNvSpPr/>
          <p:nvPr/>
        </p:nvSpPr>
        <p:spPr>
          <a:xfrm>
            <a:off x="1187624" y="5733256"/>
            <a:ext cx="7920883" cy="497273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Rectangle 43"/>
          <p:cNvSpPr/>
          <p:nvPr/>
        </p:nvSpPr>
        <p:spPr>
          <a:xfrm>
            <a:off x="1187624" y="6237312"/>
            <a:ext cx="7920883" cy="497273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74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404664"/>
            <a:ext cx="4104456" cy="864096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guidelines</a:t>
            </a:r>
            <a:endParaRPr lang="el-GR" sz="4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024136"/>
            <a:ext cx="8229600" cy="50691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Implementation specific</a:t>
            </a:r>
          </a:p>
          <a:p>
            <a:pPr lvl="1"/>
            <a:r>
              <a:rPr lang="en-US" sz="1800" i="1" dirty="0" smtClean="0"/>
              <a:t>Never forget to take into account </a:t>
            </a:r>
            <a:r>
              <a:rPr lang="en-US" sz="1800" b="1" i="1" dirty="0" smtClean="0"/>
              <a:t>data encapsulation</a:t>
            </a:r>
            <a:r>
              <a:rPr lang="en-US" sz="1800" i="1" dirty="0" smtClean="0"/>
              <a:t> principle</a:t>
            </a:r>
          </a:p>
          <a:p>
            <a:pPr lvl="1"/>
            <a:r>
              <a:rPr lang="en-US" sz="1800" i="1" dirty="0" smtClean="0"/>
              <a:t>Make </a:t>
            </a:r>
            <a:r>
              <a:rPr lang="en-US" sz="1800" i="1" dirty="0"/>
              <a:t>use of </a:t>
            </a:r>
            <a:r>
              <a:rPr lang="en-US" sz="1800" b="1" i="1" dirty="0"/>
              <a:t>inheritance</a:t>
            </a:r>
            <a:r>
              <a:rPr lang="en-US" sz="1800" i="1" dirty="0"/>
              <a:t> wherever it makes sense</a:t>
            </a:r>
          </a:p>
          <a:p>
            <a:pPr lvl="1"/>
            <a:r>
              <a:rPr lang="en-US" sz="1800" i="1" dirty="0"/>
              <a:t>Apply </a:t>
            </a:r>
            <a:r>
              <a:rPr lang="en-US" sz="1800" b="1" i="1" dirty="0"/>
              <a:t>polymorphism</a:t>
            </a:r>
            <a:r>
              <a:rPr lang="en-US" sz="1800" i="1" dirty="0"/>
              <a:t> wherever applicable</a:t>
            </a:r>
          </a:p>
          <a:p>
            <a:pPr lvl="1"/>
            <a:r>
              <a:rPr lang="en-US" sz="1800" i="1" dirty="0" smtClean="0"/>
              <a:t>Never forget to </a:t>
            </a:r>
            <a:r>
              <a:rPr lang="en-US" sz="1800" b="1" i="1" dirty="0" smtClean="0"/>
              <a:t>well-document your source code</a:t>
            </a:r>
            <a:r>
              <a:rPr lang="en-US" sz="1800" i="1" dirty="0"/>
              <a:t> (i.e.: javadoc), if necessary </a:t>
            </a:r>
            <a:r>
              <a:rPr lang="en-US" sz="1800" i="1" dirty="0" smtClean="0"/>
              <a:t>give proper usage-examples</a:t>
            </a:r>
          </a:p>
          <a:p>
            <a:pPr lvl="1"/>
            <a:r>
              <a:rPr lang="en-US" sz="1800" i="1" dirty="0" smtClean="0"/>
              <a:t>Split the </a:t>
            </a:r>
            <a:r>
              <a:rPr lang="en-US" sz="1800" b="1" i="1" dirty="0" smtClean="0"/>
              <a:t>structure</a:t>
            </a:r>
            <a:r>
              <a:rPr lang="en-US" sz="1800" i="1" dirty="0" smtClean="0"/>
              <a:t> of </a:t>
            </a:r>
            <a:r>
              <a:rPr lang="en-US" sz="1800" b="1" i="1" dirty="0" smtClean="0"/>
              <a:t>your program</a:t>
            </a:r>
            <a:r>
              <a:rPr lang="en-US" sz="1800" i="1" dirty="0" smtClean="0"/>
              <a:t> so it may be easy to find what you want (i.e.: package structures, binaries, source files/code, 3</a:t>
            </a:r>
            <a:r>
              <a:rPr lang="en-US" sz="1800" i="1" baseline="30000" dirty="0" smtClean="0"/>
              <a:t>rd</a:t>
            </a:r>
            <a:r>
              <a:rPr lang="en-US" sz="1800" i="1" dirty="0" smtClean="0"/>
              <a:t> party libs, etc.)</a:t>
            </a:r>
          </a:p>
          <a:p>
            <a:pPr lvl="1"/>
            <a:r>
              <a:rPr lang="en-US" sz="1800" i="1" dirty="0" smtClean="0"/>
              <a:t>Always </a:t>
            </a:r>
            <a:r>
              <a:rPr lang="en-US" sz="1800" b="1" i="1" dirty="0" smtClean="0"/>
              <a:t>think before you begin coding</a:t>
            </a:r>
            <a:r>
              <a:rPr lang="en-US" sz="1800" i="1" dirty="0" smtClean="0"/>
              <a:t>!</a:t>
            </a:r>
          </a:p>
          <a:p>
            <a:pPr lvl="1"/>
            <a:r>
              <a:rPr lang="en-US" sz="1800" b="1" i="1" dirty="0" smtClean="0"/>
              <a:t>Learn how to learn/search</a:t>
            </a:r>
            <a:r>
              <a:rPr lang="en-US" sz="1800" i="1" dirty="0" smtClean="0"/>
              <a:t>. “Never ask your superiors before having well understand and searched for a proper solution to your problem” </a:t>
            </a:r>
          </a:p>
          <a:p>
            <a:pPr lvl="1"/>
            <a:endParaRPr lang="en-US" sz="1800" i="1" dirty="0"/>
          </a:p>
          <a:p>
            <a:pPr marL="0" indent="0">
              <a:buNone/>
            </a:pPr>
            <a:endParaRPr lang="en-US" sz="2200" b="1" dirty="0"/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965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2428885"/>
            <a:ext cx="2400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Rules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3892406"/>
            <a:ext cx="478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 in: </a:t>
            </a:r>
            <a:r>
              <a:rPr lang="en-US" dirty="0" smtClean="0">
                <a:hlinkClick r:id="rId2"/>
              </a:rPr>
              <a:t>http://en.wikipedia.org/wiki/Chess</a:t>
            </a:r>
            <a:r>
              <a:rPr lang="en-US" dirty="0" smtClean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202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2428885"/>
            <a:ext cx="3520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Analysis Phase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2038722" y="3429000"/>
            <a:ext cx="5022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advantage of dedicated tools available such us:</a:t>
            </a:r>
          </a:p>
          <a:p>
            <a:pPr marL="800100" lvl="1" indent="-342900">
              <a:buAutoNum type="arabicParenR"/>
            </a:pPr>
            <a:r>
              <a:rPr lang="en-US" i="1" dirty="0" smtClean="0"/>
              <a:t>IBM Rational Rose, </a:t>
            </a:r>
          </a:p>
          <a:p>
            <a:pPr marL="800100" lvl="1" indent="-342900">
              <a:buAutoNum type="arabicParenR"/>
            </a:pPr>
            <a:r>
              <a:rPr lang="en-US" i="1" dirty="0" smtClean="0"/>
              <a:t>NetBeans UML plugin, </a:t>
            </a:r>
          </a:p>
          <a:p>
            <a:pPr marL="800100" lvl="1" indent="-342900">
              <a:buAutoNum type="arabicParenR"/>
            </a:pPr>
            <a:r>
              <a:rPr lang="en-US" i="1" dirty="0" smtClean="0"/>
              <a:t>Visual paradigm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58146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2428885"/>
            <a:ext cx="3756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UI - ingredients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490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260648"/>
            <a:ext cx="8064896" cy="633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467544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1475656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2483768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3491880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4499992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/>
          <p:cNvSpPr/>
          <p:nvPr/>
        </p:nvSpPr>
        <p:spPr>
          <a:xfrm>
            <a:off x="5508104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ectangle 18"/>
          <p:cNvSpPr/>
          <p:nvPr/>
        </p:nvSpPr>
        <p:spPr>
          <a:xfrm>
            <a:off x="6516216" y="26064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7524328" y="26064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467544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1475656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Rectangle 22"/>
          <p:cNvSpPr/>
          <p:nvPr/>
        </p:nvSpPr>
        <p:spPr>
          <a:xfrm>
            <a:off x="2483768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Rectangle 23"/>
          <p:cNvSpPr/>
          <p:nvPr/>
        </p:nvSpPr>
        <p:spPr>
          <a:xfrm>
            <a:off x="3491880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4499992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5508104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Rectangle 26"/>
          <p:cNvSpPr/>
          <p:nvPr/>
        </p:nvSpPr>
        <p:spPr>
          <a:xfrm>
            <a:off x="6516216" y="105273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ectangle 27"/>
          <p:cNvSpPr/>
          <p:nvPr/>
        </p:nvSpPr>
        <p:spPr>
          <a:xfrm>
            <a:off x="7524328" y="105273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Rectangle 28"/>
          <p:cNvSpPr/>
          <p:nvPr/>
        </p:nvSpPr>
        <p:spPr>
          <a:xfrm>
            <a:off x="467544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Rectangle 29"/>
          <p:cNvSpPr/>
          <p:nvPr/>
        </p:nvSpPr>
        <p:spPr>
          <a:xfrm>
            <a:off x="1475656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Rectangle 30"/>
          <p:cNvSpPr/>
          <p:nvPr/>
        </p:nvSpPr>
        <p:spPr>
          <a:xfrm>
            <a:off x="2483768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3491880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4499992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Rectangle 33"/>
          <p:cNvSpPr/>
          <p:nvPr/>
        </p:nvSpPr>
        <p:spPr>
          <a:xfrm>
            <a:off x="5508104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Rectangle 34"/>
          <p:cNvSpPr/>
          <p:nvPr/>
        </p:nvSpPr>
        <p:spPr>
          <a:xfrm>
            <a:off x="6516216" y="184482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Rectangle 35"/>
          <p:cNvSpPr/>
          <p:nvPr/>
        </p:nvSpPr>
        <p:spPr>
          <a:xfrm>
            <a:off x="7524328" y="184482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Rectangle 36"/>
          <p:cNvSpPr/>
          <p:nvPr/>
        </p:nvSpPr>
        <p:spPr>
          <a:xfrm>
            <a:off x="467544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Rectangle 37"/>
          <p:cNvSpPr/>
          <p:nvPr/>
        </p:nvSpPr>
        <p:spPr>
          <a:xfrm>
            <a:off x="1475656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Rectangle 38"/>
          <p:cNvSpPr/>
          <p:nvPr/>
        </p:nvSpPr>
        <p:spPr>
          <a:xfrm>
            <a:off x="2483768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Rectangle 39"/>
          <p:cNvSpPr/>
          <p:nvPr/>
        </p:nvSpPr>
        <p:spPr>
          <a:xfrm>
            <a:off x="3491880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Rectangle 40"/>
          <p:cNvSpPr/>
          <p:nvPr/>
        </p:nvSpPr>
        <p:spPr>
          <a:xfrm>
            <a:off x="4499992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Rectangle 41"/>
          <p:cNvSpPr/>
          <p:nvPr/>
        </p:nvSpPr>
        <p:spPr>
          <a:xfrm>
            <a:off x="5508104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Rectangle 42"/>
          <p:cNvSpPr/>
          <p:nvPr/>
        </p:nvSpPr>
        <p:spPr>
          <a:xfrm>
            <a:off x="6516216" y="2636912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Rectangle 43"/>
          <p:cNvSpPr/>
          <p:nvPr/>
        </p:nvSpPr>
        <p:spPr>
          <a:xfrm>
            <a:off x="7524328" y="2636912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Rectangle 44"/>
          <p:cNvSpPr/>
          <p:nvPr/>
        </p:nvSpPr>
        <p:spPr>
          <a:xfrm>
            <a:off x="467544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Rectangle 45"/>
          <p:cNvSpPr/>
          <p:nvPr/>
        </p:nvSpPr>
        <p:spPr>
          <a:xfrm>
            <a:off x="1475656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Rectangle 46"/>
          <p:cNvSpPr/>
          <p:nvPr/>
        </p:nvSpPr>
        <p:spPr>
          <a:xfrm>
            <a:off x="2483768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Rectangle 47"/>
          <p:cNvSpPr/>
          <p:nvPr/>
        </p:nvSpPr>
        <p:spPr>
          <a:xfrm>
            <a:off x="3491880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Rectangle 48"/>
          <p:cNvSpPr/>
          <p:nvPr/>
        </p:nvSpPr>
        <p:spPr>
          <a:xfrm>
            <a:off x="4499992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Rectangle 49"/>
          <p:cNvSpPr/>
          <p:nvPr/>
        </p:nvSpPr>
        <p:spPr>
          <a:xfrm>
            <a:off x="5508104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Rectangle 50"/>
          <p:cNvSpPr/>
          <p:nvPr/>
        </p:nvSpPr>
        <p:spPr>
          <a:xfrm>
            <a:off x="6516216" y="3429000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Rectangle 51"/>
          <p:cNvSpPr/>
          <p:nvPr/>
        </p:nvSpPr>
        <p:spPr>
          <a:xfrm>
            <a:off x="7524328" y="3429000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Rectangle 52"/>
          <p:cNvSpPr/>
          <p:nvPr/>
        </p:nvSpPr>
        <p:spPr>
          <a:xfrm>
            <a:off x="467544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4" name="Rectangle 53"/>
          <p:cNvSpPr/>
          <p:nvPr/>
        </p:nvSpPr>
        <p:spPr>
          <a:xfrm>
            <a:off x="1475656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Rectangle 54"/>
          <p:cNvSpPr/>
          <p:nvPr/>
        </p:nvSpPr>
        <p:spPr>
          <a:xfrm>
            <a:off x="2483768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6" name="Rectangle 55"/>
          <p:cNvSpPr/>
          <p:nvPr/>
        </p:nvSpPr>
        <p:spPr>
          <a:xfrm>
            <a:off x="3491880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4499992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Rectangle 57"/>
          <p:cNvSpPr/>
          <p:nvPr/>
        </p:nvSpPr>
        <p:spPr>
          <a:xfrm>
            <a:off x="5508104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Rectangle 58"/>
          <p:cNvSpPr/>
          <p:nvPr/>
        </p:nvSpPr>
        <p:spPr>
          <a:xfrm>
            <a:off x="6516216" y="4221088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Rectangle 59"/>
          <p:cNvSpPr/>
          <p:nvPr/>
        </p:nvSpPr>
        <p:spPr>
          <a:xfrm>
            <a:off x="7524328" y="4221088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Rectangle 60"/>
          <p:cNvSpPr/>
          <p:nvPr/>
        </p:nvSpPr>
        <p:spPr>
          <a:xfrm>
            <a:off x="467544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Rectangle 61"/>
          <p:cNvSpPr/>
          <p:nvPr/>
        </p:nvSpPr>
        <p:spPr>
          <a:xfrm>
            <a:off x="1475656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Rectangle 62"/>
          <p:cNvSpPr/>
          <p:nvPr/>
        </p:nvSpPr>
        <p:spPr>
          <a:xfrm>
            <a:off x="2483768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4" name="Rectangle 63"/>
          <p:cNvSpPr/>
          <p:nvPr/>
        </p:nvSpPr>
        <p:spPr>
          <a:xfrm>
            <a:off x="3491880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5" name="Rectangle 64"/>
          <p:cNvSpPr/>
          <p:nvPr/>
        </p:nvSpPr>
        <p:spPr>
          <a:xfrm>
            <a:off x="4499992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6" name="Rectangle 65"/>
          <p:cNvSpPr/>
          <p:nvPr/>
        </p:nvSpPr>
        <p:spPr>
          <a:xfrm>
            <a:off x="5508104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Rectangle 66"/>
          <p:cNvSpPr/>
          <p:nvPr/>
        </p:nvSpPr>
        <p:spPr>
          <a:xfrm>
            <a:off x="6516216" y="5013176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8" name="Rectangle 67"/>
          <p:cNvSpPr/>
          <p:nvPr/>
        </p:nvSpPr>
        <p:spPr>
          <a:xfrm>
            <a:off x="7524328" y="5013176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9" name="Rectangle 68"/>
          <p:cNvSpPr/>
          <p:nvPr/>
        </p:nvSpPr>
        <p:spPr>
          <a:xfrm>
            <a:off x="467544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0" name="Rectangle 69"/>
          <p:cNvSpPr/>
          <p:nvPr/>
        </p:nvSpPr>
        <p:spPr>
          <a:xfrm>
            <a:off x="1475656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1" name="Rectangle 70"/>
          <p:cNvSpPr/>
          <p:nvPr/>
        </p:nvSpPr>
        <p:spPr>
          <a:xfrm>
            <a:off x="2483768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2" name="Rectangle 71"/>
          <p:cNvSpPr/>
          <p:nvPr/>
        </p:nvSpPr>
        <p:spPr>
          <a:xfrm>
            <a:off x="3491880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3" name="Rectangle 72"/>
          <p:cNvSpPr/>
          <p:nvPr/>
        </p:nvSpPr>
        <p:spPr>
          <a:xfrm>
            <a:off x="4499992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4" name="Rectangle 73"/>
          <p:cNvSpPr/>
          <p:nvPr/>
        </p:nvSpPr>
        <p:spPr>
          <a:xfrm>
            <a:off x="5508104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5" name="Rectangle 74"/>
          <p:cNvSpPr/>
          <p:nvPr/>
        </p:nvSpPr>
        <p:spPr>
          <a:xfrm>
            <a:off x="6516216" y="5805264"/>
            <a:ext cx="100811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6" name="Rectangle 75"/>
          <p:cNvSpPr/>
          <p:nvPr/>
        </p:nvSpPr>
        <p:spPr>
          <a:xfrm>
            <a:off x="7524328" y="5805264"/>
            <a:ext cx="100811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7" name="TextBox 76"/>
          <p:cNvSpPr txBox="1"/>
          <p:nvPr/>
        </p:nvSpPr>
        <p:spPr>
          <a:xfrm>
            <a:off x="4004738" y="6525344"/>
            <a:ext cx="114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Board</a:t>
            </a:r>
            <a:endParaRPr lang="el-GR" dirty="0"/>
          </a:p>
        </p:txBody>
      </p:sp>
      <p:sp>
        <p:nvSpPr>
          <p:cNvPr id="144" name="TextBox 143"/>
          <p:cNvSpPr txBox="1"/>
          <p:nvPr/>
        </p:nvSpPr>
        <p:spPr>
          <a:xfrm>
            <a:off x="179512" y="395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l-GR" dirty="0"/>
          </a:p>
        </p:txBody>
      </p:sp>
      <p:sp>
        <p:nvSpPr>
          <p:cNvPr id="145" name="TextBox 144"/>
          <p:cNvSpPr txBox="1"/>
          <p:nvPr/>
        </p:nvSpPr>
        <p:spPr>
          <a:xfrm>
            <a:off x="179512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l-GR" dirty="0"/>
          </a:p>
        </p:txBody>
      </p:sp>
      <p:sp>
        <p:nvSpPr>
          <p:cNvPr id="146" name="TextBox 145"/>
          <p:cNvSpPr txBox="1"/>
          <p:nvPr/>
        </p:nvSpPr>
        <p:spPr>
          <a:xfrm>
            <a:off x="179512" y="2051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l-GR" dirty="0"/>
          </a:p>
        </p:txBody>
      </p:sp>
      <p:sp>
        <p:nvSpPr>
          <p:cNvPr id="147" name="TextBox 146"/>
          <p:cNvSpPr txBox="1"/>
          <p:nvPr/>
        </p:nvSpPr>
        <p:spPr>
          <a:xfrm>
            <a:off x="179512" y="2843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l-GR" dirty="0"/>
          </a:p>
        </p:txBody>
      </p:sp>
      <p:sp>
        <p:nvSpPr>
          <p:cNvPr id="148" name="TextBox 147"/>
          <p:cNvSpPr txBox="1"/>
          <p:nvPr/>
        </p:nvSpPr>
        <p:spPr>
          <a:xfrm>
            <a:off x="179512" y="3645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l-GR" dirty="0"/>
          </a:p>
        </p:txBody>
      </p:sp>
      <p:sp>
        <p:nvSpPr>
          <p:cNvPr id="149" name="TextBox 148"/>
          <p:cNvSpPr txBox="1"/>
          <p:nvPr/>
        </p:nvSpPr>
        <p:spPr>
          <a:xfrm>
            <a:off x="172270" y="4437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l-GR" dirty="0"/>
          </a:p>
        </p:txBody>
      </p:sp>
      <p:sp>
        <p:nvSpPr>
          <p:cNvPr id="150" name="TextBox 149"/>
          <p:cNvSpPr txBox="1"/>
          <p:nvPr/>
        </p:nvSpPr>
        <p:spPr>
          <a:xfrm>
            <a:off x="179512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151" name="TextBox 150"/>
          <p:cNvSpPr txBox="1"/>
          <p:nvPr/>
        </p:nvSpPr>
        <p:spPr>
          <a:xfrm>
            <a:off x="179512" y="602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l-GR" dirty="0"/>
          </a:p>
        </p:txBody>
      </p:sp>
      <p:sp>
        <p:nvSpPr>
          <p:cNvPr id="152" name="TextBox 151"/>
          <p:cNvSpPr txBox="1"/>
          <p:nvPr/>
        </p:nvSpPr>
        <p:spPr>
          <a:xfrm>
            <a:off x="534744" y="-36676"/>
            <a:ext cx="770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a</a:t>
            </a:r>
            <a:r>
              <a:rPr lang="en-US" dirty="0"/>
              <a:t> </a:t>
            </a:r>
            <a:r>
              <a:rPr lang="en-US" dirty="0" smtClean="0"/>
              <a:t>                  b                 c                 d                 e                 f                 g                  h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325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79712" y="1804547"/>
            <a:ext cx="4536504" cy="27045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7" name="TextBox 76"/>
          <p:cNvSpPr txBox="1"/>
          <p:nvPr/>
        </p:nvSpPr>
        <p:spPr>
          <a:xfrm>
            <a:off x="3779912" y="465313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Pieces</a:t>
            </a:r>
            <a:endParaRPr lang="el-GR" dirty="0"/>
          </a:p>
        </p:txBody>
      </p:sp>
      <p:pic>
        <p:nvPicPr>
          <p:cNvPr id="78" name="Picture 5" descr="C:\Users\george\Docs_&amp;_Dev\mathimata\OO_programing\xeimerino_2010-2011\pyrgos_whi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347" y="3583455"/>
            <a:ext cx="4953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eorge\Docs_&amp;_Dev\mathimata\OO_programing\xeimerino_2010-2011\pyrgos_blac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347" y="2168896"/>
            <a:ext cx="4572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49" y="3582993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" descr="C:\Users\george\Docs_&amp;_Dev\mathimata\OO_programing\xeimerino_2010-2011\Untitled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01" y="2168896"/>
            <a:ext cx="440804" cy="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1" descr="C:\Users\george\Docs_&amp;_Dev\mathimata\OO_programing\xeimerino_2010-2011\knight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457" y="3569987"/>
            <a:ext cx="605098" cy="65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2" descr="C:\Users\george\Docs_&amp;_Dev\mathimata\OO_programing\xeimerino_2010-2011\knight_bla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491" y="2163935"/>
            <a:ext cx="56228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3" descr="C:\Users\george\Docs_&amp;_Dev\mathimata\OO_programing\xeimerino_2010-2011\bishop_blac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579" y="2164587"/>
            <a:ext cx="551408" cy="59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george\Docs_&amp;_Dev\mathimata\OO_programing\xeimerino_2010-2011\bishop_whit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72" y="3604747"/>
            <a:ext cx="537344" cy="5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C:\Users\george\Docs_&amp;_Dev\mathimata\OO_programing\xeimerino_2010-2011\king_whit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473" y="3627138"/>
            <a:ext cx="603639" cy="59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5" descr="C:\Users\george\Docs_&amp;_Dev\mathimata\OO_programing\xeimerino_2010-2011\king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56" y="2119567"/>
            <a:ext cx="625056" cy="62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george\Docs_&amp;_Dev\mathimata\OO_programing\xeimerino_2010-2011\queen_whit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69" y="3712685"/>
            <a:ext cx="534250" cy="5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7" descr="C:\Users\george\Docs_&amp;_Dev\mathimata\OO_programing\xeimerino_2010-2011\queen_black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69" y="2234908"/>
            <a:ext cx="592831" cy="57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80193" y="2978161"/>
            <a:ext cx="56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rook</a:t>
            </a:r>
            <a:endParaRPr lang="el-GR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2699792" y="2964122"/>
            <a:ext cx="65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pawn</a:t>
            </a:r>
            <a:endParaRPr lang="el-GR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3419872" y="2964122"/>
            <a:ext cx="71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Knight</a:t>
            </a:r>
            <a:endParaRPr lang="el-GR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4117521" y="2964122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bishop</a:t>
            </a:r>
            <a:endParaRPr lang="el-GR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860032" y="2964122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king</a:t>
            </a:r>
            <a:endParaRPr lang="el-GR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5580112" y="2964122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queen</a:t>
            </a:r>
            <a:endParaRPr lang="el-GR" sz="16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979712" y="2996952"/>
            <a:ext cx="4536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979712" y="3316715"/>
            <a:ext cx="4536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2699792" y="1804547"/>
            <a:ext cx="0" cy="119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2699792" y="3316715"/>
            <a:ext cx="0" cy="119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347864" y="1804547"/>
            <a:ext cx="0" cy="119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347864" y="3316715"/>
            <a:ext cx="0" cy="119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067944" y="1804547"/>
            <a:ext cx="0" cy="119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067944" y="3316715"/>
            <a:ext cx="0" cy="119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860032" y="1804547"/>
            <a:ext cx="0" cy="119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860032" y="3316715"/>
            <a:ext cx="0" cy="119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724128" y="1804547"/>
            <a:ext cx="0" cy="119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5724128" y="3316715"/>
            <a:ext cx="0" cy="119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1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428885"/>
            <a:ext cx="849783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/>
              <a:t>Moves Permitted for </a:t>
            </a:r>
            <a:r>
              <a:rPr lang="en-US" sz="3900" smtClean="0"/>
              <a:t>each Piece </a:t>
            </a:r>
            <a:r>
              <a:rPr lang="en-US" sz="3900" dirty="0" smtClean="0"/>
              <a:t>available</a:t>
            </a:r>
            <a:endParaRPr lang="el-GR" sz="3900" dirty="0"/>
          </a:p>
        </p:txBody>
      </p:sp>
    </p:spTree>
    <p:extLst>
      <p:ext uri="{BB962C8B-B14F-4D97-AF65-F5344CB8AC3E}">
        <p14:creationId xmlns:p14="http://schemas.microsoft.com/office/powerpoint/2010/main" val="328823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369</TotalTime>
  <Words>492</Words>
  <Application>Microsoft Office PowerPoint</Application>
  <PresentationFormat>On-screen Show (4:3)</PresentationFormat>
  <Paragraphs>164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NewsPrint</vt:lpstr>
      <vt:lpstr>Chess Game</vt:lpstr>
      <vt:lpstr>Project Structure</vt:lpstr>
      <vt:lpstr>Basic guidelines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ktistak</cp:lastModifiedBy>
  <cp:revision>152</cp:revision>
  <dcterms:created xsi:type="dcterms:W3CDTF">2011-09-30T11:22:26Z</dcterms:created>
  <dcterms:modified xsi:type="dcterms:W3CDTF">2011-11-16T16:23:20Z</dcterms:modified>
</cp:coreProperties>
</file>