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5" r:id="rId4"/>
    <p:sldId id="260" r:id="rId5"/>
    <p:sldId id="264" r:id="rId6"/>
    <p:sldId id="266" r:id="rId7"/>
    <p:sldId id="261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933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4B9FA-8F73-4A39-8875-97770A11492B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8F4F2-6CA4-406D-80A7-B0A67AC95C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47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8F4F2-6CA4-406D-80A7-B0A67AC95C0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856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9C1E-5F94-4CB3-B627-F6347E175751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C81A-3DCF-482B-93AA-2A78BCABA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017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9C1E-5F94-4CB3-B627-F6347E175751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C81A-3DCF-482B-93AA-2A78BCABA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43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9C1E-5F94-4CB3-B627-F6347E175751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C81A-3DCF-482B-93AA-2A78BCABA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88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9C1E-5F94-4CB3-B627-F6347E175751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C81A-3DCF-482B-93AA-2A78BCABA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62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9C1E-5F94-4CB3-B627-F6347E175751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C81A-3DCF-482B-93AA-2A78BCABA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91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9C1E-5F94-4CB3-B627-F6347E175751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C81A-3DCF-482B-93AA-2A78BCABA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56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9C1E-5F94-4CB3-B627-F6347E175751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C81A-3DCF-482B-93AA-2A78BCABA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28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9C1E-5F94-4CB3-B627-F6347E175751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C81A-3DCF-482B-93AA-2A78BCABA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14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9C1E-5F94-4CB3-B627-F6347E175751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C81A-3DCF-482B-93AA-2A78BCABA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9C1E-5F94-4CB3-B627-F6347E175751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C81A-3DCF-482B-93AA-2A78BCABA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98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9C1E-5F94-4CB3-B627-F6347E175751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C81A-3DCF-482B-93AA-2A78BCABA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67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99C1E-5F94-4CB3-B627-F6347E175751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DC81A-3DCF-482B-93AA-2A78BCABA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5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3911221"/>
            <a:ext cx="12192000" cy="2946779"/>
          </a:xfrm>
          <a:prstGeom prst="rect">
            <a:avLst/>
          </a:prstGeom>
          <a:solidFill>
            <a:srgbClr val="F3E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7009"/>
            <a:ext cx="13335000" cy="6008230"/>
          </a:xfrm>
          <a:prstGeom prst="rect">
            <a:avLst/>
          </a:prstGeom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226358" y="4274014"/>
            <a:ext cx="9144000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uk-UA" sz="7200" dirty="0">
                <a:solidFill>
                  <a:srgbClr val="414141"/>
                </a:solidFill>
              </a:rPr>
              <a:t>Моделювання гри </a:t>
            </a:r>
            <a:endParaRPr lang="en-US" sz="7200" dirty="0" smtClean="0">
              <a:solidFill>
                <a:srgbClr val="414141"/>
              </a:solidFill>
            </a:endParaRPr>
          </a:p>
          <a:p>
            <a:pPr algn="l"/>
            <a:r>
              <a:rPr lang="uk-UA" sz="7200" dirty="0" smtClean="0">
                <a:solidFill>
                  <a:srgbClr val="414141"/>
                </a:solidFill>
              </a:rPr>
              <a:t>в </a:t>
            </a:r>
            <a:r>
              <a:rPr lang="uk-UA" sz="7200" dirty="0">
                <a:solidFill>
                  <a:srgbClr val="414141"/>
                </a:solidFill>
              </a:rPr>
              <a:t>шашки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593853" y="4525588"/>
            <a:ext cx="63500" cy="1835151"/>
          </a:xfrm>
          <a:prstGeom prst="rect">
            <a:avLst/>
          </a:prstGeom>
          <a:solidFill>
            <a:srgbClr val="8E8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Прямоугольник 8"/>
          <p:cNvSpPr/>
          <p:nvPr/>
        </p:nvSpPr>
        <p:spPr>
          <a:xfrm>
            <a:off x="7657353" y="5437409"/>
            <a:ext cx="444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Виконали:</a:t>
            </a:r>
          </a:p>
          <a:p>
            <a:r>
              <a:rPr lang="uk-U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Студент групи КМ-13 Бариш Артем</a:t>
            </a:r>
          </a:p>
          <a:p>
            <a:r>
              <a:rPr lang="uk-U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Студент групи КМ-13 Григоренко Валерій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79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Постановка </a:t>
            </a:r>
            <a:r>
              <a:rPr lang="ru-RU" dirty="0" err="1" smtClean="0"/>
              <a:t>задачі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666509" cy="4351338"/>
          </a:xfrm>
        </p:spPr>
        <p:txBody>
          <a:bodyPr>
            <a:normAutofit/>
          </a:bodyPr>
          <a:lstStyle/>
          <a:p>
            <a:r>
              <a:rPr lang="uk-UA" dirty="0" smtClean="0"/>
              <a:t>Метою роботи є побудова моделі гри в шашки та реалізація методу пошуку ефективного ходу.</a:t>
            </a:r>
          </a:p>
          <a:p>
            <a:r>
              <a:rPr lang="uk-UA" dirty="0" smtClean="0"/>
              <a:t>Тема роботи – реалізація алгоритму визначення та вибору оптимальних ходів в шашках, </a:t>
            </a:r>
            <a:r>
              <a:rPr lang="ru-RU" dirty="0" smtClean="0"/>
              <a:t>с</a:t>
            </a:r>
            <a:r>
              <a:rPr lang="uk-UA" dirty="0" smtClean="0"/>
              <a:t>творення моделі гри в шашки, яка дозволяє комп'ютеру грати в цю гру та виконувати ходи відповідно до правил.</a:t>
            </a:r>
            <a:endParaRPr lang="uk-UA" dirty="0"/>
          </a:p>
          <a:p>
            <a:endParaRPr lang="ru-RU" dirty="0"/>
          </a:p>
        </p:txBody>
      </p:sp>
      <p:pic>
        <p:nvPicPr>
          <p:cNvPr id="5" name="Picture 2" descr="How to Win at Checkers for Beginner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80"/>
          <a:stretch/>
        </p:blipFill>
        <p:spPr bwMode="auto">
          <a:xfrm>
            <a:off x="6959600" y="-500006"/>
            <a:ext cx="10579100" cy="758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58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</a:t>
            </a:r>
            <a:r>
              <a:rPr lang="ru-RU" dirty="0" smtClean="0"/>
              <a:t>езультат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1815726"/>
            <a:ext cx="1042371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dirty="0" smtClean="0"/>
              <a:t> </a:t>
            </a:r>
            <a:endParaRPr lang="en-US" dirty="0" smtClean="0"/>
          </a:p>
          <a:p>
            <a:r>
              <a:rPr lang="uk-UA" dirty="0" smtClean="0"/>
              <a:t>Розроблено програмне </a:t>
            </a:r>
            <a:r>
              <a:rPr lang="uk-UA" dirty="0" smtClean="0"/>
              <a:t>рішення, що дозволяє зіграти партію шашок з опонентом, який буде виконувати свої ходи за алгоритмом. </a:t>
            </a:r>
          </a:p>
          <a:p>
            <a:endParaRPr lang="uk-UA" dirty="0" smtClean="0"/>
          </a:p>
          <a:p>
            <a:endParaRPr lang="uk-UA" dirty="0"/>
          </a:p>
          <a:p>
            <a:pPr marL="0" indent="0">
              <a:buNone/>
            </a:pPr>
            <a:r>
              <a:rPr lang="uk-UA" dirty="0"/>
              <a:t>Бариш Артем – реалізація алгоритму вибору ходів, поєднання всіх частин створеної моделі</a:t>
            </a:r>
          </a:p>
          <a:p>
            <a:pPr marL="0" indent="0">
              <a:buNone/>
            </a:pPr>
            <a:r>
              <a:rPr lang="uk-U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Григоренко Валерій – реалізація програмного забезпечення моделювання гри в </a:t>
            </a:r>
            <a:r>
              <a:rPr lang="uk-U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шашки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963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uk-UA" dirty="0" smtClean="0"/>
              <a:t>Перелік методів, алгоритмів, що були застосовані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06171"/>
            <a:ext cx="10515600" cy="3870792"/>
          </a:xfrm>
        </p:spPr>
        <p:txBody>
          <a:bodyPr>
            <a:normAutofit/>
          </a:bodyPr>
          <a:lstStyle/>
          <a:p>
            <a:r>
              <a:rPr lang="uk-UA" dirty="0"/>
              <a:t>Гру в шашки було написано на мові </a:t>
            </a:r>
            <a:r>
              <a:rPr lang="en-US" dirty="0"/>
              <a:t>python</a:t>
            </a:r>
            <a:endParaRPr lang="uk-UA" dirty="0"/>
          </a:p>
          <a:p>
            <a:r>
              <a:rPr lang="uk-UA" dirty="0"/>
              <a:t>Для вибору пошуку ефективного ходу ми використали алгоритм </a:t>
            </a:r>
            <a:r>
              <a:rPr lang="en-US" dirty="0" err="1"/>
              <a:t>minmax</a:t>
            </a:r>
            <a:endParaRPr lang="uk-UA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420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5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Побудова дерева можливих </a:t>
            </a:r>
            <a:r>
              <a:rPr lang="uk-UA" dirty="0" smtClean="0"/>
              <a:t>ходів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34224" y="2052918"/>
            <a:ext cx="5110929" cy="4195481"/>
          </a:xfrm>
        </p:spPr>
        <p:txBody>
          <a:bodyPr/>
          <a:lstStyle/>
          <a:p>
            <a:r>
              <a:rPr lang="uk-UA" dirty="0" smtClean="0"/>
              <a:t>Починаючи з початкового положення для </a:t>
            </a:r>
            <a:r>
              <a:rPr lang="uk-UA" dirty="0"/>
              <a:t>кожного можливого наступного кроку буде створений свій вузол і так до того моменту поки не буде прогнозовано всі варіанти на </a:t>
            </a:r>
            <a:r>
              <a:rPr lang="uk-UA" dirty="0" err="1" smtClean="0"/>
              <a:t>задау</a:t>
            </a:r>
            <a:r>
              <a:rPr lang="uk-UA" dirty="0" smtClean="0"/>
              <a:t> </a:t>
            </a:r>
            <a:r>
              <a:rPr lang="en-US" dirty="0" smtClean="0"/>
              <a:t>n </a:t>
            </a:r>
            <a:r>
              <a:rPr lang="uk-UA" dirty="0"/>
              <a:t>кількість кроків</a:t>
            </a:r>
            <a:r>
              <a:rPr lang="ru-RU" dirty="0" smtClean="0"/>
              <a:t>.</a:t>
            </a:r>
            <a:endParaRPr lang="ru-RU" dirty="0"/>
          </a:p>
        </p:txBody>
      </p:sp>
      <p:grpSp>
        <p:nvGrpSpPr>
          <p:cNvPr id="31" name="Полотно 49"/>
          <p:cNvGrpSpPr/>
          <p:nvPr/>
        </p:nvGrpSpPr>
        <p:grpSpPr>
          <a:xfrm>
            <a:off x="646111" y="2052918"/>
            <a:ext cx="6017261" cy="2706652"/>
            <a:chOff x="0" y="0"/>
            <a:chExt cx="4795520" cy="2157095"/>
          </a:xfrm>
        </p:grpSpPr>
        <p:sp>
          <p:nvSpPr>
            <p:cNvPr id="32" name="Прямоугольник 31"/>
            <p:cNvSpPr/>
            <p:nvPr/>
          </p:nvSpPr>
          <p:spPr>
            <a:xfrm>
              <a:off x="0" y="0"/>
              <a:ext cx="4795520" cy="2157095"/>
            </a:xfrm>
            <a:prstGeom prst="rect">
              <a:avLst/>
            </a:prstGeom>
          </p:spPr>
        </p:sp>
        <p:cxnSp>
          <p:nvCxnSpPr>
            <p:cNvPr id="33" name="Прямая соединительная линия 32"/>
            <p:cNvCxnSpPr>
              <a:stCxn id="46" idx="7"/>
              <a:endCxn id="34" idx="3"/>
            </p:cNvCxnSpPr>
            <p:nvPr/>
          </p:nvCxnSpPr>
          <p:spPr>
            <a:xfrm flipV="1">
              <a:off x="974271" y="591116"/>
              <a:ext cx="1199202" cy="2373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Овал 33"/>
            <p:cNvSpPr/>
            <p:nvPr/>
          </p:nvSpPr>
          <p:spPr>
            <a:xfrm>
              <a:off x="2108656" y="213338"/>
              <a:ext cx="442595" cy="4425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35" name="Прямая соединительная линия 34"/>
            <p:cNvCxnSpPr>
              <a:stCxn id="42" idx="1"/>
              <a:endCxn id="34" idx="5"/>
            </p:cNvCxnSpPr>
            <p:nvPr/>
          </p:nvCxnSpPr>
          <p:spPr>
            <a:xfrm flipH="1" flipV="1">
              <a:off x="2486434" y="591116"/>
              <a:ext cx="1207847" cy="2373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38" idx="0"/>
              <a:endCxn id="34" idx="4"/>
            </p:cNvCxnSpPr>
            <p:nvPr/>
          </p:nvCxnSpPr>
          <p:spPr>
            <a:xfrm flipV="1">
              <a:off x="2329954" y="655933"/>
              <a:ext cx="0" cy="1077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>
              <a:stCxn id="52" idx="0"/>
              <a:endCxn id="38" idx="3"/>
            </p:cNvCxnSpPr>
            <p:nvPr/>
          </p:nvCxnSpPr>
          <p:spPr>
            <a:xfrm flipV="1">
              <a:off x="1845221" y="1141436"/>
              <a:ext cx="328252" cy="3990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Овал 37"/>
            <p:cNvSpPr/>
            <p:nvPr/>
          </p:nvSpPr>
          <p:spPr>
            <a:xfrm>
              <a:off x="2108656" y="763658"/>
              <a:ext cx="442595" cy="4425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39" name="Прямая соединительная линия 38"/>
            <p:cNvCxnSpPr>
              <a:stCxn id="54" idx="0"/>
              <a:endCxn id="38" idx="5"/>
            </p:cNvCxnSpPr>
            <p:nvPr/>
          </p:nvCxnSpPr>
          <p:spPr>
            <a:xfrm flipH="1" flipV="1">
              <a:off x="2486434" y="1141436"/>
              <a:ext cx="333579" cy="41329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53" idx="0"/>
              <a:endCxn id="38" idx="4"/>
            </p:cNvCxnSpPr>
            <p:nvPr/>
          </p:nvCxnSpPr>
          <p:spPr>
            <a:xfrm flipV="1">
              <a:off x="2325349" y="1206253"/>
              <a:ext cx="4605" cy="33419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>
              <a:stCxn id="56" idx="0"/>
              <a:endCxn id="42" idx="3"/>
            </p:cNvCxnSpPr>
            <p:nvPr/>
          </p:nvCxnSpPr>
          <p:spPr>
            <a:xfrm flipV="1">
              <a:off x="3378602" y="1141436"/>
              <a:ext cx="315679" cy="3990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Овал 41"/>
            <p:cNvSpPr/>
            <p:nvPr/>
          </p:nvSpPr>
          <p:spPr>
            <a:xfrm>
              <a:off x="3629464" y="763658"/>
              <a:ext cx="442595" cy="4425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43" name="Прямая соединительная линия 42"/>
            <p:cNvCxnSpPr>
              <a:stCxn id="55" idx="0"/>
              <a:endCxn id="42" idx="5"/>
            </p:cNvCxnSpPr>
            <p:nvPr/>
          </p:nvCxnSpPr>
          <p:spPr>
            <a:xfrm flipH="1" flipV="1">
              <a:off x="4007242" y="1141436"/>
              <a:ext cx="372391" cy="41329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>
              <a:stCxn id="57" idx="0"/>
              <a:endCxn id="42" idx="4"/>
            </p:cNvCxnSpPr>
            <p:nvPr/>
          </p:nvCxnSpPr>
          <p:spPr>
            <a:xfrm flipH="1" flipV="1">
              <a:off x="3850762" y="1206253"/>
              <a:ext cx="18060" cy="3409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>
              <a:stCxn id="50" idx="0"/>
              <a:endCxn id="46" idx="3"/>
            </p:cNvCxnSpPr>
            <p:nvPr/>
          </p:nvCxnSpPr>
          <p:spPr>
            <a:xfrm flipV="1">
              <a:off x="334940" y="1141436"/>
              <a:ext cx="326370" cy="4057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Овал 45"/>
            <p:cNvSpPr/>
            <p:nvPr/>
          </p:nvSpPr>
          <p:spPr>
            <a:xfrm>
              <a:off x="596493" y="763658"/>
              <a:ext cx="442595" cy="4425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47" name="Прямая соединительная линия 46"/>
            <p:cNvCxnSpPr>
              <a:stCxn id="51" idx="0"/>
              <a:endCxn id="46" idx="5"/>
            </p:cNvCxnSpPr>
            <p:nvPr/>
          </p:nvCxnSpPr>
          <p:spPr>
            <a:xfrm flipH="1" flipV="1">
              <a:off x="974271" y="1141436"/>
              <a:ext cx="317615" cy="4057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>
              <a:stCxn id="49" idx="0"/>
              <a:endCxn id="46" idx="4"/>
            </p:cNvCxnSpPr>
            <p:nvPr/>
          </p:nvCxnSpPr>
          <p:spPr>
            <a:xfrm flipV="1">
              <a:off x="814049" y="1206253"/>
              <a:ext cx="3742" cy="3409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Овал 48"/>
            <p:cNvSpPr/>
            <p:nvPr/>
          </p:nvSpPr>
          <p:spPr>
            <a:xfrm>
              <a:off x="592751" y="1547155"/>
              <a:ext cx="442595" cy="4425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50" name="Овал 49"/>
            <p:cNvSpPr/>
            <p:nvPr/>
          </p:nvSpPr>
          <p:spPr>
            <a:xfrm>
              <a:off x="113642" y="1547155"/>
              <a:ext cx="442595" cy="4425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1070588" y="1547155"/>
              <a:ext cx="442595" cy="4425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52" name="Овал 51"/>
            <p:cNvSpPr/>
            <p:nvPr/>
          </p:nvSpPr>
          <p:spPr>
            <a:xfrm>
              <a:off x="1623923" y="1540443"/>
              <a:ext cx="442595" cy="4425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2104051" y="1540443"/>
              <a:ext cx="442595" cy="4425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54" name="Овал 53"/>
            <p:cNvSpPr/>
            <p:nvPr/>
          </p:nvSpPr>
          <p:spPr>
            <a:xfrm>
              <a:off x="2598715" y="1554730"/>
              <a:ext cx="442595" cy="4425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4158335" y="1554730"/>
              <a:ext cx="442595" cy="4425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56" name="Овал 55"/>
            <p:cNvSpPr/>
            <p:nvPr/>
          </p:nvSpPr>
          <p:spPr>
            <a:xfrm>
              <a:off x="3157304" y="1540443"/>
              <a:ext cx="442595" cy="4425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57" name="Овал 56"/>
            <p:cNvSpPr/>
            <p:nvPr/>
          </p:nvSpPr>
          <p:spPr>
            <a:xfrm>
              <a:off x="3647524" y="1547155"/>
              <a:ext cx="442595" cy="4425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52466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Прямоугольник 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Виконання </a:t>
            </a:r>
            <a:r>
              <a:rPr lang="en-US" dirty="0" err="1"/>
              <a:t>minm</a:t>
            </a:r>
            <a:r>
              <a:rPr lang="uk-UA" dirty="0" err="1"/>
              <a:t>ax</a:t>
            </a:r>
            <a:r>
              <a:rPr lang="uk-UA" dirty="0"/>
              <a:t> алгоритму</a:t>
            </a:r>
            <a:br>
              <a:rPr lang="uk-UA" dirty="0"/>
            </a:br>
            <a:r>
              <a:rPr lang="uk-UA" dirty="0"/>
              <a:t>і вибір ходу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grpSp>
        <p:nvGrpSpPr>
          <p:cNvPr id="186" name="Полотно 116"/>
          <p:cNvGrpSpPr/>
          <p:nvPr/>
        </p:nvGrpSpPr>
        <p:grpSpPr>
          <a:xfrm>
            <a:off x="1579594" y="2021316"/>
            <a:ext cx="8908377" cy="4007118"/>
            <a:chOff x="0" y="0"/>
            <a:chExt cx="4795520" cy="2157095"/>
          </a:xfrm>
        </p:grpSpPr>
        <p:sp>
          <p:nvSpPr>
            <p:cNvPr id="187" name="Прямоугольник 186"/>
            <p:cNvSpPr/>
            <p:nvPr/>
          </p:nvSpPr>
          <p:spPr>
            <a:xfrm>
              <a:off x="0" y="0"/>
              <a:ext cx="4795520" cy="2157095"/>
            </a:xfrm>
            <a:prstGeom prst="rect">
              <a:avLst/>
            </a:prstGeom>
          </p:spPr>
        </p:sp>
        <p:cxnSp>
          <p:nvCxnSpPr>
            <p:cNvPr id="188" name="Прямая соединительная линия 187"/>
            <p:cNvCxnSpPr>
              <a:stCxn id="201" idx="7"/>
              <a:endCxn id="189" idx="3"/>
            </p:cNvCxnSpPr>
            <p:nvPr/>
          </p:nvCxnSpPr>
          <p:spPr>
            <a:xfrm flipV="1">
              <a:off x="974271" y="591116"/>
              <a:ext cx="1199202" cy="2373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9" name="Овал 188"/>
            <p:cNvSpPr/>
            <p:nvPr/>
          </p:nvSpPr>
          <p:spPr>
            <a:xfrm>
              <a:off x="2108656" y="213338"/>
              <a:ext cx="442595" cy="4425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190" name="Прямая соединительная линия 189"/>
            <p:cNvCxnSpPr>
              <a:stCxn id="197" idx="1"/>
              <a:endCxn id="189" idx="5"/>
            </p:cNvCxnSpPr>
            <p:nvPr/>
          </p:nvCxnSpPr>
          <p:spPr>
            <a:xfrm flipH="1" flipV="1">
              <a:off x="2486434" y="591116"/>
              <a:ext cx="1207847" cy="2373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Прямая соединительная линия 190"/>
            <p:cNvCxnSpPr>
              <a:stCxn id="193" idx="0"/>
              <a:endCxn id="189" idx="4"/>
            </p:cNvCxnSpPr>
            <p:nvPr/>
          </p:nvCxnSpPr>
          <p:spPr>
            <a:xfrm flipV="1">
              <a:off x="2329954" y="655933"/>
              <a:ext cx="0" cy="1077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Прямая соединительная линия 191"/>
            <p:cNvCxnSpPr>
              <a:stCxn id="207" idx="0"/>
              <a:endCxn id="193" idx="3"/>
            </p:cNvCxnSpPr>
            <p:nvPr/>
          </p:nvCxnSpPr>
          <p:spPr>
            <a:xfrm flipV="1">
              <a:off x="1845221" y="1141436"/>
              <a:ext cx="328252" cy="3990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3" name="Овал 192"/>
            <p:cNvSpPr/>
            <p:nvPr/>
          </p:nvSpPr>
          <p:spPr>
            <a:xfrm>
              <a:off x="2108656" y="763658"/>
              <a:ext cx="442595" cy="4425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uk-UA" sz="18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-3</a:t>
              </a:r>
              <a:endParaRPr lang="ru-RU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4" name="Прямая соединительная линия 193"/>
            <p:cNvCxnSpPr>
              <a:stCxn id="209" idx="0"/>
              <a:endCxn id="193" idx="5"/>
            </p:cNvCxnSpPr>
            <p:nvPr/>
          </p:nvCxnSpPr>
          <p:spPr>
            <a:xfrm flipH="1" flipV="1">
              <a:off x="2486434" y="1141436"/>
              <a:ext cx="333579" cy="41329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Прямая соединительная линия 194"/>
            <p:cNvCxnSpPr>
              <a:stCxn id="208" idx="0"/>
              <a:endCxn id="193" idx="4"/>
            </p:cNvCxnSpPr>
            <p:nvPr/>
          </p:nvCxnSpPr>
          <p:spPr>
            <a:xfrm flipV="1">
              <a:off x="2325349" y="1206253"/>
              <a:ext cx="4605" cy="33419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Прямая соединительная линия 195"/>
            <p:cNvCxnSpPr>
              <a:stCxn id="211" idx="0"/>
              <a:endCxn id="197" idx="3"/>
            </p:cNvCxnSpPr>
            <p:nvPr/>
          </p:nvCxnSpPr>
          <p:spPr>
            <a:xfrm flipV="1">
              <a:off x="3378602" y="1141436"/>
              <a:ext cx="315679" cy="3990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7" name="Овал 196"/>
            <p:cNvSpPr/>
            <p:nvPr/>
          </p:nvSpPr>
          <p:spPr>
            <a:xfrm>
              <a:off x="3629464" y="763658"/>
              <a:ext cx="442595" cy="4425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uk-UA" sz="18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8" name="Прямая соединительная линия 197"/>
            <p:cNvCxnSpPr>
              <a:stCxn id="210" idx="0"/>
              <a:endCxn id="197" idx="5"/>
            </p:cNvCxnSpPr>
            <p:nvPr/>
          </p:nvCxnSpPr>
          <p:spPr>
            <a:xfrm flipH="1" flipV="1">
              <a:off x="4007242" y="1141436"/>
              <a:ext cx="372391" cy="41329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Прямая соединительная линия 198"/>
            <p:cNvCxnSpPr>
              <a:stCxn id="212" idx="0"/>
              <a:endCxn id="197" idx="4"/>
            </p:cNvCxnSpPr>
            <p:nvPr/>
          </p:nvCxnSpPr>
          <p:spPr>
            <a:xfrm flipH="1" flipV="1">
              <a:off x="3850762" y="1206253"/>
              <a:ext cx="18060" cy="3409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Прямая соединительная линия 199"/>
            <p:cNvCxnSpPr>
              <a:stCxn id="205" idx="0"/>
              <a:endCxn id="201" idx="3"/>
            </p:cNvCxnSpPr>
            <p:nvPr/>
          </p:nvCxnSpPr>
          <p:spPr>
            <a:xfrm flipV="1">
              <a:off x="334940" y="1141436"/>
              <a:ext cx="326370" cy="4057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1" name="Овал 200"/>
            <p:cNvSpPr/>
            <p:nvPr/>
          </p:nvSpPr>
          <p:spPr>
            <a:xfrm>
              <a:off x="596493" y="763658"/>
              <a:ext cx="442595" cy="4425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uk-UA" sz="18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-2</a:t>
              </a:r>
              <a:endParaRPr lang="ru-RU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2" name="Прямая соединительная линия 201"/>
            <p:cNvCxnSpPr>
              <a:stCxn id="206" idx="0"/>
              <a:endCxn id="201" idx="5"/>
            </p:cNvCxnSpPr>
            <p:nvPr/>
          </p:nvCxnSpPr>
          <p:spPr>
            <a:xfrm flipH="1" flipV="1">
              <a:off x="974271" y="1141436"/>
              <a:ext cx="317615" cy="4057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Прямая соединительная линия 202"/>
            <p:cNvCxnSpPr>
              <a:stCxn id="204" idx="0"/>
              <a:endCxn id="201" idx="4"/>
            </p:cNvCxnSpPr>
            <p:nvPr/>
          </p:nvCxnSpPr>
          <p:spPr>
            <a:xfrm flipV="1">
              <a:off x="814049" y="1206253"/>
              <a:ext cx="3742" cy="3409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Овал 203"/>
            <p:cNvSpPr/>
            <p:nvPr/>
          </p:nvSpPr>
          <p:spPr>
            <a:xfrm>
              <a:off x="592751" y="1547155"/>
              <a:ext cx="442595" cy="4425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uk-UA" sz="18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-2</a:t>
              </a:r>
              <a:endParaRPr lang="ru-RU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Овал 204"/>
            <p:cNvSpPr/>
            <p:nvPr/>
          </p:nvSpPr>
          <p:spPr>
            <a:xfrm>
              <a:off x="113642" y="1547155"/>
              <a:ext cx="442595" cy="4425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uk-UA" sz="18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-1</a:t>
              </a:r>
              <a:endParaRPr lang="ru-RU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Овал 205"/>
            <p:cNvSpPr/>
            <p:nvPr/>
          </p:nvSpPr>
          <p:spPr>
            <a:xfrm>
              <a:off x="1070588" y="1547155"/>
              <a:ext cx="442595" cy="4425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uk-UA" sz="18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ru-RU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Овал 206"/>
            <p:cNvSpPr/>
            <p:nvPr/>
          </p:nvSpPr>
          <p:spPr>
            <a:xfrm>
              <a:off x="1623923" y="1540443"/>
              <a:ext cx="442595" cy="4425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uk-UA" sz="18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Овал 207"/>
            <p:cNvSpPr/>
            <p:nvPr/>
          </p:nvSpPr>
          <p:spPr>
            <a:xfrm>
              <a:off x="2104051" y="1540443"/>
              <a:ext cx="442595" cy="4425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uk-UA" sz="18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-3</a:t>
              </a:r>
              <a:endParaRPr lang="ru-RU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Овал 208"/>
            <p:cNvSpPr/>
            <p:nvPr/>
          </p:nvSpPr>
          <p:spPr>
            <a:xfrm>
              <a:off x="2598715" y="1554730"/>
              <a:ext cx="442595" cy="4425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uk-UA" sz="18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ru-RU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Овал 209"/>
            <p:cNvSpPr/>
            <p:nvPr/>
          </p:nvSpPr>
          <p:spPr>
            <a:xfrm>
              <a:off x="4158335" y="1554730"/>
              <a:ext cx="442595" cy="4425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uk-UA" sz="18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ru-RU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Овал 210"/>
            <p:cNvSpPr/>
            <p:nvPr/>
          </p:nvSpPr>
          <p:spPr>
            <a:xfrm>
              <a:off x="3157304" y="1540443"/>
              <a:ext cx="442595" cy="4425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uk-UA" sz="18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Овал 211"/>
            <p:cNvSpPr/>
            <p:nvPr/>
          </p:nvSpPr>
          <p:spPr>
            <a:xfrm>
              <a:off x="3647524" y="1547155"/>
              <a:ext cx="442595" cy="4425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uk-UA" sz="18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  <a:endParaRPr lang="ru-RU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Прямоугольник 212"/>
            <p:cNvSpPr/>
            <p:nvPr/>
          </p:nvSpPr>
          <p:spPr>
            <a:xfrm>
              <a:off x="623387" y="1559936"/>
              <a:ext cx="415701" cy="41238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214" name="Скругленная соединительная линия 213"/>
            <p:cNvCxnSpPr>
              <a:stCxn id="213" idx="0"/>
              <a:endCxn id="201" idx="6"/>
            </p:cNvCxnSpPr>
            <p:nvPr/>
          </p:nvCxnSpPr>
          <p:spPr>
            <a:xfrm rot="5400000" flipH="1" flipV="1">
              <a:off x="647673" y="1168521"/>
              <a:ext cx="574980" cy="207850"/>
            </a:xfrm>
            <a:prstGeom prst="curvedConnector4">
              <a:avLst>
                <a:gd name="adj1" fmla="val 30756"/>
                <a:gd name="adj2" fmla="val 209983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5" name="Прямоугольник 214"/>
            <p:cNvSpPr/>
            <p:nvPr/>
          </p:nvSpPr>
          <p:spPr>
            <a:xfrm>
              <a:off x="2108656" y="1563761"/>
              <a:ext cx="415290" cy="4121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216" name="Скругленная соединительная линия 215"/>
            <p:cNvCxnSpPr>
              <a:stCxn id="208" idx="0"/>
              <a:endCxn id="193" idx="6"/>
            </p:cNvCxnSpPr>
            <p:nvPr/>
          </p:nvCxnSpPr>
          <p:spPr>
            <a:xfrm rot="5400000" flipH="1" flipV="1">
              <a:off x="2160597" y="1149562"/>
              <a:ext cx="555406" cy="225902"/>
            </a:xfrm>
            <a:prstGeom prst="curvedConnector4">
              <a:avLst>
                <a:gd name="adj1" fmla="val 30081"/>
                <a:gd name="adj2" fmla="val 201194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7" name="Прямоугольник 216"/>
            <p:cNvSpPr/>
            <p:nvPr/>
          </p:nvSpPr>
          <p:spPr>
            <a:xfrm>
              <a:off x="3159505" y="1564193"/>
              <a:ext cx="415290" cy="4114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218" name="Скругленная соединительная линия 217"/>
            <p:cNvCxnSpPr>
              <a:stCxn id="211" idx="0"/>
              <a:endCxn id="197" idx="2"/>
            </p:cNvCxnSpPr>
            <p:nvPr/>
          </p:nvCxnSpPr>
          <p:spPr>
            <a:xfrm rot="5400000" flipH="1" flipV="1">
              <a:off x="3226330" y="1137082"/>
              <a:ext cx="555406" cy="250862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9" name="Прямоугольник 218"/>
            <p:cNvSpPr/>
            <p:nvPr/>
          </p:nvSpPr>
          <p:spPr>
            <a:xfrm>
              <a:off x="3647524" y="790917"/>
              <a:ext cx="415290" cy="4121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4040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-19369"/>
            <a:ext cx="12192000" cy="6858000"/>
          </a:xfrm>
          <a:prstGeom prst="rect">
            <a:avLst/>
          </a:prstGeom>
          <a:solidFill>
            <a:srgbClr val="FBF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DFD-</a:t>
            </a:r>
            <a:r>
              <a:rPr lang="ru-RU" dirty="0" err="1" smtClean="0"/>
              <a:t>діаграма</a:t>
            </a:r>
            <a:endParaRPr lang="ru-RU" dirty="0"/>
          </a:p>
        </p:txBody>
      </p:sp>
      <p:grpSp>
        <p:nvGrpSpPr>
          <p:cNvPr id="33" name="Полотно 1"/>
          <p:cNvGrpSpPr/>
          <p:nvPr/>
        </p:nvGrpSpPr>
        <p:grpSpPr>
          <a:xfrm>
            <a:off x="3511924" y="888564"/>
            <a:ext cx="8680076" cy="5620357"/>
            <a:chOff x="0" y="0"/>
            <a:chExt cx="6248400" cy="3590925"/>
          </a:xfrm>
        </p:grpSpPr>
        <p:sp>
          <p:nvSpPr>
            <p:cNvPr id="34" name="Прямоугольник 33"/>
            <p:cNvSpPr/>
            <p:nvPr/>
          </p:nvSpPr>
          <p:spPr>
            <a:xfrm>
              <a:off x="0" y="0"/>
              <a:ext cx="6248400" cy="3590925"/>
            </a:xfrm>
            <a:prstGeom prst="rect">
              <a:avLst/>
            </a:prstGeom>
          </p:spPr>
        </p:sp>
        <p:sp>
          <p:nvSpPr>
            <p:cNvPr id="35" name="Овал 34"/>
            <p:cNvSpPr/>
            <p:nvPr/>
          </p:nvSpPr>
          <p:spPr>
            <a:xfrm>
              <a:off x="1676399" y="152399"/>
              <a:ext cx="1062038" cy="3524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uk-UA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Початок</a:t>
              </a:r>
              <a:endPara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Овал 35"/>
            <p:cNvSpPr/>
            <p:nvPr/>
          </p:nvSpPr>
          <p:spPr>
            <a:xfrm>
              <a:off x="1717038" y="2865188"/>
              <a:ext cx="959485" cy="3524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uk-UA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кінець</a:t>
              </a:r>
              <a:endPara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1476375" y="623888"/>
              <a:ext cx="1452561" cy="4048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uk-UA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Початкове поле зображення поля</a:t>
              </a:r>
              <a:endPara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1476375" y="2176463"/>
              <a:ext cx="1443038" cy="4631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uk-UA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нове </a:t>
              </a:r>
              <a:r>
                <a:rPr lang="uk-UA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поле зображення поля</a:t>
              </a:r>
              <a:endPara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3716972" y="1095234"/>
              <a:ext cx="1432538" cy="8286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uk-UA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Побудова дерева можливих ходів</a:t>
              </a:r>
              <a:br>
                <a:rPr lang="uk-UA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uk-UA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На певну глибину</a:t>
              </a:r>
              <a:br>
                <a:rPr lang="uk-UA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uk-UA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 кількість ходів)</a:t>
              </a:r>
              <a:endPara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Прямоугольник 39"/>
            <p:cNvSpPr/>
            <p:nvPr/>
          </p:nvSpPr>
          <p:spPr>
            <a:xfrm>
              <a:off x="3716972" y="1995487"/>
              <a:ext cx="1404620" cy="828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uk-UA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Оцінка листів дерева і вибір ефективного ходу</a:t>
              </a:r>
              <a:endPara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41" name="Прямая со стрелкой 40"/>
            <p:cNvCxnSpPr>
              <a:stCxn id="35" idx="4"/>
              <a:endCxn id="37" idx="0"/>
            </p:cNvCxnSpPr>
            <p:nvPr/>
          </p:nvCxnSpPr>
          <p:spPr>
            <a:xfrm flipH="1">
              <a:off x="2202656" y="504824"/>
              <a:ext cx="4762" cy="1190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>
              <a:stCxn id="38" idx="2"/>
              <a:endCxn id="36" idx="0"/>
            </p:cNvCxnSpPr>
            <p:nvPr/>
          </p:nvCxnSpPr>
          <p:spPr>
            <a:xfrm flipH="1">
              <a:off x="2196781" y="2639586"/>
              <a:ext cx="1113" cy="2256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/>
            <p:cNvCxnSpPr>
              <a:stCxn id="37" idx="2"/>
              <a:endCxn id="46" idx="0"/>
            </p:cNvCxnSpPr>
            <p:nvPr/>
          </p:nvCxnSpPr>
          <p:spPr>
            <a:xfrm flipH="1">
              <a:off x="2200275" y="1028700"/>
              <a:ext cx="2381" cy="2123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>
              <a:stCxn id="47" idx="3"/>
              <a:endCxn id="38" idx="1"/>
            </p:cNvCxnSpPr>
            <p:nvPr/>
          </p:nvCxnSpPr>
          <p:spPr>
            <a:xfrm>
              <a:off x="1109662" y="2402682"/>
              <a:ext cx="366713" cy="53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/>
            <p:cNvCxnSpPr>
              <a:stCxn id="38" idx="0"/>
              <a:endCxn id="46" idx="2"/>
            </p:cNvCxnSpPr>
            <p:nvPr/>
          </p:nvCxnSpPr>
          <p:spPr>
            <a:xfrm flipV="1">
              <a:off x="2197894" y="1776094"/>
              <a:ext cx="2381" cy="4003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Блок-схема: решение 45"/>
            <p:cNvSpPr/>
            <p:nvPr/>
          </p:nvSpPr>
          <p:spPr>
            <a:xfrm>
              <a:off x="1104900" y="1241018"/>
              <a:ext cx="2190750" cy="53507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uk-UA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Хід людини?</a:t>
              </a:r>
              <a:endPara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Прямоугольник 46"/>
            <p:cNvSpPr/>
            <p:nvPr/>
          </p:nvSpPr>
          <p:spPr>
            <a:xfrm>
              <a:off x="47624" y="2176463"/>
              <a:ext cx="1062038" cy="4524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uk-UA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Людина робить </a:t>
              </a:r>
              <a:r>
                <a:rPr lang="uk-UA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хід</a:t>
              </a:r>
              <a:endPara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48" name="Прямая со стрелкой 47"/>
            <p:cNvCxnSpPr>
              <a:stCxn id="46" idx="3"/>
              <a:endCxn id="39" idx="1"/>
            </p:cNvCxnSpPr>
            <p:nvPr/>
          </p:nvCxnSpPr>
          <p:spPr>
            <a:xfrm>
              <a:off x="3295650" y="1508556"/>
              <a:ext cx="421322" cy="10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/>
            <p:cNvCxnSpPr>
              <a:stCxn id="40" idx="1"/>
              <a:endCxn id="38" idx="3"/>
            </p:cNvCxnSpPr>
            <p:nvPr/>
          </p:nvCxnSpPr>
          <p:spPr>
            <a:xfrm flipH="1" flipV="1">
              <a:off x="2919413" y="2408025"/>
              <a:ext cx="797559" cy="14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Соединительная линия уступом 49"/>
            <p:cNvCxnSpPr>
              <a:stCxn id="46" idx="1"/>
              <a:endCxn id="47" idx="0"/>
            </p:cNvCxnSpPr>
            <p:nvPr/>
          </p:nvCxnSpPr>
          <p:spPr>
            <a:xfrm rot="10800000" flipV="1">
              <a:off x="578644" y="1508555"/>
              <a:ext cx="526257" cy="66790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Соединительная линия уступом 50"/>
            <p:cNvCxnSpPr>
              <a:stCxn id="39" idx="3"/>
              <a:endCxn id="40" idx="3"/>
            </p:cNvCxnSpPr>
            <p:nvPr/>
          </p:nvCxnSpPr>
          <p:spPr>
            <a:xfrm flipH="1">
              <a:off x="5121592" y="1509571"/>
              <a:ext cx="27918" cy="899936"/>
            </a:xfrm>
            <a:prstGeom prst="bentConnector3">
              <a:avLst>
                <a:gd name="adj1" fmla="val -818827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Надпись 11"/>
            <p:cNvSpPr txBox="1"/>
            <p:nvPr/>
          </p:nvSpPr>
          <p:spPr>
            <a:xfrm>
              <a:off x="814388" y="1321274"/>
              <a:ext cx="478631" cy="2809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uk-UA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так</a:t>
              </a:r>
              <a:endParaRPr lang="ru-RU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Надпись 11"/>
            <p:cNvSpPr txBox="1"/>
            <p:nvPr/>
          </p:nvSpPr>
          <p:spPr>
            <a:xfrm>
              <a:off x="3271020" y="1312068"/>
              <a:ext cx="478155" cy="28067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uk-UA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ні</a:t>
              </a:r>
              <a:endParaRPr lang="ru-RU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243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67236"/>
            <a:ext cx="12192000" cy="6858000"/>
          </a:xfrm>
          <a:prstGeom prst="rect">
            <a:avLst/>
          </a:prstGeom>
          <a:solidFill>
            <a:srgbClr val="FBF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uk-UA" dirty="0" smtClean="0"/>
              <a:t>Результати роботи програми</a:t>
            </a:r>
            <a:endParaRPr lang="uk-UA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420017"/>
              </p:ext>
            </p:extLst>
          </p:nvPr>
        </p:nvGraphicFramePr>
        <p:xfrm>
          <a:off x="1257300" y="2790265"/>
          <a:ext cx="9242612" cy="259735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568013"/>
                <a:gridCol w="3882606"/>
                <a:gridCol w="3791993"/>
              </a:tblGrid>
              <a:tr h="542537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РЕЗУЛЬТАТ</a:t>
                      </a:r>
                      <a:endParaRPr lang="en-US" dirty="0" smtClean="0"/>
                    </a:p>
                    <a:p>
                      <a:pPr algn="ctr"/>
                      <a:r>
                        <a:rPr lang="uk-UA" dirty="0" smtClean="0"/>
                        <a:t>який</a:t>
                      </a:r>
                      <a:r>
                        <a:rPr lang="uk-UA" baseline="0" dirty="0" smtClean="0"/>
                        <a:t> отримав бот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ЛЮДИНА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ІНШИЙ БОТ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88506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виграш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2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47222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нічия </a:t>
                      </a:r>
                      <a:endParaRPr lang="ru-RU" dirty="0"/>
                    </a:p>
                  </a:txBody>
                  <a:tcP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rgbClr val="FFFAEB"/>
                    </a:solidFill>
                  </a:tcPr>
                </a:tc>
              </a:tr>
              <a:tr h="547222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поразка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67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228</Words>
  <Application>Microsoft Office PowerPoint</Application>
  <PresentationFormat>Широкоэкранный</PresentationFormat>
  <Paragraphs>59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Моделювання гри  в шашки</vt:lpstr>
      <vt:lpstr> Постановка задачі </vt:lpstr>
      <vt:lpstr>Результат </vt:lpstr>
      <vt:lpstr> Перелік методів, алгоритмів, що були застосовані</vt:lpstr>
      <vt:lpstr>Побудова дерева можливих ходів</vt:lpstr>
      <vt:lpstr>Виконання minmax алгоритму і вибір ходу </vt:lpstr>
      <vt:lpstr> DFD-діаграма</vt:lpstr>
      <vt:lpstr> Результати роботи програми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15</cp:revision>
  <dcterms:created xsi:type="dcterms:W3CDTF">2023-12-20T14:54:10Z</dcterms:created>
  <dcterms:modified xsi:type="dcterms:W3CDTF">2023-12-21T09:12:36Z</dcterms:modified>
</cp:coreProperties>
</file>