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2656-134E-4BC4-A0E7-511987137E14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03672-B1E3-4CAD-B459-635B6B9FDD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34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2656-134E-4BC4-A0E7-511987137E14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03672-B1E3-4CAD-B459-635B6B9FDD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40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2656-134E-4BC4-A0E7-511987137E14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03672-B1E3-4CAD-B459-635B6B9FDD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150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2656-134E-4BC4-A0E7-511987137E14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03672-B1E3-4CAD-B459-635B6B9FDD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9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2656-134E-4BC4-A0E7-511987137E14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03672-B1E3-4CAD-B459-635B6B9FDD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379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2656-134E-4BC4-A0E7-511987137E14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03672-B1E3-4CAD-B459-635B6B9FDD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914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2656-134E-4BC4-A0E7-511987137E14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03672-B1E3-4CAD-B459-635B6B9FDD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58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2656-134E-4BC4-A0E7-511987137E14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03672-B1E3-4CAD-B459-635B6B9FDD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784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2656-134E-4BC4-A0E7-511987137E14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03672-B1E3-4CAD-B459-635B6B9FDD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918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2656-134E-4BC4-A0E7-511987137E14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DA03672-B1E3-4CAD-B459-635B6B9FDD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710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2656-134E-4BC4-A0E7-511987137E14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03672-B1E3-4CAD-B459-635B6B9FDD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92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2656-134E-4BC4-A0E7-511987137E14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03672-B1E3-4CAD-B459-635B6B9FDD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1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2656-134E-4BC4-A0E7-511987137E14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03672-B1E3-4CAD-B459-635B6B9FDD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781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2656-134E-4BC4-A0E7-511987137E14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03672-B1E3-4CAD-B459-635B6B9FDD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761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2656-134E-4BC4-A0E7-511987137E14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03672-B1E3-4CAD-B459-635B6B9FDD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14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2656-134E-4BC4-A0E7-511987137E14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03672-B1E3-4CAD-B459-635B6B9FDD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384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2656-134E-4BC4-A0E7-511987137E14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03672-B1E3-4CAD-B459-635B6B9FDD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67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B812656-134E-4BC4-A0E7-511987137E14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A03672-B1E3-4CAD-B459-635B6B9FDD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57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9D8C5-0E87-6FCD-84F2-E7A92D05CB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err="1">
                <a:latin typeface="Algerian" panose="04020705040A02060702" pitchFamily="82" charset="0"/>
              </a:rPr>
              <a:t>Proiect</a:t>
            </a:r>
            <a:r>
              <a:rPr lang="en-US" sz="4400" dirty="0">
                <a:latin typeface="Algerian" panose="04020705040A02060702" pitchFamily="82" charset="0"/>
              </a:rPr>
              <a:t> </a:t>
            </a:r>
            <a:r>
              <a:rPr lang="en-US" sz="4400" dirty="0" err="1">
                <a:latin typeface="Algerian" panose="04020705040A02060702" pitchFamily="82" charset="0"/>
              </a:rPr>
              <a:t>Testarea</a:t>
            </a:r>
            <a:r>
              <a:rPr lang="en-US" sz="4400" dirty="0">
                <a:latin typeface="Algerian" panose="04020705040A02060702" pitchFamily="82" charset="0"/>
              </a:rPr>
              <a:t> </a:t>
            </a:r>
            <a:r>
              <a:rPr lang="en-US" sz="4400" dirty="0" err="1">
                <a:latin typeface="Algerian" panose="04020705040A02060702" pitchFamily="82" charset="0"/>
              </a:rPr>
              <a:t>Sistemelor</a:t>
            </a:r>
            <a:r>
              <a:rPr lang="en-US" sz="4400" dirty="0">
                <a:latin typeface="Algerian" panose="04020705040A02060702" pitchFamily="82" charset="0"/>
              </a:rPr>
              <a:t> Software</a:t>
            </a:r>
            <a:endParaRPr lang="en-GB" sz="4400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C8234-372E-9DFC-BB10-8027E5EA57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Bahnschrift Condensed" panose="020B0502040204020203" pitchFamily="34" charset="0"/>
              </a:rPr>
              <a:t>De </a:t>
            </a:r>
            <a:r>
              <a:rPr lang="en-US" dirty="0" err="1">
                <a:latin typeface="Bahnschrift Condensed" panose="020B0502040204020203" pitchFamily="34" charset="0"/>
              </a:rPr>
              <a:t>Moisel</a:t>
            </a:r>
            <a:r>
              <a:rPr lang="en-US" dirty="0">
                <a:latin typeface="Bahnschrift Condensed" panose="020B0502040204020203" pitchFamily="34" charset="0"/>
              </a:rPr>
              <a:t> Rares-Ioan </a:t>
            </a:r>
            <a:r>
              <a:rPr lang="en-US" dirty="0" err="1">
                <a:latin typeface="Bahnschrift Condensed" panose="020B0502040204020203" pitchFamily="34" charset="0"/>
              </a:rPr>
              <a:t>si</a:t>
            </a:r>
            <a:r>
              <a:rPr lang="en-US" dirty="0">
                <a:latin typeface="Bahnschrift Condensed" panose="020B0502040204020203" pitchFamily="34" charset="0"/>
              </a:rPr>
              <a:t> Theodor Ghinea Traian</a:t>
            </a:r>
          </a:p>
          <a:p>
            <a:r>
              <a:rPr lang="en-US" sz="2000" dirty="0">
                <a:latin typeface="Bahnschrift Condensed" panose="020B0502040204020203" pitchFamily="34" charset="0"/>
              </a:rPr>
              <a:t>Grupa 331</a:t>
            </a:r>
            <a:endParaRPr lang="en-GB" sz="20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74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0A792-DD22-35CF-0C52-367E9A95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lgerian" panose="04020705040A02060702" pitchFamily="82" charset="0"/>
              </a:rPr>
              <a:t>Algoritmul</a:t>
            </a:r>
            <a:r>
              <a:rPr lang="en-US" dirty="0">
                <a:latin typeface="Algerian" panose="04020705040A02060702" pitchFamily="82" charset="0"/>
              </a:rPr>
              <a:t> Counterfactual Regret Minimization (CFR)</a:t>
            </a:r>
            <a:endParaRPr lang="en-GB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D2518-2647-F2FD-48C4-E15120B06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>
                <a:latin typeface="Bahnschrift Light Condensed" panose="020B0502040204020203" pitchFamily="34" charset="0"/>
              </a:rPr>
              <a:t>Counterfactual Regret Minimization (CFR) </a:t>
            </a:r>
            <a:r>
              <a:rPr lang="en-GB" b="1" dirty="0" err="1">
                <a:latin typeface="Bahnschrift Light Condensed" panose="020B0502040204020203" pitchFamily="34" charset="0"/>
              </a:rPr>
              <a:t>este</a:t>
            </a:r>
            <a:r>
              <a:rPr lang="en-GB" b="1" dirty="0">
                <a:latin typeface="Bahnschrift Light Condensed" panose="020B0502040204020203" pitchFamily="34" charset="0"/>
              </a:rPr>
              <a:t> un </a:t>
            </a:r>
            <a:r>
              <a:rPr lang="en-GB" b="1" dirty="0" err="1">
                <a:latin typeface="Bahnschrift Light Condensed" panose="020B0502040204020203" pitchFamily="34" charset="0"/>
              </a:rPr>
              <a:t>algoritm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folosit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pentru</a:t>
            </a:r>
            <a:r>
              <a:rPr lang="en-GB" b="1" dirty="0">
                <a:latin typeface="Bahnschrift Light Condensed" panose="020B0502040204020203" pitchFamily="34" charset="0"/>
              </a:rPr>
              <a:t> a </a:t>
            </a:r>
            <a:r>
              <a:rPr lang="en-GB" b="1" dirty="0" err="1">
                <a:latin typeface="Bahnschrift Light Condensed" panose="020B0502040204020203" pitchFamily="34" charset="0"/>
              </a:rPr>
              <a:t>aproxima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echilibrele</a:t>
            </a:r>
            <a:r>
              <a:rPr lang="en-GB" b="1" dirty="0">
                <a:latin typeface="Bahnschrift Light Condensed" panose="020B0502040204020203" pitchFamily="34" charset="0"/>
              </a:rPr>
              <a:t> Nash </a:t>
            </a:r>
            <a:r>
              <a:rPr lang="en-GB" b="1" dirty="0" err="1">
                <a:latin typeface="Bahnschrift Light Condensed" panose="020B0502040204020203" pitchFamily="34" charset="0"/>
              </a:rPr>
              <a:t>în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jocuri</a:t>
            </a:r>
            <a:r>
              <a:rPr lang="en-GB" b="1" dirty="0">
                <a:latin typeface="Bahnschrift Light Condensed" panose="020B0502040204020203" pitchFamily="34" charset="0"/>
              </a:rPr>
              <a:t> cu </a:t>
            </a:r>
            <a:r>
              <a:rPr lang="en-GB" b="1" dirty="0" err="1">
                <a:latin typeface="Bahnschrift Light Condensed" panose="020B0502040204020203" pitchFamily="34" charset="0"/>
              </a:rPr>
              <a:t>informație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imperfectă</a:t>
            </a:r>
            <a:r>
              <a:rPr lang="en-GB" b="1" dirty="0">
                <a:latin typeface="Bahnschrift Light Condensed" panose="020B0502040204020203" pitchFamily="34" charset="0"/>
              </a:rPr>
              <a:t> — cum </a:t>
            </a:r>
            <a:r>
              <a:rPr lang="en-GB" b="1" dirty="0" err="1">
                <a:latin typeface="Bahnschrift Light Condensed" panose="020B0502040204020203" pitchFamily="34" charset="0"/>
              </a:rPr>
              <a:t>ar</a:t>
            </a:r>
            <a:r>
              <a:rPr lang="en-GB" b="1" dirty="0">
                <a:latin typeface="Bahnschrift Light Condensed" panose="020B0502040204020203" pitchFamily="34" charset="0"/>
              </a:rPr>
              <a:t> fi </a:t>
            </a:r>
            <a:r>
              <a:rPr lang="en-GB" b="1" dirty="0" err="1">
                <a:latin typeface="Bahnschrift Light Condensed" panose="020B0502040204020203" pitchFamily="34" charset="0"/>
              </a:rPr>
              <a:t>pokerul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sau</a:t>
            </a:r>
            <a:r>
              <a:rPr lang="en-GB" b="1" dirty="0">
                <a:latin typeface="Bahnschrift Light Condensed" panose="020B0502040204020203" pitchFamily="34" charset="0"/>
              </a:rPr>
              <a:t>, </a:t>
            </a:r>
            <a:r>
              <a:rPr lang="en-GB" b="1" dirty="0" err="1">
                <a:latin typeface="Bahnschrift Light Condensed" panose="020B0502040204020203" pitchFamily="34" charset="0"/>
              </a:rPr>
              <a:t>în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cazul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nostru</a:t>
            </a:r>
            <a:r>
              <a:rPr lang="en-GB" b="1" dirty="0">
                <a:latin typeface="Bahnschrift Light Condensed" panose="020B0502040204020203" pitchFamily="34" charset="0"/>
              </a:rPr>
              <a:t>, </a:t>
            </a:r>
            <a:r>
              <a:rPr lang="en-GB" b="1" dirty="0" err="1">
                <a:latin typeface="Bahnschrift Light Condensed" panose="020B0502040204020203" pitchFamily="34" charset="0"/>
              </a:rPr>
              <a:t>jocul</a:t>
            </a:r>
            <a:r>
              <a:rPr lang="en-GB" b="1" dirty="0">
                <a:latin typeface="Bahnschrift Light Condensed" panose="020B0502040204020203" pitchFamily="34" charset="0"/>
              </a:rPr>
              <a:t> de </a:t>
            </a:r>
            <a:r>
              <a:rPr lang="en-GB" b="1" dirty="0" err="1">
                <a:latin typeface="Bahnschrift Light Condensed" panose="020B0502040204020203" pitchFamily="34" charset="0"/>
              </a:rPr>
              <a:t>piatra</a:t>
            </a:r>
            <a:r>
              <a:rPr lang="en-GB" b="1" dirty="0">
                <a:latin typeface="Bahnschrift Light Condensed" panose="020B0502040204020203" pitchFamily="34" charset="0"/>
              </a:rPr>
              <a:t>, </a:t>
            </a:r>
            <a:r>
              <a:rPr lang="en-GB" b="1" dirty="0" err="1">
                <a:latin typeface="Bahnschrift Light Condensed" panose="020B0502040204020203" pitchFamily="34" charset="0"/>
              </a:rPr>
              <a:t>hartie</a:t>
            </a:r>
            <a:r>
              <a:rPr lang="en-GB" b="1" dirty="0">
                <a:latin typeface="Bahnschrift Light Condensed" panose="020B0502040204020203" pitchFamily="34" charset="0"/>
              </a:rPr>
              <a:t>, </a:t>
            </a:r>
            <a:r>
              <a:rPr lang="en-GB" b="1" dirty="0" err="1">
                <a:latin typeface="Bahnschrift Light Condensed" panose="020B0502040204020203" pitchFamily="34" charset="0"/>
              </a:rPr>
              <a:t>foarfece</a:t>
            </a:r>
            <a:r>
              <a:rPr lang="en-GB" b="1" dirty="0">
                <a:latin typeface="Bahnschrift Light Condensed" panose="020B0502040204020203" pitchFamily="34" charset="0"/>
              </a:rPr>
              <a:t>. </a:t>
            </a:r>
            <a:r>
              <a:rPr lang="en-GB" b="1" dirty="0" err="1">
                <a:latin typeface="Bahnschrift Light Condensed" panose="020B0502040204020203" pitchFamily="34" charset="0"/>
              </a:rPr>
              <a:t>Acestea</a:t>
            </a:r>
            <a:r>
              <a:rPr lang="en-GB" b="1" dirty="0">
                <a:latin typeface="Bahnschrift Light Condensed" panose="020B0502040204020203" pitchFamily="34" charset="0"/>
              </a:rPr>
              <a:t> sunt </a:t>
            </a:r>
            <a:r>
              <a:rPr lang="en-GB" b="1" dirty="0" err="1">
                <a:latin typeface="Bahnschrift Light Condensed" panose="020B0502040204020203" pitchFamily="34" charset="0"/>
              </a:rPr>
              <a:t>jocuri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în</a:t>
            </a:r>
            <a:r>
              <a:rPr lang="en-GB" b="1" dirty="0">
                <a:latin typeface="Bahnschrift Light Condensed" panose="020B0502040204020203" pitchFamily="34" charset="0"/>
              </a:rPr>
              <a:t> care </a:t>
            </a:r>
            <a:r>
              <a:rPr lang="en-GB" b="1" dirty="0" err="1">
                <a:latin typeface="Bahnschrift Light Condensed" panose="020B0502040204020203" pitchFamily="34" charset="0"/>
              </a:rPr>
              <a:t>jucătorii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iau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decizii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fără</a:t>
            </a:r>
            <a:r>
              <a:rPr lang="en-GB" b="1" dirty="0">
                <a:latin typeface="Bahnschrift Light Condensed" panose="020B0502040204020203" pitchFamily="34" charset="0"/>
              </a:rPr>
              <a:t> a </a:t>
            </a:r>
            <a:r>
              <a:rPr lang="en-GB" b="1" dirty="0" err="1">
                <a:latin typeface="Bahnschrift Light Condensed" panose="020B0502040204020203" pitchFamily="34" charset="0"/>
              </a:rPr>
              <a:t>cunoaște</a:t>
            </a:r>
            <a:r>
              <a:rPr lang="en-GB" b="1" dirty="0">
                <a:latin typeface="Bahnschrift Light Condensed" panose="020B0502040204020203" pitchFamily="34" charset="0"/>
              </a:rPr>
              <a:t> pe </a:t>
            </a:r>
            <a:r>
              <a:rPr lang="en-GB" b="1" dirty="0" err="1">
                <a:latin typeface="Bahnschrift Light Condensed" panose="020B0502040204020203" pitchFamily="34" charset="0"/>
              </a:rPr>
              <a:t>deplin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acțiunile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adversarului</a:t>
            </a:r>
            <a:r>
              <a:rPr lang="en-GB" b="1" dirty="0">
                <a:latin typeface="Bahnschrift Light Condensed" panose="020B0502040204020203" pitchFamily="34" charset="0"/>
              </a:rPr>
              <a:t>, </a:t>
            </a:r>
            <a:r>
              <a:rPr lang="en-GB" b="1" dirty="0" err="1">
                <a:latin typeface="Bahnschrift Light Condensed" panose="020B0502040204020203" pitchFamily="34" charset="0"/>
              </a:rPr>
              <a:t>necesitând</a:t>
            </a:r>
            <a:r>
              <a:rPr lang="en-GB" b="1" dirty="0">
                <a:latin typeface="Bahnschrift Light Condensed" panose="020B0502040204020203" pitchFamily="34" charset="0"/>
              </a:rPr>
              <a:t> o </a:t>
            </a:r>
            <a:r>
              <a:rPr lang="en-GB" b="1" dirty="0" err="1">
                <a:latin typeface="Bahnschrift Light Condensed" panose="020B0502040204020203" pitchFamily="34" charset="0"/>
              </a:rPr>
              <a:t>strategie</a:t>
            </a:r>
            <a:r>
              <a:rPr lang="en-GB" b="1" dirty="0">
                <a:latin typeface="Bahnschrift Light Condensed" panose="020B0502040204020203" pitchFamily="34" charset="0"/>
              </a:rPr>
              <a:t> care </a:t>
            </a:r>
            <a:r>
              <a:rPr lang="en-GB" b="1" dirty="0" err="1">
                <a:latin typeface="Bahnschrift Light Condensed" panose="020B0502040204020203" pitchFamily="34" charset="0"/>
              </a:rPr>
              <a:t>să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țină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cont</a:t>
            </a:r>
            <a:r>
              <a:rPr lang="en-GB" b="1" dirty="0">
                <a:latin typeface="Bahnschrift Light Condensed" panose="020B0502040204020203" pitchFamily="34" charset="0"/>
              </a:rPr>
              <a:t> de </a:t>
            </a:r>
            <a:r>
              <a:rPr lang="en-GB" b="1" dirty="0" err="1">
                <a:latin typeface="Bahnschrift Light Condensed" panose="020B0502040204020203" pitchFamily="34" charset="0"/>
              </a:rPr>
              <a:t>incertitudine</a:t>
            </a:r>
            <a:r>
              <a:rPr lang="en-GB" b="1" dirty="0">
                <a:latin typeface="Bahnschrift Light Condensed" panose="020B0502040204020203" pitchFamily="34" charset="0"/>
              </a:rPr>
              <a:t>.</a:t>
            </a:r>
          </a:p>
          <a:p>
            <a:r>
              <a:rPr lang="en-GB" b="1" dirty="0" err="1">
                <a:latin typeface="Bahnschrift Light Condensed" panose="020B0502040204020203" pitchFamily="34" charset="0"/>
              </a:rPr>
              <a:t>În</a:t>
            </a:r>
            <a:r>
              <a:rPr lang="en-GB" b="1" dirty="0">
                <a:latin typeface="Bahnschrift Light Condensed" panose="020B0502040204020203" pitchFamily="34" charset="0"/>
              </a:rPr>
              <a:t> CFR, </a:t>
            </a:r>
            <a:r>
              <a:rPr lang="en-GB" b="1" dirty="0" err="1">
                <a:latin typeface="Bahnschrift Light Condensed" panose="020B0502040204020203" pitchFamily="34" charset="0"/>
              </a:rPr>
              <a:t>regretul</a:t>
            </a:r>
            <a:r>
              <a:rPr lang="en-GB" b="1" dirty="0">
                <a:latin typeface="Bahnschrift Light Condensed" panose="020B0502040204020203" pitchFamily="34" charset="0"/>
              </a:rPr>
              <a:t> se </a:t>
            </a:r>
            <a:r>
              <a:rPr lang="en-GB" b="1" dirty="0" err="1">
                <a:latin typeface="Bahnschrift Light Condensed" panose="020B0502040204020203" pitchFamily="34" charset="0"/>
              </a:rPr>
              <a:t>referă</a:t>
            </a:r>
            <a:r>
              <a:rPr lang="en-GB" b="1" dirty="0">
                <a:latin typeface="Bahnschrift Light Condensed" panose="020B0502040204020203" pitchFamily="34" charset="0"/>
              </a:rPr>
              <a:t> la </a:t>
            </a:r>
            <a:r>
              <a:rPr lang="en-GB" b="1" dirty="0" err="1">
                <a:latin typeface="Bahnschrift Light Condensed" panose="020B0502040204020203" pitchFamily="34" charset="0"/>
              </a:rPr>
              <a:t>diferența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ipotetică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dintre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recompensa</a:t>
            </a:r>
            <a:r>
              <a:rPr lang="en-GB" b="1" dirty="0">
                <a:latin typeface="Bahnschrift Light Condensed" panose="020B0502040204020203" pitchFamily="34" charset="0"/>
              </a:rPr>
              <a:t> pe care ai </a:t>
            </a:r>
            <a:r>
              <a:rPr lang="en-GB" b="1" dirty="0" err="1">
                <a:latin typeface="Bahnschrift Light Condensed" panose="020B0502040204020203" pitchFamily="34" charset="0"/>
              </a:rPr>
              <a:t>primit</a:t>
            </a:r>
            <a:r>
              <a:rPr lang="en-GB" b="1" dirty="0">
                <a:latin typeface="Bahnschrift Light Condensed" panose="020B0502040204020203" pitchFamily="34" charset="0"/>
              </a:rPr>
              <a:t>-o </a:t>
            </a:r>
            <a:r>
              <a:rPr lang="en-GB" b="1" dirty="0" err="1">
                <a:latin typeface="Bahnschrift Light Condensed" panose="020B0502040204020203" pitchFamily="34" charset="0"/>
              </a:rPr>
              <a:t>efectiv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pentru</a:t>
            </a:r>
            <a:r>
              <a:rPr lang="en-GB" b="1" dirty="0">
                <a:latin typeface="Bahnschrift Light Condensed" panose="020B0502040204020203" pitchFamily="34" charset="0"/>
              </a:rPr>
              <a:t> o </a:t>
            </a:r>
            <a:r>
              <a:rPr lang="en-GB" b="1" dirty="0" err="1">
                <a:latin typeface="Bahnschrift Light Condensed" panose="020B0502040204020203" pitchFamily="34" charset="0"/>
              </a:rPr>
              <a:t>acțiune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și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recompensa</a:t>
            </a:r>
            <a:r>
              <a:rPr lang="en-GB" b="1" dirty="0">
                <a:latin typeface="Bahnschrift Light Condensed" panose="020B0502040204020203" pitchFamily="34" charset="0"/>
              </a:rPr>
              <a:t> pe care ai fi </a:t>
            </a:r>
            <a:r>
              <a:rPr lang="en-GB" b="1" dirty="0" err="1">
                <a:latin typeface="Bahnschrift Light Condensed" panose="020B0502040204020203" pitchFamily="34" charset="0"/>
              </a:rPr>
              <a:t>putut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să</a:t>
            </a:r>
            <a:r>
              <a:rPr lang="en-GB" b="1" dirty="0">
                <a:latin typeface="Bahnschrift Light Condensed" panose="020B0502040204020203" pitchFamily="34" charset="0"/>
              </a:rPr>
              <a:t> o </a:t>
            </a:r>
            <a:r>
              <a:rPr lang="en-GB" b="1" dirty="0" err="1">
                <a:latin typeface="Bahnschrift Light Condensed" panose="020B0502040204020203" pitchFamily="34" charset="0"/>
              </a:rPr>
              <a:t>primești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dacă</a:t>
            </a:r>
            <a:r>
              <a:rPr lang="en-GB" b="1" dirty="0">
                <a:latin typeface="Bahnschrift Light Condensed" panose="020B0502040204020203" pitchFamily="34" charset="0"/>
              </a:rPr>
              <a:t> ai fi </a:t>
            </a:r>
            <a:r>
              <a:rPr lang="en-GB" b="1" dirty="0" err="1">
                <a:latin typeface="Bahnschrift Light Condensed" panose="020B0502040204020203" pitchFamily="34" charset="0"/>
              </a:rPr>
              <a:t>făcut</a:t>
            </a:r>
            <a:r>
              <a:rPr lang="en-GB" b="1" dirty="0">
                <a:latin typeface="Bahnschrift Light Condensed" panose="020B0502040204020203" pitchFamily="34" charset="0"/>
              </a:rPr>
              <a:t> o </a:t>
            </a:r>
            <a:r>
              <a:rPr lang="en-GB" b="1" dirty="0" err="1">
                <a:latin typeface="Bahnschrift Light Condensed" panose="020B0502040204020203" pitchFamily="34" charset="0"/>
              </a:rPr>
              <a:t>alegere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mai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bună</a:t>
            </a:r>
            <a:r>
              <a:rPr lang="en-GB" b="1" dirty="0">
                <a:latin typeface="Bahnschrift Light Condensed" panose="020B0502040204020203" pitchFamily="34" charset="0"/>
              </a:rPr>
              <a:t>. Este un mod de a </a:t>
            </a:r>
            <a:r>
              <a:rPr lang="en-GB" b="1" dirty="0" err="1">
                <a:latin typeface="Bahnschrift Light Condensed" panose="020B0502040204020203" pitchFamily="34" charset="0"/>
              </a:rPr>
              <a:t>evalua</a:t>
            </a:r>
            <a:r>
              <a:rPr lang="en-GB" b="1" dirty="0">
                <a:latin typeface="Bahnschrift Light Condensed" panose="020B0502040204020203" pitchFamily="34" charset="0"/>
              </a:rPr>
              <a:t>:„</a:t>
            </a:r>
            <a:r>
              <a:rPr lang="en-GB" b="1" dirty="0" err="1">
                <a:latin typeface="Bahnschrift Light Condensed" panose="020B0502040204020203" pitchFamily="34" charset="0"/>
              </a:rPr>
              <a:t>Dacă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aș</a:t>
            </a:r>
            <a:r>
              <a:rPr lang="en-GB" b="1" dirty="0">
                <a:latin typeface="Bahnschrift Light Condensed" panose="020B0502040204020203" pitchFamily="34" charset="0"/>
              </a:rPr>
              <a:t> fi </a:t>
            </a:r>
            <a:r>
              <a:rPr lang="en-GB" b="1" dirty="0" err="1">
                <a:latin typeface="Bahnschrift Light Condensed" panose="020B0502040204020203" pitchFamily="34" charset="0"/>
              </a:rPr>
              <a:t>luat</a:t>
            </a:r>
            <a:r>
              <a:rPr lang="en-GB" b="1" dirty="0">
                <a:latin typeface="Bahnschrift Light Condensed" panose="020B0502040204020203" pitchFamily="34" charset="0"/>
              </a:rPr>
              <a:t> o </a:t>
            </a:r>
            <a:r>
              <a:rPr lang="en-GB" b="1" dirty="0" err="1">
                <a:latin typeface="Bahnschrift Light Condensed" panose="020B0502040204020203" pitchFamily="34" charset="0"/>
              </a:rPr>
              <a:t>altă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decizie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în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această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situație</a:t>
            </a:r>
            <a:r>
              <a:rPr lang="en-GB" b="1" dirty="0">
                <a:latin typeface="Bahnschrift Light Condensed" panose="020B0502040204020203" pitchFamily="34" charset="0"/>
              </a:rPr>
              <a:t>, m-</a:t>
            </a:r>
            <a:r>
              <a:rPr lang="en-GB" b="1" dirty="0" err="1">
                <a:latin typeface="Bahnschrift Light Condensed" panose="020B0502040204020203" pitchFamily="34" charset="0"/>
              </a:rPr>
              <a:t>aș</a:t>
            </a:r>
            <a:r>
              <a:rPr lang="en-GB" b="1" dirty="0">
                <a:latin typeface="Bahnschrift Light Condensed" panose="020B0502040204020203" pitchFamily="34" charset="0"/>
              </a:rPr>
              <a:t> fi </a:t>
            </a:r>
            <a:r>
              <a:rPr lang="en-GB" b="1" dirty="0" err="1">
                <a:latin typeface="Bahnschrift Light Condensed" panose="020B0502040204020203" pitchFamily="34" charset="0"/>
              </a:rPr>
              <a:t>descurcat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mai</a:t>
            </a:r>
            <a:r>
              <a:rPr lang="en-GB" b="1" dirty="0">
                <a:latin typeface="Bahnschrift Light Condensed" panose="020B0502040204020203" pitchFamily="34" charset="0"/>
              </a:rPr>
              <a:t> bine?” </a:t>
            </a:r>
            <a:r>
              <a:rPr lang="en-GB" b="1" dirty="0" err="1">
                <a:latin typeface="Bahnschrift Light Condensed" panose="020B0502040204020203" pitchFamily="34" charset="0"/>
              </a:rPr>
              <a:t>În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timp</a:t>
            </a:r>
            <a:r>
              <a:rPr lang="en-GB" b="1" dirty="0">
                <a:latin typeface="Bahnschrift Light Condensed" panose="020B0502040204020203" pitchFamily="34" charset="0"/>
              </a:rPr>
              <a:t>, </a:t>
            </a:r>
            <a:r>
              <a:rPr lang="en-GB" b="1" dirty="0" err="1">
                <a:latin typeface="Bahnschrift Light Condensed" panose="020B0502040204020203" pitchFamily="34" charset="0"/>
              </a:rPr>
              <a:t>algoritmul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își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ajustează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comportamentul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pentru</a:t>
            </a:r>
            <a:r>
              <a:rPr lang="en-GB" b="1" dirty="0">
                <a:latin typeface="Bahnschrift Light Condensed" panose="020B0502040204020203" pitchFamily="34" charset="0"/>
              </a:rPr>
              <a:t> a </a:t>
            </a:r>
            <a:r>
              <a:rPr lang="en-GB" b="1" dirty="0" err="1">
                <a:latin typeface="Bahnschrift Light Condensed" panose="020B0502040204020203" pitchFamily="34" charset="0"/>
              </a:rPr>
              <a:t>favoriza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deciziile</a:t>
            </a:r>
            <a:r>
              <a:rPr lang="en-GB" b="1" dirty="0">
                <a:latin typeface="Bahnschrift Light Condensed" panose="020B0502040204020203" pitchFamily="34" charset="0"/>
              </a:rPr>
              <a:t> care </a:t>
            </a:r>
            <a:r>
              <a:rPr lang="en-GB" b="1" dirty="0" err="1">
                <a:latin typeface="Bahnschrift Light Condensed" panose="020B0502040204020203" pitchFamily="34" charset="0"/>
              </a:rPr>
              <a:t>duc</a:t>
            </a:r>
            <a:r>
              <a:rPr lang="en-GB" b="1" dirty="0">
                <a:latin typeface="Bahnschrift Light Condensed" panose="020B0502040204020203" pitchFamily="34" charset="0"/>
              </a:rPr>
              <a:t> la un regret </a:t>
            </a:r>
            <a:r>
              <a:rPr lang="en-GB" b="1" dirty="0" err="1">
                <a:latin typeface="Bahnschrift Light Condensed" panose="020B0502040204020203" pitchFamily="34" charset="0"/>
              </a:rPr>
              <a:t>mai</a:t>
            </a:r>
            <a:r>
              <a:rPr lang="en-GB" b="1" dirty="0">
                <a:latin typeface="Bahnschrift Light Condensed" panose="020B0502040204020203" pitchFamily="34" charset="0"/>
              </a:rPr>
              <a:t> mic </a:t>
            </a:r>
            <a:r>
              <a:rPr lang="en-GB" b="1" dirty="0" err="1">
                <a:latin typeface="Bahnschrift Light Condensed" panose="020B0502040204020203" pitchFamily="34" charset="0"/>
              </a:rPr>
              <a:t>și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pentru</a:t>
            </a:r>
            <a:r>
              <a:rPr lang="en-GB" b="1" dirty="0">
                <a:latin typeface="Bahnschrift Light Condensed" panose="020B0502040204020203" pitchFamily="34" charset="0"/>
              </a:rPr>
              <a:t> a </a:t>
            </a:r>
            <a:r>
              <a:rPr lang="en-GB" b="1" dirty="0" err="1">
                <a:latin typeface="Bahnschrift Light Condensed" panose="020B0502040204020203" pitchFamily="34" charset="0"/>
              </a:rPr>
              <a:t>evita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acele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decizii</a:t>
            </a:r>
            <a:r>
              <a:rPr lang="en-GB" b="1" dirty="0">
                <a:latin typeface="Bahnschrift Light Condensed" panose="020B0502040204020203" pitchFamily="34" charset="0"/>
              </a:rPr>
              <a:t> care </a:t>
            </a:r>
            <a:r>
              <a:rPr lang="en-GB" b="1" dirty="0" err="1">
                <a:latin typeface="Bahnschrift Light Condensed" panose="020B0502040204020203" pitchFamily="34" charset="0"/>
              </a:rPr>
              <a:t>îl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cresc</a:t>
            </a:r>
            <a:r>
              <a:rPr lang="en-GB" b="1" dirty="0">
                <a:latin typeface="Bahnschrift Light Condensed" panose="020B0502040204020203" pitchFamily="34" charset="0"/>
              </a:rPr>
              <a:t>.</a:t>
            </a:r>
          </a:p>
          <a:p>
            <a:endParaRPr lang="en-GB" b="1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941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DF37B-8AC6-EAC4-5199-1C3420A9A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lgerian" panose="04020705040A02060702" pitchFamily="82" charset="0"/>
              </a:rPr>
              <a:t>Jocul</a:t>
            </a:r>
            <a:r>
              <a:rPr lang="en-US" dirty="0">
                <a:latin typeface="Algerian" panose="04020705040A02060702" pitchFamily="82" charset="0"/>
              </a:rPr>
              <a:t> de Piatra, Hartie, </a:t>
            </a:r>
            <a:r>
              <a:rPr lang="en-US" dirty="0" err="1">
                <a:latin typeface="Algerian" panose="04020705040A02060702" pitchFamily="82" charset="0"/>
              </a:rPr>
              <a:t>Foarfece</a:t>
            </a:r>
            <a:endParaRPr lang="en-GB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972B4-2F3A-24FE-B9D8-2C576819B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73980"/>
            <a:ext cx="10018713" cy="3124201"/>
          </a:xfrm>
        </p:spPr>
        <p:txBody>
          <a:bodyPr>
            <a:normAutofit fontScale="92500"/>
          </a:bodyPr>
          <a:lstStyle/>
          <a:p>
            <a:r>
              <a:rPr lang="en-GB" b="1" dirty="0" err="1">
                <a:latin typeface="Bahnschrift Light Condensed" panose="020B0502040204020203" pitchFamily="34" charset="0"/>
              </a:rPr>
              <a:t>Jocul</a:t>
            </a:r>
            <a:r>
              <a:rPr lang="en-GB" b="1" dirty="0">
                <a:latin typeface="Bahnschrift Light Condensed" panose="020B0502040204020203" pitchFamily="34" charset="0"/>
              </a:rPr>
              <a:t> de </a:t>
            </a:r>
            <a:r>
              <a:rPr lang="en-GB" b="1" dirty="0" err="1">
                <a:latin typeface="Bahnschrift Light Condensed" panose="020B0502040204020203" pitchFamily="34" charset="0"/>
              </a:rPr>
              <a:t>Piatră</a:t>
            </a:r>
            <a:r>
              <a:rPr lang="en-GB" b="1" dirty="0">
                <a:latin typeface="Bahnschrift Light Condensed" panose="020B0502040204020203" pitchFamily="34" charset="0"/>
              </a:rPr>
              <a:t>, </a:t>
            </a:r>
            <a:r>
              <a:rPr lang="en-GB" b="1" dirty="0" err="1">
                <a:latin typeface="Bahnschrift Light Condensed" panose="020B0502040204020203" pitchFamily="34" charset="0"/>
              </a:rPr>
              <a:t>Hârtie</a:t>
            </a:r>
            <a:r>
              <a:rPr lang="en-GB" b="1" dirty="0">
                <a:latin typeface="Bahnschrift Light Condensed" panose="020B0502040204020203" pitchFamily="34" charset="0"/>
              </a:rPr>
              <a:t>, </a:t>
            </a:r>
            <a:r>
              <a:rPr lang="en-GB" b="1" dirty="0" err="1">
                <a:latin typeface="Bahnschrift Light Condensed" panose="020B0502040204020203" pitchFamily="34" charset="0"/>
              </a:rPr>
              <a:t>Foarfece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este</a:t>
            </a:r>
            <a:r>
              <a:rPr lang="en-GB" b="1" dirty="0">
                <a:latin typeface="Bahnschrift Light Condensed" panose="020B0502040204020203" pitchFamily="34" charset="0"/>
              </a:rPr>
              <a:t> un </a:t>
            </a:r>
            <a:r>
              <a:rPr lang="en-GB" b="1" dirty="0" err="1">
                <a:latin typeface="Bahnschrift Light Condensed" panose="020B0502040204020203" pitchFamily="34" charset="0"/>
              </a:rPr>
              <a:t>joc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simplu</a:t>
            </a:r>
            <a:r>
              <a:rPr lang="en-GB" b="1" dirty="0">
                <a:latin typeface="Bahnschrift Light Condensed" panose="020B0502040204020203" pitchFamily="34" charset="0"/>
              </a:rPr>
              <a:t> cu </a:t>
            </a:r>
            <a:r>
              <a:rPr lang="en-GB" b="1" dirty="0" err="1">
                <a:latin typeface="Bahnschrift Light Condensed" panose="020B0502040204020203" pitchFamily="34" charset="0"/>
              </a:rPr>
              <a:t>informație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imperfectă</a:t>
            </a:r>
            <a:r>
              <a:rPr lang="en-GB" b="1" dirty="0">
                <a:latin typeface="Bahnschrift Light Condensed" panose="020B0502040204020203" pitchFamily="34" charset="0"/>
              </a:rPr>
              <a:t>, </a:t>
            </a:r>
            <a:r>
              <a:rPr lang="en-GB" b="1" dirty="0" err="1">
                <a:latin typeface="Bahnschrift Light Condensed" panose="020B0502040204020203" pitchFamily="34" charset="0"/>
              </a:rPr>
              <a:t>în</a:t>
            </a:r>
            <a:r>
              <a:rPr lang="en-GB" b="1" dirty="0">
                <a:latin typeface="Bahnschrift Light Condensed" panose="020B0502040204020203" pitchFamily="34" charset="0"/>
              </a:rPr>
              <a:t> care </a:t>
            </a:r>
            <a:r>
              <a:rPr lang="en-GB" b="1" dirty="0" err="1">
                <a:latin typeface="Bahnschrift Light Condensed" panose="020B0502040204020203" pitchFamily="34" charset="0"/>
              </a:rPr>
              <a:t>doi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jucători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aleg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simultan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una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dintre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cele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trei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opțiuni</a:t>
            </a:r>
            <a:r>
              <a:rPr lang="en-GB" b="1" dirty="0">
                <a:latin typeface="Bahnschrift Light Condensed" panose="020B0502040204020203" pitchFamily="34" charset="0"/>
              </a:rPr>
              <a:t>: </a:t>
            </a:r>
            <a:r>
              <a:rPr lang="en-GB" b="1" dirty="0" err="1">
                <a:latin typeface="Bahnschrift Light Condensed" panose="020B0502040204020203" pitchFamily="34" charset="0"/>
              </a:rPr>
              <a:t>piatră</a:t>
            </a:r>
            <a:r>
              <a:rPr lang="en-GB" b="1" dirty="0">
                <a:latin typeface="Bahnschrift Light Condensed" panose="020B0502040204020203" pitchFamily="34" charset="0"/>
              </a:rPr>
              <a:t>, </a:t>
            </a:r>
            <a:r>
              <a:rPr lang="en-GB" b="1" dirty="0" err="1">
                <a:latin typeface="Bahnschrift Light Condensed" panose="020B0502040204020203" pitchFamily="34" charset="0"/>
              </a:rPr>
              <a:t>hârtie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sau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foarfece</a:t>
            </a:r>
            <a:r>
              <a:rPr lang="en-GB" b="1" dirty="0">
                <a:latin typeface="Bahnschrift Light Condensed" panose="020B0502040204020203" pitchFamily="34" charset="0"/>
              </a:rPr>
              <a:t>. </a:t>
            </a:r>
            <a:r>
              <a:rPr lang="en-GB" b="1" dirty="0" err="1">
                <a:latin typeface="Bahnschrift Light Condensed" panose="020B0502040204020203" pitchFamily="34" charset="0"/>
              </a:rPr>
              <a:t>Fiecare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alegere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câștigă</a:t>
            </a:r>
            <a:r>
              <a:rPr lang="en-GB" b="1" dirty="0">
                <a:latin typeface="Bahnschrift Light Condensed" panose="020B0502040204020203" pitchFamily="34" charset="0"/>
              </a:rPr>
              <a:t>, </a:t>
            </a:r>
            <a:r>
              <a:rPr lang="en-GB" b="1" dirty="0" err="1">
                <a:latin typeface="Bahnschrift Light Condensed" panose="020B0502040204020203" pitchFamily="34" charset="0"/>
              </a:rPr>
              <a:t>pierde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sau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egalează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în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funcție</a:t>
            </a:r>
            <a:r>
              <a:rPr lang="en-GB" b="1" dirty="0">
                <a:latin typeface="Bahnschrift Light Condensed" panose="020B0502040204020203" pitchFamily="34" charset="0"/>
              </a:rPr>
              <a:t> de </a:t>
            </a:r>
            <a:r>
              <a:rPr lang="en-GB" b="1" dirty="0" err="1">
                <a:latin typeface="Bahnschrift Light Condensed" panose="020B0502040204020203" pitchFamily="34" charset="0"/>
              </a:rPr>
              <a:t>alegerea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adversarului</a:t>
            </a:r>
            <a:r>
              <a:rPr lang="en-GB" b="1" dirty="0">
                <a:latin typeface="Bahnschrift Light Condensed" panose="020B0502040204020203" pitchFamily="34" charset="0"/>
              </a:rPr>
              <a:t>, </a:t>
            </a:r>
            <a:r>
              <a:rPr lang="en-GB" b="1" dirty="0" err="1">
                <a:latin typeface="Bahnschrift Light Condensed" panose="020B0502040204020203" pitchFamily="34" charset="0"/>
              </a:rPr>
              <a:t>iar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scopul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este</a:t>
            </a:r>
            <a:r>
              <a:rPr lang="en-GB" b="1" dirty="0">
                <a:latin typeface="Bahnschrift Light Condensed" panose="020B0502040204020203" pitchFamily="34" charset="0"/>
              </a:rPr>
              <a:t> de a </a:t>
            </a:r>
            <a:r>
              <a:rPr lang="en-GB" b="1" dirty="0" err="1">
                <a:latin typeface="Bahnschrift Light Condensed" panose="020B0502040204020203" pitchFamily="34" charset="0"/>
              </a:rPr>
              <a:t>anticipa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mișcarea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celuilalt</a:t>
            </a:r>
            <a:r>
              <a:rPr lang="en-GB" b="1" dirty="0">
                <a:latin typeface="Bahnschrift Light Condensed" panose="020B0502040204020203" pitchFamily="34" charset="0"/>
              </a:rPr>
              <a:t>. </a:t>
            </a:r>
            <a:r>
              <a:rPr lang="en-GB" b="1" dirty="0" err="1">
                <a:latin typeface="Bahnschrift Light Condensed" panose="020B0502040204020203" pitchFamily="34" charset="0"/>
              </a:rPr>
              <a:t>Deși</a:t>
            </a:r>
            <a:r>
              <a:rPr lang="en-GB" b="1" dirty="0">
                <a:latin typeface="Bahnschrift Light Condensed" panose="020B0502040204020203" pitchFamily="34" charset="0"/>
              </a:rPr>
              <a:t> pare </a:t>
            </a:r>
            <a:r>
              <a:rPr lang="en-GB" b="1" dirty="0" err="1">
                <a:latin typeface="Bahnschrift Light Condensed" panose="020B0502040204020203" pitchFamily="34" charset="0"/>
              </a:rPr>
              <a:t>aleator</a:t>
            </a:r>
            <a:r>
              <a:rPr lang="en-GB" b="1" dirty="0">
                <a:latin typeface="Bahnschrift Light Condensed" panose="020B0502040204020203" pitchFamily="34" charset="0"/>
              </a:rPr>
              <a:t>, </a:t>
            </a:r>
            <a:r>
              <a:rPr lang="en-GB" b="1" dirty="0" err="1">
                <a:latin typeface="Bahnschrift Light Condensed" panose="020B0502040204020203" pitchFamily="34" charset="0"/>
              </a:rPr>
              <a:t>acest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joc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poate</a:t>
            </a:r>
            <a:r>
              <a:rPr lang="en-GB" b="1" dirty="0">
                <a:latin typeface="Bahnschrift Light Condensed" panose="020B0502040204020203" pitchFamily="34" charset="0"/>
              </a:rPr>
              <a:t> fi </a:t>
            </a:r>
            <a:r>
              <a:rPr lang="en-GB" b="1" dirty="0" err="1">
                <a:latin typeface="Bahnschrift Light Condensed" panose="020B0502040204020203" pitchFamily="34" charset="0"/>
              </a:rPr>
              <a:t>modelat</a:t>
            </a:r>
            <a:r>
              <a:rPr lang="en-GB" b="1" dirty="0">
                <a:latin typeface="Bahnschrift Light Condensed" panose="020B0502040204020203" pitchFamily="34" charset="0"/>
              </a:rPr>
              <a:t> cu </a:t>
            </a:r>
            <a:r>
              <a:rPr lang="en-GB" b="1" dirty="0" err="1">
                <a:latin typeface="Bahnschrift Light Condensed" panose="020B0502040204020203" pitchFamily="34" charset="0"/>
              </a:rPr>
              <a:t>algoritmul</a:t>
            </a:r>
            <a:r>
              <a:rPr lang="en-GB" b="1" dirty="0">
                <a:latin typeface="Bahnschrift Light Condensed" panose="020B0502040204020203" pitchFamily="34" charset="0"/>
              </a:rPr>
              <a:t> CFR (Counterfactual Regret Minimization), care </a:t>
            </a:r>
            <a:r>
              <a:rPr lang="en-GB" b="1" dirty="0" err="1">
                <a:latin typeface="Bahnschrift Light Condensed" panose="020B0502040204020203" pitchFamily="34" charset="0"/>
              </a:rPr>
              <a:t>învață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în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timp</a:t>
            </a:r>
            <a:r>
              <a:rPr lang="en-GB" b="1" dirty="0">
                <a:latin typeface="Bahnschrift Light Condensed" panose="020B0502040204020203" pitchFamily="34" charset="0"/>
              </a:rPr>
              <a:t> o </a:t>
            </a:r>
            <a:r>
              <a:rPr lang="en-GB" b="1" dirty="0" err="1">
                <a:latin typeface="Bahnschrift Light Condensed" panose="020B0502040204020203" pitchFamily="34" charset="0"/>
              </a:rPr>
              <a:t>strategie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optimă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prin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analiza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regretului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asociat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fiecărei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alegeri</a:t>
            </a:r>
            <a:r>
              <a:rPr lang="en-GB" b="1" dirty="0">
                <a:latin typeface="Bahnschrift Light Condensed" panose="020B0502040204020203" pitchFamily="34" charset="0"/>
              </a:rPr>
              <a:t>. CFR </a:t>
            </a:r>
            <a:r>
              <a:rPr lang="en-GB" b="1" dirty="0" err="1">
                <a:latin typeface="Bahnschrift Light Condensed" panose="020B0502040204020203" pitchFamily="34" charset="0"/>
              </a:rPr>
              <a:t>evaluează</a:t>
            </a:r>
            <a:r>
              <a:rPr lang="en-GB" b="1" dirty="0">
                <a:latin typeface="Bahnschrift Light Condensed" panose="020B0502040204020203" pitchFamily="34" charset="0"/>
              </a:rPr>
              <a:t>, </a:t>
            </a:r>
            <a:r>
              <a:rPr lang="en-GB" b="1" dirty="0" err="1">
                <a:latin typeface="Bahnschrift Light Condensed" panose="020B0502040204020203" pitchFamily="34" charset="0"/>
              </a:rPr>
              <a:t>retroactiv</a:t>
            </a:r>
            <a:r>
              <a:rPr lang="en-GB" b="1" dirty="0">
                <a:latin typeface="Bahnschrift Light Condensed" panose="020B0502040204020203" pitchFamily="34" charset="0"/>
              </a:rPr>
              <a:t>, </a:t>
            </a:r>
            <a:r>
              <a:rPr lang="en-GB" b="1" dirty="0" err="1">
                <a:latin typeface="Bahnschrift Light Condensed" panose="020B0502040204020203" pitchFamily="34" charset="0"/>
              </a:rPr>
              <a:t>cât</a:t>
            </a:r>
            <a:r>
              <a:rPr lang="en-GB" b="1" dirty="0">
                <a:latin typeface="Bahnschrift Light Condensed" panose="020B0502040204020203" pitchFamily="34" charset="0"/>
              </a:rPr>
              <a:t> de bine s-</a:t>
            </a:r>
            <a:r>
              <a:rPr lang="en-GB" b="1" dirty="0" err="1">
                <a:latin typeface="Bahnschrift Light Condensed" panose="020B0502040204020203" pitchFamily="34" charset="0"/>
              </a:rPr>
              <a:t>ar</a:t>
            </a:r>
            <a:r>
              <a:rPr lang="en-GB" b="1" dirty="0">
                <a:latin typeface="Bahnschrift Light Condensed" panose="020B0502040204020203" pitchFamily="34" charset="0"/>
              </a:rPr>
              <a:t> fi </a:t>
            </a:r>
            <a:r>
              <a:rPr lang="en-GB" b="1" dirty="0" err="1">
                <a:latin typeface="Bahnschrift Light Condensed" panose="020B0502040204020203" pitchFamily="34" charset="0"/>
              </a:rPr>
              <a:t>descurcat</a:t>
            </a:r>
            <a:r>
              <a:rPr lang="en-GB" b="1" dirty="0">
                <a:latin typeface="Bahnschrift Light Condensed" panose="020B0502040204020203" pitchFamily="34" charset="0"/>
              </a:rPr>
              <a:t> o </a:t>
            </a:r>
            <a:r>
              <a:rPr lang="en-GB" b="1" dirty="0" err="1">
                <a:latin typeface="Bahnschrift Light Condensed" panose="020B0502040204020203" pitchFamily="34" charset="0"/>
              </a:rPr>
              <a:t>alegere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diferită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într</a:t>
            </a:r>
            <a:r>
              <a:rPr lang="en-GB" b="1" dirty="0">
                <a:latin typeface="Bahnschrift Light Condensed" panose="020B0502040204020203" pitchFamily="34" charset="0"/>
              </a:rPr>
              <a:t>-o </a:t>
            </a:r>
            <a:r>
              <a:rPr lang="en-GB" b="1" dirty="0" err="1">
                <a:latin typeface="Bahnschrift Light Condensed" panose="020B0502040204020203" pitchFamily="34" charset="0"/>
              </a:rPr>
              <a:t>anumită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situație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și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ajustează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probabilitățile</a:t>
            </a:r>
            <a:r>
              <a:rPr lang="en-GB" b="1" dirty="0">
                <a:latin typeface="Bahnschrift Light Condensed" panose="020B0502040204020203" pitchFamily="34" charset="0"/>
              </a:rPr>
              <a:t> de </a:t>
            </a:r>
            <a:r>
              <a:rPr lang="en-GB" b="1" dirty="0" err="1">
                <a:latin typeface="Bahnschrift Light Condensed" panose="020B0502040204020203" pitchFamily="34" charset="0"/>
              </a:rPr>
              <a:t>joc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în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favoarea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acțiunilor</a:t>
            </a:r>
            <a:r>
              <a:rPr lang="en-GB" b="1" dirty="0">
                <a:latin typeface="Bahnschrift Light Condensed" panose="020B0502040204020203" pitchFamily="34" charset="0"/>
              </a:rPr>
              <a:t> care au </a:t>
            </a:r>
            <a:r>
              <a:rPr lang="en-GB" b="1" dirty="0" err="1">
                <a:latin typeface="Bahnschrift Light Condensed" panose="020B0502040204020203" pitchFamily="34" charset="0"/>
              </a:rPr>
              <a:t>generat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mai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puțin</a:t>
            </a:r>
            <a:r>
              <a:rPr lang="en-GB" b="1" dirty="0">
                <a:latin typeface="Bahnschrift Light Condensed" panose="020B0502040204020203" pitchFamily="34" charset="0"/>
              </a:rPr>
              <a:t> regret. </a:t>
            </a:r>
            <a:r>
              <a:rPr lang="en-GB" b="1" dirty="0" err="1">
                <a:latin typeface="Bahnschrift Light Condensed" panose="020B0502040204020203" pitchFamily="34" charset="0"/>
              </a:rPr>
              <a:t>Astfel</a:t>
            </a:r>
            <a:r>
              <a:rPr lang="en-GB" b="1" dirty="0">
                <a:latin typeface="Bahnschrift Light Condensed" panose="020B0502040204020203" pitchFamily="34" charset="0"/>
              </a:rPr>
              <a:t>, </a:t>
            </a:r>
            <a:r>
              <a:rPr lang="en-GB" b="1" dirty="0" err="1">
                <a:latin typeface="Bahnschrift Light Condensed" panose="020B0502040204020203" pitchFamily="34" charset="0"/>
              </a:rPr>
              <a:t>chiar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și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într</a:t>
            </a:r>
            <a:r>
              <a:rPr lang="en-GB" b="1" dirty="0">
                <a:latin typeface="Bahnschrift Light Condensed" panose="020B0502040204020203" pitchFamily="34" charset="0"/>
              </a:rPr>
              <a:t>-un </a:t>
            </a:r>
            <a:r>
              <a:rPr lang="en-GB" b="1" dirty="0" err="1">
                <a:latin typeface="Bahnschrift Light Condensed" panose="020B0502040204020203" pitchFamily="34" charset="0"/>
              </a:rPr>
              <a:t>joc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aparent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aleator</a:t>
            </a:r>
            <a:r>
              <a:rPr lang="en-GB" b="1" dirty="0">
                <a:latin typeface="Bahnschrift Light Condensed" panose="020B0502040204020203" pitchFamily="34" charset="0"/>
              </a:rPr>
              <a:t>, CFR </a:t>
            </a:r>
            <a:r>
              <a:rPr lang="en-GB" b="1" dirty="0" err="1">
                <a:latin typeface="Bahnschrift Light Condensed" panose="020B0502040204020203" pitchFamily="34" charset="0"/>
              </a:rPr>
              <a:t>poate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învăța</a:t>
            </a:r>
            <a:r>
              <a:rPr lang="en-GB" b="1" dirty="0">
                <a:latin typeface="Bahnschrift Light Condensed" panose="020B0502040204020203" pitchFamily="34" charset="0"/>
              </a:rPr>
              <a:t> un </a:t>
            </a:r>
            <a:r>
              <a:rPr lang="en-GB" b="1" dirty="0" err="1">
                <a:latin typeface="Bahnschrift Light Condensed" panose="020B0502040204020203" pitchFamily="34" charset="0"/>
              </a:rPr>
              <a:t>echilibru</a:t>
            </a:r>
            <a:r>
              <a:rPr lang="en-GB" b="1" dirty="0">
                <a:latin typeface="Bahnschrift Light Condensed" panose="020B0502040204020203" pitchFamily="34" charset="0"/>
              </a:rPr>
              <a:t> Nash, </a:t>
            </a:r>
            <a:r>
              <a:rPr lang="en-GB" b="1" dirty="0" err="1">
                <a:latin typeface="Bahnschrift Light Condensed" panose="020B0502040204020203" pitchFamily="34" charset="0"/>
              </a:rPr>
              <a:t>adică</a:t>
            </a:r>
            <a:r>
              <a:rPr lang="en-GB" b="1" dirty="0">
                <a:latin typeface="Bahnschrift Light Condensed" panose="020B0502040204020203" pitchFamily="34" charset="0"/>
              </a:rPr>
              <a:t> o </a:t>
            </a:r>
            <a:r>
              <a:rPr lang="en-GB" b="1" dirty="0" err="1">
                <a:latin typeface="Bahnschrift Light Condensed" panose="020B0502040204020203" pitchFamily="34" charset="0"/>
              </a:rPr>
              <a:t>strategie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în</a:t>
            </a:r>
            <a:r>
              <a:rPr lang="en-GB" b="1" dirty="0">
                <a:latin typeface="Bahnschrift Light Condensed" panose="020B0502040204020203" pitchFamily="34" charset="0"/>
              </a:rPr>
              <a:t> care </a:t>
            </a:r>
            <a:r>
              <a:rPr lang="en-GB" b="1" dirty="0" err="1">
                <a:latin typeface="Bahnschrift Light Condensed" panose="020B0502040204020203" pitchFamily="34" charset="0"/>
              </a:rPr>
              <a:t>niciun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jucător</a:t>
            </a:r>
            <a:r>
              <a:rPr lang="en-GB" b="1" dirty="0">
                <a:latin typeface="Bahnschrift Light Condensed" panose="020B0502040204020203" pitchFamily="34" charset="0"/>
              </a:rPr>
              <a:t> nu are de </a:t>
            </a:r>
            <a:r>
              <a:rPr lang="en-GB" b="1" dirty="0" err="1">
                <a:latin typeface="Bahnschrift Light Condensed" panose="020B0502040204020203" pitchFamily="34" charset="0"/>
              </a:rPr>
              <a:t>câștigat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prin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schimbarea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unilaterală</a:t>
            </a:r>
            <a:r>
              <a:rPr lang="en-GB" b="1" dirty="0">
                <a:latin typeface="Bahnschrift Light Condensed" panose="020B0502040204020203" pitchFamily="34" charset="0"/>
              </a:rPr>
              <a:t> a </a:t>
            </a:r>
            <a:r>
              <a:rPr lang="en-GB" b="1" dirty="0" err="1">
                <a:latin typeface="Bahnschrift Light Condensed" panose="020B0502040204020203" pitchFamily="34" charset="0"/>
              </a:rPr>
              <a:t>deciziilor</a:t>
            </a:r>
            <a:r>
              <a:rPr lang="en-GB" b="1" dirty="0">
                <a:latin typeface="Bahnschrift Light Condensed" panose="020B0502040204020203" pitchFamily="34" charset="0"/>
              </a:rPr>
              <a:t> sale.</a:t>
            </a:r>
          </a:p>
        </p:txBody>
      </p:sp>
    </p:spTree>
    <p:extLst>
      <p:ext uri="{BB962C8B-B14F-4D97-AF65-F5344CB8AC3E}">
        <p14:creationId xmlns:p14="http://schemas.microsoft.com/office/powerpoint/2010/main" val="4111043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A28C-D31E-F594-2694-656881FD5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ANTRENAREA BOTILOR</a:t>
            </a:r>
            <a:endParaRPr lang="en-GB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12EE6-DE91-FF12-4D79-74F9DFC0F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>
                <a:latin typeface="Bahnschrift Condensed" panose="020B0502040204020203" pitchFamily="34" charset="0"/>
              </a:rPr>
              <a:t>Antrenarea</a:t>
            </a:r>
            <a:r>
              <a:rPr lang="en-GB" dirty="0">
                <a:latin typeface="Bahnschrift Condensed" panose="020B0502040204020203" pitchFamily="34" charset="0"/>
              </a:rPr>
              <a:t> </a:t>
            </a:r>
            <a:r>
              <a:rPr lang="en-GB" dirty="0" err="1">
                <a:latin typeface="Bahnschrift Condensed" panose="020B0502040204020203" pitchFamily="34" charset="0"/>
              </a:rPr>
              <a:t>boților</a:t>
            </a:r>
            <a:r>
              <a:rPr lang="en-GB" dirty="0">
                <a:latin typeface="Bahnschrift Condensed" panose="020B0502040204020203" pitchFamily="34" charset="0"/>
              </a:rPr>
              <a:t> </a:t>
            </a:r>
            <a:r>
              <a:rPr lang="en-GB" dirty="0" err="1">
                <a:latin typeface="Bahnschrift Condensed" panose="020B0502040204020203" pitchFamily="34" charset="0"/>
              </a:rPr>
              <a:t>în</a:t>
            </a:r>
            <a:r>
              <a:rPr lang="en-GB" dirty="0">
                <a:latin typeface="Bahnschrift Condensed" panose="020B0502040204020203" pitchFamily="34" charset="0"/>
              </a:rPr>
              <a:t> </a:t>
            </a:r>
            <a:r>
              <a:rPr lang="en-GB" dirty="0" err="1">
                <a:latin typeface="Bahnschrift Condensed" panose="020B0502040204020203" pitchFamily="34" charset="0"/>
              </a:rPr>
              <a:t>Jocul</a:t>
            </a:r>
            <a:r>
              <a:rPr lang="en-GB" dirty="0">
                <a:latin typeface="Bahnschrift Condensed" panose="020B0502040204020203" pitchFamily="34" charset="0"/>
              </a:rPr>
              <a:t> de </a:t>
            </a:r>
            <a:r>
              <a:rPr lang="en-GB" dirty="0" err="1">
                <a:latin typeface="Bahnschrift Condensed" panose="020B0502040204020203" pitchFamily="34" charset="0"/>
              </a:rPr>
              <a:t>Piatră</a:t>
            </a:r>
            <a:r>
              <a:rPr lang="en-GB" dirty="0">
                <a:latin typeface="Bahnschrift Condensed" panose="020B0502040204020203" pitchFamily="34" charset="0"/>
              </a:rPr>
              <a:t>, </a:t>
            </a:r>
            <a:r>
              <a:rPr lang="en-GB" dirty="0" err="1">
                <a:latin typeface="Bahnschrift Condensed" panose="020B0502040204020203" pitchFamily="34" charset="0"/>
              </a:rPr>
              <a:t>Hârtie</a:t>
            </a:r>
            <a:r>
              <a:rPr lang="en-GB" dirty="0">
                <a:latin typeface="Bahnschrift Condensed" panose="020B0502040204020203" pitchFamily="34" charset="0"/>
              </a:rPr>
              <a:t>, </a:t>
            </a:r>
            <a:r>
              <a:rPr lang="en-GB" dirty="0" err="1">
                <a:latin typeface="Bahnschrift Condensed" panose="020B0502040204020203" pitchFamily="34" charset="0"/>
              </a:rPr>
              <a:t>Foarfece</a:t>
            </a:r>
            <a:r>
              <a:rPr lang="en-GB" dirty="0">
                <a:latin typeface="Bahnschrift Condensed" panose="020B0502040204020203" pitchFamily="34" charset="0"/>
              </a:rPr>
              <a:t> </a:t>
            </a:r>
            <a:r>
              <a:rPr lang="en-GB" dirty="0" err="1">
                <a:latin typeface="Bahnschrift Condensed" panose="020B0502040204020203" pitchFamily="34" charset="0"/>
              </a:rPr>
              <a:t>implică</a:t>
            </a:r>
            <a:r>
              <a:rPr lang="en-GB" dirty="0">
                <a:latin typeface="Bahnschrift Condensed" panose="020B0502040204020203" pitchFamily="34" charset="0"/>
              </a:rPr>
              <a:t> </a:t>
            </a:r>
            <a:r>
              <a:rPr lang="en-GB" dirty="0" err="1">
                <a:latin typeface="Bahnschrift Condensed" panose="020B0502040204020203" pitchFamily="34" charset="0"/>
              </a:rPr>
              <a:t>simularea</a:t>
            </a:r>
            <a:r>
              <a:rPr lang="en-GB" dirty="0">
                <a:latin typeface="Bahnschrift Condensed" panose="020B0502040204020203" pitchFamily="34" charset="0"/>
              </a:rPr>
              <a:t> a mii de </a:t>
            </a:r>
            <a:r>
              <a:rPr lang="en-GB" dirty="0" err="1">
                <a:latin typeface="Bahnschrift Condensed" panose="020B0502040204020203" pitchFamily="34" charset="0"/>
              </a:rPr>
              <a:t>confruntări</a:t>
            </a:r>
            <a:r>
              <a:rPr lang="en-GB" dirty="0">
                <a:latin typeface="Bahnschrift Condensed" panose="020B0502040204020203" pitchFamily="34" charset="0"/>
              </a:rPr>
              <a:t> </a:t>
            </a:r>
            <a:r>
              <a:rPr lang="en-GB" dirty="0" err="1">
                <a:latin typeface="Bahnschrift Condensed" panose="020B0502040204020203" pitchFamily="34" charset="0"/>
              </a:rPr>
              <a:t>pentru</a:t>
            </a:r>
            <a:r>
              <a:rPr lang="en-GB" dirty="0">
                <a:latin typeface="Bahnschrift Condensed" panose="020B0502040204020203" pitchFamily="34" charset="0"/>
              </a:rPr>
              <a:t> ca </a:t>
            </a:r>
            <a:r>
              <a:rPr lang="en-GB" dirty="0" err="1">
                <a:latin typeface="Bahnschrift Condensed" panose="020B0502040204020203" pitchFamily="34" charset="0"/>
              </a:rPr>
              <a:t>algoritmii</a:t>
            </a:r>
            <a:r>
              <a:rPr lang="en-GB" dirty="0">
                <a:latin typeface="Bahnschrift Condensed" panose="020B0502040204020203" pitchFamily="34" charset="0"/>
              </a:rPr>
              <a:t> </a:t>
            </a:r>
            <a:r>
              <a:rPr lang="en-GB" dirty="0" err="1">
                <a:latin typeface="Bahnschrift Condensed" panose="020B0502040204020203" pitchFamily="34" charset="0"/>
              </a:rPr>
              <a:t>să-și</a:t>
            </a:r>
            <a:r>
              <a:rPr lang="en-GB" dirty="0">
                <a:latin typeface="Bahnschrift Condensed" panose="020B0502040204020203" pitchFamily="34" charset="0"/>
              </a:rPr>
              <a:t> </a:t>
            </a:r>
            <a:r>
              <a:rPr lang="en-GB" dirty="0" err="1">
                <a:latin typeface="Bahnschrift Condensed" panose="020B0502040204020203" pitchFamily="34" charset="0"/>
              </a:rPr>
              <a:t>ajusteze</a:t>
            </a:r>
            <a:r>
              <a:rPr lang="en-GB" dirty="0">
                <a:latin typeface="Bahnschrift Condensed" panose="020B0502040204020203" pitchFamily="34" charset="0"/>
              </a:rPr>
              <a:t> </a:t>
            </a:r>
            <a:r>
              <a:rPr lang="en-GB" dirty="0" err="1">
                <a:latin typeface="Bahnschrift Condensed" panose="020B0502040204020203" pitchFamily="34" charset="0"/>
              </a:rPr>
              <a:t>strategiile</a:t>
            </a:r>
            <a:r>
              <a:rPr lang="en-GB" dirty="0">
                <a:latin typeface="Bahnschrift Condensed" panose="020B0502040204020203" pitchFamily="34" charset="0"/>
              </a:rPr>
              <a:t>. </a:t>
            </a:r>
            <a:r>
              <a:rPr lang="en-GB" dirty="0" err="1">
                <a:latin typeface="Bahnschrift Condensed" panose="020B0502040204020203" pitchFamily="34" charset="0"/>
              </a:rPr>
              <a:t>Când</a:t>
            </a:r>
            <a:r>
              <a:rPr lang="en-GB" dirty="0">
                <a:latin typeface="Bahnschrift Condensed" panose="020B0502040204020203" pitchFamily="34" charset="0"/>
              </a:rPr>
              <a:t> </a:t>
            </a:r>
            <a:r>
              <a:rPr lang="en-GB" dirty="0" err="1">
                <a:latin typeface="Bahnschrift Condensed" panose="020B0502040204020203" pitchFamily="34" charset="0"/>
              </a:rPr>
              <a:t>antrenezi</a:t>
            </a:r>
            <a:r>
              <a:rPr lang="en-GB" dirty="0">
                <a:latin typeface="Bahnschrift Condensed" panose="020B0502040204020203" pitchFamily="34" charset="0"/>
              </a:rPr>
              <a:t> CFR vs. CFR, </a:t>
            </a:r>
            <a:r>
              <a:rPr lang="en-GB" dirty="0" err="1">
                <a:latin typeface="Bahnschrift Condensed" panose="020B0502040204020203" pitchFamily="34" charset="0"/>
              </a:rPr>
              <a:t>ambii</a:t>
            </a:r>
            <a:r>
              <a:rPr lang="en-GB" dirty="0">
                <a:latin typeface="Bahnschrift Condensed" panose="020B0502040204020203" pitchFamily="34" charset="0"/>
              </a:rPr>
              <a:t> </a:t>
            </a:r>
            <a:r>
              <a:rPr lang="en-GB" dirty="0" err="1">
                <a:latin typeface="Bahnschrift Condensed" panose="020B0502040204020203" pitchFamily="34" charset="0"/>
              </a:rPr>
              <a:t>boți</a:t>
            </a:r>
            <a:r>
              <a:rPr lang="en-GB" dirty="0">
                <a:latin typeface="Bahnschrift Condensed" panose="020B0502040204020203" pitchFamily="34" charset="0"/>
              </a:rPr>
              <a:t> </a:t>
            </a:r>
            <a:r>
              <a:rPr lang="en-GB" dirty="0" err="1">
                <a:latin typeface="Bahnschrift Condensed" panose="020B0502040204020203" pitchFamily="34" charset="0"/>
              </a:rPr>
              <a:t>folosesc</a:t>
            </a:r>
            <a:r>
              <a:rPr lang="en-GB" dirty="0">
                <a:latin typeface="Bahnschrift Condensed" panose="020B0502040204020203" pitchFamily="34" charset="0"/>
              </a:rPr>
              <a:t> </a:t>
            </a:r>
            <a:r>
              <a:rPr lang="en-GB" dirty="0" err="1">
                <a:latin typeface="Bahnschrift Condensed" panose="020B0502040204020203" pitchFamily="34" charset="0"/>
              </a:rPr>
              <a:t>același</a:t>
            </a:r>
            <a:r>
              <a:rPr lang="en-GB" dirty="0">
                <a:latin typeface="Bahnschrift Condensed" panose="020B0502040204020203" pitchFamily="34" charset="0"/>
              </a:rPr>
              <a:t> </a:t>
            </a:r>
            <a:r>
              <a:rPr lang="en-GB" dirty="0" err="1">
                <a:latin typeface="Bahnschrift Condensed" panose="020B0502040204020203" pitchFamily="34" charset="0"/>
              </a:rPr>
              <a:t>principiu</a:t>
            </a:r>
            <a:r>
              <a:rPr lang="en-GB" dirty="0">
                <a:latin typeface="Bahnschrift Condensed" panose="020B0502040204020203" pitchFamily="34" charset="0"/>
              </a:rPr>
              <a:t> de </a:t>
            </a:r>
            <a:r>
              <a:rPr lang="en-GB" dirty="0" err="1">
                <a:latin typeface="Bahnschrift Condensed" panose="020B0502040204020203" pitchFamily="34" charset="0"/>
              </a:rPr>
              <a:t>minimizare</a:t>
            </a:r>
            <a:r>
              <a:rPr lang="en-GB" dirty="0">
                <a:latin typeface="Bahnschrift Condensed" panose="020B0502040204020203" pitchFamily="34" charset="0"/>
              </a:rPr>
              <a:t> a </a:t>
            </a:r>
            <a:r>
              <a:rPr lang="en-GB" dirty="0" err="1">
                <a:latin typeface="Bahnschrift Condensed" panose="020B0502040204020203" pitchFamily="34" charset="0"/>
              </a:rPr>
              <a:t>regretului</a:t>
            </a:r>
            <a:r>
              <a:rPr lang="en-GB" dirty="0">
                <a:latin typeface="Bahnschrift Condensed" panose="020B0502040204020203" pitchFamily="34" charset="0"/>
              </a:rPr>
              <a:t> contrafactual </a:t>
            </a:r>
            <a:r>
              <a:rPr lang="en-GB" dirty="0" err="1">
                <a:latin typeface="Bahnschrift Condensed" panose="020B0502040204020203" pitchFamily="34" charset="0"/>
              </a:rPr>
              <a:t>pentru</a:t>
            </a:r>
            <a:r>
              <a:rPr lang="en-GB" dirty="0">
                <a:latin typeface="Bahnschrift Condensed" panose="020B0502040204020203" pitchFamily="34" charset="0"/>
              </a:rPr>
              <a:t> a </a:t>
            </a:r>
            <a:r>
              <a:rPr lang="en-GB" dirty="0" err="1">
                <a:latin typeface="Bahnschrift Condensed" panose="020B0502040204020203" pitchFamily="34" charset="0"/>
              </a:rPr>
              <a:t>învăța</a:t>
            </a:r>
            <a:r>
              <a:rPr lang="en-GB" dirty="0">
                <a:latin typeface="Bahnschrift Condensed" panose="020B0502040204020203" pitchFamily="34" charset="0"/>
              </a:rPr>
              <a:t> </a:t>
            </a:r>
            <a:r>
              <a:rPr lang="en-GB" dirty="0" err="1">
                <a:latin typeface="Bahnschrift Condensed" panose="020B0502040204020203" pitchFamily="34" charset="0"/>
              </a:rPr>
              <a:t>strategii</a:t>
            </a:r>
            <a:r>
              <a:rPr lang="en-GB" dirty="0">
                <a:latin typeface="Bahnschrift Condensed" panose="020B0502040204020203" pitchFamily="34" charset="0"/>
              </a:rPr>
              <a:t> optime </a:t>
            </a:r>
            <a:r>
              <a:rPr lang="en-GB" dirty="0" err="1">
                <a:latin typeface="Bahnschrift Condensed" panose="020B0502040204020203" pitchFamily="34" charset="0"/>
              </a:rPr>
              <a:t>în</a:t>
            </a:r>
            <a:r>
              <a:rPr lang="en-GB" dirty="0">
                <a:latin typeface="Bahnschrift Condensed" panose="020B0502040204020203" pitchFamily="34" charset="0"/>
              </a:rPr>
              <a:t> </a:t>
            </a:r>
            <a:r>
              <a:rPr lang="en-GB" dirty="0" err="1">
                <a:latin typeface="Bahnschrift Condensed" panose="020B0502040204020203" pitchFamily="34" charset="0"/>
              </a:rPr>
              <a:t>paralel</a:t>
            </a:r>
            <a:r>
              <a:rPr lang="en-GB" dirty="0">
                <a:latin typeface="Bahnschrift Condensed" panose="020B0502040204020203" pitchFamily="34" charset="0"/>
              </a:rPr>
              <a:t>, </a:t>
            </a:r>
            <a:r>
              <a:rPr lang="en-GB" dirty="0" err="1">
                <a:latin typeface="Bahnschrift Condensed" panose="020B0502040204020203" pitchFamily="34" charset="0"/>
              </a:rPr>
              <a:t>convergând</a:t>
            </a:r>
            <a:r>
              <a:rPr lang="en-GB" dirty="0">
                <a:latin typeface="Bahnschrift Condensed" panose="020B0502040204020203" pitchFamily="34" charset="0"/>
              </a:rPr>
              <a:t> </a:t>
            </a:r>
            <a:r>
              <a:rPr lang="en-GB" dirty="0" err="1">
                <a:latin typeface="Bahnschrift Condensed" panose="020B0502040204020203" pitchFamily="34" charset="0"/>
              </a:rPr>
              <a:t>treptat</a:t>
            </a:r>
            <a:r>
              <a:rPr lang="en-GB" dirty="0">
                <a:latin typeface="Bahnschrift Condensed" panose="020B0502040204020203" pitchFamily="34" charset="0"/>
              </a:rPr>
              <a:t> </a:t>
            </a:r>
            <a:r>
              <a:rPr lang="en-GB" dirty="0" err="1">
                <a:latin typeface="Bahnschrift Condensed" panose="020B0502040204020203" pitchFamily="34" charset="0"/>
              </a:rPr>
              <a:t>spre</a:t>
            </a:r>
            <a:r>
              <a:rPr lang="en-GB" dirty="0">
                <a:latin typeface="Bahnschrift Condensed" panose="020B0502040204020203" pitchFamily="34" charset="0"/>
              </a:rPr>
              <a:t> un </a:t>
            </a:r>
            <a:r>
              <a:rPr lang="en-GB" dirty="0" err="1">
                <a:latin typeface="Bahnschrift Condensed" panose="020B0502040204020203" pitchFamily="34" charset="0"/>
              </a:rPr>
              <a:t>echilibru</a:t>
            </a:r>
            <a:r>
              <a:rPr lang="en-GB" dirty="0">
                <a:latin typeface="Bahnschrift Condensed" panose="020B0502040204020203" pitchFamily="34" charset="0"/>
              </a:rPr>
              <a:t> Nash. </a:t>
            </a:r>
            <a:r>
              <a:rPr lang="en-GB" dirty="0" err="1">
                <a:latin typeface="Bahnschrift Condensed" panose="020B0502040204020203" pitchFamily="34" charset="0"/>
              </a:rPr>
              <a:t>În</a:t>
            </a:r>
            <a:r>
              <a:rPr lang="en-GB" dirty="0">
                <a:latin typeface="Bahnschrift Condensed" panose="020B0502040204020203" pitchFamily="34" charset="0"/>
              </a:rPr>
              <a:t> </a:t>
            </a:r>
            <a:r>
              <a:rPr lang="en-GB" dirty="0" err="1">
                <a:latin typeface="Bahnschrift Condensed" panose="020B0502040204020203" pitchFamily="34" charset="0"/>
              </a:rPr>
              <a:t>schimb</a:t>
            </a:r>
            <a:r>
              <a:rPr lang="en-GB" dirty="0">
                <a:latin typeface="Bahnschrift Condensed" panose="020B0502040204020203" pitchFamily="34" charset="0"/>
              </a:rPr>
              <a:t>, </a:t>
            </a:r>
            <a:r>
              <a:rPr lang="en-GB" dirty="0" err="1">
                <a:latin typeface="Bahnschrift Condensed" panose="020B0502040204020203" pitchFamily="34" charset="0"/>
              </a:rPr>
              <a:t>antrenând</a:t>
            </a:r>
            <a:r>
              <a:rPr lang="en-GB" dirty="0">
                <a:latin typeface="Bahnschrift Condensed" panose="020B0502040204020203" pitchFamily="34" charset="0"/>
              </a:rPr>
              <a:t> CFR </a:t>
            </a:r>
            <a:r>
              <a:rPr lang="en-GB" dirty="0" err="1">
                <a:latin typeface="Bahnschrift Condensed" panose="020B0502040204020203" pitchFamily="34" charset="0"/>
              </a:rPr>
              <a:t>împotriva</a:t>
            </a:r>
            <a:r>
              <a:rPr lang="en-GB" dirty="0">
                <a:latin typeface="Bahnschrift Condensed" panose="020B0502040204020203" pitchFamily="34" charset="0"/>
              </a:rPr>
              <a:t> </a:t>
            </a:r>
            <a:r>
              <a:rPr lang="en-GB" dirty="0" err="1">
                <a:latin typeface="Bahnschrift Condensed" panose="020B0502040204020203" pitchFamily="34" charset="0"/>
              </a:rPr>
              <a:t>unui</a:t>
            </a:r>
            <a:r>
              <a:rPr lang="en-GB" dirty="0">
                <a:latin typeface="Bahnschrift Condensed" panose="020B0502040204020203" pitchFamily="34" charset="0"/>
              </a:rPr>
              <a:t> bot care </a:t>
            </a:r>
            <a:r>
              <a:rPr lang="en-GB" dirty="0" err="1">
                <a:latin typeface="Bahnschrift Condensed" panose="020B0502040204020203" pitchFamily="34" charset="0"/>
              </a:rPr>
              <a:t>analizează</a:t>
            </a:r>
            <a:r>
              <a:rPr lang="en-GB" dirty="0">
                <a:latin typeface="Bahnschrift Condensed" panose="020B0502040204020203" pitchFamily="34" charset="0"/>
              </a:rPr>
              <a:t> </a:t>
            </a:r>
            <a:r>
              <a:rPr lang="en-GB" dirty="0" err="1">
                <a:latin typeface="Bahnschrift Condensed" panose="020B0502040204020203" pitchFamily="34" charset="0"/>
              </a:rPr>
              <a:t>frecvența</a:t>
            </a:r>
            <a:r>
              <a:rPr lang="en-GB" dirty="0">
                <a:latin typeface="Bahnschrift Condensed" panose="020B0502040204020203" pitchFamily="34" charset="0"/>
              </a:rPr>
              <a:t> </a:t>
            </a:r>
            <a:r>
              <a:rPr lang="en-GB" dirty="0" err="1">
                <a:latin typeface="Bahnschrift Condensed" panose="020B0502040204020203" pitchFamily="34" charset="0"/>
              </a:rPr>
              <a:t>mutărilor</a:t>
            </a:r>
            <a:r>
              <a:rPr lang="en-GB" dirty="0">
                <a:latin typeface="Bahnschrift Condensed" panose="020B0502040204020203" pitchFamily="34" charset="0"/>
              </a:rPr>
              <a:t>, se </a:t>
            </a:r>
            <a:r>
              <a:rPr lang="en-GB" dirty="0" err="1">
                <a:latin typeface="Bahnschrift Condensed" panose="020B0502040204020203" pitchFamily="34" charset="0"/>
              </a:rPr>
              <a:t>creează</a:t>
            </a:r>
            <a:r>
              <a:rPr lang="en-GB" dirty="0">
                <a:latin typeface="Bahnschrift Condensed" panose="020B0502040204020203" pitchFamily="34" charset="0"/>
              </a:rPr>
              <a:t> o </a:t>
            </a:r>
            <a:r>
              <a:rPr lang="en-GB" dirty="0" err="1">
                <a:latin typeface="Bahnschrift Condensed" panose="020B0502040204020203" pitchFamily="34" charset="0"/>
              </a:rPr>
              <a:t>dinamică</a:t>
            </a:r>
            <a:r>
              <a:rPr lang="en-GB" dirty="0">
                <a:latin typeface="Bahnschrift Condensed" panose="020B0502040204020203" pitchFamily="34" charset="0"/>
              </a:rPr>
              <a:t> </a:t>
            </a:r>
            <a:r>
              <a:rPr lang="en-GB" dirty="0" err="1">
                <a:latin typeface="Bahnschrift Condensed" panose="020B0502040204020203" pitchFamily="34" charset="0"/>
              </a:rPr>
              <a:t>diferită</a:t>
            </a:r>
            <a:r>
              <a:rPr lang="en-GB" dirty="0">
                <a:latin typeface="Bahnschrift Condensed" panose="020B0502040204020203" pitchFamily="34" charset="0"/>
              </a:rPr>
              <a:t>: </a:t>
            </a:r>
            <a:r>
              <a:rPr lang="en-GB" dirty="0" err="1">
                <a:latin typeface="Bahnschrift Condensed" panose="020B0502040204020203" pitchFamily="34" charset="0"/>
              </a:rPr>
              <a:t>botul</a:t>
            </a:r>
            <a:r>
              <a:rPr lang="en-GB" dirty="0">
                <a:latin typeface="Bahnschrift Condensed" panose="020B0502040204020203" pitchFamily="34" charset="0"/>
              </a:rPr>
              <a:t> </a:t>
            </a:r>
            <a:r>
              <a:rPr lang="en-GB" dirty="0" err="1">
                <a:latin typeface="Bahnschrift Condensed" panose="020B0502040204020203" pitchFamily="34" charset="0"/>
              </a:rPr>
              <a:t>bazat</a:t>
            </a:r>
            <a:r>
              <a:rPr lang="en-GB" dirty="0">
                <a:latin typeface="Bahnschrift Condensed" panose="020B0502040204020203" pitchFamily="34" charset="0"/>
              </a:rPr>
              <a:t> pe </a:t>
            </a:r>
            <a:r>
              <a:rPr lang="en-GB" dirty="0" err="1">
                <a:latin typeface="Bahnschrift Condensed" panose="020B0502040204020203" pitchFamily="34" charset="0"/>
              </a:rPr>
              <a:t>frecvențe</a:t>
            </a:r>
            <a:r>
              <a:rPr lang="en-GB" dirty="0">
                <a:latin typeface="Bahnschrift Condensed" panose="020B0502040204020203" pitchFamily="34" charset="0"/>
              </a:rPr>
              <a:t> </a:t>
            </a:r>
            <a:r>
              <a:rPr lang="en-GB" dirty="0" err="1">
                <a:latin typeface="Bahnschrift Condensed" panose="020B0502040204020203" pitchFamily="34" charset="0"/>
              </a:rPr>
              <a:t>încearcă</a:t>
            </a:r>
            <a:r>
              <a:rPr lang="en-GB" dirty="0">
                <a:latin typeface="Bahnschrift Condensed" panose="020B0502040204020203" pitchFamily="34" charset="0"/>
              </a:rPr>
              <a:t> </a:t>
            </a:r>
            <a:r>
              <a:rPr lang="en-GB" dirty="0" err="1">
                <a:latin typeface="Bahnschrift Condensed" panose="020B0502040204020203" pitchFamily="34" charset="0"/>
              </a:rPr>
              <a:t>să</a:t>
            </a:r>
            <a:r>
              <a:rPr lang="en-GB" dirty="0">
                <a:latin typeface="Bahnschrift Condensed" panose="020B0502040204020203" pitchFamily="34" charset="0"/>
              </a:rPr>
              <a:t> </a:t>
            </a:r>
            <a:r>
              <a:rPr lang="en-GB" dirty="0" err="1">
                <a:latin typeface="Bahnschrift Condensed" panose="020B0502040204020203" pitchFamily="34" charset="0"/>
              </a:rPr>
              <a:t>exploateze</a:t>
            </a:r>
            <a:r>
              <a:rPr lang="en-GB" dirty="0">
                <a:latin typeface="Bahnschrift Condensed" panose="020B0502040204020203" pitchFamily="34" charset="0"/>
              </a:rPr>
              <a:t> </a:t>
            </a:r>
            <a:r>
              <a:rPr lang="en-GB" dirty="0" err="1">
                <a:latin typeface="Bahnschrift Condensed" panose="020B0502040204020203" pitchFamily="34" charset="0"/>
              </a:rPr>
              <a:t>tipare</a:t>
            </a:r>
            <a:r>
              <a:rPr lang="en-GB" dirty="0">
                <a:latin typeface="Bahnschrift Condensed" panose="020B0502040204020203" pitchFamily="34" charset="0"/>
              </a:rPr>
              <a:t> din </a:t>
            </a:r>
            <a:r>
              <a:rPr lang="en-GB" dirty="0" err="1">
                <a:latin typeface="Bahnschrift Condensed" panose="020B0502040204020203" pitchFamily="34" charset="0"/>
              </a:rPr>
              <a:t>comportamentul</a:t>
            </a:r>
            <a:r>
              <a:rPr lang="en-GB" dirty="0">
                <a:latin typeface="Bahnschrift Condensed" panose="020B0502040204020203" pitchFamily="34" charset="0"/>
              </a:rPr>
              <a:t> </a:t>
            </a:r>
            <a:r>
              <a:rPr lang="en-GB" dirty="0" err="1">
                <a:latin typeface="Bahnschrift Condensed" panose="020B0502040204020203" pitchFamily="34" charset="0"/>
              </a:rPr>
              <a:t>adversarului</a:t>
            </a:r>
            <a:r>
              <a:rPr lang="en-GB" dirty="0">
                <a:latin typeface="Bahnschrift Condensed" panose="020B0502040204020203" pitchFamily="34" charset="0"/>
              </a:rPr>
              <a:t>, </a:t>
            </a:r>
            <a:r>
              <a:rPr lang="en-GB" dirty="0" err="1">
                <a:latin typeface="Bahnschrift Condensed" panose="020B0502040204020203" pitchFamily="34" charset="0"/>
              </a:rPr>
              <a:t>în</a:t>
            </a:r>
            <a:r>
              <a:rPr lang="en-GB" dirty="0">
                <a:latin typeface="Bahnschrift Condensed" panose="020B0502040204020203" pitchFamily="34" charset="0"/>
              </a:rPr>
              <a:t> </a:t>
            </a:r>
            <a:r>
              <a:rPr lang="en-GB" dirty="0" err="1">
                <a:latin typeface="Bahnschrift Condensed" panose="020B0502040204020203" pitchFamily="34" charset="0"/>
              </a:rPr>
              <a:t>timp</a:t>
            </a:r>
            <a:r>
              <a:rPr lang="en-GB" dirty="0">
                <a:latin typeface="Bahnschrift Condensed" panose="020B0502040204020203" pitchFamily="34" charset="0"/>
              </a:rPr>
              <a:t> </a:t>
            </a:r>
            <a:r>
              <a:rPr lang="en-GB" dirty="0" err="1">
                <a:latin typeface="Bahnschrift Condensed" panose="020B0502040204020203" pitchFamily="34" charset="0"/>
              </a:rPr>
              <a:t>ce</a:t>
            </a:r>
            <a:r>
              <a:rPr lang="en-GB" dirty="0">
                <a:latin typeface="Bahnschrift Condensed" panose="020B0502040204020203" pitchFamily="34" charset="0"/>
              </a:rPr>
              <a:t> CFR </a:t>
            </a:r>
            <a:r>
              <a:rPr lang="en-GB" dirty="0" err="1">
                <a:latin typeface="Bahnschrift Condensed" panose="020B0502040204020203" pitchFamily="34" charset="0"/>
              </a:rPr>
              <a:t>învață</a:t>
            </a:r>
            <a:r>
              <a:rPr lang="en-GB" dirty="0">
                <a:latin typeface="Bahnschrift Condensed" panose="020B0502040204020203" pitchFamily="34" charset="0"/>
              </a:rPr>
              <a:t> </a:t>
            </a:r>
            <a:r>
              <a:rPr lang="en-GB" dirty="0" err="1">
                <a:latin typeface="Bahnschrift Condensed" panose="020B0502040204020203" pitchFamily="34" charset="0"/>
              </a:rPr>
              <a:t>să</a:t>
            </a:r>
            <a:r>
              <a:rPr lang="en-GB" dirty="0">
                <a:latin typeface="Bahnschrift Condensed" panose="020B0502040204020203" pitchFamily="34" charset="0"/>
              </a:rPr>
              <a:t> </a:t>
            </a:r>
            <a:r>
              <a:rPr lang="en-GB" dirty="0" err="1">
                <a:latin typeface="Bahnschrift Condensed" panose="020B0502040204020203" pitchFamily="34" charset="0"/>
              </a:rPr>
              <a:t>devină</a:t>
            </a:r>
            <a:r>
              <a:rPr lang="en-GB" dirty="0">
                <a:latin typeface="Bahnschrift Condensed" panose="020B0502040204020203" pitchFamily="34" charset="0"/>
              </a:rPr>
              <a:t> </a:t>
            </a:r>
            <a:r>
              <a:rPr lang="en-GB" dirty="0" err="1">
                <a:latin typeface="Bahnschrift Condensed" panose="020B0502040204020203" pitchFamily="34" charset="0"/>
              </a:rPr>
              <a:t>impredictibil</a:t>
            </a:r>
            <a:r>
              <a:rPr lang="en-GB" dirty="0">
                <a:latin typeface="Bahnschrift Condensed" panose="020B0502040204020203" pitchFamily="34" charset="0"/>
              </a:rPr>
              <a:t> </a:t>
            </a:r>
            <a:r>
              <a:rPr lang="en-GB" dirty="0" err="1">
                <a:latin typeface="Bahnschrift Condensed" panose="020B0502040204020203" pitchFamily="34" charset="0"/>
              </a:rPr>
              <a:t>pentru</a:t>
            </a:r>
            <a:r>
              <a:rPr lang="en-GB" dirty="0">
                <a:latin typeface="Bahnschrift Condensed" panose="020B0502040204020203" pitchFamily="34" charset="0"/>
              </a:rPr>
              <a:t> a reduce </a:t>
            </a:r>
            <a:r>
              <a:rPr lang="en-GB" dirty="0" err="1">
                <a:latin typeface="Bahnschrift Condensed" panose="020B0502040204020203" pitchFamily="34" charset="0"/>
              </a:rPr>
              <a:t>regretul</a:t>
            </a:r>
            <a:r>
              <a:rPr lang="en-GB" dirty="0">
                <a:latin typeface="Bahnschrift Condensed" panose="020B0502040204020203" pitchFamily="34" charset="0"/>
              </a:rPr>
              <a:t> </a:t>
            </a:r>
            <a:r>
              <a:rPr lang="en-GB" dirty="0" err="1">
                <a:latin typeface="Bahnschrift Condensed" panose="020B0502040204020203" pitchFamily="34" charset="0"/>
              </a:rPr>
              <a:t>și</a:t>
            </a:r>
            <a:r>
              <a:rPr lang="en-GB" dirty="0">
                <a:latin typeface="Bahnschrift Condensed" panose="020B0502040204020203" pitchFamily="34" charset="0"/>
              </a:rPr>
              <a:t> a nu fi </a:t>
            </a:r>
            <a:r>
              <a:rPr lang="en-GB" dirty="0" err="1">
                <a:latin typeface="Bahnschrift Condensed" panose="020B0502040204020203" pitchFamily="34" charset="0"/>
              </a:rPr>
              <a:t>exploatat</a:t>
            </a:r>
            <a:r>
              <a:rPr lang="en-GB" dirty="0">
                <a:latin typeface="Bahnschrift Condensed" panose="020B0502040204020203" pitchFamily="34" charset="0"/>
              </a:rPr>
              <a:t>. </a:t>
            </a:r>
            <a:r>
              <a:rPr lang="en-GB" dirty="0" err="1">
                <a:latin typeface="Bahnschrift Condensed" panose="020B0502040204020203" pitchFamily="34" charset="0"/>
              </a:rPr>
              <a:t>Această</a:t>
            </a:r>
            <a:r>
              <a:rPr lang="en-GB" dirty="0">
                <a:latin typeface="Bahnschrift Condensed" panose="020B0502040204020203" pitchFamily="34" charset="0"/>
              </a:rPr>
              <a:t> </a:t>
            </a:r>
            <a:r>
              <a:rPr lang="en-GB" dirty="0" err="1">
                <a:latin typeface="Bahnschrift Condensed" panose="020B0502040204020203" pitchFamily="34" charset="0"/>
              </a:rPr>
              <a:t>interacțiune</a:t>
            </a:r>
            <a:r>
              <a:rPr lang="en-GB" dirty="0">
                <a:latin typeface="Bahnschrift Condensed" panose="020B0502040204020203" pitchFamily="34" charset="0"/>
              </a:rPr>
              <a:t> </a:t>
            </a:r>
            <a:r>
              <a:rPr lang="en-GB" dirty="0" err="1">
                <a:latin typeface="Bahnschrift Condensed" panose="020B0502040204020203" pitchFamily="34" charset="0"/>
              </a:rPr>
              <a:t>poate</a:t>
            </a:r>
            <a:r>
              <a:rPr lang="en-GB" dirty="0">
                <a:latin typeface="Bahnschrift Condensed" panose="020B0502040204020203" pitchFamily="34" charset="0"/>
              </a:rPr>
              <a:t> </a:t>
            </a:r>
            <a:r>
              <a:rPr lang="en-GB" dirty="0" err="1">
                <a:latin typeface="Bahnschrift Condensed" panose="020B0502040204020203" pitchFamily="34" charset="0"/>
              </a:rPr>
              <a:t>duce</a:t>
            </a:r>
            <a:r>
              <a:rPr lang="en-GB" dirty="0">
                <a:latin typeface="Bahnschrift Condensed" panose="020B0502040204020203" pitchFamily="34" charset="0"/>
              </a:rPr>
              <a:t> la o </a:t>
            </a:r>
            <a:r>
              <a:rPr lang="en-GB" dirty="0" err="1">
                <a:latin typeface="Bahnschrift Condensed" panose="020B0502040204020203" pitchFamily="34" charset="0"/>
              </a:rPr>
              <a:t>strategie</a:t>
            </a:r>
            <a:r>
              <a:rPr lang="en-GB" dirty="0">
                <a:latin typeface="Bahnschrift Condensed" panose="020B0502040204020203" pitchFamily="34" charset="0"/>
              </a:rPr>
              <a:t> </a:t>
            </a:r>
            <a:r>
              <a:rPr lang="en-GB" dirty="0" err="1">
                <a:latin typeface="Bahnschrift Condensed" panose="020B0502040204020203" pitchFamily="34" charset="0"/>
              </a:rPr>
              <a:t>mai</a:t>
            </a:r>
            <a:r>
              <a:rPr lang="en-GB" dirty="0">
                <a:latin typeface="Bahnschrift Condensed" panose="020B0502040204020203" pitchFamily="34" charset="0"/>
              </a:rPr>
              <a:t> </a:t>
            </a:r>
            <a:r>
              <a:rPr lang="en-GB" dirty="0" err="1">
                <a:latin typeface="Bahnschrift Condensed" panose="020B0502040204020203" pitchFamily="34" charset="0"/>
              </a:rPr>
              <a:t>robustă</a:t>
            </a:r>
            <a:r>
              <a:rPr lang="en-GB" dirty="0">
                <a:latin typeface="Bahnschrift Condensed" panose="020B0502040204020203" pitchFamily="34" charset="0"/>
              </a:rPr>
              <a:t> </a:t>
            </a:r>
            <a:r>
              <a:rPr lang="en-GB" dirty="0" err="1">
                <a:latin typeface="Bahnschrift Condensed" panose="020B0502040204020203" pitchFamily="34" charset="0"/>
              </a:rPr>
              <a:t>pentru</a:t>
            </a:r>
            <a:r>
              <a:rPr lang="en-GB" dirty="0">
                <a:latin typeface="Bahnschrift Condensed" panose="020B0502040204020203" pitchFamily="34" charset="0"/>
              </a:rPr>
              <a:t> CFR, </a:t>
            </a:r>
            <a:r>
              <a:rPr lang="en-GB" dirty="0" err="1">
                <a:latin typeface="Bahnschrift Condensed" panose="020B0502040204020203" pitchFamily="34" charset="0"/>
              </a:rPr>
              <a:t>capabilă</a:t>
            </a:r>
            <a:r>
              <a:rPr lang="en-GB" dirty="0">
                <a:latin typeface="Bahnschrift Condensed" panose="020B0502040204020203" pitchFamily="34" charset="0"/>
              </a:rPr>
              <a:t> </a:t>
            </a:r>
            <a:r>
              <a:rPr lang="en-GB" dirty="0" err="1">
                <a:latin typeface="Bahnschrift Condensed" panose="020B0502040204020203" pitchFamily="34" charset="0"/>
              </a:rPr>
              <a:t>să</a:t>
            </a:r>
            <a:r>
              <a:rPr lang="en-GB" dirty="0">
                <a:latin typeface="Bahnschrift Condensed" panose="020B0502040204020203" pitchFamily="34" charset="0"/>
              </a:rPr>
              <a:t> se </a:t>
            </a:r>
            <a:r>
              <a:rPr lang="en-GB" dirty="0" err="1">
                <a:latin typeface="Bahnschrift Condensed" panose="020B0502040204020203" pitchFamily="34" charset="0"/>
              </a:rPr>
              <a:t>adapteze</a:t>
            </a:r>
            <a:r>
              <a:rPr lang="en-GB" dirty="0">
                <a:latin typeface="Bahnschrift Condensed" panose="020B0502040204020203" pitchFamily="34" charset="0"/>
              </a:rPr>
              <a:t> </a:t>
            </a:r>
            <a:r>
              <a:rPr lang="en-GB" dirty="0" err="1">
                <a:latin typeface="Bahnschrift Condensed" panose="020B0502040204020203" pitchFamily="34" charset="0"/>
              </a:rPr>
              <a:t>atât</a:t>
            </a:r>
            <a:r>
              <a:rPr lang="en-GB" dirty="0">
                <a:latin typeface="Bahnschrift Condensed" panose="020B0502040204020203" pitchFamily="34" charset="0"/>
              </a:rPr>
              <a:t> la </a:t>
            </a:r>
            <a:r>
              <a:rPr lang="en-GB" dirty="0" err="1">
                <a:latin typeface="Bahnschrift Condensed" panose="020B0502040204020203" pitchFamily="34" charset="0"/>
              </a:rPr>
              <a:t>adversari</a:t>
            </a:r>
            <a:r>
              <a:rPr lang="en-GB" dirty="0">
                <a:latin typeface="Bahnschrift Condensed" panose="020B0502040204020203" pitchFamily="34" charset="0"/>
              </a:rPr>
              <a:t> </a:t>
            </a:r>
            <a:r>
              <a:rPr lang="en-GB" dirty="0" err="1">
                <a:latin typeface="Bahnschrift Condensed" panose="020B0502040204020203" pitchFamily="34" charset="0"/>
              </a:rPr>
              <a:t>predictibili</a:t>
            </a:r>
            <a:r>
              <a:rPr lang="en-GB" dirty="0">
                <a:latin typeface="Bahnschrift Condensed" panose="020B0502040204020203" pitchFamily="34" charset="0"/>
              </a:rPr>
              <a:t>, </a:t>
            </a:r>
            <a:r>
              <a:rPr lang="en-GB" dirty="0" err="1">
                <a:latin typeface="Bahnschrift Condensed" panose="020B0502040204020203" pitchFamily="34" charset="0"/>
              </a:rPr>
              <a:t>cât</a:t>
            </a:r>
            <a:r>
              <a:rPr lang="en-GB" dirty="0">
                <a:latin typeface="Bahnschrift Condensed" panose="020B0502040204020203" pitchFamily="34" charset="0"/>
              </a:rPr>
              <a:t> </a:t>
            </a:r>
            <a:r>
              <a:rPr lang="en-GB" dirty="0" err="1">
                <a:latin typeface="Bahnschrift Condensed" panose="020B0502040204020203" pitchFamily="34" charset="0"/>
              </a:rPr>
              <a:t>și</a:t>
            </a:r>
            <a:r>
              <a:rPr lang="en-GB" dirty="0">
                <a:latin typeface="Bahnschrift Condensed" panose="020B0502040204020203" pitchFamily="34" charset="0"/>
              </a:rPr>
              <a:t> la </a:t>
            </a:r>
            <a:r>
              <a:rPr lang="en-GB" dirty="0" err="1">
                <a:latin typeface="Bahnschrift Condensed" panose="020B0502040204020203" pitchFamily="34" charset="0"/>
              </a:rPr>
              <a:t>cei</a:t>
            </a:r>
            <a:r>
              <a:rPr lang="en-GB" dirty="0">
                <a:latin typeface="Bahnschrift Condensed" panose="020B0502040204020203" pitchFamily="34" charset="0"/>
              </a:rPr>
              <a:t> </a:t>
            </a:r>
            <a:r>
              <a:rPr lang="en-GB" dirty="0" err="1">
                <a:latin typeface="Bahnschrift Condensed" panose="020B0502040204020203" pitchFamily="34" charset="0"/>
              </a:rPr>
              <a:t>sofisticați</a:t>
            </a:r>
            <a:r>
              <a:rPr lang="en-GB" dirty="0">
                <a:latin typeface="Bahnschrift Condensed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68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9C58E-5A45-ADA1-F7E8-2D9030887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TESTAREA</a:t>
            </a:r>
            <a:endParaRPr lang="en-GB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0EBE5-67B7-7E0B-5ABD-E23EC0F61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56860"/>
            <a:ext cx="10018713" cy="3124201"/>
          </a:xfrm>
        </p:spPr>
        <p:txBody>
          <a:bodyPr/>
          <a:lstStyle/>
          <a:p>
            <a:r>
              <a:rPr lang="en-GB" b="1" dirty="0" err="1">
                <a:latin typeface="Bahnschrift Light Condensed" panose="020B0502040204020203" pitchFamily="34" charset="0"/>
              </a:rPr>
              <a:t>Pentru</a:t>
            </a:r>
            <a:r>
              <a:rPr lang="en-GB" b="1" dirty="0">
                <a:latin typeface="Bahnschrift Light Condensed" panose="020B0502040204020203" pitchFamily="34" charset="0"/>
              </a:rPr>
              <a:t> a </a:t>
            </a:r>
            <a:r>
              <a:rPr lang="en-GB" b="1" dirty="0" err="1">
                <a:latin typeface="Bahnschrift Light Condensed" panose="020B0502040204020203" pitchFamily="34" charset="0"/>
              </a:rPr>
              <a:t>asigura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corectitudinea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implementării</a:t>
            </a:r>
            <a:r>
              <a:rPr lang="en-GB" b="1" dirty="0">
                <a:latin typeface="Bahnschrift Light Condensed" panose="020B0502040204020203" pitchFamily="34" charset="0"/>
              </a:rPr>
              <a:t>, am </a:t>
            </a:r>
            <a:r>
              <a:rPr lang="en-GB" b="1" dirty="0" err="1">
                <a:latin typeface="Bahnschrift Light Condensed" panose="020B0502040204020203" pitchFamily="34" charset="0"/>
              </a:rPr>
              <a:t>folosit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testarea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unitară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pentru</a:t>
            </a:r>
            <a:r>
              <a:rPr lang="en-GB" b="1" dirty="0">
                <a:latin typeface="Bahnschrift Light Condensed" panose="020B0502040204020203" pitchFamily="34" charset="0"/>
              </a:rPr>
              <a:t> a </a:t>
            </a:r>
            <a:r>
              <a:rPr lang="en-GB" b="1" dirty="0" err="1">
                <a:latin typeface="Bahnschrift Light Condensed" panose="020B0502040204020203" pitchFamily="34" charset="0"/>
              </a:rPr>
              <a:t>verifica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dacă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funcțiile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returnează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rezultatele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așteptate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în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diferite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scenarii</a:t>
            </a:r>
            <a:r>
              <a:rPr lang="en-GB" b="1" dirty="0">
                <a:latin typeface="Bahnschrift Light Condensed" panose="020B0502040204020203" pitchFamily="34" charset="0"/>
              </a:rPr>
              <a:t>. </a:t>
            </a:r>
            <a:r>
              <a:rPr lang="en-GB" b="1" dirty="0" err="1">
                <a:latin typeface="Bahnschrift Light Condensed" panose="020B0502040204020203" pitchFamily="34" charset="0"/>
              </a:rPr>
              <a:t>Această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abordare</a:t>
            </a:r>
            <a:r>
              <a:rPr lang="en-GB" b="1" dirty="0">
                <a:latin typeface="Bahnschrift Light Condensed" panose="020B0502040204020203" pitchFamily="34" charset="0"/>
              </a:rPr>
              <a:t> ne-a </a:t>
            </a:r>
            <a:r>
              <a:rPr lang="en-GB" b="1" dirty="0" err="1">
                <a:latin typeface="Bahnschrift Light Condensed" panose="020B0502040204020203" pitchFamily="34" charset="0"/>
              </a:rPr>
              <a:t>permis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să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identificăm</a:t>
            </a:r>
            <a:r>
              <a:rPr lang="en-GB" b="1" dirty="0">
                <a:latin typeface="Bahnschrift Light Condensed" panose="020B0502040204020203" pitchFamily="34" charset="0"/>
              </a:rPr>
              <a:t> rapid </a:t>
            </a:r>
            <a:r>
              <a:rPr lang="en-GB" b="1" dirty="0" err="1">
                <a:latin typeface="Bahnschrift Light Condensed" panose="020B0502040204020203" pitchFamily="34" charset="0"/>
              </a:rPr>
              <a:t>eventualele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erori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logice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sau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comportamente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neașteptate</a:t>
            </a:r>
            <a:r>
              <a:rPr lang="en-GB" b="1" dirty="0">
                <a:latin typeface="Bahnschrift Light Condensed" panose="020B0502040204020203" pitchFamily="34" charset="0"/>
              </a:rPr>
              <a:t> ale </a:t>
            </a:r>
            <a:r>
              <a:rPr lang="en-GB" b="1" dirty="0" err="1">
                <a:latin typeface="Bahnschrift Light Condensed" panose="020B0502040204020203" pitchFamily="34" charset="0"/>
              </a:rPr>
              <a:t>codului</a:t>
            </a:r>
            <a:r>
              <a:rPr lang="en-GB" b="1" dirty="0">
                <a:latin typeface="Bahnschrift Light Condensed" panose="020B0502040204020203" pitchFamily="34" charset="0"/>
              </a:rPr>
              <a:t>. </a:t>
            </a:r>
            <a:r>
              <a:rPr lang="en-GB" b="1" dirty="0" err="1">
                <a:latin typeface="Bahnschrift Light Condensed" panose="020B0502040204020203" pitchFamily="34" charset="0"/>
              </a:rPr>
              <a:t>Testele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unitare</a:t>
            </a:r>
            <a:r>
              <a:rPr lang="en-GB" b="1" dirty="0">
                <a:latin typeface="Bahnschrift Light Condensed" panose="020B0502040204020203" pitchFamily="34" charset="0"/>
              </a:rPr>
              <a:t> au </a:t>
            </a:r>
            <a:r>
              <a:rPr lang="en-GB" b="1" dirty="0" err="1">
                <a:latin typeface="Bahnschrift Light Condensed" panose="020B0502040204020203" pitchFamily="34" charset="0"/>
              </a:rPr>
              <a:t>fost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scrise</a:t>
            </a:r>
            <a:r>
              <a:rPr lang="en-GB" b="1" dirty="0">
                <a:latin typeface="Bahnschrift Light Condensed" panose="020B0502040204020203" pitchFamily="34" charset="0"/>
              </a:rPr>
              <a:t> </a:t>
            </a:r>
            <a:r>
              <a:rPr lang="en-GB" b="1" dirty="0" err="1">
                <a:latin typeface="Bahnschrift Light Condensed" panose="020B0502040204020203" pitchFamily="34" charset="0"/>
              </a:rPr>
              <a:t>folosind</a:t>
            </a:r>
            <a:r>
              <a:rPr lang="en-GB" b="1" dirty="0">
                <a:latin typeface="Bahnschrift Light Condensed" panose="020B0502040204020203" pitchFamily="34" charset="0"/>
              </a:rPr>
              <a:t> framework-ul Google Test (</a:t>
            </a:r>
            <a:r>
              <a:rPr lang="en-GB" b="1" dirty="0" err="1">
                <a:latin typeface="Bahnschrift Light Condensed" panose="020B0502040204020203" pitchFamily="34" charset="0"/>
              </a:rPr>
              <a:t>gtest</a:t>
            </a:r>
            <a:r>
              <a:rPr lang="en-GB" b="1" dirty="0">
                <a:latin typeface="Bahnschrift Light Condensed" panose="020B0502040204020203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11527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FAB192-4A03-9795-F5E4-43F82A709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9881D-7519-854E-760E-42708A547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BIBLIOGRAFIE</a:t>
            </a:r>
            <a:endParaRPr lang="en-GB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F5B69-6872-5A2B-1FBB-1D2855581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56860"/>
            <a:ext cx="10018713" cy="3124201"/>
          </a:xfrm>
        </p:spPr>
        <p:txBody>
          <a:bodyPr/>
          <a:lstStyle/>
          <a:p>
            <a:r>
              <a:rPr lang="en-GB" b="0" i="0" dirty="0">
                <a:effectLst/>
                <a:latin typeface="Bahnschrift Light Condensed" panose="020B0502040204020203" pitchFamily="34" charset="0"/>
              </a:rPr>
              <a:t>Martin Zinkevich, Michael Johanson, Michael Bowling, Carmelo Piccione Regret Minimization in Games with Incomplete Information, 2008</a:t>
            </a:r>
          </a:p>
          <a:p>
            <a:r>
              <a:rPr lang="en-GB" b="0" i="0" dirty="0">
                <a:effectLst/>
                <a:latin typeface="Bahnschrift Light Condensed" panose="020B0502040204020203" pitchFamily="34" charset="0"/>
              </a:rPr>
              <a:t>Todd W. Neller, Marc Lanctot An Introduction to Counterfactual Regret Minimization, 2013</a:t>
            </a:r>
          </a:p>
          <a:p>
            <a:r>
              <a:rPr lang="en-GB" b="0" i="0" dirty="0">
                <a:effectLst/>
                <a:latin typeface="Bahnschrift Light Condensed" panose="020B0502040204020203" pitchFamily="34" charset="0"/>
              </a:rPr>
              <a:t>Xinyu Zhang Learn AI Game Playing Algorithm Part III — Counterfactual Regret Minimization</a:t>
            </a:r>
          </a:p>
          <a:p>
            <a:endParaRPr lang="en-GB" b="1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9560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95</TotalTime>
  <Words>567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Algerian</vt:lpstr>
      <vt:lpstr>Arial</vt:lpstr>
      <vt:lpstr>Bahnschrift Condensed</vt:lpstr>
      <vt:lpstr>Bahnschrift Light Condensed</vt:lpstr>
      <vt:lpstr>Corbel</vt:lpstr>
      <vt:lpstr>Parallax</vt:lpstr>
      <vt:lpstr>Proiect Testarea Sistemelor Software</vt:lpstr>
      <vt:lpstr>Algoritmul Counterfactual Regret Minimization (CFR)</vt:lpstr>
      <vt:lpstr>Jocul de Piatra, Hartie, Foarfece</vt:lpstr>
      <vt:lpstr>ANTRENAREA BOTILOR</vt:lpstr>
      <vt:lpstr>TESTAREA</vt:lpstr>
      <vt:lpstr>BIBLIOGRAFIE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RARES IOAN MOISEL</dc:creator>
  <cp:lastModifiedBy>RARES IOAN MOISEL</cp:lastModifiedBy>
  <cp:revision>2</cp:revision>
  <dcterms:created xsi:type="dcterms:W3CDTF">2025-05-16T11:26:59Z</dcterms:created>
  <dcterms:modified xsi:type="dcterms:W3CDTF">2025-05-16T13:02:17Z</dcterms:modified>
</cp:coreProperties>
</file>