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97" r:id="rId3"/>
    <p:sldId id="259" r:id="rId4"/>
    <p:sldId id="260" r:id="rId5"/>
    <p:sldId id="261" r:id="rId6"/>
    <p:sldId id="262" r:id="rId7"/>
    <p:sldId id="263" r:id="rId8"/>
    <p:sldId id="264" r:id="rId9"/>
    <p:sldId id="265" r:id="rId10"/>
    <p:sldId id="266" r:id="rId11"/>
    <p:sldId id="267" r:id="rId12"/>
    <p:sldId id="268" r:id="rId13"/>
    <p:sldId id="29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C6B6FE3F-938F-4EE0-81C3-D9EBBDF65056}"/>
    <pc:docChg chg="custSel modSld">
      <pc:chgData name="Ricardo Mtz" userId="28b94b4c2cc33072" providerId="LiveId" clId="{C6B6FE3F-938F-4EE0-81C3-D9EBBDF65056}" dt="2019-09-19T11:42:59.351" v="10" actId="20577"/>
      <pc:docMkLst>
        <pc:docMk/>
      </pc:docMkLst>
      <pc:sldChg chg="modSp">
        <pc:chgData name="Ricardo Mtz" userId="28b94b4c2cc33072" providerId="LiveId" clId="{C6B6FE3F-938F-4EE0-81C3-D9EBBDF65056}" dt="2019-09-18T16:45:55.833" v="4" actId="113"/>
        <pc:sldMkLst>
          <pc:docMk/>
          <pc:sldMk cId="1706035518" sldId="261"/>
        </pc:sldMkLst>
        <pc:spChg chg="mod">
          <ac:chgData name="Ricardo Mtz" userId="28b94b4c2cc33072" providerId="LiveId" clId="{C6B6FE3F-938F-4EE0-81C3-D9EBBDF65056}" dt="2019-09-18T16:45:55.833" v="4" actId="113"/>
          <ac:spMkLst>
            <pc:docMk/>
            <pc:sldMk cId="1706035518" sldId="261"/>
            <ac:spMk id="3" creationId="{5C0AB461-6433-4FDF-B61D-A1513F8FC5D5}"/>
          </ac:spMkLst>
        </pc:spChg>
      </pc:sldChg>
      <pc:sldChg chg="modSp">
        <pc:chgData name="Ricardo Mtz" userId="28b94b4c2cc33072" providerId="LiveId" clId="{C6B6FE3F-938F-4EE0-81C3-D9EBBDF65056}" dt="2019-09-18T16:46:20.058" v="8" actId="20577"/>
        <pc:sldMkLst>
          <pc:docMk/>
          <pc:sldMk cId="1414096842" sldId="264"/>
        </pc:sldMkLst>
        <pc:spChg chg="mod">
          <ac:chgData name="Ricardo Mtz" userId="28b94b4c2cc33072" providerId="LiveId" clId="{C6B6FE3F-938F-4EE0-81C3-D9EBBDF65056}" dt="2019-09-18T16:46:20.058" v="8" actId="20577"/>
          <ac:spMkLst>
            <pc:docMk/>
            <pc:sldMk cId="1414096842" sldId="264"/>
            <ac:spMk id="10243" creationId="{10B23B7A-FFB3-46BA-A4C7-C6794C15550B}"/>
          </ac:spMkLst>
        </pc:spChg>
      </pc:sldChg>
      <pc:sldChg chg="modSp">
        <pc:chgData name="Ricardo Mtz" userId="28b94b4c2cc33072" providerId="LiveId" clId="{C6B6FE3F-938F-4EE0-81C3-D9EBBDF65056}" dt="2019-09-18T16:46:44.048" v="9" actId="33524"/>
        <pc:sldMkLst>
          <pc:docMk/>
          <pc:sldMk cId="4198263681" sldId="265"/>
        </pc:sldMkLst>
        <pc:spChg chg="mod">
          <ac:chgData name="Ricardo Mtz" userId="28b94b4c2cc33072" providerId="LiveId" clId="{C6B6FE3F-938F-4EE0-81C3-D9EBBDF65056}" dt="2019-09-18T16:46:44.048" v="9" actId="33524"/>
          <ac:spMkLst>
            <pc:docMk/>
            <pc:sldMk cId="4198263681" sldId="265"/>
            <ac:spMk id="11267" creationId="{02D62D2A-3738-4A63-8CCB-DCC5BC3CB4A6}"/>
          </ac:spMkLst>
        </pc:spChg>
      </pc:sldChg>
      <pc:sldChg chg="modSp">
        <pc:chgData name="Ricardo Mtz" userId="28b94b4c2cc33072" providerId="LiveId" clId="{C6B6FE3F-938F-4EE0-81C3-D9EBBDF65056}" dt="2019-09-19T11:42:59.351" v="10" actId="20577"/>
        <pc:sldMkLst>
          <pc:docMk/>
          <pc:sldMk cId="3366592592" sldId="275"/>
        </pc:sldMkLst>
        <pc:spChg chg="mod">
          <ac:chgData name="Ricardo Mtz" userId="28b94b4c2cc33072" providerId="LiveId" clId="{C6B6FE3F-938F-4EE0-81C3-D9EBBDF65056}" dt="2019-09-19T11:42:59.351" v="10" actId="20577"/>
          <ac:spMkLst>
            <pc:docMk/>
            <pc:sldMk cId="3366592592" sldId="275"/>
            <ac:spMk id="21507" creationId="{5DF46300-FD45-4744-8E58-4990420DFC49}"/>
          </ac:spMkLst>
        </pc:spChg>
      </pc:sldChg>
    </pc:docChg>
  </pc:docChgLst>
  <pc:docChgLst>
    <pc:chgData name="Ricardo Mtz" userId="28b94b4c2cc33072" providerId="LiveId" clId="{95E17875-7643-4FD3-8A75-356173CC0688}"/>
    <pc:docChg chg="custSel modSld">
      <pc:chgData name="Ricardo Mtz" userId="28b94b4c2cc33072" providerId="LiveId" clId="{95E17875-7643-4FD3-8A75-356173CC0688}" dt="2022-08-17T16:12:55.674" v="4" actId="20577"/>
      <pc:docMkLst>
        <pc:docMk/>
      </pc:docMkLst>
      <pc:sldChg chg="modSp mod">
        <pc:chgData name="Ricardo Mtz" userId="28b94b4c2cc33072" providerId="LiveId" clId="{95E17875-7643-4FD3-8A75-356173CC0688}" dt="2022-08-17T16:12:55.674" v="4" actId="20577"/>
        <pc:sldMkLst>
          <pc:docMk/>
          <pc:sldMk cId="4267851475" sldId="281"/>
        </pc:sldMkLst>
        <pc:spChg chg="mod">
          <ac:chgData name="Ricardo Mtz" userId="28b94b4c2cc33072" providerId="LiveId" clId="{95E17875-7643-4FD3-8A75-356173CC0688}" dt="2022-08-17T16:12:55.674" v="4" actId="20577"/>
          <ac:spMkLst>
            <pc:docMk/>
            <pc:sldMk cId="4267851475" sldId="281"/>
            <ac:spMk id="3" creationId="{CFFA3B23-5B48-4BE9-9740-DAB5C53502A3}"/>
          </ac:spMkLst>
        </pc:spChg>
      </pc:sldChg>
    </pc:docChg>
  </pc:docChgLst>
  <pc:docChgLst>
    <pc:chgData name="Ricardo Mtz" userId="28b94b4c2cc33072" providerId="LiveId" clId="{03AAF0A2-1D36-4122-95D5-89159C17617C}"/>
    <pc:docChg chg="modSld">
      <pc:chgData name="Ricardo Mtz" userId="28b94b4c2cc33072" providerId="LiveId" clId="{03AAF0A2-1D36-4122-95D5-89159C17617C}" dt="2022-03-11T13:43:26.848" v="1" actId="20577"/>
      <pc:docMkLst>
        <pc:docMk/>
      </pc:docMkLst>
      <pc:sldChg chg="modSp mod">
        <pc:chgData name="Ricardo Mtz" userId="28b94b4c2cc33072" providerId="LiveId" clId="{03AAF0A2-1D36-4122-95D5-89159C17617C}" dt="2022-03-11T13:43:26.848" v="1" actId="20577"/>
        <pc:sldMkLst>
          <pc:docMk/>
          <pc:sldMk cId="22422925" sldId="257"/>
        </pc:sldMkLst>
        <pc:spChg chg="mod">
          <ac:chgData name="Ricardo Mtz" userId="28b94b4c2cc33072" providerId="LiveId" clId="{03AAF0A2-1D36-4122-95D5-89159C17617C}" dt="2022-03-11T13:43:26.848" v="1" actId="20577"/>
          <ac:spMkLst>
            <pc:docMk/>
            <pc:sldMk cId="22422925" sldId="257"/>
            <ac:spMk id="3074" creationId="{C505821A-FE74-4993-B8E5-C8C49ACE5A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4103C-69C5-4F63-920D-8A55D2CA62E0}" type="datetimeFigureOut">
              <a:rPr lang="es-MX" smtClean="0"/>
              <a:t>17/08/2022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BE921-CC5C-439C-83BB-4D2591A0A256}" type="slidenum">
              <a:rPr lang="es-MX" smtClean="0"/>
              <a:t>‹Nº›</a:t>
            </a:fld>
            <a:endParaRPr lang="es-MX"/>
          </a:p>
        </p:txBody>
      </p:sp>
    </p:spTree>
    <p:extLst>
      <p:ext uri="{BB962C8B-B14F-4D97-AF65-F5344CB8AC3E}">
        <p14:creationId xmlns:p14="http://schemas.microsoft.com/office/powerpoint/2010/main" val="419406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3407DD2-CF66-4519-AEB8-19D58CF8EE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2F602E02-7A09-4E2D-9E35-33B455730D3F}" type="slidenum">
              <a:rPr lang="es-ES" altLang="es-MX" sz="1200" b="0">
                <a:solidFill>
                  <a:schemeClr val="tx1"/>
                </a:solidFill>
              </a:rPr>
              <a:pPr eaLnBrk="1" hangingPunct="1"/>
              <a:t>1</a:t>
            </a:fld>
            <a:endParaRPr lang="es-ES" altLang="es-MX" sz="1200" b="0">
              <a:solidFill>
                <a:schemeClr val="tx1"/>
              </a:solidFill>
            </a:endParaRPr>
          </a:p>
        </p:txBody>
      </p:sp>
      <p:sp>
        <p:nvSpPr>
          <p:cNvPr id="45059" name="Rectangle 2">
            <a:extLst>
              <a:ext uri="{FF2B5EF4-FFF2-40B4-BE49-F238E27FC236}">
                <a16:creationId xmlns:a16="http://schemas.microsoft.com/office/drawing/2014/main" id="{2A93AAC3-62B4-4FE2-9E6A-5DBFC0B3A9B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559A61C3-D070-435D-B1E9-8366A5DDB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20653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a:extLst>
              <a:ext uri="{FF2B5EF4-FFF2-40B4-BE49-F238E27FC236}">
                <a16:creationId xmlns:a16="http://schemas.microsoft.com/office/drawing/2014/main" id="{2C8400AC-3721-4249-AD16-54176DF33673}"/>
              </a:ext>
            </a:extLst>
          </p:cNvPr>
          <p:cNvSpPr>
            <a:spLocks noGrp="1" noRot="1" noChangeAspect="1" noTextEdit="1"/>
          </p:cNvSpPr>
          <p:nvPr>
            <p:ph type="sldImg"/>
          </p:nvPr>
        </p:nvSpPr>
        <p:spPr>
          <a:ln/>
        </p:spPr>
      </p:sp>
      <p:sp>
        <p:nvSpPr>
          <p:cNvPr id="55299" name="2 Marcador de notas">
            <a:extLst>
              <a:ext uri="{FF2B5EF4-FFF2-40B4-BE49-F238E27FC236}">
                <a16:creationId xmlns:a16="http://schemas.microsoft.com/office/drawing/2014/main" id="{517656E7-9B95-4482-9212-6DF66055A2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887DA59D-1E18-4BF9-882F-4F88814FE4F8}"/>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2AB5E8DC-C5B8-40C5-A3B6-661A984F80BB}" type="slidenum">
              <a:rPr lang="es-ES" altLang="es-MX" sz="1200" b="0">
                <a:solidFill>
                  <a:schemeClr val="tx1"/>
                </a:solidFill>
              </a:rPr>
              <a:pPr eaLnBrk="1" hangingPunct="1"/>
              <a:t>24</a:t>
            </a:fld>
            <a:endParaRPr lang="es-ES" altLang="es-MX" sz="1200" b="0">
              <a:solidFill>
                <a:schemeClr val="tx1"/>
              </a:solidFill>
            </a:endParaRPr>
          </a:p>
        </p:txBody>
      </p:sp>
    </p:spTree>
    <p:extLst>
      <p:ext uri="{BB962C8B-B14F-4D97-AF65-F5344CB8AC3E}">
        <p14:creationId xmlns:p14="http://schemas.microsoft.com/office/powerpoint/2010/main" val="3431046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128174F2-81F2-47E1-B7C8-617B7A3E41D0}"/>
              </a:ext>
            </a:extLst>
          </p:cNvPr>
          <p:cNvSpPr>
            <a:spLocks noGrp="1" noRot="1" noChangeAspect="1" noTextEdit="1"/>
          </p:cNvSpPr>
          <p:nvPr>
            <p:ph type="sldImg"/>
          </p:nvPr>
        </p:nvSpPr>
        <p:spPr>
          <a:ln/>
        </p:spPr>
      </p:sp>
      <p:sp>
        <p:nvSpPr>
          <p:cNvPr id="56323" name="2 Marcador de notas">
            <a:extLst>
              <a:ext uri="{FF2B5EF4-FFF2-40B4-BE49-F238E27FC236}">
                <a16:creationId xmlns:a16="http://schemas.microsoft.com/office/drawing/2014/main" id="{C9B6B154-1E2B-42B6-90F2-041433FEE2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44B9CE7E-E446-4E55-AE8B-0F04EAE56AF2}"/>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7BAF603A-B342-4F00-B7D2-5F3B38970FBD}" type="slidenum">
              <a:rPr lang="es-ES" altLang="es-MX" sz="1200" b="0">
                <a:solidFill>
                  <a:schemeClr val="tx1"/>
                </a:solidFill>
              </a:rPr>
              <a:pPr eaLnBrk="1" hangingPunct="1"/>
              <a:t>25</a:t>
            </a:fld>
            <a:endParaRPr lang="es-ES" altLang="es-MX" sz="1200" b="0">
              <a:solidFill>
                <a:schemeClr val="tx1"/>
              </a:solidFill>
            </a:endParaRPr>
          </a:p>
        </p:txBody>
      </p:sp>
    </p:spTree>
    <p:extLst>
      <p:ext uri="{BB962C8B-B14F-4D97-AF65-F5344CB8AC3E}">
        <p14:creationId xmlns:p14="http://schemas.microsoft.com/office/powerpoint/2010/main" val="1467763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1723A1D0-8AC2-43B8-9B43-93759F6F9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36C239C8-8900-4BB6-91EA-423B7CDD4850}" type="slidenum">
              <a:rPr lang="es-ES" altLang="es-MX" sz="1200" b="0">
                <a:solidFill>
                  <a:schemeClr val="tx1"/>
                </a:solidFill>
              </a:rPr>
              <a:pPr eaLnBrk="1" hangingPunct="1"/>
              <a:t>28</a:t>
            </a:fld>
            <a:endParaRPr lang="es-ES" altLang="es-MX" sz="1200" b="0">
              <a:solidFill>
                <a:schemeClr val="tx1"/>
              </a:solidFill>
            </a:endParaRPr>
          </a:p>
        </p:txBody>
      </p:sp>
      <p:sp>
        <p:nvSpPr>
          <p:cNvPr id="57347" name="Rectangle 2">
            <a:extLst>
              <a:ext uri="{FF2B5EF4-FFF2-40B4-BE49-F238E27FC236}">
                <a16:creationId xmlns:a16="http://schemas.microsoft.com/office/drawing/2014/main" id="{CFE1AFCA-3D69-43A0-BDA1-A43D3CBD04D6}"/>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B41D603-B991-459D-9B61-1089EF6662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3928222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a:extLst>
              <a:ext uri="{FF2B5EF4-FFF2-40B4-BE49-F238E27FC236}">
                <a16:creationId xmlns:a16="http://schemas.microsoft.com/office/drawing/2014/main" id="{DD89C316-A1E1-49E8-87A0-C1621E7C002D}"/>
              </a:ext>
            </a:extLst>
          </p:cNvPr>
          <p:cNvSpPr>
            <a:spLocks noGrp="1" noRot="1" noChangeAspect="1" noTextEdit="1"/>
          </p:cNvSpPr>
          <p:nvPr>
            <p:ph type="sldImg"/>
          </p:nvPr>
        </p:nvSpPr>
        <p:spPr>
          <a:ln/>
        </p:spPr>
      </p:sp>
      <p:sp>
        <p:nvSpPr>
          <p:cNvPr id="58371" name="2 Marcador de notas">
            <a:extLst>
              <a:ext uri="{FF2B5EF4-FFF2-40B4-BE49-F238E27FC236}">
                <a16:creationId xmlns:a16="http://schemas.microsoft.com/office/drawing/2014/main" id="{94741DEE-6325-4F68-804F-60E8670FEE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MX">
                <a:latin typeface="Arial" panose="020B0604020202020204" pitchFamily="34" charset="0"/>
              </a:rPr>
              <a:t>El término máscara wildcard es la denominación aplicada al proceso de comparación de bits de máscara y proviene de una analogía con el "wildcard" (comodín) que equivale a cualquier otro naipe en un juego de póquer. Las máscaras wildcard no guardan relación funcional con las máscaras de subred.</a:t>
            </a:r>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C101CB00-E0D8-40B9-A58B-99FFCE6E170E}"/>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4B9BFB48-80ED-4079-8F91-520532F014BE}" type="slidenum">
              <a:rPr lang="es-ES" altLang="es-MX" sz="1200" b="0">
                <a:solidFill>
                  <a:schemeClr val="tx1"/>
                </a:solidFill>
              </a:rPr>
              <a:pPr eaLnBrk="1" hangingPunct="1"/>
              <a:t>29</a:t>
            </a:fld>
            <a:endParaRPr lang="es-ES" altLang="es-MX" sz="1200" b="0">
              <a:solidFill>
                <a:schemeClr val="tx1"/>
              </a:solidFill>
            </a:endParaRPr>
          </a:p>
        </p:txBody>
      </p:sp>
    </p:spTree>
    <p:extLst>
      <p:ext uri="{BB962C8B-B14F-4D97-AF65-F5344CB8AC3E}">
        <p14:creationId xmlns:p14="http://schemas.microsoft.com/office/powerpoint/2010/main" val="102345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EFD3BD7-2B1F-4D24-8945-B46928FD4E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A106957B-BAE1-4A41-9AC7-99ABC026E344}" type="slidenum">
              <a:rPr lang="es-ES" altLang="es-MX" sz="1200" b="0">
                <a:solidFill>
                  <a:schemeClr val="tx1"/>
                </a:solidFill>
              </a:rPr>
              <a:pPr eaLnBrk="1" hangingPunct="1"/>
              <a:t>6</a:t>
            </a:fld>
            <a:endParaRPr lang="es-ES" altLang="es-MX" sz="1200" b="0">
              <a:solidFill>
                <a:schemeClr val="tx1"/>
              </a:solidFill>
            </a:endParaRPr>
          </a:p>
        </p:txBody>
      </p:sp>
      <p:sp>
        <p:nvSpPr>
          <p:cNvPr id="47107" name="Rectangle 2">
            <a:extLst>
              <a:ext uri="{FF2B5EF4-FFF2-40B4-BE49-F238E27FC236}">
                <a16:creationId xmlns:a16="http://schemas.microsoft.com/office/drawing/2014/main" id="{5E2C4145-112E-42FC-B978-F1C406D47AB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FC72DA0-AAA2-43F2-AE39-B7F215C25F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99738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2FEDA20-764B-4A03-A9A8-9D66D135B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08B6DC72-529A-41E6-AD0A-D49654083FB9}" type="slidenum">
              <a:rPr lang="es-ES" altLang="es-MX" sz="1200" b="0">
                <a:solidFill>
                  <a:schemeClr val="tx1"/>
                </a:solidFill>
              </a:rPr>
              <a:pPr eaLnBrk="1" hangingPunct="1"/>
              <a:t>11</a:t>
            </a:fld>
            <a:endParaRPr lang="es-ES" altLang="es-MX" sz="1200" b="0">
              <a:solidFill>
                <a:schemeClr val="tx1"/>
              </a:solidFill>
            </a:endParaRPr>
          </a:p>
        </p:txBody>
      </p:sp>
      <p:sp>
        <p:nvSpPr>
          <p:cNvPr id="48131" name="Rectangle 2">
            <a:extLst>
              <a:ext uri="{FF2B5EF4-FFF2-40B4-BE49-F238E27FC236}">
                <a16:creationId xmlns:a16="http://schemas.microsoft.com/office/drawing/2014/main" id="{3BB9AC37-653E-4198-9603-1F0BC6F0B49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09B8B65-C334-4BA0-A674-012D91E98E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291052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a:extLst>
              <a:ext uri="{FF2B5EF4-FFF2-40B4-BE49-F238E27FC236}">
                <a16:creationId xmlns:a16="http://schemas.microsoft.com/office/drawing/2014/main" id="{E0DC5D4D-4986-4513-B6AF-B70C3F6CB1DE}"/>
              </a:ext>
            </a:extLst>
          </p:cNvPr>
          <p:cNvSpPr>
            <a:spLocks noGrp="1" noRot="1" noChangeAspect="1" noTextEdit="1"/>
          </p:cNvSpPr>
          <p:nvPr>
            <p:ph type="sldImg"/>
          </p:nvPr>
        </p:nvSpPr>
        <p:spPr>
          <a:ln/>
        </p:spPr>
      </p:sp>
      <p:sp>
        <p:nvSpPr>
          <p:cNvPr id="49155" name="2 Marcador de notas">
            <a:extLst>
              <a:ext uri="{FF2B5EF4-FFF2-40B4-BE49-F238E27FC236}">
                <a16:creationId xmlns:a16="http://schemas.microsoft.com/office/drawing/2014/main" id="{B24FBD37-B783-4154-9F05-DF5ECA5B5A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MX">
                <a:latin typeface="Arial" panose="020B0604020202020204" pitchFamily="34" charset="0"/>
              </a:rPr>
              <a:t>Es posible crear ACL en todos los protocolos de red enrutados, por ejemplo: el Protocolo de Internet (IP) y el Intercambio de paquetes de internetwork (IPX). Las ACL se pueden configurar en el router para controlar el acceso a una red o subred.</a:t>
            </a:r>
          </a:p>
          <a:p>
            <a:r>
              <a:rPr lang="es-ES" altLang="es-MX">
                <a:latin typeface="Arial" panose="020B0604020202020204" pitchFamily="34" charset="0"/>
              </a:rPr>
              <a:t>Las ACL filtran el tráfico de red, controlando si los paquetes enrutados se envían o se bloquean en las interfaces del router. El router examina cada paquete y lo enviará o lo descartará, según las condiciones especificadas en la ACL. Algunos de los puntos de decisión de ACL son direcciones origen y destino, protocolos y números de puerto de capa superior.</a:t>
            </a:r>
          </a:p>
          <a:p>
            <a:r>
              <a:rPr lang="es-ES" altLang="es-MX">
                <a:latin typeface="Arial" panose="020B0604020202020204" pitchFamily="34" charset="0"/>
              </a:rPr>
              <a:t>Las ACL se definen según el protocolo, la dirección o el puerto. Para controlar el flujo de tráfico en una interfaz, se debe definir una ACL para cada protocolo habilitado en la interfaz. Las ACL controlan el tráfico en una dirección por vez, en una interfaz. Se necesita crear una ACL por separado para cada dirección, una para el tráfico entrante y otra para el saliente. Finalmente, cada interfaz puede contar con varios protocolos y direcciones definidas. Si el router tiene dos interfaces configuradas para IP, AppleTalk e IPX, se necesitan 12 ACLs separadas. Una ACL por cada protocolo, multiplicada por dos por dirección entrante y saliente, multiplicada por dos por el número de puertos.</a:t>
            </a:r>
          </a:p>
          <a:p>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42FF4D97-C024-4F49-A7CD-4921F4D2243B}"/>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10BCD675-CF1E-4571-9B55-9573EC2CDFAD}" type="slidenum">
              <a:rPr lang="es-ES" altLang="es-MX" sz="1200" b="0">
                <a:solidFill>
                  <a:schemeClr val="tx1"/>
                </a:solidFill>
              </a:rPr>
              <a:pPr eaLnBrk="1" hangingPunct="1"/>
              <a:t>12</a:t>
            </a:fld>
            <a:endParaRPr lang="es-ES" altLang="es-MX" sz="1200" b="0">
              <a:solidFill>
                <a:schemeClr val="tx1"/>
              </a:solidFill>
            </a:endParaRPr>
          </a:p>
        </p:txBody>
      </p:sp>
    </p:spTree>
    <p:extLst>
      <p:ext uri="{BB962C8B-B14F-4D97-AF65-F5344CB8AC3E}">
        <p14:creationId xmlns:p14="http://schemas.microsoft.com/office/powerpoint/2010/main" val="178990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a:extLst>
              <a:ext uri="{FF2B5EF4-FFF2-40B4-BE49-F238E27FC236}">
                <a16:creationId xmlns:a16="http://schemas.microsoft.com/office/drawing/2014/main" id="{D559A684-0925-40B8-8A5F-AE03BED5C865}"/>
              </a:ext>
            </a:extLst>
          </p:cNvPr>
          <p:cNvSpPr>
            <a:spLocks noGrp="1" noRot="1" noChangeAspect="1" noTextEdit="1"/>
          </p:cNvSpPr>
          <p:nvPr>
            <p:ph type="sldImg"/>
          </p:nvPr>
        </p:nvSpPr>
        <p:spPr>
          <a:ln/>
        </p:spPr>
      </p:sp>
      <p:sp>
        <p:nvSpPr>
          <p:cNvPr id="50179" name="2 Marcador de notas">
            <a:extLst>
              <a:ext uri="{FF2B5EF4-FFF2-40B4-BE49-F238E27FC236}">
                <a16:creationId xmlns:a16="http://schemas.microsoft.com/office/drawing/2014/main" id="{9F874FEF-9436-49B1-8B60-A50A20B496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MX">
                <a:latin typeface="Arial" panose="020B0604020202020204" pitchFamily="34" charset="0"/>
              </a:rPr>
              <a:t>Es posible crear ACL en todos los protocolos de red enrutados, por ejemplo: el Protocolo de Internet (IP) y el Intercambio de paquetes de internetwork (IPX). Las ACL se pueden configurar en el router para controlar el acceso a una red o subred.</a:t>
            </a:r>
          </a:p>
          <a:p>
            <a:r>
              <a:rPr lang="es-ES" altLang="es-MX">
                <a:latin typeface="Arial" panose="020B0604020202020204" pitchFamily="34" charset="0"/>
              </a:rPr>
              <a:t>Las ACL filtran el tráfico de red, controlando si los paquetes enrutados se envían o se bloquean en las interfaces del router. El router examina cada paquete y lo enviará o lo descartará, según las condiciones especificadas en la ACL. Algunos de los puntos de decisión de ACL son direcciones origen y destino, protocolos y números de puerto de capa superior.</a:t>
            </a:r>
          </a:p>
          <a:p>
            <a:r>
              <a:rPr lang="es-ES" altLang="es-MX">
                <a:latin typeface="Arial" panose="020B0604020202020204" pitchFamily="34" charset="0"/>
              </a:rPr>
              <a:t>Las ACL se definen según el protocolo, la dirección o el puerto. Para controlar el flujo de tráfico en una interfaz, se debe definir una ACL para cada protocolo habilitado en la interfaz. Las ACL controlan el tráfico en una dirección por vez, en una interfaz. Se necesita crear una ACL por separado para cada dirección, una para el tráfico entrante y otra para el saliente. Finalmente, cada interfaz puede contar con varios protocolos y direcciones definidas. Si el router tiene dos interfaces configuradas para IP, AppleTalk e IPX, se necesitan 12 ACLs separadas. Una ACL por cada protocolo, multiplicada por dos por dirección entrante y saliente, multiplicada por dos por el número de puertos.</a:t>
            </a:r>
          </a:p>
          <a:p>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BF93C6E6-DFF7-429F-9CFF-F4AEF6245C2B}"/>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34796A47-E290-4A8C-B442-3F28E3D008F2}" type="slidenum">
              <a:rPr lang="es-ES" altLang="es-MX" sz="1200" b="0">
                <a:solidFill>
                  <a:schemeClr val="tx1"/>
                </a:solidFill>
              </a:rPr>
              <a:pPr eaLnBrk="1" hangingPunct="1"/>
              <a:t>14</a:t>
            </a:fld>
            <a:endParaRPr lang="es-ES" altLang="es-MX" sz="1200" b="0">
              <a:solidFill>
                <a:schemeClr val="tx1"/>
              </a:solidFill>
            </a:endParaRPr>
          </a:p>
        </p:txBody>
      </p:sp>
    </p:spTree>
    <p:extLst>
      <p:ext uri="{BB962C8B-B14F-4D97-AF65-F5344CB8AC3E}">
        <p14:creationId xmlns:p14="http://schemas.microsoft.com/office/powerpoint/2010/main" val="171644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47CE9F3B-BEA8-4F99-A547-98D67ED5E9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F3F5FA4F-F12E-4085-92F8-CF58336D95AD}" type="slidenum">
              <a:rPr lang="es-ES" altLang="es-MX" sz="1200" b="0">
                <a:solidFill>
                  <a:schemeClr val="tx1"/>
                </a:solidFill>
              </a:rPr>
              <a:pPr eaLnBrk="1" hangingPunct="1"/>
              <a:t>17</a:t>
            </a:fld>
            <a:endParaRPr lang="es-ES" altLang="es-MX" sz="1200" b="0">
              <a:solidFill>
                <a:schemeClr val="tx1"/>
              </a:solidFill>
            </a:endParaRPr>
          </a:p>
        </p:txBody>
      </p:sp>
      <p:sp>
        <p:nvSpPr>
          <p:cNvPr id="51203" name="Rectangle 2">
            <a:extLst>
              <a:ext uri="{FF2B5EF4-FFF2-40B4-BE49-F238E27FC236}">
                <a16:creationId xmlns:a16="http://schemas.microsoft.com/office/drawing/2014/main" id="{9D7D956E-5881-42F9-B2DD-672C54CBD7F7}"/>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70056405-5224-49E1-82FC-7C23207598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294111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a:extLst>
              <a:ext uri="{FF2B5EF4-FFF2-40B4-BE49-F238E27FC236}">
                <a16:creationId xmlns:a16="http://schemas.microsoft.com/office/drawing/2014/main" id="{643C7F51-C737-4BB7-BAC2-601A84E8E010}"/>
              </a:ext>
            </a:extLst>
          </p:cNvPr>
          <p:cNvSpPr>
            <a:spLocks noGrp="1" noRot="1" noChangeAspect="1" noTextEdit="1"/>
          </p:cNvSpPr>
          <p:nvPr>
            <p:ph type="sldImg"/>
          </p:nvPr>
        </p:nvSpPr>
        <p:spPr>
          <a:ln/>
        </p:spPr>
      </p:sp>
      <p:sp>
        <p:nvSpPr>
          <p:cNvPr id="52227" name="2 Marcador de notas">
            <a:extLst>
              <a:ext uri="{FF2B5EF4-FFF2-40B4-BE49-F238E27FC236}">
                <a16:creationId xmlns:a16="http://schemas.microsoft.com/office/drawing/2014/main" id="{26F31111-7CC2-48F9-B4F7-7DEEA39BB2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MX">
                <a:latin typeface="Arial" panose="020B0604020202020204" pitchFamily="34" charset="0"/>
              </a:rPr>
              <a:t>Las ACL filtran el tráfico de red, controlando si los paquetes enrutados se envían o se bloquean en las interfaces del router. El router examina cada paquete y lo enviará o lo descartará, según las condiciones especificadas en la ACL. Algunos de los puntos de decisión de ACL son direcciones origen y destino, protocolos y números de puerto de capa superior.</a:t>
            </a:r>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DCEC2FF7-87E7-4554-B768-BD9600CDDE12}"/>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83E16FD2-EAA0-4EB8-BC79-170C0A4DAA38}" type="slidenum">
              <a:rPr lang="es-ES" altLang="es-MX" sz="1200" b="0">
                <a:solidFill>
                  <a:schemeClr val="tx1"/>
                </a:solidFill>
              </a:rPr>
              <a:pPr eaLnBrk="1" hangingPunct="1"/>
              <a:t>18</a:t>
            </a:fld>
            <a:endParaRPr lang="es-ES" altLang="es-MX" sz="1200" b="0">
              <a:solidFill>
                <a:schemeClr val="tx1"/>
              </a:solidFill>
            </a:endParaRPr>
          </a:p>
        </p:txBody>
      </p:sp>
    </p:spTree>
    <p:extLst>
      <p:ext uri="{BB962C8B-B14F-4D97-AF65-F5344CB8AC3E}">
        <p14:creationId xmlns:p14="http://schemas.microsoft.com/office/powerpoint/2010/main" val="242370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a:extLst>
              <a:ext uri="{FF2B5EF4-FFF2-40B4-BE49-F238E27FC236}">
                <a16:creationId xmlns:a16="http://schemas.microsoft.com/office/drawing/2014/main" id="{2C7EEE10-A434-44C7-A353-0C3A04122F83}"/>
              </a:ext>
            </a:extLst>
          </p:cNvPr>
          <p:cNvSpPr>
            <a:spLocks noGrp="1" noRot="1" noChangeAspect="1" noTextEdit="1"/>
          </p:cNvSpPr>
          <p:nvPr>
            <p:ph type="sldImg"/>
          </p:nvPr>
        </p:nvSpPr>
        <p:spPr>
          <a:ln/>
        </p:spPr>
      </p:sp>
      <p:sp>
        <p:nvSpPr>
          <p:cNvPr id="53251" name="2 Marcador de notas">
            <a:extLst>
              <a:ext uri="{FF2B5EF4-FFF2-40B4-BE49-F238E27FC236}">
                <a16:creationId xmlns:a16="http://schemas.microsoft.com/office/drawing/2014/main" id="{7B17FF0F-C224-4FCD-A53B-926A1A1A06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MX">
                <a:latin typeface="Arial" panose="020B0604020202020204" pitchFamily="34" charset="0"/>
              </a:rPr>
              <a:t>Las ACL filtran el tráfico de red, controlando si los paquetes enrutados se envían o se bloquean en las interfaces del router. El router examina cada paquete y lo enviará o lo descartará, según las condiciones especificadas en la ACL. Algunos de los puntos de decisión de ACL son direcciones origen y destino, protocolos y números de puerto de capa superior.</a:t>
            </a:r>
            <a:endParaRPr lang="es-MX" altLang="es-MX">
              <a:latin typeface="Arial" panose="020B0604020202020204" pitchFamily="34" charset="0"/>
            </a:endParaRPr>
          </a:p>
        </p:txBody>
      </p:sp>
      <p:sp>
        <p:nvSpPr>
          <p:cNvPr id="4" name="3 Marcador de número de diapositiva">
            <a:extLst>
              <a:ext uri="{FF2B5EF4-FFF2-40B4-BE49-F238E27FC236}">
                <a16:creationId xmlns:a16="http://schemas.microsoft.com/office/drawing/2014/main" id="{4B16E823-097E-4E21-B6EF-4BB8807C3055}"/>
              </a:ext>
            </a:extLst>
          </p:cNvPr>
          <p:cNvSpPr>
            <a:spLocks noGrp="1"/>
          </p:cNvSpPr>
          <p:nvPr>
            <p:ph type="sldNum" sz="quarter" idx="5"/>
          </p:nvPr>
        </p:nvSpPr>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81B84071-B67B-48B3-80E6-B93AB2F8BE1F}" type="slidenum">
              <a:rPr lang="es-ES" altLang="es-MX" sz="1200" b="0">
                <a:solidFill>
                  <a:schemeClr val="tx1"/>
                </a:solidFill>
              </a:rPr>
              <a:pPr eaLnBrk="1" hangingPunct="1"/>
              <a:t>20</a:t>
            </a:fld>
            <a:endParaRPr lang="es-ES" altLang="es-MX" sz="1200" b="0">
              <a:solidFill>
                <a:schemeClr val="tx1"/>
              </a:solidFill>
            </a:endParaRPr>
          </a:p>
        </p:txBody>
      </p:sp>
    </p:spTree>
    <p:extLst>
      <p:ext uri="{BB962C8B-B14F-4D97-AF65-F5344CB8AC3E}">
        <p14:creationId xmlns:p14="http://schemas.microsoft.com/office/powerpoint/2010/main" val="318917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1B5FD38-0B3D-4D1D-8AF5-A58084B8C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fld id="{8B92CD00-C851-4ACB-91FA-680BC546679A}" type="slidenum">
              <a:rPr lang="es-ES" altLang="es-MX" sz="1200" b="0">
                <a:solidFill>
                  <a:schemeClr val="tx1"/>
                </a:solidFill>
              </a:rPr>
              <a:pPr eaLnBrk="1" hangingPunct="1"/>
              <a:t>23</a:t>
            </a:fld>
            <a:endParaRPr lang="es-ES" altLang="es-MX" sz="1200" b="0">
              <a:solidFill>
                <a:schemeClr val="tx1"/>
              </a:solidFill>
            </a:endParaRPr>
          </a:p>
        </p:txBody>
      </p:sp>
      <p:sp>
        <p:nvSpPr>
          <p:cNvPr id="54275" name="Rectangle 2">
            <a:extLst>
              <a:ext uri="{FF2B5EF4-FFF2-40B4-BE49-F238E27FC236}">
                <a16:creationId xmlns:a16="http://schemas.microsoft.com/office/drawing/2014/main" id="{D9A159D0-53A6-4EA9-95FC-C1F6C4BE571E}"/>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F0AD6ECC-F135-4F83-90C4-65060E457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82852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04F34-8470-4B57-92BF-7A7C9E436B7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DBF9EAE-8A79-433C-A034-A277286A39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E61559F-1923-4EE4-B7FF-213B634E54A0}"/>
              </a:ext>
            </a:extLst>
          </p:cNvPr>
          <p:cNvSpPr>
            <a:spLocks noGrp="1"/>
          </p:cNvSpPr>
          <p:nvPr>
            <p:ph type="dt" sz="half" idx="10"/>
          </p:nvPr>
        </p:nvSpPr>
        <p:spPr/>
        <p:txBody>
          <a:bodyPr/>
          <a:lstStyle/>
          <a:p>
            <a:fld id="{98C459CE-938A-44CA-8B36-17A46F419D87}" type="datetime4">
              <a:rPr lang="es-MX" smtClean="0"/>
              <a:t>17 de agosto de 2022</a:t>
            </a:fld>
            <a:endParaRPr lang="es-MX"/>
          </a:p>
        </p:txBody>
      </p:sp>
      <p:sp>
        <p:nvSpPr>
          <p:cNvPr id="5" name="Marcador de pie de página 4">
            <a:extLst>
              <a:ext uri="{FF2B5EF4-FFF2-40B4-BE49-F238E27FC236}">
                <a16:creationId xmlns:a16="http://schemas.microsoft.com/office/drawing/2014/main" id="{830DA055-8319-4183-A519-3F980616167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19DC697-67A6-4298-AFA5-707681082175}"/>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84739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82ED1-EBDD-42FF-AC31-28FE552485F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7DA8079-8D5B-4460-AE8D-EA1D240528E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CDDED96-87A6-4AAA-809F-2014B7B414F0}"/>
              </a:ext>
            </a:extLst>
          </p:cNvPr>
          <p:cNvSpPr>
            <a:spLocks noGrp="1"/>
          </p:cNvSpPr>
          <p:nvPr>
            <p:ph type="dt" sz="half" idx="10"/>
          </p:nvPr>
        </p:nvSpPr>
        <p:spPr/>
        <p:txBody>
          <a:bodyPr/>
          <a:lstStyle/>
          <a:p>
            <a:fld id="{0D1D2232-9A67-434E-9D0B-4A3FD3095BE2}" type="datetime4">
              <a:rPr lang="es-MX" smtClean="0"/>
              <a:t>17 de agosto de 2022</a:t>
            </a:fld>
            <a:endParaRPr lang="es-MX"/>
          </a:p>
        </p:txBody>
      </p:sp>
      <p:sp>
        <p:nvSpPr>
          <p:cNvPr id="5" name="Marcador de pie de página 4">
            <a:extLst>
              <a:ext uri="{FF2B5EF4-FFF2-40B4-BE49-F238E27FC236}">
                <a16:creationId xmlns:a16="http://schemas.microsoft.com/office/drawing/2014/main" id="{F9B1A68B-75C3-4C8E-A53E-BB0E4E518AE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59B4319-3FB9-4E1A-8B62-D699F93B46CD}"/>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95518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0E8879-DCBB-4399-B225-721CC245163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C2EC1F2-6FC8-42D0-9659-8567E4AFF6F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64D5DE8-D89C-4FEE-992E-A8E2B3868F6B}"/>
              </a:ext>
            </a:extLst>
          </p:cNvPr>
          <p:cNvSpPr>
            <a:spLocks noGrp="1"/>
          </p:cNvSpPr>
          <p:nvPr>
            <p:ph type="dt" sz="half" idx="10"/>
          </p:nvPr>
        </p:nvSpPr>
        <p:spPr/>
        <p:txBody>
          <a:bodyPr/>
          <a:lstStyle/>
          <a:p>
            <a:fld id="{66403B71-0492-4F23-BD80-1E49874A6334}" type="datetime4">
              <a:rPr lang="es-MX" smtClean="0"/>
              <a:t>17 de agosto de 2022</a:t>
            </a:fld>
            <a:endParaRPr lang="es-MX"/>
          </a:p>
        </p:txBody>
      </p:sp>
      <p:sp>
        <p:nvSpPr>
          <p:cNvPr id="5" name="Marcador de pie de página 4">
            <a:extLst>
              <a:ext uri="{FF2B5EF4-FFF2-40B4-BE49-F238E27FC236}">
                <a16:creationId xmlns:a16="http://schemas.microsoft.com/office/drawing/2014/main" id="{562CEF28-6186-4FA1-B8C7-52E4CDCFF20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4A4B960-1C65-4B1A-873B-D0BC9DD903D3}"/>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06722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C9152-7CAD-4F4F-BE5C-BF2C3688697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B5EBE0C-B05A-4CE4-A806-A7BA5DD1324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02F96FB-9728-4C8F-8D3C-D0B6072BFE2D}"/>
              </a:ext>
            </a:extLst>
          </p:cNvPr>
          <p:cNvSpPr>
            <a:spLocks noGrp="1"/>
          </p:cNvSpPr>
          <p:nvPr>
            <p:ph type="dt" sz="half" idx="10"/>
          </p:nvPr>
        </p:nvSpPr>
        <p:spPr/>
        <p:txBody>
          <a:bodyPr/>
          <a:lstStyle/>
          <a:p>
            <a:fld id="{98C6C5A6-1885-4476-8A05-87F37E260B60}" type="datetime4">
              <a:rPr lang="es-MX" smtClean="0"/>
              <a:t>17 de agosto de 2022</a:t>
            </a:fld>
            <a:endParaRPr lang="es-MX"/>
          </a:p>
        </p:txBody>
      </p:sp>
      <p:sp>
        <p:nvSpPr>
          <p:cNvPr id="5" name="Marcador de pie de página 4">
            <a:extLst>
              <a:ext uri="{FF2B5EF4-FFF2-40B4-BE49-F238E27FC236}">
                <a16:creationId xmlns:a16="http://schemas.microsoft.com/office/drawing/2014/main" id="{29D17737-886B-497F-A025-22FF44A05E3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6F5952-8BB4-4AAB-8F93-38B99A89BAEC}"/>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41542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6692E-560D-4DD2-9D1C-6AEF0292EE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A2EC80C-347B-4BB9-9811-CD0BD3D41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07FEAC1-390D-485F-A0A1-171BEC3E3446}"/>
              </a:ext>
            </a:extLst>
          </p:cNvPr>
          <p:cNvSpPr>
            <a:spLocks noGrp="1"/>
          </p:cNvSpPr>
          <p:nvPr>
            <p:ph type="dt" sz="half" idx="10"/>
          </p:nvPr>
        </p:nvSpPr>
        <p:spPr/>
        <p:txBody>
          <a:bodyPr/>
          <a:lstStyle/>
          <a:p>
            <a:fld id="{B6CC7252-55C2-4B37-BFB1-446DE5A6092F}" type="datetime4">
              <a:rPr lang="es-MX" smtClean="0"/>
              <a:t>17 de agosto de 2022</a:t>
            </a:fld>
            <a:endParaRPr lang="es-MX"/>
          </a:p>
        </p:txBody>
      </p:sp>
      <p:sp>
        <p:nvSpPr>
          <p:cNvPr id="5" name="Marcador de pie de página 4">
            <a:extLst>
              <a:ext uri="{FF2B5EF4-FFF2-40B4-BE49-F238E27FC236}">
                <a16:creationId xmlns:a16="http://schemas.microsoft.com/office/drawing/2014/main" id="{369E60FB-83EF-4561-A63F-34E7DE68FE9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B0DB525-C700-44C3-A4C2-A1C14A9B00D1}"/>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48882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64C41-F975-43C9-A8FE-EB61B6F0BA1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732F961-715A-4CEF-AC30-64E274741E0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EA4A31D-AC72-43D5-B886-D3967CB158B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BF62EEC-A284-4E67-875F-96581F5C471D}"/>
              </a:ext>
            </a:extLst>
          </p:cNvPr>
          <p:cNvSpPr>
            <a:spLocks noGrp="1"/>
          </p:cNvSpPr>
          <p:nvPr>
            <p:ph type="dt" sz="half" idx="10"/>
          </p:nvPr>
        </p:nvSpPr>
        <p:spPr/>
        <p:txBody>
          <a:bodyPr/>
          <a:lstStyle/>
          <a:p>
            <a:fld id="{7AA98138-7F01-4A8B-B037-F7BC7F795008}" type="datetime4">
              <a:rPr lang="es-MX" smtClean="0"/>
              <a:t>17 de agosto de 2022</a:t>
            </a:fld>
            <a:endParaRPr lang="es-MX"/>
          </a:p>
        </p:txBody>
      </p:sp>
      <p:sp>
        <p:nvSpPr>
          <p:cNvPr id="6" name="Marcador de pie de página 5">
            <a:extLst>
              <a:ext uri="{FF2B5EF4-FFF2-40B4-BE49-F238E27FC236}">
                <a16:creationId xmlns:a16="http://schemas.microsoft.com/office/drawing/2014/main" id="{A6F886F3-AE0F-451C-953D-F33546EF8B8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2AF7AE6-7AF5-404C-9217-61D845E46BB4}"/>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1954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8D739-D7E2-49C4-BFBD-EAE468C79C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EAC616C-C172-4861-B541-12A7C1CAB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A3A05D0-A9AD-4B5A-9798-948333DC6694}"/>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E47CC72-54B9-4083-9C32-95F6FEA81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9F674BC-01D7-4FB4-BB15-900AA34C24FE}"/>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0BBCC30-844A-4955-BFCD-1B601A16E99F}"/>
              </a:ext>
            </a:extLst>
          </p:cNvPr>
          <p:cNvSpPr>
            <a:spLocks noGrp="1"/>
          </p:cNvSpPr>
          <p:nvPr>
            <p:ph type="dt" sz="half" idx="10"/>
          </p:nvPr>
        </p:nvSpPr>
        <p:spPr/>
        <p:txBody>
          <a:bodyPr/>
          <a:lstStyle/>
          <a:p>
            <a:fld id="{58B15024-C94A-491C-BC92-3BBAC5CAF62C}" type="datetime4">
              <a:rPr lang="es-MX" smtClean="0"/>
              <a:t>17 de agosto de 2022</a:t>
            </a:fld>
            <a:endParaRPr lang="es-MX"/>
          </a:p>
        </p:txBody>
      </p:sp>
      <p:sp>
        <p:nvSpPr>
          <p:cNvPr id="8" name="Marcador de pie de página 7">
            <a:extLst>
              <a:ext uri="{FF2B5EF4-FFF2-40B4-BE49-F238E27FC236}">
                <a16:creationId xmlns:a16="http://schemas.microsoft.com/office/drawing/2014/main" id="{DDF164DB-F79F-4A5A-B5BD-A5B28161662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33C7FF1-559A-4F6E-AD01-B2C68660934F}"/>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76545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6F19A-219A-4355-A9C1-C6E8C7BFC33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55BEB53-3248-40D3-B35D-10EEA203B078}"/>
              </a:ext>
            </a:extLst>
          </p:cNvPr>
          <p:cNvSpPr>
            <a:spLocks noGrp="1"/>
          </p:cNvSpPr>
          <p:nvPr>
            <p:ph type="dt" sz="half" idx="10"/>
          </p:nvPr>
        </p:nvSpPr>
        <p:spPr/>
        <p:txBody>
          <a:bodyPr/>
          <a:lstStyle/>
          <a:p>
            <a:fld id="{33C700FD-89F6-40FE-AB35-A1204B9954D1}" type="datetime4">
              <a:rPr lang="es-MX" smtClean="0"/>
              <a:t>17 de agosto de 2022</a:t>
            </a:fld>
            <a:endParaRPr lang="es-MX"/>
          </a:p>
        </p:txBody>
      </p:sp>
      <p:sp>
        <p:nvSpPr>
          <p:cNvPr id="4" name="Marcador de pie de página 3">
            <a:extLst>
              <a:ext uri="{FF2B5EF4-FFF2-40B4-BE49-F238E27FC236}">
                <a16:creationId xmlns:a16="http://schemas.microsoft.com/office/drawing/2014/main" id="{8DFF3646-1060-439E-8ECC-E4BE25AA4E6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E5DECD2-F400-46DF-B626-27F8E2452E27}"/>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94398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CD4C2F-E14D-4ACE-A677-FCB00E50F9D7}"/>
              </a:ext>
            </a:extLst>
          </p:cNvPr>
          <p:cNvSpPr>
            <a:spLocks noGrp="1"/>
          </p:cNvSpPr>
          <p:nvPr>
            <p:ph type="dt" sz="half" idx="10"/>
          </p:nvPr>
        </p:nvSpPr>
        <p:spPr/>
        <p:txBody>
          <a:bodyPr/>
          <a:lstStyle/>
          <a:p>
            <a:fld id="{998C1CBF-BE30-496F-9EA8-F18307DEF898}" type="datetime4">
              <a:rPr lang="es-MX" smtClean="0"/>
              <a:t>17 de agosto de 2022</a:t>
            </a:fld>
            <a:endParaRPr lang="es-MX"/>
          </a:p>
        </p:txBody>
      </p:sp>
      <p:sp>
        <p:nvSpPr>
          <p:cNvPr id="3" name="Marcador de pie de página 2">
            <a:extLst>
              <a:ext uri="{FF2B5EF4-FFF2-40B4-BE49-F238E27FC236}">
                <a16:creationId xmlns:a16="http://schemas.microsoft.com/office/drawing/2014/main" id="{87E31C13-8009-4382-B59F-786354EFE22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AF831F3-397C-451A-B517-2245E4555046}"/>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397600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667E7-DEAC-46B9-85E5-8E4EFAE07F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20E54CC-869E-48B4-9657-E1C5D077C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5D94773-71A7-4822-9A8A-BCE9EA536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91045E8-857C-4A16-90CA-14F264E466DA}"/>
              </a:ext>
            </a:extLst>
          </p:cNvPr>
          <p:cNvSpPr>
            <a:spLocks noGrp="1"/>
          </p:cNvSpPr>
          <p:nvPr>
            <p:ph type="dt" sz="half" idx="10"/>
          </p:nvPr>
        </p:nvSpPr>
        <p:spPr/>
        <p:txBody>
          <a:bodyPr/>
          <a:lstStyle/>
          <a:p>
            <a:fld id="{D0C13434-5ECB-4CA9-B4B0-32F52ABD658F}" type="datetime4">
              <a:rPr lang="es-MX" smtClean="0"/>
              <a:t>17 de agosto de 2022</a:t>
            </a:fld>
            <a:endParaRPr lang="es-MX"/>
          </a:p>
        </p:txBody>
      </p:sp>
      <p:sp>
        <p:nvSpPr>
          <p:cNvPr id="6" name="Marcador de pie de página 5">
            <a:extLst>
              <a:ext uri="{FF2B5EF4-FFF2-40B4-BE49-F238E27FC236}">
                <a16:creationId xmlns:a16="http://schemas.microsoft.com/office/drawing/2014/main" id="{AAFD56AC-77C5-4ACD-9C13-16520964338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0F41A02-2E5F-467D-9BF6-2A8FF29B8F97}"/>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62486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06805-2321-4F86-A86C-6421F49C61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8F6218B-2DE7-427D-9772-8CF4B0829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484A451-0DF8-42F0-A329-8B9594623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12B7ED8-E24C-48FA-B780-B80F4838422B}"/>
              </a:ext>
            </a:extLst>
          </p:cNvPr>
          <p:cNvSpPr>
            <a:spLocks noGrp="1"/>
          </p:cNvSpPr>
          <p:nvPr>
            <p:ph type="dt" sz="half" idx="10"/>
          </p:nvPr>
        </p:nvSpPr>
        <p:spPr/>
        <p:txBody>
          <a:bodyPr/>
          <a:lstStyle/>
          <a:p>
            <a:fld id="{35DAA167-5231-40CA-9BA0-4E54A92E0B31}" type="datetime4">
              <a:rPr lang="es-MX" smtClean="0"/>
              <a:t>17 de agosto de 2022</a:t>
            </a:fld>
            <a:endParaRPr lang="es-MX"/>
          </a:p>
        </p:txBody>
      </p:sp>
      <p:sp>
        <p:nvSpPr>
          <p:cNvPr id="6" name="Marcador de pie de página 5">
            <a:extLst>
              <a:ext uri="{FF2B5EF4-FFF2-40B4-BE49-F238E27FC236}">
                <a16:creationId xmlns:a16="http://schemas.microsoft.com/office/drawing/2014/main" id="{89AF4502-840E-4496-81AB-A1E47D7B137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A688E47-CED7-4958-A704-7DAEC1972A69}"/>
              </a:ext>
            </a:extLst>
          </p:cNvPr>
          <p:cNvSpPr>
            <a:spLocks noGrp="1"/>
          </p:cNvSpPr>
          <p:nvPr>
            <p:ph type="sldNum" sz="quarter" idx="12"/>
          </p:nvPr>
        </p:nvSpPr>
        <p:spPr/>
        <p:txBody>
          <a:bodyPr/>
          <a:lstStyle/>
          <a:p>
            <a:fld id="{F44D3E0F-D1D4-4C69-BA54-437851382511}" type="slidenum">
              <a:rPr lang="es-MX" smtClean="0"/>
              <a:t>‹Nº›</a:t>
            </a:fld>
            <a:endParaRPr lang="es-MX"/>
          </a:p>
        </p:txBody>
      </p:sp>
    </p:spTree>
    <p:extLst>
      <p:ext uri="{BB962C8B-B14F-4D97-AF65-F5344CB8AC3E}">
        <p14:creationId xmlns:p14="http://schemas.microsoft.com/office/powerpoint/2010/main" val="116466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145A3C-B662-4FB0-9E82-85F61BB15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E76B503-2E3F-4C14-9BF4-EEFD2E06C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8051F1A-E176-4BEB-BEC4-7A63778D3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97D99-8666-49DF-95AA-D84869289F1B}" type="datetime4">
              <a:rPr lang="es-MX" smtClean="0"/>
              <a:t>17 de agosto de 2022</a:t>
            </a:fld>
            <a:endParaRPr lang="es-MX"/>
          </a:p>
        </p:txBody>
      </p:sp>
      <p:sp>
        <p:nvSpPr>
          <p:cNvPr id="5" name="Marcador de pie de página 4">
            <a:extLst>
              <a:ext uri="{FF2B5EF4-FFF2-40B4-BE49-F238E27FC236}">
                <a16:creationId xmlns:a16="http://schemas.microsoft.com/office/drawing/2014/main" id="{59E4DACA-8566-48DA-9677-013092BAF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7A002DB-8BE6-4B05-A176-CC15564B9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D3E0F-D1D4-4C69-BA54-437851382511}" type="slidenum">
              <a:rPr lang="es-MX" smtClean="0"/>
              <a:t>‹Nº›</a:t>
            </a:fld>
            <a:endParaRPr lang="es-MX"/>
          </a:p>
        </p:txBody>
      </p:sp>
    </p:spTree>
    <p:extLst>
      <p:ext uri="{BB962C8B-B14F-4D97-AF65-F5344CB8AC3E}">
        <p14:creationId xmlns:p14="http://schemas.microsoft.com/office/powerpoint/2010/main" val="2248299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9">
            <a:extLst>
              <a:ext uri="{FF2B5EF4-FFF2-40B4-BE49-F238E27FC236}">
                <a16:creationId xmlns:a16="http://schemas.microsoft.com/office/drawing/2014/main" id="{C505821A-FE74-4993-B8E5-C8C49ACE5A7C}"/>
              </a:ext>
            </a:extLst>
          </p:cNvPr>
          <p:cNvSpPr>
            <a:spLocks noGrp="1" noChangeAspect="1" noChangeArrowheads="1"/>
          </p:cNvSpPr>
          <p:nvPr>
            <p:ph type="ctrTitle"/>
          </p:nvPr>
        </p:nvSpPr>
        <p:spPr/>
        <p:txBody>
          <a:bodyPr>
            <a:normAutofit/>
          </a:bodyPr>
          <a:lstStyle/>
          <a:p>
            <a:pPr eaLnBrk="1" hangingPunct="1"/>
            <a:r>
              <a:rPr lang="es-ES" altLang="ja-JP" dirty="0"/>
              <a:t>Seguridad y filtrado de paquetes con </a:t>
            </a:r>
            <a:r>
              <a:rPr lang="es-ES" altLang="ja-JP" dirty="0" err="1"/>
              <a:t>ACLs</a:t>
            </a:r>
            <a:endParaRPr lang="en-US" altLang="es-MX" dirty="0"/>
          </a:p>
        </p:txBody>
      </p:sp>
      <p:sp>
        <p:nvSpPr>
          <p:cNvPr id="3075" name="3 Subtítulo">
            <a:extLst>
              <a:ext uri="{FF2B5EF4-FFF2-40B4-BE49-F238E27FC236}">
                <a16:creationId xmlns:a16="http://schemas.microsoft.com/office/drawing/2014/main" id="{A1D1671F-FEAF-4E49-89F3-6DB7BD36AE86}"/>
              </a:ext>
            </a:extLst>
          </p:cNvPr>
          <p:cNvSpPr>
            <a:spLocks noGrp="1"/>
          </p:cNvSpPr>
          <p:nvPr>
            <p:ph type="subTitle" idx="1"/>
          </p:nvPr>
        </p:nvSpPr>
        <p:spPr/>
        <p:txBody>
          <a:bodyPr/>
          <a:lstStyle/>
          <a:p>
            <a:r>
              <a:rPr lang="es-MX" altLang="es-MX" sz="1200" b="1" dirty="0"/>
              <a:t>1era. Parte</a:t>
            </a:r>
          </a:p>
        </p:txBody>
      </p:sp>
      <p:sp>
        <p:nvSpPr>
          <p:cNvPr id="2" name="Marcador de número de diapositiva 1">
            <a:extLst>
              <a:ext uri="{FF2B5EF4-FFF2-40B4-BE49-F238E27FC236}">
                <a16:creationId xmlns:a16="http://schemas.microsoft.com/office/drawing/2014/main" id="{27A2BCD0-B021-4F11-AF7A-65444BF40101}"/>
              </a:ext>
            </a:extLst>
          </p:cNvPr>
          <p:cNvSpPr>
            <a:spLocks noGrp="1"/>
          </p:cNvSpPr>
          <p:nvPr>
            <p:ph type="sldNum" sz="quarter" idx="12"/>
          </p:nvPr>
        </p:nvSpPr>
        <p:spPr/>
        <p:txBody>
          <a:bodyPr/>
          <a:lstStyle/>
          <a:p>
            <a:fld id="{F44D3E0F-D1D4-4C69-BA54-437851382511}" type="slidenum">
              <a:rPr lang="es-MX" smtClean="0"/>
              <a:t>1</a:t>
            </a:fld>
            <a:endParaRPr lang="es-MX"/>
          </a:p>
        </p:txBody>
      </p:sp>
    </p:spTree>
    <p:extLst>
      <p:ext uri="{BB962C8B-B14F-4D97-AF65-F5344CB8AC3E}">
        <p14:creationId xmlns:p14="http://schemas.microsoft.com/office/powerpoint/2010/main" val="2242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13BCD612-7C5F-44FD-870A-9739D95BA180}"/>
              </a:ext>
            </a:extLst>
          </p:cNvPr>
          <p:cNvSpPr>
            <a:spLocks noGrp="1"/>
          </p:cNvSpPr>
          <p:nvPr>
            <p:ph type="title"/>
          </p:nvPr>
        </p:nvSpPr>
        <p:spPr>
          <a:xfrm>
            <a:off x="838200" y="365125"/>
            <a:ext cx="3124200" cy="4567093"/>
          </a:xfrm>
        </p:spPr>
        <p:txBody>
          <a:bodyPr/>
          <a:lstStyle/>
          <a:p>
            <a:r>
              <a:rPr lang="es-MX" altLang="es-MX"/>
              <a:t>Operación de las ACLs</a:t>
            </a:r>
          </a:p>
        </p:txBody>
      </p:sp>
      <p:pic>
        <p:nvPicPr>
          <p:cNvPr id="12292" name="5 Marcador de contenido" descr="EvaluaciónACL.gif">
            <a:extLst>
              <a:ext uri="{FF2B5EF4-FFF2-40B4-BE49-F238E27FC236}">
                <a16:creationId xmlns:a16="http://schemas.microsoft.com/office/drawing/2014/main" id="{4EB393F1-8E33-49B8-A220-1E374202B5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962400" y="370422"/>
            <a:ext cx="6511635" cy="5985928"/>
          </a:xfrm>
        </p:spPr>
      </p:pic>
      <p:sp>
        <p:nvSpPr>
          <p:cNvPr id="2" name="Marcador de número de diapositiva 1">
            <a:extLst>
              <a:ext uri="{FF2B5EF4-FFF2-40B4-BE49-F238E27FC236}">
                <a16:creationId xmlns:a16="http://schemas.microsoft.com/office/drawing/2014/main" id="{ED23A4D4-6E16-4872-8432-8D82DA11B8C0}"/>
              </a:ext>
            </a:extLst>
          </p:cNvPr>
          <p:cNvSpPr>
            <a:spLocks noGrp="1"/>
          </p:cNvSpPr>
          <p:nvPr>
            <p:ph type="sldNum" sz="quarter" idx="12"/>
          </p:nvPr>
        </p:nvSpPr>
        <p:spPr/>
        <p:txBody>
          <a:bodyPr/>
          <a:lstStyle/>
          <a:p>
            <a:fld id="{F44D3E0F-D1D4-4C69-BA54-437851382511}" type="slidenum">
              <a:rPr lang="es-MX" smtClean="0"/>
              <a:t>10</a:t>
            </a:fld>
            <a:endParaRPr lang="es-MX"/>
          </a:p>
        </p:txBody>
      </p:sp>
    </p:spTree>
    <p:extLst>
      <p:ext uri="{BB962C8B-B14F-4D97-AF65-F5344CB8AC3E}">
        <p14:creationId xmlns:p14="http://schemas.microsoft.com/office/powerpoint/2010/main" val="324070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7D1997C-97FA-4C62-97A1-E2531A2272B5}"/>
              </a:ext>
            </a:extLst>
          </p:cNvPr>
          <p:cNvSpPr>
            <a:spLocks noGrp="1"/>
          </p:cNvSpPr>
          <p:nvPr>
            <p:ph type="title"/>
          </p:nvPr>
        </p:nvSpPr>
        <p:spPr/>
        <p:txBody>
          <a:bodyPr/>
          <a:lstStyle/>
          <a:p>
            <a:r>
              <a:rPr lang="es-ES" b="1" dirty="0"/>
              <a:t>Aplicación de </a:t>
            </a:r>
            <a:r>
              <a:rPr lang="es-ES" b="1" dirty="0" err="1"/>
              <a:t>ACLs</a:t>
            </a:r>
            <a:r>
              <a:rPr lang="es-ES" b="1" dirty="0"/>
              <a:t> en protocolos enrutados.</a:t>
            </a:r>
            <a:br>
              <a:rPr lang="es-ES" b="1" dirty="0"/>
            </a:br>
            <a:endParaRPr lang="es-MX" dirty="0"/>
          </a:p>
        </p:txBody>
      </p:sp>
      <p:sp>
        <p:nvSpPr>
          <p:cNvPr id="5124" name="Rectangle 3">
            <a:extLst>
              <a:ext uri="{FF2B5EF4-FFF2-40B4-BE49-F238E27FC236}">
                <a16:creationId xmlns:a16="http://schemas.microsoft.com/office/drawing/2014/main" id="{4C575966-BA29-47F7-B2F7-4AD3ACD884E9}"/>
              </a:ext>
            </a:extLst>
          </p:cNvPr>
          <p:cNvSpPr>
            <a:spLocks noGrp="1" noChangeArrowheads="1"/>
          </p:cNvSpPr>
          <p:nvPr>
            <p:ph type="body" idx="1"/>
          </p:nvPr>
        </p:nvSpPr>
        <p:spPr/>
        <p:txBody>
          <a:bodyPr>
            <a:normAutofit/>
          </a:bodyPr>
          <a:lstStyle/>
          <a:p>
            <a:pPr>
              <a:lnSpc>
                <a:spcPct val="110000"/>
              </a:lnSpc>
              <a:spcBef>
                <a:spcPts val="600"/>
              </a:spcBef>
              <a:spcAft>
                <a:spcPts val="600"/>
              </a:spcAft>
              <a:buNone/>
              <a:defRPr/>
            </a:pPr>
            <a:endParaRPr lang="es-ES" dirty="0">
              <a:solidFill>
                <a:schemeClr val="tx1"/>
              </a:solidFill>
            </a:endParaRPr>
          </a:p>
        </p:txBody>
      </p:sp>
      <p:sp>
        <p:nvSpPr>
          <p:cNvPr id="2" name="Marcador de número de diapositiva 1">
            <a:extLst>
              <a:ext uri="{FF2B5EF4-FFF2-40B4-BE49-F238E27FC236}">
                <a16:creationId xmlns:a16="http://schemas.microsoft.com/office/drawing/2014/main" id="{37CBDF04-64D0-416A-B590-AE0B8CF13ABB}"/>
              </a:ext>
            </a:extLst>
          </p:cNvPr>
          <p:cNvSpPr>
            <a:spLocks noGrp="1"/>
          </p:cNvSpPr>
          <p:nvPr>
            <p:ph type="sldNum" sz="quarter" idx="12"/>
          </p:nvPr>
        </p:nvSpPr>
        <p:spPr/>
        <p:txBody>
          <a:bodyPr/>
          <a:lstStyle/>
          <a:p>
            <a:fld id="{F44D3E0F-D1D4-4C69-BA54-437851382511}" type="slidenum">
              <a:rPr lang="es-MX" smtClean="0"/>
              <a:t>11</a:t>
            </a:fld>
            <a:endParaRPr lang="es-MX"/>
          </a:p>
        </p:txBody>
      </p:sp>
    </p:spTree>
    <p:extLst>
      <p:ext uri="{BB962C8B-B14F-4D97-AF65-F5344CB8AC3E}">
        <p14:creationId xmlns:p14="http://schemas.microsoft.com/office/powerpoint/2010/main" val="75639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52601A16-187F-4F40-A545-510E52A94276}"/>
              </a:ext>
            </a:extLst>
          </p:cNvPr>
          <p:cNvSpPr>
            <a:spLocks noGrp="1"/>
          </p:cNvSpPr>
          <p:nvPr>
            <p:ph type="title"/>
          </p:nvPr>
        </p:nvSpPr>
        <p:spPr/>
        <p:txBody>
          <a:bodyPr/>
          <a:lstStyle/>
          <a:p>
            <a:r>
              <a:rPr lang="es-MX" altLang="es-MX" dirty="0"/>
              <a:t>Aplicación de </a:t>
            </a:r>
            <a:r>
              <a:rPr lang="es-MX" altLang="es-MX" dirty="0" err="1"/>
              <a:t>ACLs</a:t>
            </a:r>
            <a:r>
              <a:rPr lang="es-MX" altLang="es-MX" dirty="0"/>
              <a:t> en protocolos enrutados</a:t>
            </a:r>
          </a:p>
        </p:txBody>
      </p:sp>
      <p:sp>
        <p:nvSpPr>
          <p:cNvPr id="14339" name="2 Marcador de contenido">
            <a:extLst>
              <a:ext uri="{FF2B5EF4-FFF2-40B4-BE49-F238E27FC236}">
                <a16:creationId xmlns:a16="http://schemas.microsoft.com/office/drawing/2014/main" id="{E16CBE42-B0D2-4D04-8BEF-4B76E10F1031}"/>
              </a:ext>
            </a:extLst>
          </p:cNvPr>
          <p:cNvSpPr>
            <a:spLocks noGrp="1"/>
          </p:cNvSpPr>
          <p:nvPr>
            <p:ph idx="1"/>
          </p:nvPr>
        </p:nvSpPr>
        <p:spPr/>
        <p:txBody>
          <a:bodyPr>
            <a:normAutofit/>
          </a:bodyPr>
          <a:lstStyle/>
          <a:p>
            <a:pPr marL="0" indent="0">
              <a:lnSpc>
                <a:spcPct val="100000"/>
              </a:lnSpc>
              <a:spcBef>
                <a:spcPts val="1200"/>
              </a:spcBef>
              <a:spcAft>
                <a:spcPts val="1200"/>
              </a:spcAft>
              <a:buNone/>
              <a:defRPr/>
            </a:pPr>
            <a:r>
              <a:rPr lang="es-MX" dirty="0"/>
              <a:t>Las </a:t>
            </a:r>
            <a:r>
              <a:rPr lang="es-MX" dirty="0" err="1"/>
              <a:t>ACLs</a:t>
            </a:r>
            <a:r>
              <a:rPr lang="es-MX" dirty="0"/>
              <a:t> se definen según el protocolo, la dirección o el puerto. Se puede definir una ACL para cada protocolo habilitado en una interfaz, para controlar el flujo de tráfico.</a:t>
            </a:r>
          </a:p>
          <a:p>
            <a:pPr marL="0" indent="0">
              <a:lnSpc>
                <a:spcPct val="100000"/>
              </a:lnSpc>
              <a:spcBef>
                <a:spcPts val="1200"/>
              </a:spcBef>
              <a:spcAft>
                <a:spcPts val="1200"/>
              </a:spcAft>
              <a:buNone/>
              <a:defRPr/>
            </a:pPr>
            <a:r>
              <a:rPr lang="es-MX" dirty="0"/>
              <a:t>De esta forma, si una interfaz en un </a:t>
            </a:r>
            <a:r>
              <a:rPr lang="es-MX" i="1" dirty="0" err="1"/>
              <a:t>router</a:t>
            </a:r>
            <a:r>
              <a:rPr lang="es-MX" i="1" dirty="0"/>
              <a:t> </a:t>
            </a:r>
            <a:r>
              <a:rPr lang="es-MX" dirty="0"/>
              <a:t>está configurada para IP, AppleTalk e IPX, se puede tener 6 </a:t>
            </a:r>
            <a:r>
              <a:rPr lang="es-MX" dirty="0" err="1"/>
              <a:t>ACLs</a:t>
            </a:r>
            <a:r>
              <a:rPr lang="es-MX" dirty="0"/>
              <a:t> aplicadas en esa interfaz, es decir, una ACL por cada protocolo, multiplicada por dos correspondientes a la dirección entrante y la dirección saliente.</a:t>
            </a:r>
          </a:p>
        </p:txBody>
      </p:sp>
      <p:sp>
        <p:nvSpPr>
          <p:cNvPr id="2" name="Marcador de número de diapositiva 1">
            <a:extLst>
              <a:ext uri="{FF2B5EF4-FFF2-40B4-BE49-F238E27FC236}">
                <a16:creationId xmlns:a16="http://schemas.microsoft.com/office/drawing/2014/main" id="{37FC4887-3837-4F79-86FC-1053D58FA952}"/>
              </a:ext>
            </a:extLst>
          </p:cNvPr>
          <p:cNvSpPr>
            <a:spLocks noGrp="1"/>
          </p:cNvSpPr>
          <p:nvPr>
            <p:ph type="sldNum" sz="quarter" idx="12"/>
          </p:nvPr>
        </p:nvSpPr>
        <p:spPr/>
        <p:txBody>
          <a:bodyPr/>
          <a:lstStyle/>
          <a:p>
            <a:fld id="{F44D3E0F-D1D4-4C69-BA54-437851382511}" type="slidenum">
              <a:rPr lang="es-MX" smtClean="0"/>
              <a:t>12</a:t>
            </a:fld>
            <a:endParaRPr lang="es-MX"/>
          </a:p>
        </p:txBody>
      </p:sp>
    </p:spTree>
    <p:extLst>
      <p:ext uri="{BB962C8B-B14F-4D97-AF65-F5344CB8AC3E}">
        <p14:creationId xmlns:p14="http://schemas.microsoft.com/office/powerpoint/2010/main" val="169696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ACL por protocolo, por dirección y por interfaz. </a:t>
            </a:r>
          </a:p>
        </p:txBody>
      </p:sp>
      <p:sp>
        <p:nvSpPr>
          <p:cNvPr id="3" name="Rectángulo 2"/>
          <p:cNvSpPr/>
          <p:nvPr/>
        </p:nvSpPr>
        <p:spPr>
          <a:xfrm>
            <a:off x="806450" y="2466539"/>
            <a:ext cx="10579100" cy="3170099"/>
          </a:xfrm>
          <a:prstGeom prst="rect">
            <a:avLst/>
          </a:prstGeom>
        </p:spPr>
        <p:txBody>
          <a:bodyPr wrap="square">
            <a:spAutoFit/>
          </a:bodyPr>
          <a:lstStyle/>
          <a:p>
            <a:pPr marL="342900" indent="-342900">
              <a:buFont typeface="+mj-lt"/>
              <a:buAutoNum type="arabicPeriod"/>
            </a:pPr>
            <a:r>
              <a:rPr lang="es-MX" sz="2000" dirty="0">
                <a:solidFill>
                  <a:srgbClr val="333333"/>
                </a:solidFill>
                <a:latin typeface="Arial" panose="020B0604020202020204" pitchFamily="34" charset="0"/>
              </a:rPr>
              <a:t>Una ACL por protocolo</a:t>
            </a:r>
          </a:p>
          <a:p>
            <a:pPr marL="742950" lvl="1" indent="-285750">
              <a:buFont typeface="Arial" panose="020B0604020202020204" pitchFamily="34" charset="0"/>
              <a:buChar char="•"/>
            </a:pPr>
            <a:r>
              <a:rPr lang="es-MX" sz="2000" dirty="0">
                <a:solidFill>
                  <a:srgbClr val="333333"/>
                </a:solidFill>
                <a:latin typeface="Arial" panose="020B0604020202020204" pitchFamily="34" charset="0"/>
              </a:rPr>
              <a:t> Para controlar el flujo de tráfico de una interfaz, se debe definir una ACL para cada protocolo habilitado en la interfaz. </a:t>
            </a:r>
          </a:p>
          <a:p>
            <a:pPr marL="342900" indent="-342900">
              <a:buFont typeface="+mj-lt"/>
              <a:buAutoNum type="arabicPeriod"/>
            </a:pPr>
            <a:endParaRPr lang="es-MX" sz="2000" dirty="0">
              <a:solidFill>
                <a:srgbClr val="333333"/>
              </a:solidFill>
              <a:latin typeface="Arial" panose="020B0604020202020204" pitchFamily="34" charset="0"/>
            </a:endParaRPr>
          </a:p>
          <a:p>
            <a:pPr marL="342900" indent="-342900">
              <a:buFont typeface="+mj-lt"/>
              <a:buAutoNum type="arabicPeriod"/>
            </a:pPr>
            <a:r>
              <a:rPr lang="es-MX" sz="2000" dirty="0">
                <a:solidFill>
                  <a:srgbClr val="333333"/>
                </a:solidFill>
                <a:latin typeface="Arial" panose="020B0604020202020204" pitchFamily="34" charset="0"/>
              </a:rPr>
              <a:t>Una ACL por dirección</a:t>
            </a:r>
          </a:p>
          <a:p>
            <a:pPr marL="742950" lvl="1" indent="-285750">
              <a:buFont typeface="Arial" panose="020B0604020202020204" pitchFamily="34" charset="0"/>
              <a:buChar char="•"/>
            </a:pPr>
            <a:r>
              <a:rPr lang="es-MX" sz="2000" dirty="0">
                <a:solidFill>
                  <a:srgbClr val="333333"/>
                </a:solidFill>
                <a:latin typeface="Arial" panose="020B0604020202020204" pitchFamily="34" charset="0"/>
              </a:rPr>
              <a:t> Las ACL controlan el tráfico en una dirección a la vez de una interfaz. Deben crearse dos ACL por separado para controlar el tráfico entrante y saliente. </a:t>
            </a:r>
          </a:p>
          <a:p>
            <a:pPr marL="342900" indent="-342900">
              <a:buFont typeface="+mj-lt"/>
              <a:buAutoNum type="arabicPeriod"/>
            </a:pPr>
            <a:endParaRPr lang="es-MX" sz="2000" dirty="0">
              <a:solidFill>
                <a:srgbClr val="333333"/>
              </a:solidFill>
              <a:latin typeface="Arial" panose="020B0604020202020204" pitchFamily="34" charset="0"/>
            </a:endParaRPr>
          </a:p>
          <a:p>
            <a:pPr marL="342900" indent="-342900">
              <a:buFont typeface="+mj-lt"/>
              <a:buAutoNum type="arabicPeriod"/>
            </a:pPr>
            <a:r>
              <a:rPr lang="es-MX" sz="2000" dirty="0">
                <a:solidFill>
                  <a:srgbClr val="333333"/>
                </a:solidFill>
                <a:latin typeface="Arial" panose="020B0604020202020204" pitchFamily="34" charset="0"/>
              </a:rPr>
              <a:t>Una ACL por interfaz</a:t>
            </a:r>
          </a:p>
          <a:p>
            <a:pPr marL="742950" lvl="1" indent="-285750">
              <a:buFont typeface="Arial" panose="020B0604020202020204" pitchFamily="34" charset="0"/>
              <a:buChar char="•"/>
            </a:pPr>
            <a:r>
              <a:rPr lang="es-MX" sz="2000" dirty="0">
                <a:solidFill>
                  <a:srgbClr val="333333"/>
                </a:solidFill>
                <a:latin typeface="Arial" panose="020B0604020202020204" pitchFamily="34" charset="0"/>
              </a:rPr>
              <a:t> las ACL controlan el tráfico para una interfaz, por ejemplo, </a:t>
            </a:r>
            <a:r>
              <a:rPr lang="es-MX" sz="2000" dirty="0" err="1">
                <a:solidFill>
                  <a:srgbClr val="333333"/>
                </a:solidFill>
                <a:latin typeface="Arial" panose="020B0604020202020204" pitchFamily="34" charset="0"/>
              </a:rPr>
              <a:t>FastEthernet</a:t>
            </a:r>
            <a:r>
              <a:rPr lang="es-MX" sz="2000" dirty="0">
                <a:solidFill>
                  <a:srgbClr val="333333"/>
                </a:solidFill>
                <a:latin typeface="Arial" panose="020B0604020202020204" pitchFamily="34" charset="0"/>
              </a:rPr>
              <a:t> 0/0. </a:t>
            </a:r>
            <a:endParaRPr lang="es-MX" sz="20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1815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a:extLst>
              <a:ext uri="{FF2B5EF4-FFF2-40B4-BE49-F238E27FC236}">
                <a16:creationId xmlns:a16="http://schemas.microsoft.com/office/drawing/2014/main" id="{E9D6A1EB-6D32-4AA7-80DA-BCB95D9E5507}"/>
              </a:ext>
            </a:extLst>
          </p:cNvPr>
          <p:cNvSpPr>
            <a:spLocks noGrp="1"/>
          </p:cNvSpPr>
          <p:nvPr>
            <p:ph type="title"/>
          </p:nvPr>
        </p:nvSpPr>
        <p:spPr/>
        <p:txBody>
          <a:bodyPr/>
          <a:lstStyle/>
          <a:p>
            <a:pPr>
              <a:lnSpc>
                <a:spcPct val="100000"/>
              </a:lnSpc>
              <a:spcBef>
                <a:spcPts val="1200"/>
              </a:spcBef>
              <a:spcAft>
                <a:spcPts val="600"/>
              </a:spcAft>
              <a:defRPr/>
            </a:pPr>
            <a:r>
              <a:rPr lang="es-MX" b="1" dirty="0"/>
              <a:t>Identificación de </a:t>
            </a:r>
            <a:r>
              <a:rPr lang="es-MX" b="1" dirty="0" err="1"/>
              <a:t>ACLs</a:t>
            </a:r>
            <a:endParaRPr lang="es-MX" b="1" dirty="0"/>
          </a:p>
        </p:txBody>
      </p:sp>
      <p:sp>
        <p:nvSpPr>
          <p:cNvPr id="14339" name="2 Marcador de contenido">
            <a:extLst>
              <a:ext uri="{FF2B5EF4-FFF2-40B4-BE49-F238E27FC236}">
                <a16:creationId xmlns:a16="http://schemas.microsoft.com/office/drawing/2014/main" id="{030DC773-646C-4D2D-8423-18C8375B3B6C}"/>
              </a:ext>
            </a:extLst>
          </p:cNvPr>
          <p:cNvSpPr>
            <a:spLocks noGrp="1"/>
          </p:cNvSpPr>
          <p:nvPr>
            <p:ph idx="1"/>
          </p:nvPr>
        </p:nvSpPr>
        <p:spPr/>
        <p:txBody>
          <a:bodyPr>
            <a:normAutofit/>
          </a:bodyPr>
          <a:lstStyle/>
          <a:p>
            <a:pPr marL="0" indent="0">
              <a:lnSpc>
                <a:spcPct val="100000"/>
              </a:lnSpc>
              <a:spcBef>
                <a:spcPts val="1200"/>
              </a:spcBef>
              <a:spcAft>
                <a:spcPts val="600"/>
              </a:spcAft>
              <a:buNone/>
              <a:defRPr/>
            </a:pPr>
            <a:r>
              <a:rPr lang="es-MX" dirty="0"/>
              <a:t>Cuando se crea una ACL numerada, se ingresa un número como el primer argumento de la sentencia global de la ACL.</a:t>
            </a:r>
          </a:p>
          <a:p>
            <a:pPr marL="0" indent="0">
              <a:lnSpc>
                <a:spcPct val="100000"/>
              </a:lnSpc>
              <a:spcBef>
                <a:spcPts val="1200"/>
              </a:spcBef>
              <a:spcAft>
                <a:spcPts val="600"/>
              </a:spcAft>
              <a:buNone/>
              <a:defRPr/>
            </a:pPr>
            <a:r>
              <a:rPr lang="es-MX" dirty="0"/>
              <a:t>Existen rangos de números de ACL definidos para cada protocolo.*</a:t>
            </a:r>
          </a:p>
          <a:p>
            <a:pPr marL="0" indent="0">
              <a:lnSpc>
                <a:spcPct val="100000"/>
              </a:lnSpc>
              <a:spcBef>
                <a:spcPts val="1200"/>
              </a:spcBef>
              <a:spcAft>
                <a:spcPts val="600"/>
              </a:spcAft>
              <a:buNone/>
              <a:defRPr/>
            </a:pPr>
            <a:r>
              <a:rPr lang="es-MX" dirty="0"/>
              <a:t>La característica de identificación de las </a:t>
            </a:r>
            <a:r>
              <a:rPr lang="es-MX" dirty="0" err="1"/>
              <a:t>ACLs</a:t>
            </a:r>
            <a:r>
              <a:rPr lang="es-MX" dirty="0"/>
              <a:t> con un nombre permite identificar las </a:t>
            </a:r>
            <a:r>
              <a:rPr lang="es-MX" dirty="0" err="1"/>
              <a:t>ACLs</a:t>
            </a:r>
            <a:r>
              <a:rPr lang="es-MX" dirty="0"/>
              <a:t> IP estándares y extendidas con una cadena alfanumérica en vez de representaciones numéricas.**</a:t>
            </a:r>
          </a:p>
          <a:p>
            <a:pPr>
              <a:lnSpc>
                <a:spcPct val="100000"/>
              </a:lnSpc>
              <a:spcBef>
                <a:spcPts val="1200"/>
              </a:spcBef>
              <a:spcAft>
                <a:spcPts val="600"/>
              </a:spcAft>
              <a:defRPr/>
            </a:pPr>
            <a:endParaRPr lang="es-MX" dirty="0"/>
          </a:p>
        </p:txBody>
      </p:sp>
      <p:sp>
        <p:nvSpPr>
          <p:cNvPr id="2" name="Marcador de número de diapositiva 1">
            <a:extLst>
              <a:ext uri="{FF2B5EF4-FFF2-40B4-BE49-F238E27FC236}">
                <a16:creationId xmlns:a16="http://schemas.microsoft.com/office/drawing/2014/main" id="{E39DF7C1-B155-4108-91B6-6EB2B8D676C6}"/>
              </a:ext>
            </a:extLst>
          </p:cNvPr>
          <p:cNvSpPr>
            <a:spLocks noGrp="1"/>
          </p:cNvSpPr>
          <p:nvPr>
            <p:ph type="sldNum" sz="quarter" idx="12"/>
          </p:nvPr>
        </p:nvSpPr>
        <p:spPr/>
        <p:txBody>
          <a:bodyPr/>
          <a:lstStyle/>
          <a:p>
            <a:fld id="{F44D3E0F-D1D4-4C69-BA54-437851382511}" type="slidenum">
              <a:rPr lang="es-MX" smtClean="0"/>
              <a:t>14</a:t>
            </a:fld>
            <a:endParaRPr lang="es-MX"/>
          </a:p>
        </p:txBody>
      </p:sp>
      <p:sp>
        <p:nvSpPr>
          <p:cNvPr id="15365" name="4 CuadroTexto">
            <a:extLst>
              <a:ext uri="{FF2B5EF4-FFF2-40B4-BE49-F238E27FC236}">
                <a16:creationId xmlns:a16="http://schemas.microsoft.com/office/drawing/2014/main" id="{F11159CF-8E2C-4F4B-A269-824D0D42EB90}"/>
              </a:ext>
            </a:extLst>
          </p:cNvPr>
          <p:cNvSpPr txBox="1">
            <a:spLocks noChangeArrowheads="1"/>
          </p:cNvSpPr>
          <p:nvPr/>
        </p:nvSpPr>
        <p:spPr bwMode="auto">
          <a:xfrm>
            <a:off x="1728644" y="5851525"/>
            <a:ext cx="7624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dirty="0">
                <a:solidFill>
                  <a:srgbClr val="002060"/>
                </a:solidFill>
              </a:rPr>
              <a:t>*   Rangos de </a:t>
            </a:r>
            <a:r>
              <a:rPr lang="es-MX" altLang="es-MX" sz="1200" dirty="0" err="1">
                <a:solidFill>
                  <a:srgbClr val="002060"/>
                </a:solidFill>
              </a:rPr>
              <a:t>ACLs</a:t>
            </a:r>
            <a:r>
              <a:rPr lang="es-MX" altLang="es-MX" sz="1200" dirty="0">
                <a:solidFill>
                  <a:srgbClr val="002060"/>
                </a:solidFill>
              </a:rPr>
              <a:t> predefinidos en equipos Cisco.</a:t>
            </a:r>
          </a:p>
          <a:p>
            <a:pPr eaLnBrk="1" hangingPunct="1"/>
            <a:r>
              <a:rPr lang="es-MX" altLang="es-MX" sz="1200" dirty="0">
                <a:solidFill>
                  <a:srgbClr val="002060"/>
                </a:solidFill>
              </a:rPr>
              <a:t>** Característica de configuración de </a:t>
            </a:r>
            <a:r>
              <a:rPr lang="es-MX" altLang="es-MX" sz="1200" dirty="0" err="1">
                <a:solidFill>
                  <a:srgbClr val="002060"/>
                </a:solidFill>
              </a:rPr>
              <a:t>ACLs</a:t>
            </a:r>
            <a:r>
              <a:rPr lang="es-MX" altLang="es-MX" sz="1200" dirty="0">
                <a:solidFill>
                  <a:srgbClr val="002060"/>
                </a:solidFill>
              </a:rPr>
              <a:t> a partir de la versión 11.2 del Cisco IOS.</a:t>
            </a:r>
            <a:endParaRPr lang="es-MX" altLang="es-MX" sz="1200" dirty="0"/>
          </a:p>
        </p:txBody>
      </p:sp>
    </p:spTree>
    <p:extLst>
      <p:ext uri="{BB962C8B-B14F-4D97-AF65-F5344CB8AC3E}">
        <p14:creationId xmlns:p14="http://schemas.microsoft.com/office/powerpoint/2010/main" val="1420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a:extLst>
              <a:ext uri="{FF2B5EF4-FFF2-40B4-BE49-F238E27FC236}">
                <a16:creationId xmlns:a16="http://schemas.microsoft.com/office/drawing/2014/main" id="{DEF6F0CD-89E8-4E6B-B29D-98908AEB7041}"/>
              </a:ext>
            </a:extLst>
          </p:cNvPr>
          <p:cNvSpPr>
            <a:spLocks noGrp="1"/>
          </p:cNvSpPr>
          <p:nvPr>
            <p:ph type="title"/>
          </p:nvPr>
        </p:nvSpPr>
        <p:spPr>
          <a:xfrm>
            <a:off x="838200" y="365125"/>
            <a:ext cx="10515600" cy="1123951"/>
          </a:xfrm>
        </p:spPr>
        <p:txBody>
          <a:bodyPr/>
          <a:lstStyle/>
          <a:p>
            <a:pPr eaLnBrk="0" hangingPunct="0">
              <a:lnSpc>
                <a:spcPct val="150000"/>
              </a:lnSpc>
              <a:spcAft>
                <a:spcPts val="600"/>
              </a:spcAft>
              <a:buClr>
                <a:srgbClr val="990033"/>
              </a:buClr>
              <a:defRPr/>
            </a:pPr>
            <a:r>
              <a:rPr lang="es-MX" kern="0" dirty="0"/>
              <a:t>Números de </a:t>
            </a:r>
            <a:r>
              <a:rPr lang="es-MX" kern="0" dirty="0" err="1"/>
              <a:t>ACLs</a:t>
            </a:r>
            <a:r>
              <a:rPr lang="es-MX" kern="0" dirty="0"/>
              <a:t> por Protocolo</a:t>
            </a:r>
          </a:p>
        </p:txBody>
      </p:sp>
      <p:graphicFrame>
        <p:nvGraphicFramePr>
          <p:cNvPr id="5" name="4 Marcador de contenido">
            <a:extLst>
              <a:ext uri="{FF2B5EF4-FFF2-40B4-BE49-F238E27FC236}">
                <a16:creationId xmlns:a16="http://schemas.microsoft.com/office/drawing/2014/main" id="{D6BBD4A2-93B2-4FD1-9A58-93497B1E7267}"/>
              </a:ext>
            </a:extLst>
          </p:cNvPr>
          <p:cNvGraphicFramePr>
            <a:graphicFrameLocks noGrp="1"/>
          </p:cNvGraphicFramePr>
          <p:nvPr>
            <p:ph idx="1"/>
          </p:nvPr>
        </p:nvGraphicFramePr>
        <p:xfrm>
          <a:off x="1851026" y="1803401"/>
          <a:ext cx="4054475" cy="3597275"/>
        </p:xfrm>
        <a:graphic>
          <a:graphicData uri="http://schemas.openxmlformats.org/drawingml/2006/table">
            <a:tbl>
              <a:tblPr firstRow="1" bandRow="1">
                <a:tableStyleId>{EB344D84-9AFB-497E-A393-DC336BA19D2E}</a:tableStyleId>
              </a:tblPr>
              <a:tblGrid>
                <a:gridCol w="3148937">
                  <a:extLst>
                    <a:ext uri="{9D8B030D-6E8A-4147-A177-3AD203B41FA5}">
                      <a16:colId xmlns:a16="http://schemas.microsoft.com/office/drawing/2014/main" val="20000"/>
                    </a:ext>
                  </a:extLst>
                </a:gridCol>
                <a:gridCol w="905538">
                  <a:extLst>
                    <a:ext uri="{9D8B030D-6E8A-4147-A177-3AD203B41FA5}">
                      <a16:colId xmlns:a16="http://schemas.microsoft.com/office/drawing/2014/main" val="20001"/>
                    </a:ext>
                  </a:extLst>
                </a:gridCol>
              </a:tblGrid>
              <a:tr h="304786">
                <a:tc>
                  <a:txBody>
                    <a:bodyPr/>
                    <a:lstStyle/>
                    <a:p>
                      <a:r>
                        <a:rPr lang="es-MX" sz="1400" b="1" dirty="0">
                          <a:solidFill>
                            <a:srgbClr val="002060"/>
                          </a:solidFill>
                        </a:rPr>
                        <a:t>Protocolo</a:t>
                      </a:r>
                    </a:p>
                  </a:txBody>
                  <a:tcPr marL="91433" marR="91433" marT="45714" marB="45714"/>
                </a:tc>
                <a:tc>
                  <a:txBody>
                    <a:bodyPr/>
                    <a:lstStyle/>
                    <a:p>
                      <a:r>
                        <a:rPr lang="es-MX" sz="1400" b="1" dirty="0">
                          <a:solidFill>
                            <a:srgbClr val="002060"/>
                          </a:solidFill>
                        </a:rPr>
                        <a:t>Rango</a:t>
                      </a:r>
                    </a:p>
                  </a:txBody>
                  <a:tcPr marL="91433" marR="91433" marT="45714" marB="45714"/>
                </a:tc>
                <a:extLst>
                  <a:ext uri="{0D108BD9-81ED-4DB2-BD59-A6C34878D82A}">
                    <a16:rowId xmlns:a16="http://schemas.microsoft.com/office/drawing/2014/main" val="10000"/>
                  </a:ext>
                </a:extLst>
              </a:tr>
              <a:tr h="299317">
                <a:tc>
                  <a:txBody>
                    <a:bodyPr/>
                    <a:lstStyle/>
                    <a:p>
                      <a:r>
                        <a:rPr lang="es-MX" sz="1200" dirty="0">
                          <a:solidFill>
                            <a:srgbClr val="0070C0"/>
                          </a:solidFill>
                        </a:rPr>
                        <a:t>IP estándar</a:t>
                      </a:r>
                    </a:p>
                  </a:txBody>
                  <a:tcPr marL="91433" marR="91433" marT="45714" marB="45714"/>
                </a:tc>
                <a:tc>
                  <a:txBody>
                    <a:bodyPr/>
                    <a:lstStyle/>
                    <a:p>
                      <a:r>
                        <a:rPr lang="es-MX" sz="1200" dirty="0">
                          <a:solidFill>
                            <a:srgbClr val="0070C0"/>
                          </a:solidFill>
                        </a:rPr>
                        <a:t>1-99 </a:t>
                      </a:r>
                      <a:r>
                        <a:rPr lang="es-MX" sz="1200" b="1" dirty="0">
                          <a:solidFill>
                            <a:srgbClr val="0070C0"/>
                          </a:solidFill>
                        </a:rPr>
                        <a:t>*</a:t>
                      </a:r>
                    </a:p>
                  </a:txBody>
                  <a:tcPr marL="91433" marR="91433" marT="45714" marB="45714"/>
                </a:tc>
                <a:extLst>
                  <a:ext uri="{0D108BD9-81ED-4DB2-BD59-A6C34878D82A}">
                    <a16:rowId xmlns:a16="http://schemas.microsoft.com/office/drawing/2014/main" val="10001"/>
                  </a:ext>
                </a:extLst>
              </a:tr>
              <a:tr h="299317">
                <a:tc>
                  <a:txBody>
                    <a:bodyPr/>
                    <a:lstStyle/>
                    <a:p>
                      <a:r>
                        <a:rPr lang="es-MX" sz="1200" dirty="0">
                          <a:solidFill>
                            <a:srgbClr val="0070C0"/>
                          </a:solidFill>
                        </a:rPr>
                        <a:t>IP extendido </a:t>
                      </a:r>
                    </a:p>
                  </a:txBody>
                  <a:tcPr marL="91433" marR="91433" marT="45714" marB="45714"/>
                </a:tc>
                <a:tc>
                  <a:txBody>
                    <a:bodyPr/>
                    <a:lstStyle/>
                    <a:p>
                      <a:r>
                        <a:rPr lang="es-MX" sz="1200" dirty="0">
                          <a:solidFill>
                            <a:srgbClr val="0070C0"/>
                          </a:solidFill>
                        </a:rPr>
                        <a:t>100-199 </a:t>
                      </a:r>
                      <a:r>
                        <a:rPr lang="es-MX" sz="1200" b="1" dirty="0">
                          <a:solidFill>
                            <a:srgbClr val="0070C0"/>
                          </a:solidFill>
                        </a:rPr>
                        <a:t>*</a:t>
                      </a:r>
                    </a:p>
                  </a:txBody>
                  <a:tcPr marL="91433" marR="91433" marT="45714" marB="45714"/>
                </a:tc>
                <a:extLst>
                  <a:ext uri="{0D108BD9-81ED-4DB2-BD59-A6C34878D82A}">
                    <a16:rowId xmlns:a16="http://schemas.microsoft.com/office/drawing/2014/main" val="10002"/>
                  </a:ext>
                </a:extLst>
              </a:tr>
              <a:tr h="299317">
                <a:tc>
                  <a:txBody>
                    <a:bodyPr/>
                    <a:lstStyle/>
                    <a:p>
                      <a:r>
                        <a:rPr lang="es-MX" sz="1200" dirty="0"/>
                        <a:t>Código</a:t>
                      </a:r>
                      <a:r>
                        <a:rPr lang="es-MX" sz="1200" baseline="0" dirty="0"/>
                        <a:t> de tipo Ethernet</a:t>
                      </a:r>
                      <a:endParaRPr lang="es-MX" sz="1200" dirty="0"/>
                    </a:p>
                  </a:txBody>
                  <a:tcPr marL="91433" marR="91433" marT="45714" marB="45714"/>
                </a:tc>
                <a:tc>
                  <a:txBody>
                    <a:bodyPr/>
                    <a:lstStyle/>
                    <a:p>
                      <a:r>
                        <a:rPr lang="es-MX" sz="1200" dirty="0"/>
                        <a:t>200-299</a:t>
                      </a:r>
                    </a:p>
                  </a:txBody>
                  <a:tcPr marL="91433" marR="91433" marT="45714" marB="45714"/>
                </a:tc>
                <a:extLst>
                  <a:ext uri="{0D108BD9-81ED-4DB2-BD59-A6C34878D82A}">
                    <a16:rowId xmlns:a16="http://schemas.microsoft.com/office/drawing/2014/main" val="10003"/>
                  </a:ext>
                </a:extLst>
              </a:tr>
              <a:tr h="299317">
                <a:tc>
                  <a:txBody>
                    <a:bodyPr/>
                    <a:lstStyle/>
                    <a:p>
                      <a:r>
                        <a:rPr lang="es-MX" sz="1200" dirty="0"/>
                        <a:t>Dirección Ethernet</a:t>
                      </a:r>
                    </a:p>
                  </a:txBody>
                  <a:tcPr marL="91433" marR="91433" marT="45714" marB="45714"/>
                </a:tc>
                <a:tc>
                  <a:txBody>
                    <a:bodyPr/>
                    <a:lstStyle/>
                    <a:p>
                      <a:r>
                        <a:rPr lang="es-MX" sz="1200" dirty="0"/>
                        <a:t>700-799</a:t>
                      </a:r>
                    </a:p>
                  </a:txBody>
                  <a:tcPr marL="91433" marR="91433" marT="45714" marB="45714"/>
                </a:tc>
                <a:extLst>
                  <a:ext uri="{0D108BD9-81ED-4DB2-BD59-A6C34878D82A}">
                    <a16:rowId xmlns:a16="http://schemas.microsoft.com/office/drawing/2014/main" val="10004"/>
                  </a:ext>
                </a:extLst>
              </a:tr>
              <a:tr h="299317">
                <a:tc>
                  <a:txBody>
                    <a:bodyPr/>
                    <a:lstStyle/>
                    <a:p>
                      <a:r>
                        <a:rPr lang="es-MX" sz="1200" dirty="0"/>
                        <a:t>Puenteo transparente (tipo de protocolo)</a:t>
                      </a:r>
                    </a:p>
                  </a:txBody>
                  <a:tcPr marL="91433" marR="91433" marT="45714" marB="45714"/>
                </a:tc>
                <a:tc>
                  <a:txBody>
                    <a:bodyPr/>
                    <a:lstStyle/>
                    <a:p>
                      <a:r>
                        <a:rPr lang="es-MX" sz="1200" dirty="0"/>
                        <a:t>200-299</a:t>
                      </a:r>
                    </a:p>
                  </a:txBody>
                  <a:tcPr marL="91433" marR="91433" marT="45714" marB="45714"/>
                </a:tc>
                <a:extLst>
                  <a:ext uri="{0D108BD9-81ED-4DB2-BD59-A6C34878D82A}">
                    <a16:rowId xmlns:a16="http://schemas.microsoft.com/office/drawing/2014/main" val="10005"/>
                  </a:ext>
                </a:extLst>
              </a:tr>
              <a:tr h="29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Puenteo transparente (código</a:t>
                      </a:r>
                      <a:r>
                        <a:rPr lang="es-MX" sz="1200" baseline="0" dirty="0"/>
                        <a:t> de vendedor</a:t>
                      </a:r>
                      <a:r>
                        <a:rPr lang="es-MX" sz="1200" dirty="0"/>
                        <a:t>)</a:t>
                      </a:r>
                    </a:p>
                  </a:txBody>
                  <a:tcPr marL="91433" marR="91433" marT="45714" marB="45714"/>
                </a:tc>
                <a:tc>
                  <a:txBody>
                    <a:bodyPr/>
                    <a:lstStyle/>
                    <a:p>
                      <a:r>
                        <a:rPr lang="es-MX" sz="1200" dirty="0"/>
                        <a:t>700-799</a:t>
                      </a:r>
                    </a:p>
                  </a:txBody>
                  <a:tcPr marL="91433" marR="91433" marT="45714" marB="45714"/>
                </a:tc>
                <a:extLst>
                  <a:ext uri="{0D108BD9-81ED-4DB2-BD59-A6C34878D82A}">
                    <a16:rowId xmlns:a16="http://schemas.microsoft.com/office/drawing/2014/main" val="10006"/>
                  </a:ext>
                </a:extLst>
              </a:tr>
              <a:tr h="29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Puenteo transparente</a:t>
                      </a:r>
                      <a:r>
                        <a:rPr lang="es-MX" sz="1200" baseline="0" dirty="0"/>
                        <a:t> extendido</a:t>
                      </a:r>
                      <a:endParaRPr lang="es-MX" sz="1200" dirty="0"/>
                    </a:p>
                  </a:txBody>
                  <a:tcPr marL="91433" marR="91433" marT="45714" marB="45714"/>
                </a:tc>
                <a:tc>
                  <a:txBody>
                    <a:bodyPr/>
                    <a:lstStyle/>
                    <a:p>
                      <a:r>
                        <a:rPr lang="es-MX" sz="1200" dirty="0"/>
                        <a:t>1100-1199</a:t>
                      </a:r>
                    </a:p>
                  </a:txBody>
                  <a:tcPr marL="91433" marR="91433" marT="45714" marB="45714"/>
                </a:tc>
                <a:extLst>
                  <a:ext uri="{0D108BD9-81ED-4DB2-BD59-A6C34878D82A}">
                    <a16:rowId xmlns:a16="http://schemas.microsoft.com/office/drawing/2014/main" val="10007"/>
                  </a:ext>
                </a:extLst>
              </a:tr>
              <a:tr h="29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err="1"/>
                        <a:t>DECnet</a:t>
                      </a:r>
                      <a:r>
                        <a:rPr lang="es-MX" sz="1200" dirty="0"/>
                        <a:t> y </a:t>
                      </a:r>
                      <a:r>
                        <a:rPr lang="es-MX" sz="1200" dirty="0" err="1"/>
                        <a:t>DECnet</a:t>
                      </a:r>
                      <a:r>
                        <a:rPr lang="es-MX" sz="1200" dirty="0"/>
                        <a:t> extendido</a:t>
                      </a:r>
                    </a:p>
                  </a:txBody>
                  <a:tcPr marL="91433" marR="91433" marT="45714" marB="45714"/>
                </a:tc>
                <a:tc>
                  <a:txBody>
                    <a:bodyPr/>
                    <a:lstStyle/>
                    <a:p>
                      <a:r>
                        <a:rPr lang="es-MX" sz="1200" dirty="0"/>
                        <a:t>300-399</a:t>
                      </a:r>
                    </a:p>
                  </a:txBody>
                  <a:tcPr marL="91433" marR="91433" marT="45714" marB="45714"/>
                </a:tc>
                <a:extLst>
                  <a:ext uri="{0D108BD9-81ED-4DB2-BD59-A6C34878D82A}">
                    <a16:rowId xmlns:a16="http://schemas.microsoft.com/office/drawing/2014/main" val="10008"/>
                  </a:ext>
                </a:extLst>
              </a:tr>
              <a:tr h="29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Xerox </a:t>
                      </a:r>
                      <a:r>
                        <a:rPr lang="es-MX" sz="1200" dirty="0" err="1"/>
                        <a:t>Netwoks</a:t>
                      </a:r>
                      <a:r>
                        <a:rPr lang="es-MX" sz="1200" dirty="0"/>
                        <a:t> </a:t>
                      </a:r>
                      <a:r>
                        <a:rPr lang="es-MX" sz="1200" dirty="0" err="1"/>
                        <a:t>Services</a:t>
                      </a:r>
                      <a:r>
                        <a:rPr lang="es-MX" sz="1200" dirty="0"/>
                        <a:t> (XNS)</a:t>
                      </a:r>
                    </a:p>
                  </a:txBody>
                  <a:tcPr marL="91433" marR="91433" marT="45714" marB="45714"/>
                </a:tc>
                <a:tc>
                  <a:txBody>
                    <a:bodyPr/>
                    <a:lstStyle/>
                    <a:p>
                      <a:r>
                        <a:rPr lang="es-MX" sz="1200" dirty="0"/>
                        <a:t>400-499</a:t>
                      </a:r>
                    </a:p>
                  </a:txBody>
                  <a:tcPr marL="91433" marR="91433" marT="45714" marB="45714"/>
                </a:tc>
                <a:extLst>
                  <a:ext uri="{0D108BD9-81ED-4DB2-BD59-A6C34878D82A}">
                    <a16:rowId xmlns:a16="http://schemas.microsoft.com/office/drawing/2014/main" val="10009"/>
                  </a:ext>
                </a:extLst>
              </a:tr>
              <a:tr h="29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XNS extendido</a:t>
                      </a:r>
                    </a:p>
                  </a:txBody>
                  <a:tcPr marL="91433" marR="91433" marT="45714" marB="45714"/>
                </a:tc>
                <a:tc>
                  <a:txBody>
                    <a:bodyPr/>
                    <a:lstStyle/>
                    <a:p>
                      <a:r>
                        <a:rPr lang="es-MX" sz="1200" dirty="0"/>
                        <a:t>500-599</a:t>
                      </a:r>
                    </a:p>
                  </a:txBody>
                  <a:tcPr marL="91433" marR="91433" marT="45714" marB="45714"/>
                </a:tc>
                <a:extLst>
                  <a:ext uri="{0D108BD9-81ED-4DB2-BD59-A6C34878D82A}">
                    <a16:rowId xmlns:a16="http://schemas.microsoft.com/office/drawing/2014/main" val="10010"/>
                  </a:ext>
                </a:extLst>
              </a:tr>
              <a:tr h="29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AppleTalk</a:t>
                      </a:r>
                    </a:p>
                  </a:txBody>
                  <a:tcPr marL="91433" marR="91433" marT="45714" marB="45714"/>
                </a:tc>
                <a:tc>
                  <a:txBody>
                    <a:bodyPr/>
                    <a:lstStyle/>
                    <a:p>
                      <a:r>
                        <a:rPr lang="es-MX" sz="1200" dirty="0"/>
                        <a:t>600-699</a:t>
                      </a:r>
                    </a:p>
                  </a:txBody>
                  <a:tcPr marL="91433" marR="91433" marT="45714" marB="45714"/>
                </a:tc>
                <a:extLst>
                  <a:ext uri="{0D108BD9-81ED-4DB2-BD59-A6C34878D82A}">
                    <a16:rowId xmlns:a16="http://schemas.microsoft.com/office/drawing/2014/main" val="10011"/>
                  </a:ext>
                </a:extLst>
              </a:tr>
            </a:tbl>
          </a:graphicData>
        </a:graphic>
      </p:graphicFrame>
      <p:graphicFrame>
        <p:nvGraphicFramePr>
          <p:cNvPr id="6" name="4 Marcador de contenido">
            <a:extLst>
              <a:ext uri="{FF2B5EF4-FFF2-40B4-BE49-F238E27FC236}">
                <a16:creationId xmlns:a16="http://schemas.microsoft.com/office/drawing/2014/main" id="{EFE96E78-6E57-4C23-BD9E-587907D8C721}"/>
              </a:ext>
            </a:extLst>
          </p:cNvPr>
          <p:cNvGraphicFramePr>
            <a:graphicFrameLocks/>
          </p:cNvGraphicFramePr>
          <p:nvPr/>
        </p:nvGraphicFramePr>
        <p:xfrm>
          <a:off x="6221413" y="1804989"/>
          <a:ext cx="4165600" cy="3609974"/>
        </p:xfrm>
        <a:graphic>
          <a:graphicData uri="http://schemas.openxmlformats.org/drawingml/2006/table">
            <a:tbl>
              <a:tblPr firstRow="1" bandRow="1">
                <a:tableStyleId>{EB344D84-9AFB-497E-A393-DC336BA19D2E}</a:tableStyleId>
              </a:tblPr>
              <a:tblGrid>
                <a:gridCol w="3235243">
                  <a:extLst>
                    <a:ext uri="{9D8B030D-6E8A-4147-A177-3AD203B41FA5}">
                      <a16:colId xmlns:a16="http://schemas.microsoft.com/office/drawing/2014/main" val="20000"/>
                    </a:ext>
                  </a:extLst>
                </a:gridCol>
                <a:gridCol w="930357">
                  <a:extLst>
                    <a:ext uri="{9D8B030D-6E8A-4147-A177-3AD203B41FA5}">
                      <a16:colId xmlns:a16="http://schemas.microsoft.com/office/drawing/2014/main" val="20001"/>
                    </a:ext>
                  </a:extLst>
                </a:gridCol>
              </a:tblGrid>
              <a:tr h="318359">
                <a:tc>
                  <a:txBody>
                    <a:bodyPr/>
                    <a:lstStyle/>
                    <a:p>
                      <a:r>
                        <a:rPr lang="es-MX" sz="1400" b="1" dirty="0">
                          <a:solidFill>
                            <a:srgbClr val="002060"/>
                          </a:solidFill>
                        </a:rPr>
                        <a:t>Protocolo</a:t>
                      </a:r>
                    </a:p>
                  </a:txBody>
                  <a:tcPr marL="91446" marR="91446" marT="45711" marB="45711"/>
                </a:tc>
                <a:tc>
                  <a:txBody>
                    <a:bodyPr/>
                    <a:lstStyle/>
                    <a:p>
                      <a:r>
                        <a:rPr lang="es-MX" sz="1400" b="1" dirty="0">
                          <a:solidFill>
                            <a:srgbClr val="002060"/>
                          </a:solidFill>
                        </a:rPr>
                        <a:t>Rango</a:t>
                      </a:r>
                    </a:p>
                  </a:txBody>
                  <a:tcPr marL="91446" marR="91446" marT="45711" marB="45711"/>
                </a:tc>
                <a:extLst>
                  <a:ext uri="{0D108BD9-81ED-4DB2-BD59-A6C34878D82A}">
                    <a16:rowId xmlns:a16="http://schemas.microsoft.com/office/drawing/2014/main" val="10000"/>
                  </a:ext>
                </a:extLst>
              </a:tr>
              <a:tr h="312675">
                <a:tc>
                  <a:txBody>
                    <a:bodyPr/>
                    <a:lstStyle/>
                    <a:p>
                      <a:r>
                        <a:rPr lang="es-MX" sz="1200" dirty="0"/>
                        <a:t>Puenteo origen-ruta (tipo de protocolo)</a:t>
                      </a:r>
                    </a:p>
                  </a:txBody>
                  <a:tcPr marL="91446" marR="91446" marT="45711" marB="45711"/>
                </a:tc>
                <a:tc>
                  <a:txBody>
                    <a:bodyPr/>
                    <a:lstStyle/>
                    <a:p>
                      <a:r>
                        <a:rPr lang="es-MX" sz="1200" dirty="0"/>
                        <a:t>200-299</a:t>
                      </a:r>
                    </a:p>
                  </a:txBody>
                  <a:tcPr marL="91446" marR="91446" marT="45711" marB="45711"/>
                </a:tc>
                <a:extLst>
                  <a:ext uri="{0D108BD9-81ED-4DB2-BD59-A6C34878D82A}">
                    <a16:rowId xmlns:a16="http://schemas.microsoft.com/office/drawing/2014/main" val="10001"/>
                  </a:ext>
                </a:extLst>
              </a:tr>
              <a:tr h="312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Puenteo origen-ruta (código</a:t>
                      </a:r>
                      <a:r>
                        <a:rPr lang="es-MX" sz="1200" baseline="0" dirty="0"/>
                        <a:t> de vendedor</a:t>
                      </a:r>
                      <a:r>
                        <a:rPr lang="es-MX" sz="1200" dirty="0"/>
                        <a:t>)</a:t>
                      </a:r>
                    </a:p>
                  </a:txBody>
                  <a:tcPr marL="91446" marR="91446" marT="45711" marB="45711"/>
                </a:tc>
                <a:tc>
                  <a:txBody>
                    <a:bodyPr/>
                    <a:lstStyle/>
                    <a:p>
                      <a:r>
                        <a:rPr lang="es-MX" sz="1200" dirty="0"/>
                        <a:t>700-799</a:t>
                      </a:r>
                    </a:p>
                  </a:txBody>
                  <a:tcPr marL="91446" marR="91446" marT="45711" marB="45711"/>
                </a:tc>
                <a:extLst>
                  <a:ext uri="{0D108BD9-81ED-4DB2-BD59-A6C34878D82A}">
                    <a16:rowId xmlns:a16="http://schemas.microsoft.com/office/drawing/2014/main" val="10002"/>
                  </a:ext>
                </a:extLst>
              </a:tr>
              <a:tr h="312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err="1"/>
                        <a:t>Internetwork</a:t>
                      </a:r>
                      <a:r>
                        <a:rPr lang="es-MX" sz="1200" dirty="0"/>
                        <a:t> </a:t>
                      </a:r>
                      <a:r>
                        <a:rPr lang="es-MX" sz="1200" dirty="0" err="1"/>
                        <a:t>packet</a:t>
                      </a:r>
                      <a:r>
                        <a:rPr lang="es-MX" sz="1200" baseline="0" dirty="0"/>
                        <a:t> </a:t>
                      </a:r>
                      <a:r>
                        <a:rPr lang="es-MX" sz="1200" baseline="0" dirty="0" err="1"/>
                        <a:t>exchange</a:t>
                      </a:r>
                      <a:r>
                        <a:rPr lang="es-MX" sz="1200" baseline="0" dirty="0"/>
                        <a:t> (IPX)</a:t>
                      </a:r>
                      <a:endParaRPr lang="es-MX" sz="1200" dirty="0"/>
                    </a:p>
                  </a:txBody>
                  <a:tcPr marL="91446" marR="91446" marT="45711" marB="45711"/>
                </a:tc>
                <a:tc>
                  <a:txBody>
                    <a:bodyPr/>
                    <a:lstStyle/>
                    <a:p>
                      <a:r>
                        <a:rPr lang="es-MX" sz="1200" dirty="0"/>
                        <a:t>800-899</a:t>
                      </a:r>
                    </a:p>
                  </a:txBody>
                  <a:tcPr marL="91446" marR="91446" marT="45711" marB="45711"/>
                </a:tc>
                <a:extLst>
                  <a:ext uri="{0D108BD9-81ED-4DB2-BD59-A6C34878D82A}">
                    <a16:rowId xmlns:a16="http://schemas.microsoft.com/office/drawing/2014/main" val="10003"/>
                  </a:ext>
                </a:extLst>
              </a:tr>
              <a:tr h="312675">
                <a:tc>
                  <a:txBody>
                    <a:bodyPr/>
                    <a:lstStyle/>
                    <a:p>
                      <a:r>
                        <a:rPr lang="es-MX" sz="1200" dirty="0"/>
                        <a:t>IPX extendido</a:t>
                      </a:r>
                    </a:p>
                  </a:txBody>
                  <a:tcPr marL="91446" marR="91446" marT="45711" marB="45711"/>
                </a:tc>
                <a:tc>
                  <a:txBody>
                    <a:bodyPr/>
                    <a:lstStyle/>
                    <a:p>
                      <a:r>
                        <a:rPr lang="es-MX" sz="1200" dirty="0"/>
                        <a:t>900-999</a:t>
                      </a:r>
                    </a:p>
                  </a:txBody>
                  <a:tcPr marL="91446" marR="91446" marT="45711" marB="45711"/>
                </a:tc>
                <a:extLst>
                  <a:ext uri="{0D108BD9-81ED-4DB2-BD59-A6C34878D82A}">
                    <a16:rowId xmlns:a16="http://schemas.microsoft.com/office/drawing/2014/main" val="10004"/>
                  </a:ext>
                </a:extLst>
              </a:tr>
              <a:tr h="312675">
                <a:tc>
                  <a:txBody>
                    <a:bodyPr/>
                    <a:lstStyle/>
                    <a:p>
                      <a:r>
                        <a:rPr lang="es-MX" sz="1200" dirty="0"/>
                        <a:t>IPS </a:t>
                      </a:r>
                      <a:r>
                        <a:rPr lang="es-MX" sz="1200" dirty="0" err="1"/>
                        <a:t>Service</a:t>
                      </a:r>
                      <a:r>
                        <a:rPr lang="es-MX" sz="1200" dirty="0"/>
                        <a:t> </a:t>
                      </a:r>
                      <a:r>
                        <a:rPr lang="es-MX" sz="1200" dirty="0" err="1"/>
                        <a:t>Advertisement</a:t>
                      </a:r>
                      <a:r>
                        <a:rPr lang="es-MX" sz="1200" dirty="0"/>
                        <a:t> </a:t>
                      </a:r>
                      <a:r>
                        <a:rPr lang="es-MX" sz="1200" dirty="0" err="1"/>
                        <a:t>Protocol</a:t>
                      </a:r>
                      <a:r>
                        <a:rPr lang="es-MX" sz="1200" dirty="0"/>
                        <a:t> (SAP)</a:t>
                      </a:r>
                    </a:p>
                  </a:txBody>
                  <a:tcPr marL="91446" marR="91446" marT="45711" marB="45711"/>
                </a:tc>
                <a:tc>
                  <a:txBody>
                    <a:bodyPr/>
                    <a:lstStyle/>
                    <a:p>
                      <a:r>
                        <a:rPr lang="es-MX" sz="1200" dirty="0"/>
                        <a:t>1000-1099</a:t>
                      </a:r>
                    </a:p>
                  </a:txBody>
                  <a:tcPr marL="91446" marR="91446" marT="45711" marB="45711"/>
                </a:tc>
                <a:extLst>
                  <a:ext uri="{0D108BD9-81ED-4DB2-BD59-A6C34878D82A}">
                    <a16:rowId xmlns:a16="http://schemas.microsoft.com/office/drawing/2014/main" val="10005"/>
                  </a:ext>
                </a:extLst>
              </a:tr>
              <a:tr h="4775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Standard </a:t>
                      </a:r>
                      <a:r>
                        <a:rPr lang="es-MX" sz="1200" dirty="0" err="1"/>
                        <a:t>Banyan</a:t>
                      </a:r>
                      <a:r>
                        <a:rPr lang="es-MX" sz="1200" baseline="0" dirty="0"/>
                        <a:t> Virtual </a:t>
                      </a:r>
                      <a:r>
                        <a:rPr lang="es-MX" sz="1200" baseline="0" dirty="0" err="1"/>
                        <a:t>Integrated</a:t>
                      </a:r>
                      <a:r>
                        <a:rPr lang="es-MX" sz="1200" baseline="0" dirty="0"/>
                        <a:t> Network </a:t>
                      </a:r>
                      <a:r>
                        <a:rPr lang="es-MX" sz="1200" baseline="0" dirty="0" err="1"/>
                        <a:t>Service</a:t>
                      </a:r>
                      <a:r>
                        <a:rPr lang="es-MX" sz="1200" baseline="0" dirty="0"/>
                        <a:t> (VINES)</a:t>
                      </a:r>
                      <a:endParaRPr lang="es-MX" sz="1200" dirty="0"/>
                    </a:p>
                  </a:txBody>
                  <a:tcPr marL="91446" marR="91446" marT="45711" marB="45711"/>
                </a:tc>
                <a:tc>
                  <a:txBody>
                    <a:bodyPr/>
                    <a:lstStyle/>
                    <a:p>
                      <a:r>
                        <a:rPr lang="es-MX" sz="1200" dirty="0"/>
                        <a:t>1-100</a:t>
                      </a:r>
                    </a:p>
                  </a:txBody>
                  <a:tcPr marL="91446" marR="91446" marT="45711" marB="45711"/>
                </a:tc>
                <a:extLst>
                  <a:ext uri="{0D108BD9-81ED-4DB2-BD59-A6C34878D82A}">
                    <a16:rowId xmlns:a16="http://schemas.microsoft.com/office/drawing/2014/main" val="10006"/>
                  </a:ext>
                </a:extLst>
              </a:tr>
              <a:tr h="312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err="1"/>
                        <a:t>Banyan</a:t>
                      </a:r>
                      <a:r>
                        <a:rPr lang="es-MX" sz="1200" baseline="0" dirty="0"/>
                        <a:t> VINES extendido</a:t>
                      </a:r>
                      <a:endParaRPr lang="es-MX" sz="1200" dirty="0"/>
                    </a:p>
                  </a:txBody>
                  <a:tcPr marL="91446" marR="91446" marT="45711" marB="45711"/>
                </a:tc>
                <a:tc>
                  <a:txBody>
                    <a:bodyPr/>
                    <a:lstStyle/>
                    <a:p>
                      <a:r>
                        <a:rPr lang="es-MX" sz="1200" dirty="0"/>
                        <a:t>101-200</a:t>
                      </a:r>
                    </a:p>
                  </a:txBody>
                  <a:tcPr marL="91446" marR="91446" marT="45711" marB="45711"/>
                </a:tc>
                <a:extLst>
                  <a:ext uri="{0D108BD9-81ED-4DB2-BD59-A6C34878D82A}">
                    <a16:rowId xmlns:a16="http://schemas.microsoft.com/office/drawing/2014/main" val="10007"/>
                  </a:ext>
                </a:extLst>
              </a:tr>
              <a:tr h="312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err="1"/>
                        <a:t>Banyan</a:t>
                      </a:r>
                      <a:r>
                        <a:rPr lang="es-MX" sz="1200" dirty="0"/>
                        <a:t> VINES simple</a:t>
                      </a:r>
                    </a:p>
                  </a:txBody>
                  <a:tcPr marL="91446" marR="91446" marT="45711" marB="45711"/>
                </a:tc>
                <a:tc>
                  <a:txBody>
                    <a:bodyPr/>
                    <a:lstStyle/>
                    <a:p>
                      <a:r>
                        <a:rPr lang="es-MX" sz="1200" dirty="0"/>
                        <a:t>201-300</a:t>
                      </a:r>
                    </a:p>
                  </a:txBody>
                  <a:tcPr marL="91446" marR="91446" marT="45711" marB="45711"/>
                </a:tc>
                <a:extLst>
                  <a:ext uri="{0D108BD9-81ED-4DB2-BD59-A6C34878D82A}">
                    <a16:rowId xmlns:a16="http://schemas.microsoft.com/office/drawing/2014/main" val="10008"/>
                  </a:ext>
                </a:extLst>
              </a:tr>
              <a:tr h="312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IP estándar (expandido) </a:t>
                      </a:r>
                      <a:r>
                        <a:rPr lang="es-MX" sz="1200" b="1" kern="1200" dirty="0">
                          <a:solidFill>
                            <a:srgbClr val="002060"/>
                          </a:solidFill>
                          <a:latin typeface="+mn-lt"/>
                          <a:ea typeface="+mn-ea"/>
                          <a:cs typeface="+mn-cs"/>
                        </a:rPr>
                        <a:t>**</a:t>
                      </a:r>
                    </a:p>
                  </a:txBody>
                  <a:tcPr marL="91446" marR="91446" marT="45711" marB="45711"/>
                </a:tc>
                <a:tc>
                  <a:txBody>
                    <a:bodyPr/>
                    <a:lstStyle/>
                    <a:p>
                      <a:r>
                        <a:rPr lang="es-MX" sz="1200" dirty="0"/>
                        <a:t>1300-1999</a:t>
                      </a:r>
                    </a:p>
                  </a:txBody>
                  <a:tcPr marL="91446" marR="91446" marT="45711" marB="45711"/>
                </a:tc>
                <a:extLst>
                  <a:ext uri="{0D108BD9-81ED-4DB2-BD59-A6C34878D82A}">
                    <a16:rowId xmlns:a16="http://schemas.microsoft.com/office/drawing/2014/main" val="10009"/>
                  </a:ext>
                </a:extLst>
              </a:tr>
              <a:tr h="3126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IP extendido (expandido) </a:t>
                      </a:r>
                      <a:r>
                        <a:rPr lang="es-MX" sz="1200" b="1" kern="1200" dirty="0">
                          <a:solidFill>
                            <a:srgbClr val="002060"/>
                          </a:solidFill>
                          <a:latin typeface="+mn-lt"/>
                          <a:ea typeface="+mn-ea"/>
                          <a:cs typeface="+mn-cs"/>
                        </a:rPr>
                        <a:t>**</a:t>
                      </a:r>
                    </a:p>
                  </a:txBody>
                  <a:tcPr marL="91446" marR="91446" marT="45711" marB="45711"/>
                </a:tc>
                <a:tc>
                  <a:txBody>
                    <a:bodyPr/>
                    <a:lstStyle/>
                    <a:p>
                      <a:r>
                        <a:rPr lang="es-MX" sz="1200" dirty="0"/>
                        <a:t>2000-2099</a:t>
                      </a:r>
                    </a:p>
                  </a:txBody>
                  <a:tcPr marL="91446" marR="91446" marT="45711" marB="45711"/>
                </a:tc>
                <a:extLst>
                  <a:ext uri="{0D108BD9-81ED-4DB2-BD59-A6C34878D82A}">
                    <a16:rowId xmlns:a16="http://schemas.microsoft.com/office/drawing/2014/main" val="10010"/>
                  </a:ext>
                </a:extLst>
              </a:tr>
            </a:tbl>
          </a:graphicData>
        </a:graphic>
      </p:graphicFrame>
      <p:sp>
        <p:nvSpPr>
          <p:cNvPr id="16443" name="7 CuadroTexto">
            <a:extLst>
              <a:ext uri="{FF2B5EF4-FFF2-40B4-BE49-F238E27FC236}">
                <a16:creationId xmlns:a16="http://schemas.microsoft.com/office/drawing/2014/main" id="{6A4E5EEE-0D58-483A-8DC1-7973DEB5F884}"/>
              </a:ext>
            </a:extLst>
          </p:cNvPr>
          <p:cNvSpPr txBox="1">
            <a:spLocks noChangeArrowheads="1"/>
          </p:cNvSpPr>
          <p:nvPr/>
        </p:nvSpPr>
        <p:spPr bwMode="auto">
          <a:xfrm>
            <a:off x="1954213" y="5576888"/>
            <a:ext cx="79803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rgbClr val="002060"/>
                </a:solidFill>
              </a:rPr>
              <a:t>Notas:</a:t>
            </a:r>
          </a:p>
          <a:p>
            <a:pPr eaLnBrk="1" hangingPunct="1"/>
            <a:r>
              <a:rPr lang="es-MX" altLang="es-MX" sz="1200">
                <a:solidFill>
                  <a:srgbClr val="002060"/>
                </a:solidFill>
              </a:rPr>
              <a:t>Lista definida en equipos de Cisco Systems para la configuración de ACLs</a:t>
            </a:r>
          </a:p>
          <a:p>
            <a:pPr eaLnBrk="1" hangingPunct="1"/>
            <a:r>
              <a:rPr lang="es-MX" altLang="es-MX" sz="1200">
                <a:solidFill>
                  <a:srgbClr val="002060"/>
                </a:solidFill>
              </a:rPr>
              <a:t>*  Rangos de números y protocolos soportados en las ACLs del SecureStack C3 y la Serie-N de Enterasys.</a:t>
            </a:r>
          </a:p>
          <a:p>
            <a:pPr eaLnBrk="1" hangingPunct="1"/>
            <a:r>
              <a:rPr lang="es-MX" altLang="es-MX" sz="1200">
                <a:solidFill>
                  <a:srgbClr val="002060"/>
                </a:solidFill>
              </a:rPr>
              <a:t>** Números incluidos para ACLs IPv4 a partir de la versión 12.0 del Cisco IOS.</a:t>
            </a:r>
            <a:endParaRPr lang="es-MX" altLang="es-MX" sz="1200"/>
          </a:p>
        </p:txBody>
      </p:sp>
      <p:sp>
        <p:nvSpPr>
          <p:cNvPr id="2" name="Marcador de número de diapositiva 1">
            <a:extLst>
              <a:ext uri="{FF2B5EF4-FFF2-40B4-BE49-F238E27FC236}">
                <a16:creationId xmlns:a16="http://schemas.microsoft.com/office/drawing/2014/main" id="{259FB1F1-12ED-4C3A-9B7A-4357EBC331C1}"/>
              </a:ext>
            </a:extLst>
          </p:cNvPr>
          <p:cNvSpPr>
            <a:spLocks noGrp="1"/>
          </p:cNvSpPr>
          <p:nvPr>
            <p:ph type="sldNum" sz="quarter" idx="12"/>
          </p:nvPr>
        </p:nvSpPr>
        <p:spPr/>
        <p:txBody>
          <a:bodyPr/>
          <a:lstStyle/>
          <a:p>
            <a:fld id="{F44D3E0F-D1D4-4C69-BA54-437851382511}" type="slidenum">
              <a:rPr lang="es-MX" smtClean="0"/>
              <a:t>15</a:t>
            </a:fld>
            <a:endParaRPr lang="es-MX"/>
          </a:p>
        </p:txBody>
      </p:sp>
    </p:spTree>
    <p:extLst>
      <p:ext uri="{BB962C8B-B14F-4D97-AF65-F5344CB8AC3E}">
        <p14:creationId xmlns:p14="http://schemas.microsoft.com/office/powerpoint/2010/main" val="105258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a:extLst>
              <a:ext uri="{FF2B5EF4-FFF2-40B4-BE49-F238E27FC236}">
                <a16:creationId xmlns:a16="http://schemas.microsoft.com/office/drawing/2014/main" id="{CE4C33A9-040D-4D0C-89C2-0C2CFA3DEC2D}"/>
              </a:ext>
            </a:extLst>
          </p:cNvPr>
          <p:cNvSpPr>
            <a:spLocks noGrp="1"/>
          </p:cNvSpPr>
          <p:nvPr>
            <p:ph type="title"/>
          </p:nvPr>
        </p:nvSpPr>
        <p:spPr/>
        <p:txBody>
          <a:bodyPr/>
          <a:lstStyle/>
          <a:p>
            <a:r>
              <a:rPr lang="es-MX" altLang="es-MX" dirty="0"/>
              <a:t>Aplicación de </a:t>
            </a:r>
            <a:r>
              <a:rPr lang="es-MX" altLang="es-MX" dirty="0" err="1"/>
              <a:t>ACLs</a:t>
            </a:r>
            <a:r>
              <a:rPr lang="es-MX" altLang="es-MX" dirty="0"/>
              <a:t> en protocolos enrutados</a:t>
            </a:r>
          </a:p>
        </p:txBody>
      </p:sp>
      <p:sp>
        <p:nvSpPr>
          <p:cNvPr id="17411" name="2 Marcador de contenido">
            <a:extLst>
              <a:ext uri="{FF2B5EF4-FFF2-40B4-BE49-F238E27FC236}">
                <a16:creationId xmlns:a16="http://schemas.microsoft.com/office/drawing/2014/main" id="{C89F83A3-8F77-4ADC-AB7E-9D0A65440D81}"/>
              </a:ext>
            </a:extLst>
          </p:cNvPr>
          <p:cNvSpPr>
            <a:spLocks noGrp="1"/>
          </p:cNvSpPr>
          <p:nvPr>
            <p:ph idx="1"/>
          </p:nvPr>
        </p:nvSpPr>
        <p:spPr/>
        <p:txBody>
          <a:bodyPr>
            <a:normAutofit fontScale="92500" lnSpcReduction="20000"/>
          </a:bodyPr>
          <a:lstStyle/>
          <a:p>
            <a:pPr>
              <a:lnSpc>
                <a:spcPct val="150000"/>
              </a:lnSpc>
              <a:buFontTx/>
              <a:buNone/>
            </a:pPr>
            <a:r>
              <a:rPr lang="es-ES" altLang="es-MX" sz="2000" dirty="0"/>
              <a:t>Los dos tipos principales y más comúnmente usadas son:</a:t>
            </a:r>
          </a:p>
          <a:p>
            <a:pPr>
              <a:lnSpc>
                <a:spcPct val="150000"/>
              </a:lnSpc>
            </a:pPr>
            <a:r>
              <a:rPr lang="es-ES" altLang="es-MX" sz="2000" b="1" dirty="0">
                <a:solidFill>
                  <a:srgbClr val="002060"/>
                </a:solidFill>
              </a:rPr>
              <a:t> ACL IP estándar</a:t>
            </a:r>
            <a:r>
              <a:rPr lang="es-ES" altLang="es-MX" sz="2000" dirty="0"/>
              <a:t>. </a:t>
            </a:r>
          </a:p>
          <a:p>
            <a:pPr lvl="1">
              <a:lnSpc>
                <a:spcPct val="150000"/>
              </a:lnSpc>
            </a:pPr>
            <a:r>
              <a:rPr lang="es-ES" altLang="es-MX" sz="2000" dirty="0"/>
              <a:t>Rango del 1 al 99.</a:t>
            </a:r>
          </a:p>
          <a:p>
            <a:pPr lvl="1">
              <a:lnSpc>
                <a:spcPct val="150000"/>
              </a:lnSpc>
            </a:pPr>
            <a:r>
              <a:rPr lang="es-ES" altLang="es-MX" sz="2000" dirty="0"/>
              <a:t>Especificaciones simples de direcciones.</a:t>
            </a:r>
          </a:p>
          <a:p>
            <a:pPr lvl="1">
              <a:lnSpc>
                <a:spcPct val="150000"/>
              </a:lnSpc>
            </a:pPr>
            <a:r>
              <a:rPr lang="es-ES" altLang="es-MX" sz="2000" dirty="0"/>
              <a:t>Generalmente permite o deniega la suite de protocolo entera</a:t>
            </a:r>
          </a:p>
          <a:p>
            <a:pPr>
              <a:lnSpc>
                <a:spcPct val="150000"/>
              </a:lnSpc>
            </a:pPr>
            <a:r>
              <a:rPr lang="es-ES" altLang="es-MX" sz="2000" b="1" dirty="0">
                <a:solidFill>
                  <a:srgbClr val="002060"/>
                </a:solidFill>
              </a:rPr>
              <a:t>ACL IP extendida.</a:t>
            </a:r>
            <a:r>
              <a:rPr lang="es-ES" altLang="es-MX" sz="2000" dirty="0"/>
              <a:t>  </a:t>
            </a:r>
          </a:p>
          <a:p>
            <a:pPr lvl="1">
              <a:lnSpc>
                <a:spcPct val="150000"/>
              </a:lnSpc>
            </a:pPr>
            <a:r>
              <a:rPr lang="es-ES" altLang="es-MX" sz="2000" dirty="0"/>
              <a:t>Rango del 100 al 199.</a:t>
            </a:r>
          </a:p>
          <a:p>
            <a:pPr lvl="1">
              <a:lnSpc>
                <a:spcPct val="150000"/>
              </a:lnSpc>
            </a:pPr>
            <a:r>
              <a:rPr lang="es-ES" altLang="es-MX" sz="2000" dirty="0"/>
              <a:t>Especificaciones de direcciones más complejas.</a:t>
            </a:r>
          </a:p>
          <a:p>
            <a:pPr lvl="1">
              <a:lnSpc>
                <a:spcPct val="150000"/>
              </a:lnSpc>
            </a:pPr>
            <a:r>
              <a:rPr lang="es-ES" altLang="es-MX" sz="2000" dirty="0"/>
              <a:t>Generalmente permite o deniega protocolos específicos.</a:t>
            </a:r>
          </a:p>
          <a:p>
            <a:pPr lvl="1">
              <a:lnSpc>
                <a:spcPct val="150000"/>
              </a:lnSpc>
            </a:pPr>
            <a:endParaRPr lang="es-MX" altLang="es-MX" sz="2000" dirty="0"/>
          </a:p>
        </p:txBody>
      </p:sp>
      <p:sp>
        <p:nvSpPr>
          <p:cNvPr id="2" name="Marcador de número de diapositiva 1">
            <a:extLst>
              <a:ext uri="{FF2B5EF4-FFF2-40B4-BE49-F238E27FC236}">
                <a16:creationId xmlns:a16="http://schemas.microsoft.com/office/drawing/2014/main" id="{4301F064-D8C9-44ED-9614-EF97837B7198}"/>
              </a:ext>
            </a:extLst>
          </p:cNvPr>
          <p:cNvSpPr>
            <a:spLocks noGrp="1"/>
          </p:cNvSpPr>
          <p:nvPr>
            <p:ph type="sldNum" sz="quarter" idx="12"/>
          </p:nvPr>
        </p:nvSpPr>
        <p:spPr/>
        <p:txBody>
          <a:bodyPr/>
          <a:lstStyle/>
          <a:p>
            <a:fld id="{F44D3E0F-D1D4-4C69-BA54-437851382511}" type="slidenum">
              <a:rPr lang="es-MX" smtClean="0"/>
              <a:t>16</a:t>
            </a:fld>
            <a:endParaRPr lang="es-MX"/>
          </a:p>
        </p:txBody>
      </p:sp>
    </p:spTree>
    <p:extLst>
      <p:ext uri="{BB962C8B-B14F-4D97-AF65-F5344CB8AC3E}">
        <p14:creationId xmlns:p14="http://schemas.microsoft.com/office/powerpoint/2010/main" val="383990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A51DBD2-D547-4467-9AFB-A1998203A837}"/>
              </a:ext>
            </a:extLst>
          </p:cNvPr>
          <p:cNvSpPr>
            <a:spLocks noGrp="1"/>
          </p:cNvSpPr>
          <p:nvPr>
            <p:ph type="title"/>
          </p:nvPr>
        </p:nvSpPr>
        <p:spPr/>
        <p:txBody>
          <a:bodyPr/>
          <a:lstStyle/>
          <a:p>
            <a:r>
              <a:rPr lang="es-ES" b="1" dirty="0"/>
              <a:t>Verificación de paquetes con </a:t>
            </a:r>
            <a:r>
              <a:rPr lang="es-ES" b="1" dirty="0" err="1"/>
              <a:t>ACLs</a:t>
            </a:r>
            <a:r>
              <a:rPr lang="es-ES" b="1" dirty="0"/>
              <a:t>.</a:t>
            </a:r>
            <a:br>
              <a:rPr lang="es-ES" b="1" dirty="0"/>
            </a:br>
            <a:endParaRPr lang="es-MX" dirty="0"/>
          </a:p>
        </p:txBody>
      </p:sp>
      <p:sp>
        <p:nvSpPr>
          <p:cNvPr id="5124" name="Rectangle 3">
            <a:extLst>
              <a:ext uri="{FF2B5EF4-FFF2-40B4-BE49-F238E27FC236}">
                <a16:creationId xmlns:a16="http://schemas.microsoft.com/office/drawing/2014/main" id="{6B7F6A00-B8C3-4264-9C85-8C0D457840B9}"/>
              </a:ext>
            </a:extLst>
          </p:cNvPr>
          <p:cNvSpPr>
            <a:spLocks noGrp="1" noChangeArrowheads="1"/>
          </p:cNvSpPr>
          <p:nvPr>
            <p:ph type="body" idx="1"/>
          </p:nvPr>
        </p:nvSpPr>
        <p:spPr/>
        <p:txBody>
          <a:bodyPr>
            <a:normAutofit/>
          </a:bodyPr>
          <a:lstStyle/>
          <a:p>
            <a:pPr>
              <a:lnSpc>
                <a:spcPct val="110000"/>
              </a:lnSpc>
              <a:spcBef>
                <a:spcPts val="600"/>
              </a:spcBef>
              <a:spcAft>
                <a:spcPts val="600"/>
              </a:spcAft>
              <a:buNone/>
              <a:defRPr/>
            </a:pPr>
            <a:endParaRPr lang="es-ES" dirty="0">
              <a:solidFill>
                <a:schemeClr val="tx1"/>
              </a:solidFill>
            </a:endParaRPr>
          </a:p>
        </p:txBody>
      </p:sp>
      <p:sp>
        <p:nvSpPr>
          <p:cNvPr id="2" name="Marcador de número de diapositiva 1">
            <a:extLst>
              <a:ext uri="{FF2B5EF4-FFF2-40B4-BE49-F238E27FC236}">
                <a16:creationId xmlns:a16="http://schemas.microsoft.com/office/drawing/2014/main" id="{C117E64C-F027-46FE-BF2F-6C1972CEFDD9}"/>
              </a:ext>
            </a:extLst>
          </p:cNvPr>
          <p:cNvSpPr>
            <a:spLocks noGrp="1"/>
          </p:cNvSpPr>
          <p:nvPr>
            <p:ph type="sldNum" sz="quarter" idx="12"/>
          </p:nvPr>
        </p:nvSpPr>
        <p:spPr/>
        <p:txBody>
          <a:bodyPr/>
          <a:lstStyle/>
          <a:p>
            <a:fld id="{F44D3E0F-D1D4-4C69-BA54-437851382511}" type="slidenum">
              <a:rPr lang="es-MX" smtClean="0"/>
              <a:t>17</a:t>
            </a:fld>
            <a:endParaRPr lang="es-MX"/>
          </a:p>
        </p:txBody>
      </p:sp>
    </p:spTree>
    <p:extLst>
      <p:ext uri="{BB962C8B-B14F-4D97-AF65-F5344CB8AC3E}">
        <p14:creationId xmlns:p14="http://schemas.microsoft.com/office/powerpoint/2010/main" val="2794790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a:extLst>
              <a:ext uri="{FF2B5EF4-FFF2-40B4-BE49-F238E27FC236}">
                <a16:creationId xmlns:a16="http://schemas.microsoft.com/office/drawing/2014/main" id="{F7ADFB34-9B90-46DB-8A3E-ED3B49DF9ACE}"/>
              </a:ext>
            </a:extLst>
          </p:cNvPr>
          <p:cNvSpPr>
            <a:spLocks noGrp="1"/>
          </p:cNvSpPr>
          <p:nvPr>
            <p:ph type="title"/>
          </p:nvPr>
        </p:nvSpPr>
        <p:spPr/>
        <p:txBody>
          <a:bodyPr/>
          <a:lstStyle/>
          <a:p>
            <a:r>
              <a:rPr lang="es-MX" altLang="es-MX" dirty="0"/>
              <a:t>Verificación de paquetes con </a:t>
            </a:r>
            <a:r>
              <a:rPr lang="es-MX" altLang="es-MX" dirty="0" err="1"/>
              <a:t>ACLs</a:t>
            </a:r>
            <a:endParaRPr lang="es-MX" altLang="es-MX" dirty="0"/>
          </a:p>
        </p:txBody>
      </p:sp>
      <p:sp>
        <p:nvSpPr>
          <p:cNvPr id="19459" name="2 Marcador de contenido">
            <a:extLst>
              <a:ext uri="{FF2B5EF4-FFF2-40B4-BE49-F238E27FC236}">
                <a16:creationId xmlns:a16="http://schemas.microsoft.com/office/drawing/2014/main" id="{599C68CF-6E04-47A0-ABD8-BD77F6CA5C22}"/>
              </a:ext>
            </a:extLst>
          </p:cNvPr>
          <p:cNvSpPr>
            <a:spLocks noGrp="1"/>
          </p:cNvSpPr>
          <p:nvPr>
            <p:ph idx="1"/>
          </p:nvPr>
        </p:nvSpPr>
        <p:spPr/>
        <p:txBody>
          <a:bodyPr>
            <a:normAutofit/>
          </a:bodyPr>
          <a:lstStyle/>
          <a:p>
            <a:pPr marL="0" indent="0">
              <a:lnSpc>
                <a:spcPct val="200000"/>
              </a:lnSpc>
              <a:buNone/>
            </a:pPr>
            <a:r>
              <a:rPr lang="es-MX" altLang="es-MX" dirty="0"/>
              <a:t>Las ACL filtran el tráfico de red, controlando si los paquetes enrutados se envían o se bloquean en las interfaces del </a:t>
            </a:r>
            <a:r>
              <a:rPr lang="es-MX" altLang="es-MX" i="1" dirty="0" err="1"/>
              <a:t>router</a:t>
            </a:r>
            <a:r>
              <a:rPr lang="es-MX" altLang="es-MX" dirty="0"/>
              <a:t>. El </a:t>
            </a:r>
            <a:r>
              <a:rPr lang="es-MX" altLang="es-MX" i="1" dirty="0" err="1"/>
              <a:t>router</a:t>
            </a:r>
            <a:r>
              <a:rPr lang="es-MX" altLang="es-MX" i="1" dirty="0"/>
              <a:t> </a:t>
            </a:r>
            <a:r>
              <a:rPr lang="es-MX" altLang="es-MX" dirty="0"/>
              <a:t>examina cada paquete y lo enviará o lo descartará según las condiciones en la ACL.</a:t>
            </a:r>
          </a:p>
        </p:txBody>
      </p:sp>
      <p:sp>
        <p:nvSpPr>
          <p:cNvPr id="2" name="Marcador de número de diapositiva 1">
            <a:extLst>
              <a:ext uri="{FF2B5EF4-FFF2-40B4-BE49-F238E27FC236}">
                <a16:creationId xmlns:a16="http://schemas.microsoft.com/office/drawing/2014/main" id="{5CA8026A-FF50-4420-A1F9-53C571BF360D}"/>
              </a:ext>
            </a:extLst>
          </p:cNvPr>
          <p:cNvSpPr>
            <a:spLocks noGrp="1"/>
          </p:cNvSpPr>
          <p:nvPr>
            <p:ph type="sldNum" sz="quarter" idx="12"/>
          </p:nvPr>
        </p:nvSpPr>
        <p:spPr/>
        <p:txBody>
          <a:bodyPr/>
          <a:lstStyle/>
          <a:p>
            <a:fld id="{F44D3E0F-D1D4-4C69-BA54-437851382511}" type="slidenum">
              <a:rPr lang="es-MX" smtClean="0"/>
              <a:t>18</a:t>
            </a:fld>
            <a:endParaRPr lang="es-MX"/>
          </a:p>
        </p:txBody>
      </p:sp>
    </p:spTree>
    <p:extLst>
      <p:ext uri="{BB962C8B-B14F-4D97-AF65-F5344CB8AC3E}">
        <p14:creationId xmlns:p14="http://schemas.microsoft.com/office/powerpoint/2010/main" val="61862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17 Conector recto de flecha">
            <a:extLst>
              <a:ext uri="{FF2B5EF4-FFF2-40B4-BE49-F238E27FC236}">
                <a16:creationId xmlns:a16="http://schemas.microsoft.com/office/drawing/2014/main" id="{9231BDCE-1859-43C0-B6ED-1565F34395E7}"/>
              </a:ext>
            </a:extLst>
          </p:cNvPr>
          <p:cNvCxnSpPr>
            <a:cxnSpLocks noChangeShapeType="1"/>
          </p:cNvCxnSpPr>
          <p:nvPr/>
        </p:nvCxnSpPr>
        <p:spPr bwMode="auto">
          <a:xfrm flipH="1">
            <a:off x="5653089" y="5935664"/>
            <a:ext cx="865187" cy="1587"/>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3" name="16 Conector recto de flecha">
            <a:extLst>
              <a:ext uri="{FF2B5EF4-FFF2-40B4-BE49-F238E27FC236}">
                <a16:creationId xmlns:a16="http://schemas.microsoft.com/office/drawing/2014/main" id="{50325AEB-C11B-441A-9B46-C00E45EEACDA}"/>
              </a:ext>
            </a:extLst>
          </p:cNvPr>
          <p:cNvCxnSpPr>
            <a:cxnSpLocks noChangeShapeType="1"/>
          </p:cNvCxnSpPr>
          <p:nvPr/>
        </p:nvCxnSpPr>
        <p:spPr bwMode="auto">
          <a:xfrm>
            <a:off x="6856413" y="5927725"/>
            <a:ext cx="863600"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84" name="1 Título">
            <a:extLst>
              <a:ext uri="{FF2B5EF4-FFF2-40B4-BE49-F238E27FC236}">
                <a16:creationId xmlns:a16="http://schemas.microsoft.com/office/drawing/2014/main" id="{5913F865-2F34-4A10-844A-91D9290DB5C4}"/>
              </a:ext>
            </a:extLst>
          </p:cNvPr>
          <p:cNvSpPr>
            <a:spLocks noGrp="1"/>
          </p:cNvSpPr>
          <p:nvPr>
            <p:ph type="title"/>
          </p:nvPr>
        </p:nvSpPr>
        <p:spPr/>
        <p:txBody>
          <a:bodyPr/>
          <a:lstStyle/>
          <a:p>
            <a:r>
              <a:rPr lang="es-MX" altLang="es-MX" dirty="0"/>
              <a:t>Verificación de paquetes con </a:t>
            </a:r>
            <a:r>
              <a:rPr lang="es-MX" altLang="es-MX" dirty="0" err="1"/>
              <a:t>ACLs</a:t>
            </a:r>
            <a:endParaRPr lang="es-MX" altLang="es-MX" dirty="0"/>
          </a:p>
        </p:txBody>
      </p:sp>
      <p:sp>
        <p:nvSpPr>
          <p:cNvPr id="20485" name="2 Marcador de contenido">
            <a:extLst>
              <a:ext uri="{FF2B5EF4-FFF2-40B4-BE49-F238E27FC236}">
                <a16:creationId xmlns:a16="http://schemas.microsoft.com/office/drawing/2014/main" id="{B8BA295B-3F98-4E17-84C7-B0270106B86D}"/>
              </a:ext>
            </a:extLst>
          </p:cNvPr>
          <p:cNvSpPr>
            <a:spLocks noGrp="1"/>
          </p:cNvSpPr>
          <p:nvPr>
            <p:ph idx="1"/>
          </p:nvPr>
        </p:nvSpPr>
        <p:spPr/>
        <p:txBody>
          <a:bodyPr>
            <a:normAutofit/>
          </a:bodyPr>
          <a:lstStyle/>
          <a:p>
            <a:pPr marL="0" indent="0">
              <a:lnSpc>
                <a:spcPct val="150000"/>
              </a:lnSpc>
              <a:buNone/>
            </a:pPr>
            <a:r>
              <a:rPr lang="es-MX" altLang="es-MX" sz="2400" dirty="0"/>
              <a:t>Las </a:t>
            </a:r>
            <a:r>
              <a:rPr lang="es-MX" altLang="es-MX" sz="2400" dirty="0" err="1"/>
              <a:t>ACLs</a:t>
            </a:r>
            <a:r>
              <a:rPr lang="es-MX" altLang="es-MX" sz="2400" dirty="0"/>
              <a:t> IPv4 estándares, filtran los paquetes en base a la dirección origen.</a:t>
            </a:r>
          </a:p>
        </p:txBody>
      </p:sp>
      <p:sp>
        <p:nvSpPr>
          <p:cNvPr id="2" name="Marcador de número de diapositiva 1">
            <a:extLst>
              <a:ext uri="{FF2B5EF4-FFF2-40B4-BE49-F238E27FC236}">
                <a16:creationId xmlns:a16="http://schemas.microsoft.com/office/drawing/2014/main" id="{5DC50C56-76FD-4911-AEBC-72F15C8DCCA1}"/>
              </a:ext>
            </a:extLst>
          </p:cNvPr>
          <p:cNvSpPr>
            <a:spLocks noGrp="1"/>
          </p:cNvSpPr>
          <p:nvPr>
            <p:ph type="sldNum" sz="quarter" idx="12"/>
          </p:nvPr>
        </p:nvSpPr>
        <p:spPr/>
        <p:txBody>
          <a:bodyPr/>
          <a:lstStyle/>
          <a:p>
            <a:fld id="{F44D3E0F-D1D4-4C69-BA54-437851382511}" type="slidenum">
              <a:rPr lang="es-MX" smtClean="0"/>
              <a:t>19</a:t>
            </a:fld>
            <a:endParaRPr lang="es-MX"/>
          </a:p>
        </p:txBody>
      </p:sp>
      <p:sp>
        <p:nvSpPr>
          <p:cNvPr id="20487" name="4 Rectángulo">
            <a:extLst>
              <a:ext uri="{FF2B5EF4-FFF2-40B4-BE49-F238E27FC236}">
                <a16:creationId xmlns:a16="http://schemas.microsoft.com/office/drawing/2014/main" id="{A15D83B6-E93A-436B-A181-7F70152CEF5A}"/>
              </a:ext>
            </a:extLst>
          </p:cNvPr>
          <p:cNvSpPr>
            <a:spLocks noChangeArrowheads="1"/>
          </p:cNvSpPr>
          <p:nvPr/>
        </p:nvSpPr>
        <p:spPr bwMode="auto">
          <a:xfrm>
            <a:off x="2590801" y="2970213"/>
            <a:ext cx="7127875" cy="971550"/>
          </a:xfrm>
          <a:prstGeom prst="rect">
            <a:avLst/>
          </a:prstGeom>
          <a:solidFill>
            <a:srgbClr val="E5FFE5"/>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endParaRPr lang="es-MX" altLang="es-MX"/>
          </a:p>
        </p:txBody>
      </p:sp>
      <p:sp>
        <p:nvSpPr>
          <p:cNvPr id="20488" name="5 CuadroTexto">
            <a:extLst>
              <a:ext uri="{FF2B5EF4-FFF2-40B4-BE49-F238E27FC236}">
                <a16:creationId xmlns:a16="http://schemas.microsoft.com/office/drawing/2014/main" id="{F0FD4D8F-64A1-4728-A25F-D039D0E2F35C}"/>
              </a:ext>
            </a:extLst>
          </p:cNvPr>
          <p:cNvSpPr txBox="1">
            <a:spLocks noChangeArrowheads="1"/>
          </p:cNvSpPr>
          <p:nvPr/>
        </p:nvSpPr>
        <p:spPr bwMode="auto">
          <a:xfrm>
            <a:off x="2597150" y="3160714"/>
            <a:ext cx="1169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Encabezado de la trama</a:t>
            </a:r>
          </a:p>
        </p:txBody>
      </p:sp>
      <p:sp>
        <p:nvSpPr>
          <p:cNvPr id="20489" name="6 Rectángulo">
            <a:extLst>
              <a:ext uri="{FF2B5EF4-FFF2-40B4-BE49-F238E27FC236}">
                <a16:creationId xmlns:a16="http://schemas.microsoft.com/office/drawing/2014/main" id="{9E348C6F-315C-452B-8F97-973CA9D93E72}"/>
              </a:ext>
            </a:extLst>
          </p:cNvPr>
          <p:cNvSpPr>
            <a:spLocks noChangeArrowheads="1"/>
          </p:cNvSpPr>
          <p:nvPr/>
        </p:nvSpPr>
        <p:spPr bwMode="auto">
          <a:xfrm>
            <a:off x="3697288" y="3068638"/>
            <a:ext cx="5903912" cy="792162"/>
          </a:xfrm>
          <a:prstGeom prst="rect">
            <a:avLst/>
          </a:prstGeom>
          <a:solidFill>
            <a:srgbClr val="A6CDF8"/>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0490" name="7 CuadroTexto">
            <a:extLst>
              <a:ext uri="{FF2B5EF4-FFF2-40B4-BE49-F238E27FC236}">
                <a16:creationId xmlns:a16="http://schemas.microsoft.com/office/drawing/2014/main" id="{3A027FD6-CE42-46C5-B378-986B1D9F8459}"/>
              </a:ext>
            </a:extLst>
          </p:cNvPr>
          <p:cNvSpPr txBox="1">
            <a:spLocks noChangeArrowheads="1"/>
          </p:cNvSpPr>
          <p:nvPr/>
        </p:nvSpPr>
        <p:spPr bwMode="auto">
          <a:xfrm>
            <a:off x="3697288" y="3074989"/>
            <a:ext cx="1168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Paquete (Encabezado IP)</a:t>
            </a:r>
          </a:p>
        </p:txBody>
      </p:sp>
      <p:sp>
        <p:nvSpPr>
          <p:cNvPr id="20491" name="8 Rectángulo">
            <a:extLst>
              <a:ext uri="{FF2B5EF4-FFF2-40B4-BE49-F238E27FC236}">
                <a16:creationId xmlns:a16="http://schemas.microsoft.com/office/drawing/2014/main" id="{52343D33-6AA7-4696-8941-5EEF911A4DF0}"/>
              </a:ext>
            </a:extLst>
          </p:cNvPr>
          <p:cNvSpPr>
            <a:spLocks noChangeArrowheads="1"/>
          </p:cNvSpPr>
          <p:nvPr/>
        </p:nvSpPr>
        <p:spPr bwMode="auto">
          <a:xfrm>
            <a:off x="4887913" y="3144838"/>
            <a:ext cx="4572000" cy="647700"/>
          </a:xfrm>
          <a:prstGeom prst="rect">
            <a:avLst/>
          </a:prstGeom>
          <a:solidFill>
            <a:srgbClr val="DDD1A7"/>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0492" name="9 Rectángulo">
            <a:extLst>
              <a:ext uri="{FF2B5EF4-FFF2-40B4-BE49-F238E27FC236}">
                <a16:creationId xmlns:a16="http://schemas.microsoft.com/office/drawing/2014/main" id="{398924AD-5A21-4102-A0D8-0EF09F254E7E}"/>
              </a:ext>
            </a:extLst>
          </p:cNvPr>
          <p:cNvSpPr>
            <a:spLocks noChangeArrowheads="1"/>
          </p:cNvSpPr>
          <p:nvPr/>
        </p:nvSpPr>
        <p:spPr bwMode="auto">
          <a:xfrm>
            <a:off x="6443664" y="3144838"/>
            <a:ext cx="3024187" cy="647700"/>
          </a:xfrm>
          <a:prstGeom prst="rect">
            <a:avLst/>
          </a:prstGeom>
          <a:solidFill>
            <a:schemeClr val="bg1"/>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0493" name="10 CuadroTexto">
            <a:extLst>
              <a:ext uri="{FF2B5EF4-FFF2-40B4-BE49-F238E27FC236}">
                <a16:creationId xmlns:a16="http://schemas.microsoft.com/office/drawing/2014/main" id="{CC25BE28-7E90-4689-BE86-E5D100D94DEA}"/>
              </a:ext>
            </a:extLst>
          </p:cNvPr>
          <p:cNvSpPr txBox="1">
            <a:spLocks noChangeArrowheads="1"/>
          </p:cNvSpPr>
          <p:nvPr/>
        </p:nvSpPr>
        <p:spPr bwMode="auto">
          <a:xfrm>
            <a:off x="7669214" y="3303589"/>
            <a:ext cx="1169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Datos</a:t>
            </a:r>
          </a:p>
        </p:txBody>
      </p:sp>
      <p:sp>
        <p:nvSpPr>
          <p:cNvPr id="20494" name="11 CuadroTexto">
            <a:extLst>
              <a:ext uri="{FF2B5EF4-FFF2-40B4-BE49-F238E27FC236}">
                <a16:creationId xmlns:a16="http://schemas.microsoft.com/office/drawing/2014/main" id="{A030F9B0-04A7-40BB-9D90-F73681C009F8}"/>
              </a:ext>
            </a:extLst>
          </p:cNvPr>
          <p:cNvSpPr txBox="1">
            <a:spLocks noChangeArrowheads="1"/>
          </p:cNvSpPr>
          <p:nvPr/>
        </p:nvSpPr>
        <p:spPr bwMode="auto">
          <a:xfrm>
            <a:off x="4851400" y="3106739"/>
            <a:ext cx="17335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Segmento </a:t>
            </a:r>
          </a:p>
          <a:p>
            <a:pPr eaLnBrk="1" hangingPunct="1"/>
            <a:r>
              <a:rPr lang="es-MX" altLang="es-MX" sz="1400">
                <a:solidFill>
                  <a:schemeClr val="tx1"/>
                </a:solidFill>
                <a:latin typeface="Franklin Gothic Book" panose="020B0503020102020204" pitchFamily="34" charset="0"/>
                <a:cs typeface="Times New Roman" panose="02020603050405020304" pitchFamily="18" charset="0"/>
              </a:rPr>
              <a:t>(por ejemplo, encabezado TCP)</a:t>
            </a:r>
          </a:p>
        </p:txBody>
      </p:sp>
      <p:sp>
        <p:nvSpPr>
          <p:cNvPr id="20495" name="12 Decisión">
            <a:extLst>
              <a:ext uri="{FF2B5EF4-FFF2-40B4-BE49-F238E27FC236}">
                <a16:creationId xmlns:a16="http://schemas.microsoft.com/office/drawing/2014/main" id="{2266787D-EFEC-48F9-AE83-5A7C9AA7F91B}"/>
              </a:ext>
            </a:extLst>
          </p:cNvPr>
          <p:cNvSpPr>
            <a:spLocks noChangeArrowheads="1"/>
          </p:cNvSpPr>
          <p:nvPr/>
        </p:nvSpPr>
        <p:spPr bwMode="auto">
          <a:xfrm>
            <a:off x="5754689" y="4406901"/>
            <a:ext cx="1862137" cy="1685925"/>
          </a:xfrm>
          <a:prstGeom prst="flowChartDecision">
            <a:avLst/>
          </a:prstGeom>
          <a:solidFill>
            <a:srgbClr val="E6E6E6"/>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Utilizar la </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sentencia</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 de la ACL (1 – 99)</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 para verificar</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el paquete</a:t>
            </a:r>
          </a:p>
        </p:txBody>
      </p:sp>
      <p:sp>
        <p:nvSpPr>
          <p:cNvPr id="20496" name="13 Proceso">
            <a:extLst>
              <a:ext uri="{FF2B5EF4-FFF2-40B4-BE49-F238E27FC236}">
                <a16:creationId xmlns:a16="http://schemas.microsoft.com/office/drawing/2014/main" id="{E4918C8C-BCB5-4922-BA38-4155F0389189}"/>
              </a:ext>
            </a:extLst>
          </p:cNvPr>
          <p:cNvSpPr>
            <a:spLocks noChangeArrowheads="1"/>
          </p:cNvSpPr>
          <p:nvPr/>
        </p:nvSpPr>
        <p:spPr bwMode="auto">
          <a:xfrm>
            <a:off x="7681913" y="5735638"/>
            <a:ext cx="1003300" cy="385762"/>
          </a:xfrm>
          <a:prstGeom prst="flowChartProcess">
            <a:avLst/>
          </a:prstGeom>
          <a:solidFill>
            <a:srgbClr val="E6E6E6"/>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Permitir</a:t>
            </a:r>
          </a:p>
        </p:txBody>
      </p:sp>
      <p:sp>
        <p:nvSpPr>
          <p:cNvPr id="20497" name="14 Proceso">
            <a:extLst>
              <a:ext uri="{FF2B5EF4-FFF2-40B4-BE49-F238E27FC236}">
                <a16:creationId xmlns:a16="http://schemas.microsoft.com/office/drawing/2014/main" id="{8780F7B3-EEC0-4302-A7DA-91384D5871C2}"/>
              </a:ext>
            </a:extLst>
          </p:cNvPr>
          <p:cNvSpPr>
            <a:spLocks noChangeArrowheads="1"/>
          </p:cNvSpPr>
          <p:nvPr/>
        </p:nvSpPr>
        <p:spPr bwMode="auto">
          <a:xfrm>
            <a:off x="4673601" y="5735638"/>
            <a:ext cx="1001713" cy="385762"/>
          </a:xfrm>
          <a:prstGeom prst="flowChartProcess">
            <a:avLst/>
          </a:prstGeom>
          <a:solidFill>
            <a:srgbClr val="E6E6E6"/>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Denegar</a:t>
            </a:r>
          </a:p>
        </p:txBody>
      </p:sp>
      <p:cxnSp>
        <p:nvCxnSpPr>
          <p:cNvPr id="20498" name="19 Conector angular">
            <a:extLst>
              <a:ext uri="{FF2B5EF4-FFF2-40B4-BE49-F238E27FC236}">
                <a16:creationId xmlns:a16="http://schemas.microsoft.com/office/drawing/2014/main" id="{60025F3B-61CB-4596-A01E-4FF07DE5BA79}"/>
              </a:ext>
            </a:extLst>
          </p:cNvPr>
          <p:cNvCxnSpPr>
            <a:cxnSpLocks noChangeShapeType="1"/>
          </p:cNvCxnSpPr>
          <p:nvPr/>
        </p:nvCxnSpPr>
        <p:spPr bwMode="auto">
          <a:xfrm>
            <a:off x="4135438" y="3965575"/>
            <a:ext cx="1655762" cy="1189038"/>
          </a:xfrm>
          <a:prstGeom prst="bentConnector3">
            <a:avLst>
              <a:gd name="adj1" fmla="val -634"/>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9" name="23 CuadroTexto">
            <a:extLst>
              <a:ext uri="{FF2B5EF4-FFF2-40B4-BE49-F238E27FC236}">
                <a16:creationId xmlns:a16="http://schemas.microsoft.com/office/drawing/2014/main" id="{65003B41-113E-4D46-8349-666214DDD154}"/>
              </a:ext>
            </a:extLst>
          </p:cNvPr>
          <p:cNvSpPr txBox="1">
            <a:spLocks noChangeArrowheads="1"/>
          </p:cNvSpPr>
          <p:nvPr/>
        </p:nvSpPr>
        <p:spPr bwMode="auto">
          <a:xfrm>
            <a:off x="4164014" y="4711701"/>
            <a:ext cx="1169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Dirección Origen</a:t>
            </a:r>
          </a:p>
        </p:txBody>
      </p:sp>
    </p:spTree>
    <p:extLst>
      <p:ext uri="{BB962C8B-B14F-4D97-AF65-F5344CB8AC3E}">
        <p14:creationId xmlns:p14="http://schemas.microsoft.com/office/powerpoint/2010/main" val="115248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62D5C-151A-41B4-B3D3-7D6D7E49AA46}"/>
              </a:ext>
            </a:extLst>
          </p:cNvPr>
          <p:cNvSpPr>
            <a:spLocks noGrp="1"/>
          </p:cNvSpPr>
          <p:nvPr>
            <p:ph type="title"/>
          </p:nvPr>
        </p:nvSpPr>
        <p:spPr/>
        <p:txBody>
          <a:bodyPr/>
          <a:lstStyle/>
          <a:p>
            <a:r>
              <a:rPr lang="es-ES" dirty="0">
                <a:solidFill>
                  <a:schemeClr val="bg1">
                    <a:lumMod val="50000"/>
                  </a:schemeClr>
                </a:solidFill>
              </a:rPr>
              <a:t>Concepto de lista de acceso</a:t>
            </a:r>
            <a:br>
              <a:rPr lang="es-ES" dirty="0">
                <a:solidFill>
                  <a:schemeClr val="bg1">
                    <a:lumMod val="50000"/>
                  </a:schemeClr>
                </a:solidFill>
              </a:rPr>
            </a:br>
            <a:endParaRPr lang="es-MX" dirty="0"/>
          </a:p>
        </p:txBody>
      </p:sp>
      <p:sp>
        <p:nvSpPr>
          <p:cNvPr id="3" name="Marcador de texto 2">
            <a:extLst>
              <a:ext uri="{FF2B5EF4-FFF2-40B4-BE49-F238E27FC236}">
                <a16:creationId xmlns:a16="http://schemas.microsoft.com/office/drawing/2014/main" id="{15B3254E-38E2-4BB9-9519-CAC3C79E11E2}"/>
              </a:ext>
            </a:extLst>
          </p:cNvPr>
          <p:cNvSpPr>
            <a:spLocks noGrp="1"/>
          </p:cNvSpPr>
          <p:nvPr>
            <p:ph type="body" idx="1"/>
          </p:nvPr>
        </p:nvSpPr>
        <p:spPr/>
        <p:txBody>
          <a:bodyPr/>
          <a:lstStyle/>
          <a:p>
            <a:endParaRPr lang="es-MX"/>
          </a:p>
        </p:txBody>
      </p:sp>
      <p:sp>
        <p:nvSpPr>
          <p:cNvPr id="4" name="Marcador de número de diapositiva 3">
            <a:extLst>
              <a:ext uri="{FF2B5EF4-FFF2-40B4-BE49-F238E27FC236}">
                <a16:creationId xmlns:a16="http://schemas.microsoft.com/office/drawing/2014/main" id="{962592B8-79B6-4C9B-9D75-0BC5947AB57A}"/>
              </a:ext>
            </a:extLst>
          </p:cNvPr>
          <p:cNvSpPr>
            <a:spLocks noGrp="1"/>
          </p:cNvSpPr>
          <p:nvPr>
            <p:ph type="sldNum" sz="quarter" idx="12"/>
          </p:nvPr>
        </p:nvSpPr>
        <p:spPr/>
        <p:txBody>
          <a:bodyPr/>
          <a:lstStyle/>
          <a:p>
            <a:fld id="{F44D3E0F-D1D4-4C69-BA54-437851382511}" type="slidenum">
              <a:rPr lang="es-MX" smtClean="0"/>
              <a:t>2</a:t>
            </a:fld>
            <a:endParaRPr lang="es-MX"/>
          </a:p>
        </p:txBody>
      </p:sp>
    </p:spTree>
    <p:extLst>
      <p:ext uri="{BB962C8B-B14F-4D97-AF65-F5344CB8AC3E}">
        <p14:creationId xmlns:p14="http://schemas.microsoft.com/office/powerpoint/2010/main" val="2614607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a:extLst>
              <a:ext uri="{FF2B5EF4-FFF2-40B4-BE49-F238E27FC236}">
                <a16:creationId xmlns:a16="http://schemas.microsoft.com/office/drawing/2014/main" id="{3091BA3C-4459-4D16-90CF-C1219AE6AEB7}"/>
              </a:ext>
            </a:extLst>
          </p:cNvPr>
          <p:cNvSpPr>
            <a:spLocks noGrp="1"/>
          </p:cNvSpPr>
          <p:nvPr>
            <p:ph type="title"/>
          </p:nvPr>
        </p:nvSpPr>
        <p:spPr/>
        <p:txBody>
          <a:bodyPr/>
          <a:lstStyle/>
          <a:p>
            <a:r>
              <a:rPr lang="es-MX" altLang="es-MX" dirty="0"/>
              <a:t>Verificación de paquetes con </a:t>
            </a:r>
            <a:r>
              <a:rPr lang="es-MX" altLang="es-MX" dirty="0" err="1"/>
              <a:t>ACLs</a:t>
            </a:r>
            <a:endParaRPr lang="es-MX" altLang="es-MX" dirty="0"/>
          </a:p>
        </p:txBody>
      </p:sp>
      <p:sp>
        <p:nvSpPr>
          <p:cNvPr id="21507" name="2 Marcador de contenido">
            <a:extLst>
              <a:ext uri="{FF2B5EF4-FFF2-40B4-BE49-F238E27FC236}">
                <a16:creationId xmlns:a16="http://schemas.microsoft.com/office/drawing/2014/main" id="{5DF46300-FD45-4744-8E58-4990420DFC49}"/>
              </a:ext>
            </a:extLst>
          </p:cNvPr>
          <p:cNvSpPr>
            <a:spLocks noGrp="1"/>
          </p:cNvSpPr>
          <p:nvPr>
            <p:ph idx="1"/>
          </p:nvPr>
        </p:nvSpPr>
        <p:spPr>
          <a:xfrm>
            <a:off x="896938" y="1637507"/>
            <a:ext cx="10515600" cy="4351338"/>
          </a:xfrm>
        </p:spPr>
        <p:txBody>
          <a:bodyPr>
            <a:normAutofit/>
          </a:bodyPr>
          <a:lstStyle/>
          <a:p>
            <a:pPr marL="0" indent="0">
              <a:lnSpc>
                <a:spcPct val="150000"/>
              </a:lnSpc>
              <a:buNone/>
            </a:pPr>
            <a:r>
              <a:rPr lang="es-MX" altLang="es-MX" sz="2400" dirty="0"/>
              <a:t>Las </a:t>
            </a:r>
            <a:r>
              <a:rPr lang="es-MX" altLang="es-MX" sz="2400" dirty="0" err="1"/>
              <a:t>ACLs</a:t>
            </a:r>
            <a:r>
              <a:rPr lang="es-MX" altLang="es-MX" sz="2400" dirty="0"/>
              <a:t> IPv4 extendidas verifican la dirección IPv4 origen y destino. Además, se puede especificar el protocolo y la aplicación TCP o UDP.</a:t>
            </a:r>
          </a:p>
        </p:txBody>
      </p:sp>
      <p:sp>
        <p:nvSpPr>
          <p:cNvPr id="2" name="Marcador de número de diapositiva 1">
            <a:extLst>
              <a:ext uri="{FF2B5EF4-FFF2-40B4-BE49-F238E27FC236}">
                <a16:creationId xmlns:a16="http://schemas.microsoft.com/office/drawing/2014/main" id="{BF34B549-2675-4AD3-ABB7-19596F4AB789}"/>
              </a:ext>
            </a:extLst>
          </p:cNvPr>
          <p:cNvSpPr>
            <a:spLocks noGrp="1"/>
          </p:cNvSpPr>
          <p:nvPr>
            <p:ph type="sldNum" sz="quarter" idx="12"/>
          </p:nvPr>
        </p:nvSpPr>
        <p:spPr/>
        <p:txBody>
          <a:bodyPr/>
          <a:lstStyle/>
          <a:p>
            <a:fld id="{F44D3E0F-D1D4-4C69-BA54-437851382511}" type="slidenum">
              <a:rPr lang="es-MX" smtClean="0"/>
              <a:t>20</a:t>
            </a:fld>
            <a:endParaRPr lang="es-MX"/>
          </a:p>
        </p:txBody>
      </p:sp>
      <p:cxnSp>
        <p:nvCxnSpPr>
          <p:cNvPr id="21509" name="5 Conector recto de flecha">
            <a:extLst>
              <a:ext uri="{FF2B5EF4-FFF2-40B4-BE49-F238E27FC236}">
                <a16:creationId xmlns:a16="http://schemas.microsoft.com/office/drawing/2014/main" id="{A2144460-37EB-4672-B73C-9404232D3D5A}"/>
              </a:ext>
            </a:extLst>
          </p:cNvPr>
          <p:cNvCxnSpPr>
            <a:cxnSpLocks noChangeShapeType="1"/>
          </p:cNvCxnSpPr>
          <p:nvPr/>
        </p:nvCxnSpPr>
        <p:spPr bwMode="auto">
          <a:xfrm flipH="1">
            <a:off x="5653089" y="5924550"/>
            <a:ext cx="865187"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510" name="6 Conector recto de flecha">
            <a:extLst>
              <a:ext uri="{FF2B5EF4-FFF2-40B4-BE49-F238E27FC236}">
                <a16:creationId xmlns:a16="http://schemas.microsoft.com/office/drawing/2014/main" id="{FBBCAA5A-BF6D-4EA9-B918-CE2ED8FFE45B}"/>
              </a:ext>
            </a:extLst>
          </p:cNvPr>
          <p:cNvCxnSpPr>
            <a:cxnSpLocks noChangeShapeType="1"/>
          </p:cNvCxnSpPr>
          <p:nvPr/>
        </p:nvCxnSpPr>
        <p:spPr bwMode="auto">
          <a:xfrm>
            <a:off x="6856413" y="5927725"/>
            <a:ext cx="863600" cy="1588"/>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11" name="7 Rectángulo">
            <a:extLst>
              <a:ext uri="{FF2B5EF4-FFF2-40B4-BE49-F238E27FC236}">
                <a16:creationId xmlns:a16="http://schemas.microsoft.com/office/drawing/2014/main" id="{412FA78F-4E49-4969-8F0F-44E86F1E1E55}"/>
              </a:ext>
            </a:extLst>
          </p:cNvPr>
          <p:cNvSpPr>
            <a:spLocks noChangeArrowheads="1"/>
          </p:cNvSpPr>
          <p:nvPr/>
        </p:nvSpPr>
        <p:spPr bwMode="auto">
          <a:xfrm>
            <a:off x="2590801" y="2970213"/>
            <a:ext cx="7127875" cy="971550"/>
          </a:xfrm>
          <a:prstGeom prst="rect">
            <a:avLst/>
          </a:prstGeom>
          <a:solidFill>
            <a:srgbClr val="E5FFE5"/>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endParaRPr lang="es-MX" altLang="es-MX"/>
          </a:p>
        </p:txBody>
      </p:sp>
      <p:sp>
        <p:nvSpPr>
          <p:cNvPr id="21512" name="8 CuadroTexto">
            <a:extLst>
              <a:ext uri="{FF2B5EF4-FFF2-40B4-BE49-F238E27FC236}">
                <a16:creationId xmlns:a16="http://schemas.microsoft.com/office/drawing/2014/main" id="{B00173E3-1659-41C4-8119-2EF1B3DFF198}"/>
              </a:ext>
            </a:extLst>
          </p:cNvPr>
          <p:cNvSpPr txBox="1">
            <a:spLocks noChangeArrowheads="1"/>
          </p:cNvSpPr>
          <p:nvPr/>
        </p:nvSpPr>
        <p:spPr bwMode="auto">
          <a:xfrm>
            <a:off x="2597150" y="3160714"/>
            <a:ext cx="1169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Encabezado de la trama</a:t>
            </a:r>
          </a:p>
        </p:txBody>
      </p:sp>
      <p:sp>
        <p:nvSpPr>
          <p:cNvPr id="21513" name="9 Rectángulo">
            <a:extLst>
              <a:ext uri="{FF2B5EF4-FFF2-40B4-BE49-F238E27FC236}">
                <a16:creationId xmlns:a16="http://schemas.microsoft.com/office/drawing/2014/main" id="{D2CF01CB-0FF7-4EE8-9922-94AACE58A365}"/>
              </a:ext>
            </a:extLst>
          </p:cNvPr>
          <p:cNvSpPr>
            <a:spLocks noChangeArrowheads="1"/>
          </p:cNvSpPr>
          <p:nvPr/>
        </p:nvSpPr>
        <p:spPr bwMode="auto">
          <a:xfrm>
            <a:off x="3697288" y="3068638"/>
            <a:ext cx="5903912" cy="792162"/>
          </a:xfrm>
          <a:prstGeom prst="rect">
            <a:avLst/>
          </a:prstGeom>
          <a:solidFill>
            <a:srgbClr val="A6CDF8"/>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1514" name="10 CuadroTexto">
            <a:extLst>
              <a:ext uri="{FF2B5EF4-FFF2-40B4-BE49-F238E27FC236}">
                <a16:creationId xmlns:a16="http://schemas.microsoft.com/office/drawing/2014/main" id="{568C82FC-D55F-4126-99B1-27FB2D5A4C00}"/>
              </a:ext>
            </a:extLst>
          </p:cNvPr>
          <p:cNvSpPr txBox="1">
            <a:spLocks noChangeArrowheads="1"/>
          </p:cNvSpPr>
          <p:nvPr/>
        </p:nvSpPr>
        <p:spPr bwMode="auto">
          <a:xfrm>
            <a:off x="3697288" y="3074989"/>
            <a:ext cx="1168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Paquete (Encabezado IP)</a:t>
            </a:r>
          </a:p>
        </p:txBody>
      </p:sp>
      <p:sp>
        <p:nvSpPr>
          <p:cNvPr id="21515" name="11 Rectángulo">
            <a:extLst>
              <a:ext uri="{FF2B5EF4-FFF2-40B4-BE49-F238E27FC236}">
                <a16:creationId xmlns:a16="http://schemas.microsoft.com/office/drawing/2014/main" id="{A2DF89E3-6854-4CCC-A87C-7CB722E6757F}"/>
              </a:ext>
            </a:extLst>
          </p:cNvPr>
          <p:cNvSpPr>
            <a:spLocks noChangeArrowheads="1"/>
          </p:cNvSpPr>
          <p:nvPr/>
        </p:nvSpPr>
        <p:spPr bwMode="auto">
          <a:xfrm>
            <a:off x="4887913" y="3144838"/>
            <a:ext cx="4572000" cy="647700"/>
          </a:xfrm>
          <a:prstGeom prst="rect">
            <a:avLst/>
          </a:prstGeom>
          <a:solidFill>
            <a:srgbClr val="DDD1A7"/>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1516" name="12 Rectángulo">
            <a:extLst>
              <a:ext uri="{FF2B5EF4-FFF2-40B4-BE49-F238E27FC236}">
                <a16:creationId xmlns:a16="http://schemas.microsoft.com/office/drawing/2014/main" id="{244A0410-E22F-41DF-9E8E-D75E7DD97A24}"/>
              </a:ext>
            </a:extLst>
          </p:cNvPr>
          <p:cNvSpPr>
            <a:spLocks noChangeArrowheads="1"/>
          </p:cNvSpPr>
          <p:nvPr/>
        </p:nvSpPr>
        <p:spPr bwMode="auto">
          <a:xfrm>
            <a:off x="6443664" y="3144838"/>
            <a:ext cx="3024187" cy="647700"/>
          </a:xfrm>
          <a:prstGeom prst="rect">
            <a:avLst/>
          </a:prstGeom>
          <a:solidFill>
            <a:schemeClr val="bg1"/>
          </a:solidFill>
          <a:ln w="19050"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1517" name="13 CuadroTexto">
            <a:extLst>
              <a:ext uri="{FF2B5EF4-FFF2-40B4-BE49-F238E27FC236}">
                <a16:creationId xmlns:a16="http://schemas.microsoft.com/office/drawing/2014/main" id="{1AEBC761-DA65-466A-9888-18168A297B71}"/>
              </a:ext>
            </a:extLst>
          </p:cNvPr>
          <p:cNvSpPr txBox="1">
            <a:spLocks noChangeArrowheads="1"/>
          </p:cNvSpPr>
          <p:nvPr/>
        </p:nvSpPr>
        <p:spPr bwMode="auto">
          <a:xfrm>
            <a:off x="7669214" y="3303589"/>
            <a:ext cx="1169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Datos</a:t>
            </a:r>
          </a:p>
        </p:txBody>
      </p:sp>
      <p:sp>
        <p:nvSpPr>
          <p:cNvPr id="21518" name="14 CuadroTexto">
            <a:extLst>
              <a:ext uri="{FF2B5EF4-FFF2-40B4-BE49-F238E27FC236}">
                <a16:creationId xmlns:a16="http://schemas.microsoft.com/office/drawing/2014/main" id="{2C702A5F-D565-4309-867D-502F56F4A986}"/>
              </a:ext>
            </a:extLst>
          </p:cNvPr>
          <p:cNvSpPr txBox="1">
            <a:spLocks noChangeArrowheads="1"/>
          </p:cNvSpPr>
          <p:nvPr/>
        </p:nvSpPr>
        <p:spPr bwMode="auto">
          <a:xfrm>
            <a:off x="4851400" y="3106739"/>
            <a:ext cx="17653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400">
                <a:solidFill>
                  <a:schemeClr val="tx1"/>
                </a:solidFill>
                <a:latin typeface="Franklin Gothic Book" panose="020B0503020102020204" pitchFamily="34" charset="0"/>
                <a:cs typeface="Times New Roman" panose="02020603050405020304" pitchFamily="18" charset="0"/>
              </a:rPr>
              <a:t>Segmento </a:t>
            </a:r>
          </a:p>
          <a:p>
            <a:pPr eaLnBrk="1" hangingPunct="1"/>
            <a:r>
              <a:rPr lang="es-MX" altLang="es-MX" sz="1400">
                <a:solidFill>
                  <a:schemeClr val="tx1"/>
                </a:solidFill>
                <a:latin typeface="Franklin Gothic Book" panose="020B0503020102020204" pitchFamily="34" charset="0"/>
                <a:cs typeface="Times New Roman" panose="02020603050405020304" pitchFamily="18" charset="0"/>
              </a:rPr>
              <a:t>(por ejemplo, encabezado TCP)</a:t>
            </a:r>
          </a:p>
        </p:txBody>
      </p:sp>
      <p:sp>
        <p:nvSpPr>
          <p:cNvPr id="21519" name="15 Decisión">
            <a:extLst>
              <a:ext uri="{FF2B5EF4-FFF2-40B4-BE49-F238E27FC236}">
                <a16:creationId xmlns:a16="http://schemas.microsoft.com/office/drawing/2014/main" id="{FEF8F4BC-3266-4AF2-B7E8-75547850764C}"/>
              </a:ext>
            </a:extLst>
          </p:cNvPr>
          <p:cNvSpPr>
            <a:spLocks noChangeArrowheads="1"/>
          </p:cNvSpPr>
          <p:nvPr/>
        </p:nvSpPr>
        <p:spPr bwMode="auto">
          <a:xfrm>
            <a:off x="5754689" y="4406901"/>
            <a:ext cx="1862137" cy="1685925"/>
          </a:xfrm>
          <a:prstGeom prst="flowChartDecision">
            <a:avLst/>
          </a:prstGeom>
          <a:solidFill>
            <a:srgbClr val="E6E6E6"/>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Utilizar la </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sentencia de </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la ACL (100 – 199)</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 para verificar</a:t>
            </a:r>
          </a:p>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el paquete</a:t>
            </a:r>
          </a:p>
        </p:txBody>
      </p:sp>
      <p:sp>
        <p:nvSpPr>
          <p:cNvPr id="21520" name="16 Proceso">
            <a:extLst>
              <a:ext uri="{FF2B5EF4-FFF2-40B4-BE49-F238E27FC236}">
                <a16:creationId xmlns:a16="http://schemas.microsoft.com/office/drawing/2014/main" id="{6E7DE6EA-E9B3-4072-8E4B-5BF0000E3A22}"/>
              </a:ext>
            </a:extLst>
          </p:cNvPr>
          <p:cNvSpPr>
            <a:spLocks noChangeArrowheads="1"/>
          </p:cNvSpPr>
          <p:nvPr/>
        </p:nvSpPr>
        <p:spPr bwMode="auto">
          <a:xfrm>
            <a:off x="7681913" y="5718176"/>
            <a:ext cx="1003300" cy="385763"/>
          </a:xfrm>
          <a:prstGeom prst="flowChartProcess">
            <a:avLst/>
          </a:prstGeom>
          <a:solidFill>
            <a:srgbClr val="E6E6E6"/>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Permitir</a:t>
            </a:r>
          </a:p>
        </p:txBody>
      </p:sp>
      <p:sp>
        <p:nvSpPr>
          <p:cNvPr id="21521" name="17 Proceso">
            <a:extLst>
              <a:ext uri="{FF2B5EF4-FFF2-40B4-BE49-F238E27FC236}">
                <a16:creationId xmlns:a16="http://schemas.microsoft.com/office/drawing/2014/main" id="{DB1EF127-435D-4D8A-8567-395696E69E88}"/>
              </a:ext>
            </a:extLst>
          </p:cNvPr>
          <p:cNvSpPr>
            <a:spLocks noChangeArrowheads="1"/>
          </p:cNvSpPr>
          <p:nvPr/>
        </p:nvSpPr>
        <p:spPr bwMode="auto">
          <a:xfrm>
            <a:off x="4673601" y="5735638"/>
            <a:ext cx="1001713" cy="385762"/>
          </a:xfrm>
          <a:prstGeom prst="flowChartProcess">
            <a:avLst/>
          </a:prstGeom>
          <a:solidFill>
            <a:srgbClr val="E6E6E6"/>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400">
                <a:solidFill>
                  <a:schemeClr val="tx1"/>
                </a:solidFill>
                <a:latin typeface="Franklin Gothic Book" panose="020B0503020102020204" pitchFamily="34" charset="0"/>
                <a:cs typeface="Times New Roman" panose="02020603050405020304" pitchFamily="18" charset="0"/>
              </a:rPr>
              <a:t>Denegar</a:t>
            </a:r>
          </a:p>
        </p:txBody>
      </p:sp>
      <p:cxnSp>
        <p:nvCxnSpPr>
          <p:cNvPr id="21522" name="18 Conector angular">
            <a:extLst>
              <a:ext uri="{FF2B5EF4-FFF2-40B4-BE49-F238E27FC236}">
                <a16:creationId xmlns:a16="http://schemas.microsoft.com/office/drawing/2014/main" id="{1060B8A1-BCC8-4DFF-8321-68580FEEF87A}"/>
              </a:ext>
            </a:extLst>
          </p:cNvPr>
          <p:cNvCxnSpPr>
            <a:cxnSpLocks noChangeShapeType="1"/>
          </p:cNvCxnSpPr>
          <p:nvPr/>
        </p:nvCxnSpPr>
        <p:spPr bwMode="auto">
          <a:xfrm>
            <a:off x="3948114" y="3965576"/>
            <a:ext cx="2016125" cy="1547813"/>
          </a:xfrm>
          <a:prstGeom prst="bentConnector3">
            <a:avLst>
              <a:gd name="adj1" fmla="val -634"/>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3" name="19 CuadroTexto">
            <a:extLst>
              <a:ext uri="{FF2B5EF4-FFF2-40B4-BE49-F238E27FC236}">
                <a16:creationId xmlns:a16="http://schemas.microsoft.com/office/drawing/2014/main" id="{669B0F2F-59CF-4647-9A0D-5CCE142E3D14}"/>
              </a:ext>
            </a:extLst>
          </p:cNvPr>
          <p:cNvSpPr txBox="1">
            <a:spLocks noChangeArrowheads="1"/>
          </p:cNvSpPr>
          <p:nvPr/>
        </p:nvSpPr>
        <p:spPr bwMode="auto">
          <a:xfrm>
            <a:off x="3889375" y="5108576"/>
            <a:ext cx="11699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Dirección Origen</a:t>
            </a:r>
          </a:p>
        </p:txBody>
      </p:sp>
      <p:cxnSp>
        <p:nvCxnSpPr>
          <p:cNvPr id="21524" name="20 Conector angular">
            <a:extLst>
              <a:ext uri="{FF2B5EF4-FFF2-40B4-BE49-F238E27FC236}">
                <a16:creationId xmlns:a16="http://schemas.microsoft.com/office/drawing/2014/main" id="{4BCD6489-DCD4-407A-944E-AFCC99960873}"/>
              </a:ext>
            </a:extLst>
          </p:cNvPr>
          <p:cNvCxnSpPr>
            <a:cxnSpLocks noChangeShapeType="1"/>
          </p:cNvCxnSpPr>
          <p:nvPr/>
        </p:nvCxnSpPr>
        <p:spPr bwMode="auto">
          <a:xfrm>
            <a:off x="4254501" y="3963989"/>
            <a:ext cx="1476375" cy="1189037"/>
          </a:xfrm>
          <a:prstGeom prst="bentConnector3">
            <a:avLst>
              <a:gd name="adj1" fmla="val -634"/>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5" name="21 CuadroTexto">
            <a:extLst>
              <a:ext uri="{FF2B5EF4-FFF2-40B4-BE49-F238E27FC236}">
                <a16:creationId xmlns:a16="http://schemas.microsoft.com/office/drawing/2014/main" id="{25DA99C5-882D-4C3C-8155-E6A6D929071E}"/>
              </a:ext>
            </a:extLst>
          </p:cNvPr>
          <p:cNvSpPr txBox="1">
            <a:spLocks noChangeArrowheads="1"/>
          </p:cNvSpPr>
          <p:nvPr/>
        </p:nvSpPr>
        <p:spPr bwMode="auto">
          <a:xfrm>
            <a:off x="4217989" y="4752976"/>
            <a:ext cx="1169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Dirección Destino</a:t>
            </a:r>
          </a:p>
        </p:txBody>
      </p:sp>
      <p:cxnSp>
        <p:nvCxnSpPr>
          <p:cNvPr id="21526" name="22 Conector angular">
            <a:extLst>
              <a:ext uri="{FF2B5EF4-FFF2-40B4-BE49-F238E27FC236}">
                <a16:creationId xmlns:a16="http://schemas.microsoft.com/office/drawing/2014/main" id="{207ACD27-E712-46E2-9B7C-D3CE50A7D8AF}"/>
              </a:ext>
            </a:extLst>
          </p:cNvPr>
          <p:cNvCxnSpPr>
            <a:cxnSpLocks noChangeShapeType="1"/>
          </p:cNvCxnSpPr>
          <p:nvPr/>
        </p:nvCxnSpPr>
        <p:spPr bwMode="auto">
          <a:xfrm>
            <a:off x="4538664" y="3951289"/>
            <a:ext cx="1692275" cy="828675"/>
          </a:xfrm>
          <a:prstGeom prst="bentConnector3">
            <a:avLst>
              <a:gd name="adj1" fmla="val -634"/>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7" name="23 CuadroTexto">
            <a:extLst>
              <a:ext uri="{FF2B5EF4-FFF2-40B4-BE49-F238E27FC236}">
                <a16:creationId xmlns:a16="http://schemas.microsoft.com/office/drawing/2014/main" id="{00FBD32B-9EBD-4B1F-AE87-55503A38684B}"/>
              </a:ext>
            </a:extLst>
          </p:cNvPr>
          <p:cNvSpPr txBox="1">
            <a:spLocks noChangeArrowheads="1"/>
          </p:cNvSpPr>
          <p:nvPr/>
        </p:nvSpPr>
        <p:spPr bwMode="auto">
          <a:xfrm>
            <a:off x="4468814" y="4530726"/>
            <a:ext cx="11699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Protocolo</a:t>
            </a:r>
          </a:p>
        </p:txBody>
      </p:sp>
      <p:sp>
        <p:nvSpPr>
          <p:cNvPr id="21528" name="24 CuadroTexto">
            <a:extLst>
              <a:ext uri="{FF2B5EF4-FFF2-40B4-BE49-F238E27FC236}">
                <a16:creationId xmlns:a16="http://schemas.microsoft.com/office/drawing/2014/main" id="{E5EAB48F-CD79-4333-A1A6-399A30DA8CB6}"/>
              </a:ext>
            </a:extLst>
          </p:cNvPr>
          <p:cNvSpPr txBox="1">
            <a:spLocks noChangeArrowheads="1"/>
          </p:cNvSpPr>
          <p:nvPr/>
        </p:nvSpPr>
        <p:spPr bwMode="auto">
          <a:xfrm>
            <a:off x="5141913" y="4068763"/>
            <a:ext cx="116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Número de Puerto</a:t>
            </a:r>
          </a:p>
        </p:txBody>
      </p:sp>
      <p:cxnSp>
        <p:nvCxnSpPr>
          <p:cNvPr id="21529" name="25 Conector angular">
            <a:extLst>
              <a:ext uri="{FF2B5EF4-FFF2-40B4-BE49-F238E27FC236}">
                <a16:creationId xmlns:a16="http://schemas.microsoft.com/office/drawing/2014/main" id="{C98CB3D2-FF3A-4848-B887-5E181C536A60}"/>
              </a:ext>
            </a:extLst>
          </p:cNvPr>
          <p:cNvCxnSpPr>
            <a:cxnSpLocks noChangeShapeType="1"/>
          </p:cNvCxnSpPr>
          <p:nvPr/>
        </p:nvCxnSpPr>
        <p:spPr bwMode="auto">
          <a:xfrm>
            <a:off x="5186364" y="3960814"/>
            <a:ext cx="1296987" cy="503237"/>
          </a:xfrm>
          <a:prstGeom prst="bentConnector3">
            <a:avLst>
              <a:gd name="adj1" fmla="val -634"/>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659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a:extLst>
              <a:ext uri="{FF2B5EF4-FFF2-40B4-BE49-F238E27FC236}">
                <a16:creationId xmlns:a16="http://schemas.microsoft.com/office/drawing/2014/main" id="{1D2A0DA2-4512-485D-B242-D1938C24641B}"/>
              </a:ext>
            </a:extLst>
          </p:cNvPr>
          <p:cNvSpPr>
            <a:spLocks noGrp="1"/>
          </p:cNvSpPr>
          <p:nvPr>
            <p:ph type="title"/>
          </p:nvPr>
        </p:nvSpPr>
        <p:spPr/>
        <p:txBody>
          <a:bodyPr/>
          <a:lstStyle/>
          <a:p>
            <a:pPr>
              <a:lnSpc>
                <a:spcPct val="150000"/>
              </a:lnSpc>
              <a:spcBef>
                <a:spcPts val="600"/>
              </a:spcBef>
              <a:spcAft>
                <a:spcPts val="600"/>
              </a:spcAft>
            </a:pPr>
            <a:r>
              <a:rPr lang="es-MX" altLang="es-MX" b="1" dirty="0"/>
              <a:t>Pauta de configuración de </a:t>
            </a:r>
            <a:r>
              <a:rPr lang="es-MX" altLang="es-MX" b="1" dirty="0" err="1"/>
              <a:t>ACLs</a:t>
            </a:r>
            <a:endParaRPr lang="es-MX" altLang="es-MX" b="1" dirty="0"/>
          </a:p>
        </p:txBody>
      </p:sp>
      <p:sp>
        <p:nvSpPr>
          <p:cNvPr id="22531" name="2 Marcador de contenido">
            <a:extLst>
              <a:ext uri="{FF2B5EF4-FFF2-40B4-BE49-F238E27FC236}">
                <a16:creationId xmlns:a16="http://schemas.microsoft.com/office/drawing/2014/main" id="{AD9B7414-1415-40A2-B70E-38F9CD28573B}"/>
              </a:ext>
            </a:extLst>
          </p:cNvPr>
          <p:cNvSpPr>
            <a:spLocks noGrp="1"/>
          </p:cNvSpPr>
          <p:nvPr>
            <p:ph idx="1"/>
          </p:nvPr>
        </p:nvSpPr>
        <p:spPr/>
        <p:txBody>
          <a:bodyPr>
            <a:normAutofit/>
          </a:bodyPr>
          <a:lstStyle/>
          <a:p>
            <a:pPr>
              <a:lnSpc>
                <a:spcPct val="150000"/>
              </a:lnSpc>
              <a:spcBef>
                <a:spcPts val="1200"/>
              </a:spcBef>
              <a:spcAft>
                <a:spcPts val="600"/>
              </a:spcAft>
              <a:buFont typeface="Wingdings" panose="05000000000000000000" pitchFamily="2" charset="2"/>
              <a:buChar char="§"/>
            </a:pPr>
            <a:r>
              <a:rPr lang="es-MX" altLang="es-MX" sz="2000" dirty="0"/>
              <a:t>El orden de las sentencias de una ACL controla la verificación, por lo que sentencias más específicas deben ir al inicio de la lista.</a:t>
            </a:r>
          </a:p>
          <a:p>
            <a:pPr>
              <a:lnSpc>
                <a:spcPct val="150000"/>
              </a:lnSpc>
              <a:spcBef>
                <a:spcPts val="600"/>
              </a:spcBef>
              <a:spcAft>
                <a:spcPts val="600"/>
              </a:spcAft>
              <a:buFont typeface="Wingdings" panose="05000000000000000000" pitchFamily="2" charset="2"/>
              <a:buChar char="§"/>
            </a:pPr>
            <a:r>
              <a:rPr lang="es-ES" altLang="es-MX" sz="2000" dirty="0"/>
              <a:t>Primero se examina la condición de concordancia. El permiso o rechazo se examina sólo si la concordancia es cierta.</a:t>
            </a:r>
          </a:p>
          <a:p>
            <a:pPr>
              <a:lnSpc>
                <a:spcPct val="150000"/>
              </a:lnSpc>
              <a:spcBef>
                <a:spcPts val="600"/>
              </a:spcBef>
              <a:spcAft>
                <a:spcPts val="600"/>
              </a:spcAft>
              <a:buFont typeface="Wingdings" panose="05000000000000000000" pitchFamily="2" charset="2"/>
              <a:buChar char="§"/>
            </a:pPr>
            <a:r>
              <a:rPr lang="es-MX" altLang="es-MX" sz="2000" dirty="0"/>
              <a:t>La última prueba de una ACL es siempre una sentencia implícita que deniega todo lo demás, así que cada lista necesita al menos una sentencia que permita tráfico.</a:t>
            </a:r>
          </a:p>
          <a:p>
            <a:pPr>
              <a:lnSpc>
                <a:spcPct val="150000"/>
              </a:lnSpc>
              <a:spcBef>
                <a:spcPts val="600"/>
              </a:spcBef>
              <a:spcAft>
                <a:spcPts val="600"/>
              </a:spcAft>
              <a:buFont typeface="Wingdings" panose="05000000000000000000" pitchFamily="2" charset="2"/>
              <a:buChar char="§"/>
            </a:pPr>
            <a:r>
              <a:rPr lang="es-ES" altLang="es-MX" sz="2000" dirty="0"/>
              <a:t>Hay un </a:t>
            </a:r>
            <a:r>
              <a:rPr lang="es-ES" altLang="es-MX" sz="2000" b="1" i="1" dirty="0" err="1"/>
              <a:t>deny</a:t>
            </a:r>
            <a:r>
              <a:rPr lang="es-ES" altLang="es-MX" sz="2000" b="1" i="1" dirty="0"/>
              <a:t> </a:t>
            </a:r>
            <a:r>
              <a:rPr lang="es-ES" altLang="es-MX" sz="2000" b="1" i="1" dirty="0" err="1"/>
              <a:t>any</a:t>
            </a:r>
            <a:r>
              <a:rPr lang="es-ES" altLang="es-MX" sz="2000" b="1" i="1" dirty="0"/>
              <a:t> </a:t>
            </a:r>
            <a:r>
              <a:rPr lang="es-ES" altLang="es-MX" sz="2000" dirty="0"/>
              <a:t>(denegar cualquiera) implícito al final de todas las listas de acceso. Esto no aparece en la lista de configuración.</a:t>
            </a:r>
          </a:p>
          <a:p>
            <a:pPr>
              <a:lnSpc>
                <a:spcPct val="150000"/>
              </a:lnSpc>
              <a:spcBef>
                <a:spcPts val="600"/>
              </a:spcBef>
              <a:spcAft>
                <a:spcPts val="600"/>
              </a:spcAft>
              <a:buNone/>
            </a:pPr>
            <a:endParaRPr lang="es-MX" altLang="es-MX" sz="2000" dirty="0"/>
          </a:p>
        </p:txBody>
      </p:sp>
      <p:sp>
        <p:nvSpPr>
          <p:cNvPr id="2" name="Marcador de número de diapositiva 1">
            <a:extLst>
              <a:ext uri="{FF2B5EF4-FFF2-40B4-BE49-F238E27FC236}">
                <a16:creationId xmlns:a16="http://schemas.microsoft.com/office/drawing/2014/main" id="{B64527B4-D4F5-4ED9-8F1A-8344D9649E69}"/>
              </a:ext>
            </a:extLst>
          </p:cNvPr>
          <p:cNvSpPr>
            <a:spLocks noGrp="1"/>
          </p:cNvSpPr>
          <p:nvPr>
            <p:ph type="sldNum" sz="quarter" idx="12"/>
          </p:nvPr>
        </p:nvSpPr>
        <p:spPr/>
        <p:txBody>
          <a:bodyPr/>
          <a:lstStyle/>
          <a:p>
            <a:fld id="{F44D3E0F-D1D4-4C69-BA54-437851382511}" type="slidenum">
              <a:rPr lang="es-MX" smtClean="0"/>
              <a:t>21</a:t>
            </a:fld>
            <a:endParaRPr lang="es-MX"/>
          </a:p>
        </p:txBody>
      </p:sp>
    </p:spTree>
    <p:extLst>
      <p:ext uri="{BB962C8B-B14F-4D97-AF65-F5344CB8AC3E}">
        <p14:creationId xmlns:p14="http://schemas.microsoft.com/office/powerpoint/2010/main" val="3658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a:extLst>
              <a:ext uri="{FF2B5EF4-FFF2-40B4-BE49-F238E27FC236}">
                <a16:creationId xmlns:a16="http://schemas.microsoft.com/office/drawing/2014/main" id="{D43C956D-EF0E-4916-86F2-1229C578C95B}"/>
              </a:ext>
            </a:extLst>
          </p:cNvPr>
          <p:cNvSpPr>
            <a:spLocks noGrp="1"/>
          </p:cNvSpPr>
          <p:nvPr>
            <p:ph type="title"/>
          </p:nvPr>
        </p:nvSpPr>
        <p:spPr/>
        <p:txBody>
          <a:bodyPr/>
          <a:lstStyle/>
          <a:p>
            <a:r>
              <a:rPr lang="es-MX" altLang="es-MX"/>
              <a:t>Verificación de Paquetes con ACLs</a:t>
            </a:r>
          </a:p>
        </p:txBody>
      </p:sp>
      <p:sp>
        <p:nvSpPr>
          <p:cNvPr id="23555" name="2 Marcador de contenido">
            <a:extLst>
              <a:ext uri="{FF2B5EF4-FFF2-40B4-BE49-F238E27FC236}">
                <a16:creationId xmlns:a16="http://schemas.microsoft.com/office/drawing/2014/main" id="{CAB042CA-AF0C-4A03-BBC0-BCF44C5833B3}"/>
              </a:ext>
            </a:extLst>
          </p:cNvPr>
          <p:cNvSpPr>
            <a:spLocks noGrp="1"/>
          </p:cNvSpPr>
          <p:nvPr>
            <p:ph idx="1"/>
          </p:nvPr>
        </p:nvSpPr>
        <p:spPr/>
        <p:txBody>
          <a:bodyPr>
            <a:normAutofit fontScale="92500"/>
          </a:bodyPr>
          <a:lstStyle/>
          <a:p>
            <a:pPr>
              <a:lnSpc>
                <a:spcPct val="150000"/>
              </a:lnSpc>
              <a:spcBef>
                <a:spcPts val="600"/>
              </a:spcBef>
              <a:spcAft>
                <a:spcPts val="600"/>
              </a:spcAft>
              <a:buFont typeface="Wingdings" panose="05000000000000000000" pitchFamily="2" charset="2"/>
              <a:buChar char="§"/>
            </a:pPr>
            <a:r>
              <a:rPr lang="es-MX" altLang="es-MX" sz="1800" dirty="0"/>
              <a:t>Una ACL puede filtrar tráfico que pasa a través del </a:t>
            </a:r>
            <a:r>
              <a:rPr lang="es-MX" altLang="es-MX" sz="1800" dirty="0" err="1"/>
              <a:t>router</a:t>
            </a:r>
            <a:r>
              <a:rPr lang="es-MX" altLang="es-MX" sz="1800" dirty="0"/>
              <a:t>, o tráfico hacia y desde el </a:t>
            </a:r>
            <a:r>
              <a:rPr lang="es-MX" altLang="es-MX" sz="1800" dirty="0" err="1"/>
              <a:t>router</a:t>
            </a:r>
            <a:r>
              <a:rPr lang="es-MX" altLang="es-MX" sz="1800" dirty="0"/>
              <a:t>, dependiendo de cómo sea aplicada.</a:t>
            </a:r>
          </a:p>
          <a:p>
            <a:pPr>
              <a:lnSpc>
                <a:spcPct val="150000"/>
              </a:lnSpc>
              <a:spcBef>
                <a:spcPts val="600"/>
              </a:spcBef>
              <a:spcAft>
                <a:spcPts val="600"/>
              </a:spcAft>
              <a:buFont typeface="Wingdings" panose="05000000000000000000" pitchFamily="2" charset="2"/>
              <a:buChar char="§"/>
            </a:pPr>
            <a:r>
              <a:rPr lang="es-MX" altLang="es-MX" sz="1800" dirty="0"/>
              <a:t>Las </a:t>
            </a:r>
            <a:r>
              <a:rPr lang="es-MX" altLang="es-MX" sz="1800" dirty="0" err="1"/>
              <a:t>ACLs</a:t>
            </a:r>
            <a:r>
              <a:rPr lang="es-MX" altLang="es-MX" sz="1800" dirty="0"/>
              <a:t> son creadas globalmente y luego aplicadas a las interfaces para control de tráfico de entrada y de salida.</a:t>
            </a:r>
          </a:p>
          <a:p>
            <a:pPr>
              <a:lnSpc>
                <a:spcPct val="150000"/>
              </a:lnSpc>
              <a:spcBef>
                <a:spcPts val="600"/>
              </a:spcBef>
              <a:spcAft>
                <a:spcPts val="600"/>
              </a:spcAft>
              <a:buFont typeface="Wingdings" panose="05000000000000000000" pitchFamily="2" charset="2"/>
              <a:buChar char="§"/>
            </a:pPr>
            <a:r>
              <a:rPr lang="es-ES" altLang="es-MX" sz="1800" dirty="0"/>
              <a:t>Utilice la referencia de la interfaz entrante y saliente como si estuviera mirando el puerto desde el interior del </a:t>
            </a:r>
            <a:r>
              <a:rPr lang="es-ES" altLang="es-MX" sz="1800" i="1" dirty="0" err="1"/>
              <a:t>router</a:t>
            </a:r>
            <a:r>
              <a:rPr lang="es-ES" altLang="es-MX" sz="1800" dirty="0"/>
              <a:t>.</a:t>
            </a:r>
            <a:endParaRPr lang="es-MX" altLang="es-MX" sz="1800" dirty="0"/>
          </a:p>
          <a:p>
            <a:pPr>
              <a:lnSpc>
                <a:spcPct val="150000"/>
              </a:lnSpc>
              <a:spcBef>
                <a:spcPts val="600"/>
              </a:spcBef>
              <a:spcAft>
                <a:spcPts val="600"/>
              </a:spcAft>
              <a:buFont typeface="Wingdings" panose="05000000000000000000" pitchFamily="2" charset="2"/>
              <a:buChar char="§"/>
            </a:pPr>
            <a:r>
              <a:rPr lang="es-ES" altLang="es-MX" sz="1800" dirty="0"/>
              <a:t>Cuando se configuren </a:t>
            </a:r>
            <a:r>
              <a:rPr lang="es-ES" altLang="es-MX" sz="1800" dirty="0" err="1"/>
              <a:t>ACLs</a:t>
            </a:r>
            <a:r>
              <a:rPr lang="es-ES" altLang="es-MX" sz="1800" dirty="0"/>
              <a:t> en la red:</a:t>
            </a:r>
          </a:p>
          <a:p>
            <a:pPr lvl="1">
              <a:lnSpc>
                <a:spcPct val="150000"/>
              </a:lnSpc>
              <a:spcBef>
                <a:spcPts val="600"/>
              </a:spcBef>
              <a:spcAft>
                <a:spcPts val="600"/>
              </a:spcAft>
            </a:pPr>
            <a:r>
              <a:rPr lang="es-ES" altLang="es-MX" sz="1800" b="1" dirty="0">
                <a:solidFill>
                  <a:srgbClr val="C00000"/>
                </a:solidFill>
              </a:rPr>
              <a:t>Ubique las </a:t>
            </a:r>
            <a:r>
              <a:rPr lang="es-ES" altLang="es-MX" sz="1800" b="1" dirty="0" err="1">
                <a:solidFill>
                  <a:srgbClr val="C00000"/>
                </a:solidFill>
              </a:rPr>
              <a:t>ACLs</a:t>
            </a:r>
            <a:r>
              <a:rPr lang="es-ES" altLang="es-MX" sz="1800" b="1" dirty="0">
                <a:solidFill>
                  <a:srgbClr val="C00000"/>
                </a:solidFill>
              </a:rPr>
              <a:t> extendidas cerca del origen.</a:t>
            </a:r>
          </a:p>
          <a:p>
            <a:pPr lvl="1">
              <a:lnSpc>
                <a:spcPct val="150000"/>
              </a:lnSpc>
              <a:spcBef>
                <a:spcPts val="600"/>
              </a:spcBef>
              <a:spcAft>
                <a:spcPts val="600"/>
              </a:spcAft>
            </a:pPr>
            <a:r>
              <a:rPr lang="es-ES" altLang="es-MX" sz="1800" b="1" dirty="0">
                <a:solidFill>
                  <a:srgbClr val="C00000"/>
                </a:solidFill>
              </a:rPr>
              <a:t>Ubique las </a:t>
            </a:r>
            <a:r>
              <a:rPr lang="es-ES" altLang="es-MX" sz="1800" b="1" dirty="0" err="1">
                <a:solidFill>
                  <a:srgbClr val="C00000"/>
                </a:solidFill>
              </a:rPr>
              <a:t>ACLs</a:t>
            </a:r>
            <a:r>
              <a:rPr lang="es-ES" altLang="es-MX" sz="1800" b="1" dirty="0">
                <a:solidFill>
                  <a:srgbClr val="C00000"/>
                </a:solidFill>
              </a:rPr>
              <a:t> estándares cerca del destino.</a:t>
            </a:r>
          </a:p>
          <a:p>
            <a:pPr>
              <a:lnSpc>
                <a:spcPct val="150000"/>
              </a:lnSpc>
              <a:spcBef>
                <a:spcPts val="600"/>
              </a:spcBef>
              <a:spcAft>
                <a:spcPts val="600"/>
              </a:spcAft>
            </a:pPr>
            <a:endParaRPr lang="es-ES" altLang="es-MX" sz="2400" dirty="0"/>
          </a:p>
        </p:txBody>
      </p:sp>
      <p:sp>
        <p:nvSpPr>
          <p:cNvPr id="2" name="Marcador de número de diapositiva 1">
            <a:extLst>
              <a:ext uri="{FF2B5EF4-FFF2-40B4-BE49-F238E27FC236}">
                <a16:creationId xmlns:a16="http://schemas.microsoft.com/office/drawing/2014/main" id="{6790AC62-356F-45D9-961F-8F7748D915B5}"/>
              </a:ext>
            </a:extLst>
          </p:cNvPr>
          <p:cNvSpPr>
            <a:spLocks noGrp="1"/>
          </p:cNvSpPr>
          <p:nvPr>
            <p:ph type="sldNum" sz="quarter" idx="12"/>
          </p:nvPr>
        </p:nvSpPr>
        <p:spPr/>
        <p:txBody>
          <a:bodyPr/>
          <a:lstStyle/>
          <a:p>
            <a:fld id="{F44D3E0F-D1D4-4C69-BA54-437851382511}" type="slidenum">
              <a:rPr lang="es-MX" smtClean="0"/>
              <a:t>22</a:t>
            </a:fld>
            <a:endParaRPr lang="es-MX"/>
          </a:p>
        </p:txBody>
      </p:sp>
    </p:spTree>
    <p:extLst>
      <p:ext uri="{BB962C8B-B14F-4D97-AF65-F5344CB8AC3E}">
        <p14:creationId xmlns:p14="http://schemas.microsoft.com/office/powerpoint/2010/main" val="271004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CD29CB2-1E2C-4D7D-86C8-A757C844D024}"/>
              </a:ext>
            </a:extLst>
          </p:cNvPr>
          <p:cNvSpPr>
            <a:spLocks noGrp="1"/>
          </p:cNvSpPr>
          <p:nvPr>
            <p:ph type="title"/>
          </p:nvPr>
        </p:nvSpPr>
        <p:spPr/>
        <p:txBody>
          <a:bodyPr/>
          <a:lstStyle/>
          <a:p>
            <a:r>
              <a:rPr lang="es-ES" b="1" dirty="0"/>
              <a:t>Aplicación de las </a:t>
            </a:r>
            <a:r>
              <a:rPr lang="es-ES" b="1" dirty="0" err="1"/>
              <a:t>ACLs</a:t>
            </a:r>
            <a:r>
              <a:rPr lang="es-ES" b="1" dirty="0"/>
              <a:t> a las interfaces. Sentencias {in | </a:t>
            </a:r>
            <a:r>
              <a:rPr lang="es-ES" b="1" dirty="0" err="1"/>
              <a:t>out</a:t>
            </a:r>
            <a:r>
              <a:rPr lang="es-ES" b="1" dirty="0"/>
              <a:t>}.</a:t>
            </a:r>
            <a:br>
              <a:rPr lang="es-ES" b="1" dirty="0"/>
            </a:br>
            <a:endParaRPr lang="es-MX" dirty="0"/>
          </a:p>
        </p:txBody>
      </p:sp>
      <p:sp>
        <p:nvSpPr>
          <p:cNvPr id="5124" name="Rectangle 3">
            <a:extLst>
              <a:ext uri="{FF2B5EF4-FFF2-40B4-BE49-F238E27FC236}">
                <a16:creationId xmlns:a16="http://schemas.microsoft.com/office/drawing/2014/main" id="{A163301C-A811-4FF6-B78A-09D2DBAEA13B}"/>
              </a:ext>
            </a:extLst>
          </p:cNvPr>
          <p:cNvSpPr>
            <a:spLocks noGrp="1" noChangeArrowheads="1"/>
          </p:cNvSpPr>
          <p:nvPr>
            <p:ph type="body" idx="1"/>
          </p:nvPr>
        </p:nvSpPr>
        <p:spPr/>
        <p:txBody>
          <a:bodyPr>
            <a:normAutofit/>
          </a:bodyPr>
          <a:lstStyle/>
          <a:p>
            <a:pPr>
              <a:lnSpc>
                <a:spcPct val="110000"/>
              </a:lnSpc>
              <a:spcBef>
                <a:spcPts val="600"/>
              </a:spcBef>
              <a:spcAft>
                <a:spcPts val="600"/>
              </a:spcAft>
              <a:buNone/>
              <a:defRPr/>
            </a:pPr>
            <a:endParaRPr lang="es-ES" dirty="0">
              <a:solidFill>
                <a:schemeClr val="tx1"/>
              </a:solidFill>
            </a:endParaRPr>
          </a:p>
        </p:txBody>
      </p:sp>
      <p:sp>
        <p:nvSpPr>
          <p:cNvPr id="2" name="Marcador de número de diapositiva 1">
            <a:extLst>
              <a:ext uri="{FF2B5EF4-FFF2-40B4-BE49-F238E27FC236}">
                <a16:creationId xmlns:a16="http://schemas.microsoft.com/office/drawing/2014/main" id="{A107B89B-5EEB-4FBF-81B7-057C2FB7E224}"/>
              </a:ext>
            </a:extLst>
          </p:cNvPr>
          <p:cNvSpPr>
            <a:spLocks noGrp="1"/>
          </p:cNvSpPr>
          <p:nvPr>
            <p:ph type="sldNum" sz="quarter" idx="12"/>
          </p:nvPr>
        </p:nvSpPr>
        <p:spPr/>
        <p:txBody>
          <a:bodyPr/>
          <a:lstStyle/>
          <a:p>
            <a:fld id="{F44D3E0F-D1D4-4C69-BA54-437851382511}" type="slidenum">
              <a:rPr lang="es-MX" smtClean="0"/>
              <a:t>23</a:t>
            </a:fld>
            <a:endParaRPr lang="es-MX"/>
          </a:p>
        </p:txBody>
      </p:sp>
    </p:spTree>
    <p:extLst>
      <p:ext uri="{BB962C8B-B14F-4D97-AF65-F5344CB8AC3E}">
        <p14:creationId xmlns:p14="http://schemas.microsoft.com/office/powerpoint/2010/main" val="117730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Rectángulo">
            <a:extLst>
              <a:ext uri="{FF2B5EF4-FFF2-40B4-BE49-F238E27FC236}">
                <a16:creationId xmlns:a16="http://schemas.microsoft.com/office/drawing/2014/main" id="{46D64D44-309E-45C6-AEED-5BC69CCCC898}"/>
              </a:ext>
            </a:extLst>
          </p:cNvPr>
          <p:cNvSpPr>
            <a:spLocks noChangeArrowheads="1"/>
          </p:cNvSpPr>
          <p:nvPr/>
        </p:nvSpPr>
        <p:spPr bwMode="auto">
          <a:xfrm>
            <a:off x="5929314" y="4025900"/>
            <a:ext cx="60325" cy="273050"/>
          </a:xfrm>
          <a:prstGeom prst="rect">
            <a:avLst/>
          </a:prstGeom>
          <a:solidFill>
            <a:schemeClr val="accent1"/>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25603" name="1 Título">
            <a:extLst>
              <a:ext uri="{FF2B5EF4-FFF2-40B4-BE49-F238E27FC236}">
                <a16:creationId xmlns:a16="http://schemas.microsoft.com/office/drawing/2014/main" id="{49118BCC-A48C-44F1-BB65-2F6F3108CD31}"/>
              </a:ext>
            </a:extLst>
          </p:cNvPr>
          <p:cNvSpPr>
            <a:spLocks noGrp="1"/>
          </p:cNvSpPr>
          <p:nvPr>
            <p:ph type="title"/>
          </p:nvPr>
        </p:nvSpPr>
        <p:spPr/>
        <p:txBody>
          <a:bodyPr/>
          <a:lstStyle/>
          <a:p>
            <a:r>
              <a:rPr lang="es-MX" altLang="es-MX" dirty="0"/>
              <a:t>Aplicación de las </a:t>
            </a:r>
            <a:r>
              <a:rPr lang="es-MX" altLang="es-MX" dirty="0" err="1"/>
              <a:t>ACLs</a:t>
            </a:r>
            <a:r>
              <a:rPr lang="es-MX" altLang="es-MX" dirty="0"/>
              <a:t> a las interfaces. Sentencias {in | </a:t>
            </a:r>
            <a:r>
              <a:rPr lang="es-MX" altLang="es-MX" dirty="0" err="1"/>
              <a:t>out</a:t>
            </a:r>
            <a:r>
              <a:rPr lang="es-MX" altLang="es-MX" dirty="0"/>
              <a:t>}</a:t>
            </a:r>
          </a:p>
        </p:txBody>
      </p:sp>
      <p:sp>
        <p:nvSpPr>
          <p:cNvPr id="3" name="2 Marcador de contenido">
            <a:extLst>
              <a:ext uri="{FF2B5EF4-FFF2-40B4-BE49-F238E27FC236}">
                <a16:creationId xmlns:a16="http://schemas.microsoft.com/office/drawing/2014/main" id="{45F87B18-911C-4EA0-8121-02ED5FBC42F9}"/>
              </a:ext>
            </a:extLst>
          </p:cNvPr>
          <p:cNvSpPr>
            <a:spLocks noGrp="1"/>
          </p:cNvSpPr>
          <p:nvPr>
            <p:ph idx="1"/>
          </p:nvPr>
        </p:nvSpPr>
        <p:spPr/>
        <p:txBody>
          <a:bodyPr>
            <a:normAutofit/>
          </a:bodyPr>
          <a:lstStyle/>
          <a:p>
            <a:pPr marL="0" indent="0">
              <a:lnSpc>
                <a:spcPct val="150000"/>
              </a:lnSpc>
              <a:spcBef>
                <a:spcPts val="1200"/>
              </a:spcBef>
              <a:spcAft>
                <a:spcPts val="600"/>
              </a:spcAft>
              <a:buNone/>
              <a:defRPr/>
            </a:pPr>
            <a:r>
              <a:rPr lang="es-MX" sz="2400" dirty="0"/>
              <a:t>Las </a:t>
            </a:r>
            <a:r>
              <a:rPr lang="es-MX" sz="2400" dirty="0" err="1"/>
              <a:t>ACLs</a:t>
            </a:r>
            <a:r>
              <a:rPr lang="es-MX" sz="2400" dirty="0"/>
              <a:t> operan en dos formas:</a:t>
            </a:r>
          </a:p>
          <a:p>
            <a:pPr>
              <a:lnSpc>
                <a:spcPct val="150000"/>
              </a:lnSpc>
              <a:spcBef>
                <a:spcPts val="1200"/>
              </a:spcBef>
              <a:spcAft>
                <a:spcPts val="600"/>
              </a:spcAft>
              <a:defRPr/>
            </a:pPr>
            <a:r>
              <a:rPr lang="es-MX" sz="2400" b="1" dirty="0" err="1">
                <a:solidFill>
                  <a:srgbClr val="C00000"/>
                </a:solidFill>
              </a:rPr>
              <a:t>ACLs</a:t>
            </a:r>
            <a:r>
              <a:rPr lang="es-MX" sz="2400" b="1" dirty="0">
                <a:solidFill>
                  <a:srgbClr val="C00000"/>
                </a:solidFill>
              </a:rPr>
              <a:t> de Entrada. </a:t>
            </a:r>
            <a:r>
              <a:rPr lang="es-MX" sz="2400" dirty="0"/>
              <a:t>Los paquetes entrantes son procesados antes de ser enrutados hacia una interfaz de salida.</a:t>
            </a:r>
          </a:p>
        </p:txBody>
      </p:sp>
      <p:sp>
        <p:nvSpPr>
          <p:cNvPr id="2" name="Marcador de número de diapositiva 1">
            <a:extLst>
              <a:ext uri="{FF2B5EF4-FFF2-40B4-BE49-F238E27FC236}">
                <a16:creationId xmlns:a16="http://schemas.microsoft.com/office/drawing/2014/main" id="{421D2F95-1881-4371-9278-DB6018E30751}"/>
              </a:ext>
            </a:extLst>
          </p:cNvPr>
          <p:cNvSpPr>
            <a:spLocks noGrp="1"/>
          </p:cNvSpPr>
          <p:nvPr>
            <p:ph type="sldNum" sz="quarter" idx="12"/>
          </p:nvPr>
        </p:nvSpPr>
        <p:spPr/>
        <p:txBody>
          <a:bodyPr/>
          <a:lstStyle/>
          <a:p>
            <a:fld id="{F44D3E0F-D1D4-4C69-BA54-437851382511}" type="slidenum">
              <a:rPr lang="es-MX" smtClean="0"/>
              <a:t>24</a:t>
            </a:fld>
            <a:endParaRPr lang="es-MX"/>
          </a:p>
        </p:txBody>
      </p:sp>
      <p:cxnSp>
        <p:nvCxnSpPr>
          <p:cNvPr id="7" name="6 Conector recto">
            <a:extLst>
              <a:ext uri="{FF2B5EF4-FFF2-40B4-BE49-F238E27FC236}">
                <a16:creationId xmlns:a16="http://schemas.microsoft.com/office/drawing/2014/main" id="{456D0CF0-BF5B-4134-8261-9E7FCE00C3BA}"/>
              </a:ext>
            </a:extLst>
          </p:cNvPr>
          <p:cNvCxnSpPr/>
          <p:nvPr/>
        </p:nvCxnSpPr>
        <p:spPr bwMode="auto">
          <a:xfrm flipV="1">
            <a:off x="4957763" y="4392613"/>
            <a:ext cx="3060700" cy="0"/>
          </a:xfrm>
          <a:prstGeom prst="line">
            <a:avLst/>
          </a:prstGeom>
          <a:solidFill>
            <a:schemeClr val="accent1"/>
          </a:solidFill>
          <a:ln w="28575" cap="flat" cmpd="sng" algn="ctr">
            <a:solidFill>
              <a:schemeClr val="bg2">
                <a:lumMod val="75000"/>
              </a:schemeClr>
            </a:solidFill>
            <a:prstDash val="solid"/>
            <a:round/>
            <a:headEnd type="none" w="med" len="med"/>
            <a:tailEnd type="none" w="med" len="med"/>
          </a:ln>
          <a:effectLst/>
        </p:spPr>
      </p:cxnSp>
      <p:pic>
        <p:nvPicPr>
          <p:cNvPr id="25607" name="4 Imagen" descr="RouterGenericB.gif">
            <a:extLst>
              <a:ext uri="{FF2B5EF4-FFF2-40B4-BE49-F238E27FC236}">
                <a16:creationId xmlns:a16="http://schemas.microsoft.com/office/drawing/2014/main" id="{CA5EC46D-64B6-45D1-AB83-759BF21CDE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588" y="4144964"/>
            <a:ext cx="781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2 Marcador de contenido">
            <a:extLst>
              <a:ext uri="{FF2B5EF4-FFF2-40B4-BE49-F238E27FC236}">
                <a16:creationId xmlns:a16="http://schemas.microsoft.com/office/drawing/2014/main" id="{45182332-1516-4A92-A408-87D6DB0CC4A4}"/>
              </a:ext>
            </a:extLst>
          </p:cNvPr>
          <p:cNvSpPr txBox="1">
            <a:spLocks/>
          </p:cNvSpPr>
          <p:nvPr/>
        </p:nvSpPr>
        <p:spPr bwMode="auto">
          <a:xfrm>
            <a:off x="5619750" y="4337050"/>
            <a:ext cx="673100" cy="30480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9" name="2 Marcador de contenido">
            <a:extLst>
              <a:ext uri="{FF2B5EF4-FFF2-40B4-BE49-F238E27FC236}">
                <a16:creationId xmlns:a16="http://schemas.microsoft.com/office/drawing/2014/main" id="{FB9B2CD4-22F7-423C-9C3B-1FB48471C086}"/>
              </a:ext>
            </a:extLst>
          </p:cNvPr>
          <p:cNvSpPr txBox="1">
            <a:spLocks/>
          </p:cNvSpPr>
          <p:nvPr/>
        </p:nvSpPr>
        <p:spPr bwMode="auto">
          <a:xfrm>
            <a:off x="6680201" y="4337051"/>
            <a:ext cx="671513" cy="303213"/>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E1</a:t>
            </a:r>
          </a:p>
        </p:txBody>
      </p:sp>
      <p:sp>
        <p:nvSpPr>
          <p:cNvPr id="12" name="11 Flecha derecha">
            <a:extLst>
              <a:ext uri="{FF2B5EF4-FFF2-40B4-BE49-F238E27FC236}">
                <a16:creationId xmlns:a16="http://schemas.microsoft.com/office/drawing/2014/main" id="{35D7990E-FF7C-4472-B509-9C888516A79C}"/>
              </a:ext>
            </a:extLst>
          </p:cNvPr>
          <p:cNvSpPr>
            <a:spLocks noChangeArrowheads="1"/>
          </p:cNvSpPr>
          <p:nvPr/>
        </p:nvSpPr>
        <p:spPr bwMode="auto">
          <a:xfrm>
            <a:off x="3784601" y="4105276"/>
            <a:ext cx="619125" cy="131763"/>
          </a:xfrm>
          <a:prstGeom prst="rightArrow">
            <a:avLst>
              <a:gd name="adj1" fmla="val 49463"/>
              <a:gd name="adj2" fmla="val 69938"/>
            </a:avLst>
          </a:prstGeom>
          <a:solidFill>
            <a:srgbClr val="00206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13" name="29 CuadroTexto">
            <a:extLst>
              <a:ext uri="{FF2B5EF4-FFF2-40B4-BE49-F238E27FC236}">
                <a16:creationId xmlns:a16="http://schemas.microsoft.com/office/drawing/2014/main" id="{7C66816D-DB47-4171-A981-422DFD3CC0A0}"/>
              </a:ext>
            </a:extLst>
          </p:cNvPr>
          <p:cNvSpPr txBox="1">
            <a:spLocks noChangeArrowheads="1"/>
          </p:cNvSpPr>
          <p:nvPr/>
        </p:nvSpPr>
        <p:spPr bwMode="auto">
          <a:xfrm>
            <a:off x="2897982" y="4855732"/>
            <a:ext cx="2392362" cy="825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deny</a:t>
            </a:r>
            <a:r>
              <a:rPr lang="es-MX" altLang="es-MX" sz="1000" dirty="0">
                <a:solidFill>
                  <a:schemeClr val="tx1"/>
                </a:solidFill>
                <a:latin typeface="Courier New" panose="02070309020205020404" pitchFamily="49" charset="0"/>
                <a:cs typeface="Courier New" panose="02070309020205020404" pitchFamily="49" charset="0"/>
              </a:rPr>
              <a:t> 192.168.10.1</a:t>
            </a:r>
          </a:p>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deny</a:t>
            </a:r>
            <a:r>
              <a:rPr lang="es-MX" altLang="es-MX" sz="1000" dirty="0">
                <a:solidFill>
                  <a:schemeClr val="tx1"/>
                </a:solidFill>
                <a:latin typeface="Courier New" panose="02070309020205020404" pitchFamily="49" charset="0"/>
                <a:cs typeface="Courier New" panose="02070309020205020404" pitchFamily="49" charset="0"/>
              </a:rPr>
              <a:t> 192.168.30.0 0.0.0.255</a:t>
            </a:r>
          </a:p>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permit</a:t>
            </a:r>
            <a:r>
              <a:rPr lang="es-MX" altLang="es-MX" sz="1000" dirty="0">
                <a:solidFill>
                  <a:schemeClr val="tx1"/>
                </a:solidFill>
                <a:latin typeface="Courier New" panose="02070309020205020404" pitchFamily="49" charset="0"/>
                <a:cs typeface="Courier New" panose="02070309020205020404" pitchFamily="49" charset="0"/>
              </a:rPr>
              <a:t> 192.168.5.0 0.0.0.255</a:t>
            </a:r>
          </a:p>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permit</a:t>
            </a:r>
            <a:r>
              <a:rPr lang="es-MX" altLang="es-MX" sz="1000" dirty="0">
                <a:solidFill>
                  <a:schemeClr val="tx1"/>
                </a:solidFill>
                <a:latin typeface="Courier New" panose="02070309020205020404" pitchFamily="49" charset="0"/>
                <a:cs typeface="Courier New" panose="02070309020205020404" pitchFamily="49" charset="0"/>
              </a:rPr>
              <a:t> </a:t>
            </a:r>
            <a:r>
              <a:rPr lang="es-MX" altLang="es-MX" sz="1000" dirty="0" err="1">
                <a:solidFill>
                  <a:schemeClr val="tx1"/>
                </a:solidFill>
                <a:latin typeface="Courier New" panose="02070309020205020404" pitchFamily="49" charset="0"/>
                <a:cs typeface="Courier New" panose="02070309020205020404" pitchFamily="49" charset="0"/>
              </a:rPr>
              <a:t>any</a:t>
            </a:r>
            <a:endParaRPr lang="es-MX" altLang="es-MX" sz="1000" dirty="0">
              <a:solidFill>
                <a:schemeClr val="tx1"/>
              </a:solidFill>
              <a:latin typeface="Courier New" panose="02070309020205020404" pitchFamily="49" charset="0"/>
              <a:cs typeface="Courier New" panose="02070309020205020404" pitchFamily="49" charset="0"/>
            </a:endParaRPr>
          </a:p>
          <a:p>
            <a:pPr eaLnBrk="1" hangingPunct="1">
              <a:spcBef>
                <a:spcPts val="300"/>
              </a:spcBef>
            </a:pPr>
            <a:endParaRPr lang="es-MX" altLang="es-MX" sz="1000" dirty="0">
              <a:solidFill>
                <a:schemeClr val="tx1"/>
              </a:solidFill>
              <a:latin typeface="Courier New" panose="02070309020205020404" pitchFamily="49" charset="0"/>
              <a:cs typeface="Courier New" panose="02070309020205020404" pitchFamily="49" charset="0"/>
            </a:endParaRPr>
          </a:p>
        </p:txBody>
      </p:sp>
      <p:sp>
        <p:nvSpPr>
          <p:cNvPr id="14" name="13 CuadroTexto">
            <a:extLst>
              <a:ext uri="{FF2B5EF4-FFF2-40B4-BE49-F238E27FC236}">
                <a16:creationId xmlns:a16="http://schemas.microsoft.com/office/drawing/2014/main" id="{1DE7D4A7-4F17-4A46-9CB6-A1F5C0A95A2F}"/>
              </a:ext>
            </a:extLst>
          </p:cNvPr>
          <p:cNvSpPr txBox="1"/>
          <p:nvPr/>
        </p:nvSpPr>
        <p:spPr bwMode="auto">
          <a:xfrm>
            <a:off x="5500689" y="4886326"/>
            <a:ext cx="987425" cy="276225"/>
          </a:xfrm>
          <a:prstGeom prst="rect">
            <a:avLst/>
          </a:prstGeom>
          <a:noFill/>
          <a:ln w="9525">
            <a:noFill/>
          </a:ln>
        </p:spPr>
        <p:txBody>
          <a:bodyPr>
            <a:spAutoFit/>
          </a:bodyPr>
          <a:lstStyle/>
          <a:p>
            <a:pPr algn="ctr">
              <a:defRPr/>
            </a:pPr>
            <a:r>
              <a:rPr lang="es-MX" sz="1200" dirty="0">
                <a:latin typeface="Book Antiqua" pitchFamily="18" charset="0"/>
                <a:ea typeface="Osaka" pitchFamily="96" charset="-128"/>
              </a:rPr>
              <a:t>ACL</a:t>
            </a:r>
          </a:p>
        </p:txBody>
      </p:sp>
      <p:sp>
        <p:nvSpPr>
          <p:cNvPr id="15" name="14 Multiplicar">
            <a:extLst>
              <a:ext uri="{FF2B5EF4-FFF2-40B4-BE49-F238E27FC236}">
                <a16:creationId xmlns:a16="http://schemas.microsoft.com/office/drawing/2014/main" id="{8EC3B62E-22EA-4C42-A3C9-D377FDA1F583}"/>
              </a:ext>
            </a:extLst>
          </p:cNvPr>
          <p:cNvSpPr/>
          <p:nvPr/>
        </p:nvSpPr>
        <p:spPr bwMode="auto">
          <a:xfrm>
            <a:off x="5792789" y="3984626"/>
            <a:ext cx="358775" cy="360363"/>
          </a:xfrm>
          <a:prstGeom prst="mathMultiply">
            <a:avLst/>
          </a:prstGeom>
          <a:solidFill>
            <a:srgbClr val="FF0000"/>
          </a:soli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16" name="31 Forma libre">
            <a:extLst>
              <a:ext uri="{FF2B5EF4-FFF2-40B4-BE49-F238E27FC236}">
                <a16:creationId xmlns:a16="http://schemas.microsoft.com/office/drawing/2014/main" id="{195272F3-F5B5-41BC-A982-D70F31239E35}"/>
              </a:ext>
            </a:extLst>
          </p:cNvPr>
          <p:cNvSpPr>
            <a:spLocks noChangeArrowheads="1"/>
          </p:cNvSpPr>
          <p:nvPr/>
        </p:nvSpPr>
        <p:spPr bwMode="auto">
          <a:xfrm>
            <a:off x="5835651" y="3970338"/>
            <a:ext cx="360363" cy="360362"/>
          </a:xfrm>
          <a:custGeom>
            <a:avLst/>
            <a:gdLst>
              <a:gd name="T0" fmla="*/ 378 w 390524"/>
              <a:gd name="T1" fmla="*/ 343 h 404814"/>
              <a:gd name="T2" fmla="*/ 1034 w 390524"/>
              <a:gd name="T3" fmla="*/ 0 h 404814"/>
              <a:gd name="T4" fmla="*/ 402 w 390524"/>
              <a:gd name="T5" fmla="*/ 486 h 404814"/>
              <a:gd name="T6" fmla="*/ 0 w 390524"/>
              <a:gd name="T7" fmla="*/ 312 h 404814"/>
              <a:gd name="T8" fmla="*/ 378 w 390524"/>
              <a:gd name="T9" fmla="*/ 343 h 404814"/>
              <a:gd name="T10" fmla="*/ 0 60000 65536"/>
              <a:gd name="T11" fmla="*/ 0 60000 65536"/>
              <a:gd name="T12" fmla="*/ 0 60000 65536"/>
              <a:gd name="T13" fmla="*/ 0 60000 65536"/>
              <a:gd name="T14" fmla="*/ 0 60000 65536"/>
              <a:gd name="T15" fmla="*/ 0 w 390524"/>
              <a:gd name="T16" fmla="*/ 0 h 404814"/>
              <a:gd name="T17" fmla="*/ 390524 w 390524"/>
              <a:gd name="T18" fmla="*/ 404814 h 404814"/>
            </a:gdLst>
            <a:ahLst/>
            <a:cxnLst>
              <a:cxn ang="T10">
                <a:pos x="T0" y="T1"/>
              </a:cxn>
              <a:cxn ang="T11">
                <a:pos x="T2" y="T3"/>
              </a:cxn>
              <a:cxn ang="T12">
                <a:pos x="T4" y="T5"/>
              </a:cxn>
              <a:cxn ang="T13">
                <a:pos x="T6" y="T7"/>
              </a:cxn>
              <a:cxn ang="T14">
                <a:pos x="T8" y="T9"/>
              </a:cxn>
            </a:cxnLst>
            <a:rect l="T15" t="T16" r="T17" b="T18"/>
            <a:pathLst>
              <a:path w="390524" h="404814">
                <a:moveTo>
                  <a:pt x="142877" y="285751"/>
                </a:moveTo>
                <a:cubicBezTo>
                  <a:pt x="157164" y="254001"/>
                  <a:pt x="252413" y="76994"/>
                  <a:pt x="390524" y="0"/>
                </a:cubicBezTo>
                <a:cubicBezTo>
                  <a:pt x="286146" y="101600"/>
                  <a:pt x="179785" y="282973"/>
                  <a:pt x="152401" y="404814"/>
                </a:cubicBezTo>
                <a:cubicBezTo>
                  <a:pt x="141289" y="345283"/>
                  <a:pt x="56356" y="280988"/>
                  <a:pt x="0" y="259557"/>
                </a:cubicBezTo>
                <a:cubicBezTo>
                  <a:pt x="113506" y="271463"/>
                  <a:pt x="103189" y="271464"/>
                  <a:pt x="142877" y="285751"/>
                </a:cubicBezTo>
                <a:close/>
              </a:path>
            </a:pathLst>
          </a:cu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MX"/>
          </a:p>
        </p:txBody>
      </p:sp>
      <p:sp>
        <p:nvSpPr>
          <p:cNvPr id="17" name="16 CuadroTexto">
            <a:extLst>
              <a:ext uri="{FF2B5EF4-FFF2-40B4-BE49-F238E27FC236}">
                <a16:creationId xmlns:a16="http://schemas.microsoft.com/office/drawing/2014/main" id="{BC834E02-92A1-40AF-B5FC-F0997019508E}"/>
              </a:ext>
            </a:extLst>
          </p:cNvPr>
          <p:cNvSpPr txBox="1"/>
          <p:nvPr/>
        </p:nvSpPr>
        <p:spPr bwMode="auto">
          <a:xfrm>
            <a:off x="5481639" y="4860926"/>
            <a:ext cx="1965325" cy="461963"/>
          </a:xfrm>
          <a:prstGeom prst="rect">
            <a:avLst/>
          </a:prstGeom>
          <a:solidFill>
            <a:schemeClr val="accent6">
              <a:lumMod val="20000"/>
              <a:lumOff val="80000"/>
            </a:schemeClr>
          </a:solidFill>
          <a:ln w="9525">
            <a:noFill/>
          </a:ln>
        </p:spPr>
        <p:txBody>
          <a:bodyPr>
            <a:spAutoFit/>
          </a:bodyPr>
          <a:lstStyle/>
          <a:p>
            <a:pPr algn="ctr">
              <a:defRPr/>
            </a:pPr>
            <a:r>
              <a:rPr lang="es-MX" sz="1200" dirty="0">
                <a:latin typeface="Book Antiqua" pitchFamily="18" charset="0"/>
                <a:ea typeface="Osaka" pitchFamily="96" charset="-128"/>
              </a:rPr>
              <a:t>Enrutamiento hacia la interfaz de salida</a:t>
            </a:r>
          </a:p>
        </p:txBody>
      </p:sp>
      <p:sp>
        <p:nvSpPr>
          <p:cNvPr id="18" name="23 CuadroTexto">
            <a:extLst>
              <a:ext uri="{FF2B5EF4-FFF2-40B4-BE49-F238E27FC236}">
                <a16:creationId xmlns:a16="http://schemas.microsoft.com/office/drawing/2014/main" id="{BF0A9B7B-7877-4A93-B540-10FB0AACA558}"/>
              </a:ext>
            </a:extLst>
          </p:cNvPr>
          <p:cNvSpPr txBox="1">
            <a:spLocks noChangeArrowheads="1"/>
          </p:cNvSpPr>
          <p:nvPr/>
        </p:nvSpPr>
        <p:spPr bwMode="auto">
          <a:xfrm>
            <a:off x="3446464" y="3870326"/>
            <a:ext cx="137318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Tráfico de entrada</a:t>
            </a:r>
          </a:p>
        </p:txBody>
      </p:sp>
    </p:spTree>
    <p:extLst>
      <p:ext uri="{BB962C8B-B14F-4D97-AF65-F5344CB8AC3E}">
        <p14:creationId xmlns:p14="http://schemas.microsoft.com/office/powerpoint/2010/main" val="292555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0118 7.40741E-7 L 0.16789 7.40741E-7 " pathEditMode="relative" rAng="0" ptsTypes="AA">
                                      <p:cBhvr>
                                        <p:cTn id="6" dur="2000" fill="hold"/>
                                        <p:tgtEl>
                                          <p:spTgt spid="12"/>
                                        </p:tgtEl>
                                        <p:attrNameLst>
                                          <p:attrName>ppt_x</p:attrName>
                                          <p:attrName>ppt_y</p:attrName>
                                        </p:attrNameLst>
                                      </p:cBhvr>
                                      <p:rCtr x="8976" y="0"/>
                                    </p:animMotion>
                                  </p:childTnLst>
                                </p:cTn>
                              </p:par>
                              <p:par>
                                <p:cTn id="7" presetID="63" presetClass="path" presetSubtype="0" accel="50000" decel="50000" fill="hold" grpId="0" nodeType="withEffect">
                                  <p:stCondLst>
                                    <p:cond delay="0"/>
                                  </p:stCondLst>
                                  <p:childTnLst>
                                    <p:animMotion origin="layout" path="M 3.05556E-6 3.71878E-6 L 0.1592 0.00162 " pathEditMode="relative" rAng="0" ptsTypes="AA">
                                      <p:cBhvr>
                                        <p:cTn id="8" dur="2000" fill="hold"/>
                                        <p:tgtEl>
                                          <p:spTgt spid="18"/>
                                        </p:tgtEl>
                                        <p:attrNameLst>
                                          <p:attrName>ppt_x</p:attrName>
                                          <p:attrName>ppt_y</p:attrName>
                                        </p:attrNameLst>
                                      </p:cBhvr>
                                      <p:rCtr x="7951" y="69"/>
                                    </p:animMotion>
                                  </p:childTnLst>
                                </p:cTn>
                              </p:par>
                            </p:childTnLst>
                          </p:cTn>
                        </p:par>
                        <p:par>
                          <p:cTn id="9" fill="hold" nodeType="afterGroup">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8"/>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3">
                                            <p:bg/>
                                          </p:spTgt>
                                        </p:tgtEl>
                                        <p:attrNameLst>
                                          <p:attrName>style.visibility</p:attrName>
                                        </p:attrNameLst>
                                      </p:cBhvr>
                                      <p:to>
                                        <p:strVal val="visible"/>
                                      </p:to>
                                    </p:set>
                                  </p:childTnLst>
                                </p:cTn>
                              </p:par>
                            </p:childTnLst>
                          </p:cTn>
                        </p:par>
                        <p:par>
                          <p:cTn id="15" fill="hold" nodeType="afterGroup">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par>
                          <p:cTn id="32" fill="hold" nodeType="afterGroup">
                            <p:stCondLst>
                              <p:cond delay="2000"/>
                            </p:stCondLst>
                            <p:childTnLst>
                              <p:par>
                                <p:cTn id="33" presetID="3" presetClass="emph" presetSubtype="2" fill="hold" nodeType="afterEffect">
                                  <p:stCondLst>
                                    <p:cond delay="0"/>
                                  </p:stCondLst>
                                  <p:childTnLst>
                                    <p:animClr clrSpc="rgb" dir="cw">
                                      <p:cBhvr override="childStyle">
                                        <p:cTn id="34" dur="2200" fill="hold"/>
                                        <p:tgtEl>
                                          <p:spTgt spid="13">
                                            <p:txEl>
                                              <p:pRg st="0" end="0"/>
                                            </p:txEl>
                                          </p:spTgt>
                                        </p:tgtEl>
                                        <p:attrNameLst>
                                          <p:attrName>style.color</p:attrName>
                                        </p:attrNameLst>
                                      </p:cBhvr>
                                      <p:to>
                                        <a:srgbClr val="66FFFF"/>
                                      </p:to>
                                    </p:animClr>
                                  </p:childTnLst>
                                </p:cTn>
                              </p:par>
                            </p:childTnLst>
                          </p:cTn>
                        </p:par>
                        <p:par>
                          <p:cTn id="35" fill="hold" nodeType="afterGroup">
                            <p:stCondLst>
                              <p:cond delay="4200"/>
                            </p:stCondLst>
                            <p:childTnLst>
                              <p:par>
                                <p:cTn id="36" presetID="3" presetClass="emph" presetSubtype="2" fill="hold" nodeType="afterEffect">
                                  <p:stCondLst>
                                    <p:cond delay="0"/>
                                  </p:stCondLst>
                                  <p:childTnLst>
                                    <p:animClr clrSpc="rgb" dir="cw">
                                      <p:cBhvr override="childStyle">
                                        <p:cTn id="37" dur="400" fill="hold"/>
                                        <p:tgtEl>
                                          <p:spTgt spid="13">
                                            <p:txEl>
                                              <p:pRg st="0" end="0"/>
                                            </p:txEl>
                                          </p:spTgt>
                                        </p:tgtEl>
                                        <p:attrNameLst>
                                          <p:attrName>style.color</p:attrName>
                                        </p:attrNameLst>
                                      </p:cBhvr>
                                      <p:to>
                                        <a:schemeClr val="tx1"/>
                                      </p:to>
                                    </p:animClr>
                                  </p:childTnLst>
                                </p:cTn>
                              </p:par>
                            </p:childTnLst>
                          </p:cTn>
                        </p:par>
                        <p:par>
                          <p:cTn id="38" fill="hold" nodeType="afterGroup">
                            <p:stCondLst>
                              <p:cond delay="4600"/>
                            </p:stCondLst>
                            <p:childTnLst>
                              <p:par>
                                <p:cTn id="39" presetID="3" presetClass="emph" presetSubtype="2" fill="hold" nodeType="afterEffect">
                                  <p:stCondLst>
                                    <p:cond delay="0"/>
                                  </p:stCondLst>
                                  <p:childTnLst>
                                    <p:animClr clrSpc="rgb" dir="cw">
                                      <p:cBhvr override="childStyle">
                                        <p:cTn id="40" dur="500" fill="hold"/>
                                        <p:tgtEl>
                                          <p:spTgt spid="13">
                                            <p:txEl>
                                              <p:pRg st="1" end="1"/>
                                            </p:txEl>
                                          </p:spTgt>
                                        </p:tgtEl>
                                        <p:attrNameLst>
                                          <p:attrName>style.color</p:attrName>
                                        </p:attrNameLst>
                                      </p:cBhvr>
                                      <p:to>
                                        <a:srgbClr val="FF0000"/>
                                      </p:to>
                                    </p:animClr>
                                  </p:childTnLst>
                                </p:cTn>
                              </p:par>
                              <p:par>
                                <p:cTn id="41" presetID="1" presetClass="exit"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par>
                          <p:cTn id="43" fill="hold" nodeType="afterGroup">
                            <p:stCondLst>
                              <p:cond delay="5100"/>
                            </p:stCondLst>
                            <p:childTnLst>
                              <p:par>
                                <p:cTn id="44" presetID="10" presetClass="entr" presetSubtype="0"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childTnLst>
                                </p:cTn>
                              </p:par>
                            </p:childTnLst>
                          </p:cTn>
                        </p:par>
                        <p:par>
                          <p:cTn id="47" fill="hold" nodeType="afterGroup">
                            <p:stCondLst>
                              <p:cond delay="6100"/>
                            </p:stCondLst>
                            <p:childTnLst>
                              <p:par>
                                <p:cTn id="48" presetID="35" presetClass="emph" presetSubtype="0" repeatCount="5000" fill="hold" nodeType="afterEffect">
                                  <p:stCondLst>
                                    <p:cond delay="0"/>
                                  </p:stCondLst>
                                  <p:childTnLst>
                                    <p:anim calcmode="discrete" valueType="str">
                                      <p:cBhvr>
                                        <p:cTn id="49" dur="1000" fill="hold"/>
                                        <p:tgtEl>
                                          <p:spTgt spid="15"/>
                                        </p:tgtEl>
                                        <p:attrNameLst>
                                          <p:attrName>style.visibility</p:attrName>
                                        </p:attrNameLst>
                                      </p:cBhvr>
                                      <p:tavLst>
                                        <p:tav tm="0">
                                          <p:val>
                                            <p:strVal val="hidden"/>
                                          </p:val>
                                        </p:tav>
                                        <p:tav tm="50000">
                                          <p:val>
                                            <p:strVal val="visible"/>
                                          </p:val>
                                        </p:tav>
                                      </p:tavLst>
                                    </p:anim>
                                  </p:childTnLst>
                                </p:cTn>
                              </p:par>
                            </p:childTnLst>
                          </p:cTn>
                        </p:par>
                        <p:par>
                          <p:cTn id="50" fill="hold" nodeType="afterGroup">
                            <p:stCondLst>
                              <p:cond delay="11100"/>
                            </p:stCondLst>
                            <p:childTnLst>
                              <p:par>
                                <p:cTn id="51" presetID="1" presetClass="exit" presetSubtype="0" fill="hold" grpId="1" nodeType="afterEffect">
                                  <p:stCondLst>
                                    <p:cond delay="0"/>
                                  </p:stCondLst>
                                  <p:childTnLst>
                                    <p:set>
                                      <p:cBhvr>
                                        <p:cTn id="52" dur="1" fill="hold">
                                          <p:stCondLst>
                                            <p:cond delay="0"/>
                                          </p:stCondLst>
                                        </p:cTn>
                                        <p:tgtEl>
                                          <p:spTgt spid="14"/>
                                        </p:tgtEl>
                                        <p:attrNameLst>
                                          <p:attrName>style.visibility</p:attrName>
                                        </p:attrNameLst>
                                      </p:cBhvr>
                                      <p:to>
                                        <p:strVal val="hidden"/>
                                      </p:to>
                                    </p:set>
                                  </p:childTnLst>
                                </p:cTn>
                              </p:par>
                            </p:childTnLst>
                          </p:cTn>
                        </p:par>
                        <p:par>
                          <p:cTn id="53" fill="hold" nodeType="afterGroup">
                            <p:stCondLst>
                              <p:cond delay="11100"/>
                            </p:stCondLst>
                            <p:childTnLst>
                              <p:par>
                                <p:cTn id="54" presetID="1" presetClass="exit" presetSubtype="0" fill="hold" grpId="1" nodeType="afterEffect">
                                  <p:stCondLst>
                                    <p:cond delay="0"/>
                                  </p:stCondLst>
                                  <p:childTnLst>
                                    <p:set>
                                      <p:cBhvr>
                                        <p:cTn id="55" dur="1" fill="hold">
                                          <p:stCondLst>
                                            <p:cond delay="0"/>
                                          </p:stCondLst>
                                        </p:cTn>
                                        <p:tgtEl>
                                          <p:spTgt spid="13">
                                            <p:txEl>
                                              <p:pRg st="0" end="0"/>
                                            </p:txEl>
                                          </p:spTgt>
                                        </p:tgtEl>
                                        <p:attrNameLst>
                                          <p:attrName>style.visibility</p:attrName>
                                        </p:attrNameLst>
                                      </p:cBhvr>
                                      <p:to>
                                        <p:strVal val="hidden"/>
                                      </p:to>
                                    </p:set>
                                  </p:childTnLst>
                                </p:cTn>
                              </p:par>
                            </p:childTnLst>
                          </p:cTn>
                        </p:par>
                        <p:par>
                          <p:cTn id="56" fill="hold" nodeType="afterGroup">
                            <p:stCondLst>
                              <p:cond delay="11100"/>
                            </p:stCondLst>
                            <p:childTnLst>
                              <p:par>
                                <p:cTn id="57" presetID="1" presetClass="exit" presetSubtype="0" fill="hold" grpId="1" nodeType="afterEffect">
                                  <p:stCondLst>
                                    <p:cond delay="0"/>
                                  </p:stCondLst>
                                  <p:childTnLst>
                                    <p:set>
                                      <p:cBhvr>
                                        <p:cTn id="58" dur="1" fill="hold">
                                          <p:stCondLst>
                                            <p:cond delay="0"/>
                                          </p:stCondLst>
                                        </p:cTn>
                                        <p:tgtEl>
                                          <p:spTgt spid="13">
                                            <p:txEl>
                                              <p:pRg st="1" end="1"/>
                                            </p:txEl>
                                          </p:spTgt>
                                        </p:tgtEl>
                                        <p:attrNameLst>
                                          <p:attrName>style.visibility</p:attrName>
                                        </p:attrNameLst>
                                      </p:cBhvr>
                                      <p:to>
                                        <p:strVal val="hidden"/>
                                      </p:to>
                                    </p:set>
                                  </p:childTnLst>
                                </p:cTn>
                              </p:par>
                            </p:childTnLst>
                          </p:cTn>
                        </p:par>
                        <p:par>
                          <p:cTn id="59" fill="hold" nodeType="afterGroup">
                            <p:stCondLst>
                              <p:cond delay="11100"/>
                            </p:stCondLst>
                            <p:childTnLst>
                              <p:par>
                                <p:cTn id="60" presetID="1" presetClass="exit" presetSubtype="0" fill="hold" grpId="1" nodeType="afterEffect">
                                  <p:stCondLst>
                                    <p:cond delay="0"/>
                                  </p:stCondLst>
                                  <p:childTnLst>
                                    <p:set>
                                      <p:cBhvr>
                                        <p:cTn id="61" dur="1" fill="hold">
                                          <p:stCondLst>
                                            <p:cond delay="0"/>
                                          </p:stCondLst>
                                        </p:cTn>
                                        <p:tgtEl>
                                          <p:spTgt spid="13">
                                            <p:txEl>
                                              <p:pRg st="2" end="2"/>
                                            </p:txEl>
                                          </p:spTgt>
                                        </p:tgtEl>
                                        <p:attrNameLst>
                                          <p:attrName>style.visibility</p:attrName>
                                        </p:attrNameLst>
                                      </p:cBhvr>
                                      <p:to>
                                        <p:strVal val="hidden"/>
                                      </p:to>
                                    </p:set>
                                  </p:childTnLst>
                                </p:cTn>
                              </p:par>
                            </p:childTnLst>
                          </p:cTn>
                        </p:par>
                        <p:par>
                          <p:cTn id="62" fill="hold" nodeType="afterGroup">
                            <p:stCondLst>
                              <p:cond delay="11100"/>
                            </p:stCondLst>
                            <p:childTnLst>
                              <p:par>
                                <p:cTn id="63" presetID="1" presetClass="exit" presetSubtype="0" fill="hold" grpId="1" nodeType="afterEffect">
                                  <p:stCondLst>
                                    <p:cond delay="0"/>
                                  </p:stCondLst>
                                  <p:childTnLst>
                                    <p:set>
                                      <p:cBhvr>
                                        <p:cTn id="64" dur="1" fill="hold">
                                          <p:stCondLst>
                                            <p:cond delay="0"/>
                                          </p:stCondLst>
                                        </p:cTn>
                                        <p:tgtEl>
                                          <p:spTgt spid="13">
                                            <p:txEl>
                                              <p:pRg st="3" end="3"/>
                                            </p:txEl>
                                          </p:spTgt>
                                        </p:tgtEl>
                                        <p:attrNameLst>
                                          <p:attrName>style.visibility</p:attrName>
                                        </p:attrNameLst>
                                      </p:cBhvr>
                                      <p:to>
                                        <p:strVal val="hidden"/>
                                      </p:to>
                                    </p:set>
                                  </p:childTnLst>
                                </p:cTn>
                              </p:par>
                            </p:childTnLst>
                          </p:cTn>
                        </p:par>
                        <p:par>
                          <p:cTn id="65" fill="hold" nodeType="afterGroup">
                            <p:stCondLst>
                              <p:cond delay="11100"/>
                            </p:stCondLst>
                            <p:childTnLst>
                              <p:par>
                                <p:cTn id="66" presetID="1" presetClass="exit" presetSubtype="0" fill="hold" grpId="1" nodeType="afterEffect">
                                  <p:stCondLst>
                                    <p:cond delay="0"/>
                                  </p:stCondLst>
                                  <p:childTnLst>
                                    <p:set>
                                      <p:cBhvr>
                                        <p:cTn id="67" dur="1" fill="hold">
                                          <p:stCondLst>
                                            <p:cond delay="0"/>
                                          </p:stCondLst>
                                        </p:cTn>
                                        <p:tgtEl>
                                          <p:spTgt spid="13">
                                            <p:bg/>
                                          </p:spTgt>
                                        </p:tgtEl>
                                        <p:attrNameLst>
                                          <p:attrName>style.visibility</p:attrName>
                                        </p:attrNameLst>
                                      </p:cBhvr>
                                      <p:to>
                                        <p:strVal val="hidden"/>
                                      </p:to>
                                    </p:set>
                                  </p:childTnLst>
                                </p:cTn>
                              </p:par>
                            </p:childTnLst>
                          </p:cTn>
                        </p:par>
                        <p:par>
                          <p:cTn id="68" fill="hold" nodeType="afterGroup">
                            <p:stCondLst>
                              <p:cond delay="11100"/>
                            </p:stCondLst>
                            <p:childTnLst>
                              <p:par>
                                <p:cTn id="69" presetID="1" presetClass="exit" presetSubtype="0" fill="hold" nodeType="after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par>
                          <p:cTn id="71" fill="hold" nodeType="afterGroup">
                            <p:stCondLst>
                              <p:cond delay="11100"/>
                            </p:stCondLst>
                            <p:childTnLst>
                              <p:par>
                                <p:cTn id="72" presetID="3" presetClass="emph" presetSubtype="2" fill="hold" nodeType="afterEffect">
                                  <p:stCondLst>
                                    <p:cond delay="0"/>
                                  </p:stCondLst>
                                  <p:childTnLst>
                                    <p:animClr clrSpc="rgb" dir="cw">
                                      <p:cBhvr override="childStyle">
                                        <p:cTn id="73" dur="200" fill="hold"/>
                                        <p:tgtEl>
                                          <p:spTgt spid="13">
                                            <p:txEl>
                                              <p:pRg st="1" end="1"/>
                                            </p:txEl>
                                          </p:spTgt>
                                        </p:tgtEl>
                                        <p:attrNameLst>
                                          <p:attrName>style.color</p:attrName>
                                        </p:attrNameLst>
                                      </p:cBhvr>
                                      <p:to>
                                        <a:schemeClr val="tx1"/>
                                      </p:to>
                                    </p:animClr>
                                  </p:childTnLst>
                                </p:cTn>
                              </p:par>
                            </p:childTnLst>
                          </p:cTn>
                        </p:par>
                        <p:par>
                          <p:cTn id="74" fill="hold" nodeType="afterGroup">
                            <p:stCondLst>
                              <p:cond delay="11300"/>
                            </p:stCondLst>
                            <p:childTnLst>
                              <p:par>
                                <p:cTn id="75" presetID="1" presetClass="entr" presetSubtype="0" fill="hold" grpId="4" nodeType="after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par>
                          <p:cTn id="77" fill="hold" nodeType="afterGroup">
                            <p:stCondLst>
                              <p:cond delay="11300"/>
                            </p:stCondLst>
                            <p:childTnLst>
                              <p:par>
                                <p:cTn id="78" presetID="63" presetClass="path" presetSubtype="0" accel="50000" decel="50000" fill="hold" grpId="1" nodeType="afterEffect">
                                  <p:stCondLst>
                                    <p:cond delay="0"/>
                                  </p:stCondLst>
                                  <p:childTnLst>
                                    <p:animMotion origin="layout" path="M -1.94444E-6 6.84551E-7 L 0.16354 6.84551E-7 " pathEditMode="relative" rAng="0" ptsTypes="AA">
                                      <p:cBhvr>
                                        <p:cTn id="79" dur="2000" fill="hold"/>
                                        <p:tgtEl>
                                          <p:spTgt spid="12"/>
                                        </p:tgtEl>
                                        <p:attrNameLst>
                                          <p:attrName>ppt_x</p:attrName>
                                          <p:attrName>ppt_y</p:attrName>
                                        </p:attrNameLst>
                                      </p:cBhvr>
                                      <p:rCtr x="8177" y="0"/>
                                    </p:animMotion>
                                  </p:childTnLst>
                                </p:cTn>
                              </p:par>
                              <p:par>
                                <p:cTn id="80" presetID="63" presetClass="path" presetSubtype="0" accel="50000" decel="50000" fill="hold" grpId="2" nodeType="withEffect">
                                  <p:stCondLst>
                                    <p:cond delay="0"/>
                                  </p:stCondLst>
                                  <p:childTnLst>
                                    <p:animMotion origin="layout" path="M -2.22222E-6 -2.85846E-6 L 0.16424 -2.85846E-6 " pathEditMode="relative" rAng="0" ptsTypes="AA">
                                      <p:cBhvr>
                                        <p:cTn id="81" dur="2000" fill="hold"/>
                                        <p:tgtEl>
                                          <p:spTgt spid="18"/>
                                        </p:tgtEl>
                                        <p:attrNameLst>
                                          <p:attrName>ppt_x</p:attrName>
                                          <p:attrName>ppt_y</p:attrName>
                                        </p:attrNameLst>
                                      </p:cBhvr>
                                      <p:rCtr x="8212" y="0"/>
                                    </p:animMotion>
                                  </p:childTnLst>
                                </p:cTn>
                              </p:par>
                            </p:childTnLst>
                          </p:cTn>
                        </p:par>
                        <p:par>
                          <p:cTn id="82" fill="hold" nodeType="afterGroup">
                            <p:stCondLst>
                              <p:cond delay="13300"/>
                            </p:stCondLst>
                            <p:childTnLst>
                              <p:par>
                                <p:cTn id="83" presetID="1" presetClass="entr" presetSubtype="0" fill="hold" grpId="2" nodeType="after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grpId="2" nodeType="with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par>
                                <p:cTn id="87" presetID="1" presetClass="entr" presetSubtype="0" fill="hold" grpId="2" nodeType="withEffect">
                                  <p:stCondLst>
                                    <p:cond delay="0"/>
                                  </p:stCondLst>
                                  <p:childTnLst>
                                    <p:set>
                                      <p:cBhvr>
                                        <p:cTn id="88" dur="1" fill="hold">
                                          <p:stCondLst>
                                            <p:cond delay="0"/>
                                          </p:stCondLst>
                                        </p:cTn>
                                        <p:tgtEl>
                                          <p:spTgt spid="13">
                                            <p:bg/>
                                          </p:spTgt>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13">
                                            <p:txEl>
                                              <p:pRg st="0" end="0"/>
                                            </p:txEl>
                                          </p:spTgt>
                                        </p:tgtEl>
                                        <p:attrNameLst>
                                          <p:attrName>style.visibility</p:attrName>
                                        </p:attrNameLst>
                                      </p:cBhvr>
                                      <p:to>
                                        <p:strVal val="visible"/>
                                      </p:to>
                                    </p:set>
                                  </p:childTnLst>
                                </p:cTn>
                              </p:par>
                              <p:par>
                                <p:cTn id="91" presetID="1" presetClass="entr" presetSubtype="0" fill="hold" grpId="2" nodeType="withEffect">
                                  <p:stCondLst>
                                    <p:cond delay="0"/>
                                  </p:stCondLst>
                                  <p:childTnLst>
                                    <p:set>
                                      <p:cBhvr>
                                        <p:cTn id="92" dur="1" fill="hold">
                                          <p:stCondLst>
                                            <p:cond delay="0"/>
                                          </p:stCondLst>
                                        </p:cTn>
                                        <p:tgtEl>
                                          <p:spTgt spid="13">
                                            <p:txEl>
                                              <p:pRg st="1" end="1"/>
                                            </p:txEl>
                                          </p:spTgt>
                                        </p:tgtEl>
                                        <p:attrNameLst>
                                          <p:attrName>style.visibility</p:attrName>
                                        </p:attrNameLst>
                                      </p:cBhvr>
                                      <p:to>
                                        <p:strVal val="visible"/>
                                      </p:to>
                                    </p:set>
                                  </p:childTnLst>
                                </p:cTn>
                              </p:par>
                              <p:par>
                                <p:cTn id="93" presetID="1" presetClass="entr" presetSubtype="0" fill="hold" grpId="2" nodeType="withEffect">
                                  <p:stCondLst>
                                    <p:cond delay="0"/>
                                  </p:stCondLst>
                                  <p:childTnLst>
                                    <p:set>
                                      <p:cBhvr>
                                        <p:cTn id="94" dur="1" fill="hold">
                                          <p:stCondLst>
                                            <p:cond delay="0"/>
                                          </p:stCondLst>
                                        </p:cTn>
                                        <p:tgtEl>
                                          <p:spTgt spid="13">
                                            <p:txEl>
                                              <p:pRg st="2" end="2"/>
                                            </p:txEl>
                                          </p:spTgt>
                                        </p:tgtEl>
                                        <p:attrNameLst>
                                          <p:attrName>style.visibility</p:attrName>
                                        </p:attrNameLst>
                                      </p:cBhvr>
                                      <p:to>
                                        <p:strVal val="visible"/>
                                      </p:to>
                                    </p:set>
                                  </p:childTnLst>
                                </p:cTn>
                              </p:par>
                              <p:par>
                                <p:cTn id="95" presetID="1" presetClass="entr" presetSubtype="0" fill="hold" grpId="2" nodeType="withEffect">
                                  <p:stCondLst>
                                    <p:cond delay="0"/>
                                  </p:stCondLst>
                                  <p:childTnLst>
                                    <p:set>
                                      <p:cBhvr>
                                        <p:cTn id="96" dur="1" fill="hold">
                                          <p:stCondLst>
                                            <p:cond delay="0"/>
                                          </p:stCondLst>
                                        </p:cTn>
                                        <p:tgtEl>
                                          <p:spTgt spid="13">
                                            <p:txEl>
                                              <p:pRg st="3" end="3"/>
                                            </p:txEl>
                                          </p:spTgt>
                                        </p:tgtEl>
                                        <p:attrNameLst>
                                          <p:attrName>style.visibility</p:attrName>
                                        </p:attrNameLst>
                                      </p:cBhvr>
                                      <p:to>
                                        <p:strVal val="visible"/>
                                      </p:to>
                                    </p:set>
                                  </p:childTnLst>
                                </p:cTn>
                              </p:par>
                              <p:par>
                                <p:cTn id="97" presetID="1" presetClass="exit" presetSubtype="0" fill="hold" grpId="3" nodeType="withEffect">
                                  <p:stCondLst>
                                    <p:cond delay="0"/>
                                  </p:stCondLst>
                                  <p:childTnLst>
                                    <p:set>
                                      <p:cBhvr>
                                        <p:cTn id="98" dur="1" fill="hold">
                                          <p:stCondLst>
                                            <p:cond delay="0"/>
                                          </p:stCondLst>
                                        </p:cTn>
                                        <p:tgtEl>
                                          <p:spTgt spid="18"/>
                                        </p:tgtEl>
                                        <p:attrNameLst>
                                          <p:attrName>style.visibility</p:attrName>
                                        </p:attrNameLst>
                                      </p:cBhvr>
                                      <p:to>
                                        <p:strVal val="hidden"/>
                                      </p:to>
                                    </p:set>
                                  </p:childTnLst>
                                </p:cTn>
                              </p:par>
                            </p:childTnLst>
                          </p:cTn>
                        </p:par>
                        <p:par>
                          <p:cTn id="99" fill="hold" nodeType="afterGroup">
                            <p:stCondLst>
                              <p:cond delay="13300"/>
                            </p:stCondLst>
                            <p:childTnLst>
                              <p:par>
                                <p:cTn id="100" presetID="3" presetClass="emph" presetSubtype="2" fill="hold" nodeType="afterEffect">
                                  <p:stCondLst>
                                    <p:cond delay="200"/>
                                  </p:stCondLst>
                                  <p:childTnLst>
                                    <p:animClr clrSpc="rgb" dir="cw">
                                      <p:cBhvr override="childStyle">
                                        <p:cTn id="101" dur="1800" fill="hold"/>
                                        <p:tgtEl>
                                          <p:spTgt spid="13">
                                            <p:txEl>
                                              <p:pRg st="0" end="0"/>
                                            </p:txEl>
                                          </p:spTgt>
                                        </p:tgtEl>
                                        <p:attrNameLst>
                                          <p:attrName>style.color</p:attrName>
                                        </p:attrNameLst>
                                      </p:cBhvr>
                                      <p:to>
                                        <a:srgbClr val="66FFFF"/>
                                      </p:to>
                                    </p:animClr>
                                  </p:childTnLst>
                                </p:cTn>
                              </p:par>
                            </p:childTnLst>
                          </p:cTn>
                        </p:par>
                        <p:par>
                          <p:cTn id="102" fill="hold" nodeType="afterGroup">
                            <p:stCondLst>
                              <p:cond delay="15300"/>
                            </p:stCondLst>
                            <p:childTnLst>
                              <p:par>
                                <p:cTn id="103" presetID="3" presetClass="emph" presetSubtype="2" fill="hold" nodeType="afterEffect">
                                  <p:stCondLst>
                                    <p:cond delay="0"/>
                                  </p:stCondLst>
                                  <p:childTnLst>
                                    <p:animClr clrSpc="rgb" dir="cw">
                                      <p:cBhvr override="childStyle">
                                        <p:cTn id="104" dur="600" fill="hold"/>
                                        <p:tgtEl>
                                          <p:spTgt spid="13">
                                            <p:txEl>
                                              <p:pRg st="0" end="0"/>
                                            </p:txEl>
                                          </p:spTgt>
                                        </p:tgtEl>
                                        <p:attrNameLst>
                                          <p:attrName>style.color</p:attrName>
                                        </p:attrNameLst>
                                      </p:cBhvr>
                                      <p:to>
                                        <a:schemeClr val="tx1"/>
                                      </p:to>
                                    </p:animClr>
                                  </p:childTnLst>
                                </p:cTn>
                              </p:par>
                            </p:childTnLst>
                          </p:cTn>
                        </p:par>
                        <p:par>
                          <p:cTn id="105" fill="hold" nodeType="afterGroup">
                            <p:stCondLst>
                              <p:cond delay="15900"/>
                            </p:stCondLst>
                            <p:childTnLst>
                              <p:par>
                                <p:cTn id="106" presetID="3" presetClass="emph" presetSubtype="2" fill="hold" nodeType="afterEffect">
                                  <p:stCondLst>
                                    <p:cond delay="0"/>
                                  </p:stCondLst>
                                  <p:childTnLst>
                                    <p:animClr clrSpc="rgb" dir="cw">
                                      <p:cBhvr override="childStyle">
                                        <p:cTn id="107" dur="2700" fill="hold"/>
                                        <p:tgtEl>
                                          <p:spTgt spid="13">
                                            <p:txEl>
                                              <p:pRg st="1" end="1"/>
                                            </p:txEl>
                                          </p:spTgt>
                                        </p:tgtEl>
                                        <p:attrNameLst>
                                          <p:attrName>style.color</p:attrName>
                                        </p:attrNameLst>
                                      </p:cBhvr>
                                      <p:to>
                                        <a:srgbClr val="66FFFF"/>
                                      </p:to>
                                    </p:animClr>
                                  </p:childTnLst>
                                </p:cTn>
                              </p:par>
                            </p:childTnLst>
                          </p:cTn>
                        </p:par>
                        <p:par>
                          <p:cTn id="108" fill="hold" nodeType="afterGroup">
                            <p:stCondLst>
                              <p:cond delay="18600"/>
                            </p:stCondLst>
                            <p:childTnLst>
                              <p:par>
                                <p:cTn id="109" presetID="3" presetClass="emph" presetSubtype="2" fill="hold" nodeType="afterEffect">
                                  <p:stCondLst>
                                    <p:cond delay="0"/>
                                  </p:stCondLst>
                                  <p:childTnLst>
                                    <p:animClr clrSpc="rgb" dir="cw">
                                      <p:cBhvr override="childStyle">
                                        <p:cTn id="110" dur="500" fill="hold"/>
                                        <p:tgtEl>
                                          <p:spTgt spid="13">
                                            <p:txEl>
                                              <p:pRg st="1" end="1"/>
                                            </p:txEl>
                                          </p:spTgt>
                                        </p:tgtEl>
                                        <p:attrNameLst>
                                          <p:attrName>style.color</p:attrName>
                                        </p:attrNameLst>
                                      </p:cBhvr>
                                      <p:to>
                                        <a:schemeClr val="tx1"/>
                                      </p:to>
                                    </p:animClr>
                                  </p:childTnLst>
                                </p:cTn>
                              </p:par>
                            </p:childTnLst>
                          </p:cTn>
                        </p:par>
                        <p:par>
                          <p:cTn id="111" fill="hold" nodeType="afterGroup">
                            <p:stCondLst>
                              <p:cond delay="19100"/>
                            </p:stCondLst>
                            <p:childTnLst>
                              <p:par>
                                <p:cTn id="112" presetID="3" presetClass="emph" presetSubtype="2" fill="hold" nodeType="afterEffect">
                                  <p:stCondLst>
                                    <p:cond delay="0"/>
                                  </p:stCondLst>
                                  <p:childTnLst>
                                    <p:animClr clrSpc="rgb" dir="cw">
                                      <p:cBhvr override="childStyle">
                                        <p:cTn id="113" dur="1200" fill="hold"/>
                                        <p:tgtEl>
                                          <p:spTgt spid="13">
                                            <p:txEl>
                                              <p:pRg st="2" end="2"/>
                                            </p:txEl>
                                          </p:spTgt>
                                        </p:tgtEl>
                                        <p:attrNameLst>
                                          <p:attrName>style.color</p:attrName>
                                        </p:attrNameLst>
                                      </p:cBhvr>
                                      <p:to>
                                        <a:srgbClr val="33CC33"/>
                                      </p:to>
                                    </p:animClr>
                                  </p:childTnLst>
                                </p:cTn>
                              </p:par>
                            </p:childTnLst>
                          </p:cTn>
                        </p:par>
                        <p:par>
                          <p:cTn id="114" fill="hold" nodeType="afterGroup">
                            <p:stCondLst>
                              <p:cond delay="20300"/>
                            </p:stCondLst>
                            <p:childTnLst>
                              <p:par>
                                <p:cTn id="115" presetID="5" presetClass="emph" presetSubtype="0" nodeType="afterEffect">
                                  <p:stCondLst>
                                    <p:cond delay="0"/>
                                  </p:stCondLst>
                                  <p:childTnLst>
                                    <p:set>
                                      <p:cBhvr override="childStyle">
                                        <p:cTn id="116" dur="indefinite"/>
                                        <p:tgtEl>
                                          <p:spTgt spid="13">
                                            <p:txEl>
                                              <p:pRg st="2" end="2"/>
                                            </p:txEl>
                                          </p:spTgt>
                                        </p:tgtEl>
                                        <p:attrNameLst>
                                          <p:attrName>style.fontStyle</p:attrName>
                                        </p:attrNameLst>
                                      </p:cBhvr>
                                      <p:to>
                                        <p:strVal val="normal"/>
                                      </p:to>
                                    </p:set>
                                    <p:set>
                                      <p:cBhvr override="childStyle">
                                        <p:cTn id="117" dur="indefinite"/>
                                        <p:tgtEl>
                                          <p:spTgt spid="13">
                                            <p:txEl>
                                              <p:pRg st="2" end="2"/>
                                            </p:txEl>
                                          </p:spTgt>
                                        </p:tgtEl>
                                        <p:attrNameLst>
                                          <p:attrName>style.fontWeight</p:attrName>
                                        </p:attrNameLst>
                                      </p:cBhvr>
                                      <p:to>
                                        <p:strVal val="normal"/>
                                      </p:to>
                                    </p:set>
                                    <p:set>
                                      <p:cBhvr override="childStyle">
                                        <p:cTn id="118" dur="indefinite"/>
                                        <p:tgtEl>
                                          <p:spTgt spid="13">
                                            <p:txEl>
                                              <p:pRg st="2" end="2"/>
                                            </p:txEl>
                                          </p:spTgt>
                                        </p:tgtEl>
                                        <p:attrNameLst>
                                          <p:attrName>style.textDecorationUnderline</p:attrName>
                                        </p:attrNameLst>
                                      </p:cBhvr>
                                      <p:to>
                                        <p:strVal val="false"/>
                                      </p:to>
                                    </p:set>
                                  </p:childTnLst>
                                </p:cTn>
                              </p:par>
                            </p:childTnLst>
                          </p:cTn>
                        </p:par>
                        <p:par>
                          <p:cTn id="119" fill="hold" nodeType="afterGroup">
                            <p:stCondLst>
                              <p:cond delay="20300"/>
                            </p:stCondLst>
                            <p:childTnLst>
                              <p:par>
                                <p:cTn id="120" presetID="35" presetClass="emph" presetSubtype="0" repeatCount="4000" fill="hold" nodeType="afterEffect">
                                  <p:stCondLst>
                                    <p:cond delay="0"/>
                                  </p:stCondLst>
                                  <p:childTnLst>
                                    <p:anim calcmode="discrete" valueType="str">
                                      <p:cBhvr>
                                        <p:cTn id="121" dur="1000" fill="hold"/>
                                        <p:tgtEl>
                                          <p:spTgt spid="13">
                                            <p:txEl>
                                              <p:pRg st="2" end="2"/>
                                            </p:txEl>
                                          </p:spTgt>
                                        </p:tgtEl>
                                        <p:attrNameLst>
                                          <p:attrName>style.visibility</p:attrName>
                                        </p:attrNameLst>
                                      </p:cBhvr>
                                      <p:tavLst>
                                        <p:tav tm="0">
                                          <p:val>
                                            <p:strVal val="hidden"/>
                                          </p:val>
                                        </p:tav>
                                        <p:tav tm="50000">
                                          <p:val>
                                            <p:strVal val="visible"/>
                                          </p:val>
                                        </p:tav>
                                      </p:tavLst>
                                    </p:anim>
                                  </p:childTnLst>
                                </p:cTn>
                              </p:par>
                              <p:par>
                                <p:cTn id="122" presetID="1" presetClass="entr" presetSubtype="0" fill="hold" nodeType="withEffect">
                                  <p:stCondLst>
                                    <p:cond delay="0"/>
                                  </p:stCondLst>
                                  <p:childTnLst>
                                    <p:set>
                                      <p:cBhvr>
                                        <p:cTn id="123" dur="1" fill="hold">
                                          <p:stCondLst>
                                            <p:cond delay="0"/>
                                          </p:stCondLst>
                                        </p:cTn>
                                        <p:tgtEl>
                                          <p:spTgt spid="16"/>
                                        </p:tgtEl>
                                        <p:attrNameLst>
                                          <p:attrName>style.visibility</p:attrName>
                                        </p:attrNameLst>
                                      </p:cBhvr>
                                      <p:to>
                                        <p:strVal val="visible"/>
                                      </p:to>
                                    </p:set>
                                  </p:childTnLst>
                                </p:cTn>
                              </p:par>
                              <p:par>
                                <p:cTn id="124" presetID="35" presetClass="emph" presetSubtype="0" repeatCount="4000" fill="hold" nodeType="withEffect">
                                  <p:stCondLst>
                                    <p:cond delay="0"/>
                                  </p:stCondLst>
                                  <p:childTnLst>
                                    <p:anim calcmode="discrete" valueType="str">
                                      <p:cBhvr>
                                        <p:cTn id="125"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126" fill="hold" nodeType="afterGroup">
                            <p:stCondLst>
                              <p:cond delay="24300"/>
                            </p:stCondLst>
                            <p:childTnLst>
                              <p:par>
                                <p:cTn id="127" presetID="1" presetClass="exit" presetSubtype="0" fill="hold" grpId="3" nodeType="afterEffect">
                                  <p:stCondLst>
                                    <p:cond delay="0"/>
                                  </p:stCondLst>
                                  <p:childTnLst>
                                    <p:set>
                                      <p:cBhvr>
                                        <p:cTn id="128" dur="1" fill="hold">
                                          <p:stCondLst>
                                            <p:cond delay="0"/>
                                          </p:stCondLst>
                                        </p:cTn>
                                        <p:tgtEl>
                                          <p:spTgt spid="13">
                                            <p:txEl>
                                              <p:pRg st="0" end="0"/>
                                            </p:txEl>
                                          </p:spTgt>
                                        </p:tgtEl>
                                        <p:attrNameLst>
                                          <p:attrName>style.visibility</p:attrName>
                                        </p:attrNameLst>
                                      </p:cBhvr>
                                      <p:to>
                                        <p:strVal val="hidden"/>
                                      </p:to>
                                    </p:set>
                                  </p:childTnLst>
                                </p:cTn>
                              </p:par>
                            </p:childTnLst>
                          </p:cTn>
                        </p:par>
                        <p:par>
                          <p:cTn id="129" fill="hold" nodeType="afterGroup">
                            <p:stCondLst>
                              <p:cond delay="24300"/>
                            </p:stCondLst>
                            <p:childTnLst>
                              <p:par>
                                <p:cTn id="130" presetID="1" presetClass="exit" presetSubtype="0" fill="hold" grpId="3" nodeType="afterEffect">
                                  <p:stCondLst>
                                    <p:cond delay="0"/>
                                  </p:stCondLst>
                                  <p:childTnLst>
                                    <p:set>
                                      <p:cBhvr>
                                        <p:cTn id="131" dur="1" fill="hold">
                                          <p:stCondLst>
                                            <p:cond delay="0"/>
                                          </p:stCondLst>
                                        </p:cTn>
                                        <p:tgtEl>
                                          <p:spTgt spid="13">
                                            <p:txEl>
                                              <p:pRg st="1" end="1"/>
                                            </p:txEl>
                                          </p:spTgt>
                                        </p:tgtEl>
                                        <p:attrNameLst>
                                          <p:attrName>style.visibility</p:attrName>
                                        </p:attrNameLst>
                                      </p:cBhvr>
                                      <p:to>
                                        <p:strVal val="hidden"/>
                                      </p:to>
                                    </p:set>
                                  </p:childTnLst>
                                </p:cTn>
                              </p:par>
                            </p:childTnLst>
                          </p:cTn>
                        </p:par>
                        <p:par>
                          <p:cTn id="132" fill="hold" nodeType="afterGroup">
                            <p:stCondLst>
                              <p:cond delay="24300"/>
                            </p:stCondLst>
                            <p:childTnLst>
                              <p:par>
                                <p:cTn id="133" presetID="1" presetClass="exit" presetSubtype="0" fill="hold" grpId="3" nodeType="afterEffect">
                                  <p:stCondLst>
                                    <p:cond delay="0"/>
                                  </p:stCondLst>
                                  <p:childTnLst>
                                    <p:set>
                                      <p:cBhvr>
                                        <p:cTn id="134" dur="1" fill="hold">
                                          <p:stCondLst>
                                            <p:cond delay="0"/>
                                          </p:stCondLst>
                                        </p:cTn>
                                        <p:tgtEl>
                                          <p:spTgt spid="13">
                                            <p:txEl>
                                              <p:pRg st="2" end="2"/>
                                            </p:txEl>
                                          </p:spTgt>
                                        </p:tgtEl>
                                        <p:attrNameLst>
                                          <p:attrName>style.visibility</p:attrName>
                                        </p:attrNameLst>
                                      </p:cBhvr>
                                      <p:to>
                                        <p:strVal val="hidden"/>
                                      </p:to>
                                    </p:set>
                                  </p:childTnLst>
                                </p:cTn>
                              </p:par>
                            </p:childTnLst>
                          </p:cTn>
                        </p:par>
                        <p:par>
                          <p:cTn id="135" fill="hold" nodeType="afterGroup">
                            <p:stCondLst>
                              <p:cond delay="24300"/>
                            </p:stCondLst>
                            <p:childTnLst>
                              <p:par>
                                <p:cTn id="136" presetID="1" presetClass="exit" presetSubtype="0" fill="hold" grpId="3" nodeType="afterEffect">
                                  <p:stCondLst>
                                    <p:cond delay="0"/>
                                  </p:stCondLst>
                                  <p:childTnLst>
                                    <p:set>
                                      <p:cBhvr>
                                        <p:cTn id="137" dur="1" fill="hold">
                                          <p:stCondLst>
                                            <p:cond delay="0"/>
                                          </p:stCondLst>
                                        </p:cTn>
                                        <p:tgtEl>
                                          <p:spTgt spid="13">
                                            <p:txEl>
                                              <p:pRg st="3" end="3"/>
                                            </p:txEl>
                                          </p:spTgt>
                                        </p:tgtEl>
                                        <p:attrNameLst>
                                          <p:attrName>style.visibility</p:attrName>
                                        </p:attrNameLst>
                                      </p:cBhvr>
                                      <p:to>
                                        <p:strVal val="hidden"/>
                                      </p:to>
                                    </p:set>
                                  </p:childTnLst>
                                </p:cTn>
                              </p:par>
                            </p:childTnLst>
                          </p:cTn>
                        </p:par>
                        <p:par>
                          <p:cTn id="138" fill="hold" nodeType="afterGroup">
                            <p:stCondLst>
                              <p:cond delay="24300"/>
                            </p:stCondLst>
                            <p:childTnLst>
                              <p:par>
                                <p:cTn id="139" presetID="1" presetClass="exit" presetSubtype="0" fill="hold" grpId="3" nodeType="afterEffect">
                                  <p:stCondLst>
                                    <p:cond delay="0"/>
                                  </p:stCondLst>
                                  <p:childTnLst>
                                    <p:set>
                                      <p:cBhvr>
                                        <p:cTn id="140" dur="1" fill="hold">
                                          <p:stCondLst>
                                            <p:cond delay="0"/>
                                          </p:stCondLst>
                                        </p:cTn>
                                        <p:tgtEl>
                                          <p:spTgt spid="13">
                                            <p:bg/>
                                          </p:spTgt>
                                        </p:tgtEl>
                                        <p:attrNameLst>
                                          <p:attrName>style.visibility</p:attrName>
                                        </p:attrNameLst>
                                      </p:cBhvr>
                                      <p:to>
                                        <p:strVal val="hidden"/>
                                      </p:to>
                                    </p:set>
                                  </p:childTnLst>
                                </p:cTn>
                              </p:par>
                            </p:childTnLst>
                          </p:cTn>
                        </p:par>
                        <p:par>
                          <p:cTn id="141" fill="hold" nodeType="afterGroup">
                            <p:stCondLst>
                              <p:cond delay="24300"/>
                            </p:stCondLst>
                            <p:childTnLst>
                              <p:par>
                                <p:cTn id="142" presetID="1" presetClass="exit" presetSubtype="0" fill="hold" grpId="3" nodeType="afterEffect">
                                  <p:stCondLst>
                                    <p:cond delay="0"/>
                                  </p:stCondLst>
                                  <p:childTnLst>
                                    <p:set>
                                      <p:cBhvr>
                                        <p:cTn id="143" dur="1" fill="hold">
                                          <p:stCondLst>
                                            <p:cond delay="0"/>
                                          </p:stCondLst>
                                        </p:cTn>
                                        <p:tgtEl>
                                          <p:spTgt spid="14"/>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16"/>
                                        </p:tgtEl>
                                        <p:attrNameLst>
                                          <p:attrName>style.visibility</p:attrName>
                                        </p:attrNameLst>
                                      </p:cBhvr>
                                      <p:to>
                                        <p:strVal val="hidden"/>
                                      </p:to>
                                    </p:set>
                                  </p:childTnLst>
                                </p:cTn>
                              </p:par>
                              <p:par>
                                <p:cTn id="146" presetID="1" presetClass="exit" presetSubtype="0" fill="hold" grpId="3" nodeType="withEffect">
                                  <p:stCondLst>
                                    <p:cond delay="0"/>
                                  </p:stCondLst>
                                  <p:childTnLst>
                                    <p:set>
                                      <p:cBhvr>
                                        <p:cTn id="147" dur="1" fill="hold">
                                          <p:stCondLst>
                                            <p:cond delay="0"/>
                                          </p:stCondLst>
                                        </p:cTn>
                                        <p:tgtEl>
                                          <p:spTgt spid="19"/>
                                        </p:tgtEl>
                                        <p:attrNameLst>
                                          <p:attrName>style.visibility</p:attrName>
                                        </p:attrNameLst>
                                      </p:cBhvr>
                                      <p:to>
                                        <p:strVal val="hidden"/>
                                      </p:to>
                                    </p:set>
                                  </p:childTnLst>
                                </p:cTn>
                              </p:par>
                            </p:childTnLst>
                          </p:cTn>
                        </p:par>
                        <p:par>
                          <p:cTn id="148" fill="hold" nodeType="afterGroup">
                            <p:stCondLst>
                              <p:cond delay="24300"/>
                            </p:stCondLst>
                            <p:childTnLst>
                              <p:par>
                                <p:cTn id="149" presetID="1" presetClass="entr" presetSubtype="0"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childTnLst>
                                </p:cTn>
                              </p:par>
                            </p:childTnLst>
                          </p:cTn>
                        </p:par>
                        <p:par>
                          <p:cTn id="151" fill="hold" nodeType="afterGroup">
                            <p:stCondLst>
                              <p:cond delay="24300"/>
                            </p:stCondLst>
                            <p:childTnLst>
                              <p:par>
                                <p:cTn id="152" presetID="1" presetClass="exit" presetSubtype="0" fill="hold" grpId="1" nodeType="afterEffect">
                                  <p:stCondLst>
                                    <p:cond delay="0"/>
                                  </p:stCondLst>
                                  <p:childTnLst>
                                    <p:set>
                                      <p:cBhvr>
                                        <p:cTn id="153" dur="1" fill="hold">
                                          <p:stCondLst>
                                            <p:cond delay="0"/>
                                          </p:stCondLst>
                                        </p:cTn>
                                        <p:tgtEl>
                                          <p:spTgt spid="17"/>
                                        </p:tgtEl>
                                        <p:attrNameLst>
                                          <p:attrName>style.visibility</p:attrName>
                                        </p:attrNameLst>
                                      </p:cBhvr>
                                      <p:to>
                                        <p:strVal val="hidden"/>
                                      </p:to>
                                    </p:set>
                                  </p:childTnLst>
                                </p:cTn>
                              </p:par>
                            </p:childTnLst>
                          </p:cTn>
                        </p:par>
                        <p:par>
                          <p:cTn id="154" fill="hold" nodeType="afterGroup">
                            <p:stCondLst>
                              <p:cond delay="24300"/>
                            </p:stCondLst>
                            <p:childTnLst>
                              <p:par>
                                <p:cTn id="155" presetID="1" presetClass="entr" presetSubtype="0" fill="hold" grpId="2" nodeType="afterEffect">
                                  <p:stCondLst>
                                    <p:cond delay="0"/>
                                  </p:stCondLst>
                                  <p:childTnLst>
                                    <p:set>
                                      <p:cBhvr>
                                        <p:cTn id="156" dur="1" fill="hold">
                                          <p:stCondLst>
                                            <p:cond delay="0"/>
                                          </p:stCondLst>
                                        </p:cTn>
                                        <p:tgtEl>
                                          <p:spTgt spid="17"/>
                                        </p:tgtEl>
                                        <p:attrNameLst>
                                          <p:attrName>style.visibility</p:attrName>
                                        </p:attrNameLst>
                                      </p:cBhvr>
                                      <p:to>
                                        <p:strVal val="visible"/>
                                      </p:to>
                                    </p:set>
                                  </p:childTnLst>
                                </p:cTn>
                              </p:par>
                            </p:childTnLst>
                          </p:cTn>
                        </p:par>
                        <p:par>
                          <p:cTn id="157" fill="hold" nodeType="afterGroup">
                            <p:stCondLst>
                              <p:cond delay="24300"/>
                            </p:stCondLst>
                            <p:childTnLst>
                              <p:par>
                                <p:cTn id="158" presetID="1" presetClass="exit" presetSubtype="0" fill="hold" grpId="3" nodeType="afterEffect">
                                  <p:stCondLst>
                                    <p:cond delay="0"/>
                                  </p:stCondLst>
                                  <p:childTnLst>
                                    <p:set>
                                      <p:cBhvr>
                                        <p:cTn id="159" dur="1" fill="hold">
                                          <p:stCondLst>
                                            <p:cond delay="0"/>
                                          </p:stCondLst>
                                        </p:cTn>
                                        <p:tgtEl>
                                          <p:spTgt spid="17"/>
                                        </p:tgtEl>
                                        <p:attrNameLst>
                                          <p:attrName>style.visibility</p:attrName>
                                        </p:attrNameLst>
                                      </p:cBhvr>
                                      <p:to>
                                        <p:strVal val="hidden"/>
                                      </p:to>
                                    </p:set>
                                  </p:childTnLst>
                                </p:cTn>
                              </p:par>
                            </p:childTnLst>
                          </p:cTn>
                        </p:par>
                        <p:par>
                          <p:cTn id="160" fill="hold" nodeType="afterGroup">
                            <p:stCondLst>
                              <p:cond delay="24300"/>
                            </p:stCondLst>
                            <p:childTnLst>
                              <p:par>
                                <p:cTn id="161" presetID="35" presetClass="emph" presetSubtype="0" fill="hold" grpId="4" nodeType="afterEffect">
                                  <p:stCondLst>
                                    <p:cond delay="0"/>
                                  </p:stCondLst>
                                  <p:childTnLst>
                                    <p:anim calcmode="discrete" valueType="str">
                                      <p:cBhvr>
                                        <p:cTn id="162" dur="1000" fill="hold"/>
                                        <p:tgtEl>
                                          <p:spTgt spid="17"/>
                                        </p:tgtEl>
                                        <p:attrNameLst>
                                          <p:attrName>style.visibility</p:attrName>
                                        </p:attrNameLst>
                                      </p:cBhvr>
                                      <p:tavLst>
                                        <p:tav tm="0">
                                          <p:val>
                                            <p:strVal val="hidden"/>
                                          </p:val>
                                        </p:tav>
                                        <p:tav tm="50000">
                                          <p:val>
                                            <p:strVal val="visible"/>
                                          </p:val>
                                        </p:tav>
                                      </p:tavLst>
                                    </p:anim>
                                  </p:childTnLst>
                                </p:cTn>
                              </p:par>
                            </p:childTnLst>
                          </p:cTn>
                        </p:par>
                        <p:par>
                          <p:cTn id="163" fill="hold" nodeType="afterGroup">
                            <p:stCondLst>
                              <p:cond delay="25300"/>
                            </p:stCondLst>
                            <p:childTnLst>
                              <p:par>
                                <p:cTn id="164" presetID="63" presetClass="path" presetSubtype="0" accel="50000" decel="50000" fill="hold" grpId="2" nodeType="afterEffect">
                                  <p:stCondLst>
                                    <p:cond delay="0"/>
                                  </p:stCondLst>
                                  <p:childTnLst>
                                    <p:animMotion origin="layout" path="M 0.16788 8.23312E-7 L 0.41667 -0.00023 " pathEditMode="relative" rAng="0" ptsTypes="AA">
                                      <p:cBhvr>
                                        <p:cTn id="165" dur="2000" fill="hold"/>
                                        <p:tgtEl>
                                          <p:spTgt spid="12"/>
                                        </p:tgtEl>
                                        <p:attrNameLst>
                                          <p:attrName>ppt_x</p:attrName>
                                          <p:attrName>ppt_y</p:attrName>
                                        </p:attrNameLst>
                                      </p:cBhvr>
                                      <p:rCtr x="12431" y="-23"/>
                                    </p:animMotion>
                                  </p:childTnLst>
                                </p:cTn>
                              </p:par>
                              <p:par>
                                <p:cTn id="166" presetID="3" presetClass="emph" presetSubtype="2" fill="hold" nodeType="withEffect">
                                  <p:stCondLst>
                                    <p:cond delay="0"/>
                                  </p:stCondLst>
                                  <p:childTnLst>
                                    <p:animClr clrSpc="rgb" dir="cw">
                                      <p:cBhvr override="childStyle">
                                        <p:cTn id="167" dur="2000" fill="hold"/>
                                        <p:tgtEl>
                                          <p:spTgt spid="13">
                                            <p:txEl>
                                              <p:pRg st="2" end="2"/>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2" grpId="0" animBg="1"/>
      <p:bldP spid="12" grpId="1" animBg="1"/>
      <p:bldP spid="12" grpId="2" animBg="1"/>
      <p:bldP spid="13" grpId="0" build="allAtOnce" animBg="1"/>
      <p:bldP spid="13" grpId="1" build="allAtOnce" animBg="1"/>
      <p:bldP spid="13" grpId="2" build="allAtOnce" animBg="1" autoUpdateAnimBg="0"/>
      <p:bldP spid="13" grpId="3" build="allAtOnce" animBg="1"/>
      <p:bldP spid="14" grpId="0"/>
      <p:bldP spid="14" grpId="1"/>
      <p:bldP spid="14" grpId="2"/>
      <p:bldP spid="14" grpId="3"/>
      <p:bldP spid="17" grpId="0" animBg="1"/>
      <p:bldP spid="17" grpId="1" animBg="1"/>
      <p:bldP spid="17" grpId="2" animBg="1"/>
      <p:bldP spid="17" grpId="3" animBg="1"/>
      <p:bldP spid="17" grpId="4" animBg="1"/>
      <p:bldP spid="18" grpId="0"/>
      <p:bldP spid="18" grpId="1"/>
      <p:bldP spid="18" grpId="2"/>
      <p:bldP spid="18" grpId="3"/>
      <p:bldP spid="18" grpId="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D130676D-8E05-4FFA-850D-740672924AC7}"/>
              </a:ext>
            </a:extLst>
          </p:cNvPr>
          <p:cNvSpPr>
            <a:spLocks noGrp="1"/>
          </p:cNvSpPr>
          <p:nvPr>
            <p:ph type="title"/>
          </p:nvPr>
        </p:nvSpPr>
        <p:spPr/>
        <p:txBody>
          <a:bodyPr/>
          <a:lstStyle/>
          <a:p>
            <a:r>
              <a:rPr lang="es-MX" altLang="es-MX"/>
              <a:t>Aplicación de las ACLs a las Interfaces. Sentencias {in | out}</a:t>
            </a:r>
          </a:p>
        </p:txBody>
      </p:sp>
      <p:sp>
        <p:nvSpPr>
          <p:cNvPr id="26627" name="2 Marcador de contenido">
            <a:extLst>
              <a:ext uri="{FF2B5EF4-FFF2-40B4-BE49-F238E27FC236}">
                <a16:creationId xmlns:a16="http://schemas.microsoft.com/office/drawing/2014/main" id="{2EA5B99B-9369-438B-81D7-123908863667}"/>
              </a:ext>
            </a:extLst>
          </p:cNvPr>
          <p:cNvSpPr>
            <a:spLocks noGrp="1"/>
          </p:cNvSpPr>
          <p:nvPr>
            <p:ph idx="1"/>
          </p:nvPr>
        </p:nvSpPr>
        <p:spPr/>
        <p:txBody>
          <a:bodyPr>
            <a:normAutofit/>
          </a:bodyPr>
          <a:lstStyle/>
          <a:p>
            <a:pPr>
              <a:lnSpc>
                <a:spcPct val="150000"/>
              </a:lnSpc>
              <a:spcBef>
                <a:spcPts val="600"/>
              </a:spcBef>
              <a:spcAft>
                <a:spcPts val="600"/>
              </a:spcAft>
            </a:pPr>
            <a:r>
              <a:rPr lang="es-MX" altLang="es-MX" b="1">
                <a:solidFill>
                  <a:srgbClr val="C00000"/>
                </a:solidFill>
              </a:rPr>
              <a:t>ACLs de Salida. </a:t>
            </a:r>
            <a:r>
              <a:rPr lang="es-MX" altLang="es-MX"/>
              <a:t>Los paquetes entrantes son enrutados hacia la interfaz de salida, y después son procesados por la ACL de salida.</a:t>
            </a:r>
          </a:p>
        </p:txBody>
      </p:sp>
      <p:sp>
        <p:nvSpPr>
          <p:cNvPr id="2" name="Marcador de número de diapositiva 1">
            <a:extLst>
              <a:ext uri="{FF2B5EF4-FFF2-40B4-BE49-F238E27FC236}">
                <a16:creationId xmlns:a16="http://schemas.microsoft.com/office/drawing/2014/main" id="{0DF5E874-00A2-44F3-9004-FA1EC1D4AF1C}"/>
              </a:ext>
            </a:extLst>
          </p:cNvPr>
          <p:cNvSpPr>
            <a:spLocks noGrp="1"/>
          </p:cNvSpPr>
          <p:nvPr>
            <p:ph type="sldNum" sz="quarter" idx="12"/>
          </p:nvPr>
        </p:nvSpPr>
        <p:spPr/>
        <p:txBody>
          <a:bodyPr/>
          <a:lstStyle/>
          <a:p>
            <a:fld id="{F44D3E0F-D1D4-4C69-BA54-437851382511}" type="slidenum">
              <a:rPr lang="es-MX" smtClean="0"/>
              <a:t>25</a:t>
            </a:fld>
            <a:endParaRPr lang="es-MX"/>
          </a:p>
        </p:txBody>
      </p:sp>
      <p:cxnSp>
        <p:nvCxnSpPr>
          <p:cNvPr id="5" name="4 Conector recto">
            <a:extLst>
              <a:ext uri="{FF2B5EF4-FFF2-40B4-BE49-F238E27FC236}">
                <a16:creationId xmlns:a16="http://schemas.microsoft.com/office/drawing/2014/main" id="{E220109E-A88E-492F-A22C-FFB9D7D86284}"/>
              </a:ext>
            </a:extLst>
          </p:cNvPr>
          <p:cNvCxnSpPr/>
          <p:nvPr/>
        </p:nvCxnSpPr>
        <p:spPr bwMode="auto">
          <a:xfrm flipV="1">
            <a:off x="4957763" y="4392613"/>
            <a:ext cx="3060700" cy="0"/>
          </a:xfrm>
          <a:prstGeom prst="line">
            <a:avLst/>
          </a:prstGeom>
          <a:solidFill>
            <a:schemeClr val="accent1"/>
          </a:solidFill>
          <a:ln w="28575" cap="flat" cmpd="sng" algn="ctr">
            <a:solidFill>
              <a:schemeClr val="bg2">
                <a:lumMod val="75000"/>
              </a:schemeClr>
            </a:solidFill>
            <a:prstDash val="solid"/>
            <a:round/>
            <a:headEnd type="none" w="med" len="med"/>
            <a:tailEnd type="none" w="med" len="med"/>
          </a:ln>
          <a:effectLst/>
        </p:spPr>
      </p:cxnSp>
      <p:pic>
        <p:nvPicPr>
          <p:cNvPr id="26630" name="4 Imagen" descr="RouterGenericB.gif">
            <a:extLst>
              <a:ext uri="{FF2B5EF4-FFF2-40B4-BE49-F238E27FC236}">
                <a16:creationId xmlns:a16="http://schemas.microsoft.com/office/drawing/2014/main" id="{8D78A19D-1847-4ADA-BB62-E2E172BEAD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588" y="4144964"/>
            <a:ext cx="781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 Marcador de contenido">
            <a:extLst>
              <a:ext uri="{FF2B5EF4-FFF2-40B4-BE49-F238E27FC236}">
                <a16:creationId xmlns:a16="http://schemas.microsoft.com/office/drawing/2014/main" id="{CAE4C70F-FB5B-4803-9A27-FC585CC2471B}"/>
              </a:ext>
            </a:extLst>
          </p:cNvPr>
          <p:cNvSpPr txBox="1">
            <a:spLocks/>
          </p:cNvSpPr>
          <p:nvPr/>
        </p:nvSpPr>
        <p:spPr bwMode="auto">
          <a:xfrm>
            <a:off x="5619750" y="4337050"/>
            <a:ext cx="673100" cy="30480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E0</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8" name="2 Marcador de contenido">
            <a:extLst>
              <a:ext uri="{FF2B5EF4-FFF2-40B4-BE49-F238E27FC236}">
                <a16:creationId xmlns:a16="http://schemas.microsoft.com/office/drawing/2014/main" id="{B5440B12-235F-46F9-93D7-715A52F42D95}"/>
              </a:ext>
            </a:extLst>
          </p:cNvPr>
          <p:cNvSpPr txBox="1">
            <a:spLocks/>
          </p:cNvSpPr>
          <p:nvPr/>
        </p:nvSpPr>
        <p:spPr bwMode="auto">
          <a:xfrm>
            <a:off x="6680201" y="4337051"/>
            <a:ext cx="671513" cy="303213"/>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E1</a:t>
            </a:r>
          </a:p>
        </p:txBody>
      </p:sp>
      <p:sp>
        <p:nvSpPr>
          <p:cNvPr id="9" name="8 Flecha derecha">
            <a:extLst>
              <a:ext uri="{FF2B5EF4-FFF2-40B4-BE49-F238E27FC236}">
                <a16:creationId xmlns:a16="http://schemas.microsoft.com/office/drawing/2014/main" id="{FF8F6CC8-524F-48AD-A83A-B3186F072B38}"/>
              </a:ext>
            </a:extLst>
          </p:cNvPr>
          <p:cNvSpPr>
            <a:spLocks noChangeArrowheads="1"/>
          </p:cNvSpPr>
          <p:nvPr/>
        </p:nvSpPr>
        <p:spPr bwMode="auto">
          <a:xfrm>
            <a:off x="3784601" y="4105276"/>
            <a:ext cx="619125" cy="131763"/>
          </a:xfrm>
          <a:prstGeom prst="rightArrow">
            <a:avLst>
              <a:gd name="adj1" fmla="val 49463"/>
              <a:gd name="adj2" fmla="val 69938"/>
            </a:avLst>
          </a:prstGeom>
          <a:solidFill>
            <a:srgbClr val="00206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10" name="29 CuadroTexto">
            <a:extLst>
              <a:ext uri="{FF2B5EF4-FFF2-40B4-BE49-F238E27FC236}">
                <a16:creationId xmlns:a16="http://schemas.microsoft.com/office/drawing/2014/main" id="{A42D77D6-ACEF-4AC8-A348-68071BD97805}"/>
              </a:ext>
            </a:extLst>
          </p:cNvPr>
          <p:cNvSpPr txBox="1">
            <a:spLocks noChangeArrowheads="1"/>
          </p:cNvSpPr>
          <p:nvPr/>
        </p:nvSpPr>
        <p:spPr bwMode="auto">
          <a:xfrm>
            <a:off x="7777958" y="4681107"/>
            <a:ext cx="2392362" cy="825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deny</a:t>
            </a:r>
            <a:r>
              <a:rPr lang="es-MX" altLang="es-MX" sz="1000" dirty="0">
                <a:solidFill>
                  <a:schemeClr val="tx1"/>
                </a:solidFill>
                <a:latin typeface="Courier New" panose="02070309020205020404" pitchFamily="49" charset="0"/>
                <a:cs typeface="Courier New" panose="02070309020205020404" pitchFamily="49" charset="0"/>
              </a:rPr>
              <a:t> 192.168.10.1</a:t>
            </a:r>
          </a:p>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deny</a:t>
            </a:r>
            <a:r>
              <a:rPr lang="es-MX" altLang="es-MX" sz="1000" dirty="0">
                <a:solidFill>
                  <a:schemeClr val="tx1"/>
                </a:solidFill>
                <a:latin typeface="Courier New" panose="02070309020205020404" pitchFamily="49" charset="0"/>
                <a:cs typeface="Courier New" panose="02070309020205020404" pitchFamily="49" charset="0"/>
              </a:rPr>
              <a:t> 192.168.30.0 0.0.0.255</a:t>
            </a:r>
          </a:p>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permit</a:t>
            </a:r>
            <a:r>
              <a:rPr lang="es-MX" altLang="es-MX" sz="1000" dirty="0">
                <a:solidFill>
                  <a:schemeClr val="tx1"/>
                </a:solidFill>
                <a:latin typeface="Courier New" panose="02070309020205020404" pitchFamily="49" charset="0"/>
                <a:cs typeface="Courier New" panose="02070309020205020404" pitchFamily="49" charset="0"/>
              </a:rPr>
              <a:t> 192.168.5.0 0.0.0.255</a:t>
            </a:r>
          </a:p>
          <a:p>
            <a:pPr eaLnBrk="1" hangingPunct="1">
              <a:spcBef>
                <a:spcPts val="300"/>
              </a:spcBef>
            </a:pPr>
            <a:r>
              <a:rPr lang="es-MX" altLang="es-MX" sz="1000" dirty="0" err="1">
                <a:solidFill>
                  <a:schemeClr val="tx1"/>
                </a:solidFill>
                <a:latin typeface="Courier New" panose="02070309020205020404" pitchFamily="49" charset="0"/>
                <a:cs typeface="Courier New" panose="02070309020205020404" pitchFamily="49" charset="0"/>
              </a:rPr>
              <a:t>permit</a:t>
            </a:r>
            <a:r>
              <a:rPr lang="es-MX" altLang="es-MX" sz="1000" dirty="0">
                <a:solidFill>
                  <a:schemeClr val="tx1"/>
                </a:solidFill>
                <a:latin typeface="Courier New" panose="02070309020205020404" pitchFamily="49" charset="0"/>
                <a:cs typeface="Courier New" panose="02070309020205020404" pitchFamily="49" charset="0"/>
              </a:rPr>
              <a:t> </a:t>
            </a:r>
            <a:r>
              <a:rPr lang="es-MX" altLang="es-MX" sz="1000" dirty="0" err="1">
                <a:solidFill>
                  <a:schemeClr val="tx1"/>
                </a:solidFill>
                <a:latin typeface="Courier New" panose="02070309020205020404" pitchFamily="49" charset="0"/>
                <a:cs typeface="Courier New" panose="02070309020205020404" pitchFamily="49" charset="0"/>
              </a:rPr>
              <a:t>any</a:t>
            </a:r>
            <a:endParaRPr lang="es-MX" altLang="es-MX" sz="1000" dirty="0">
              <a:solidFill>
                <a:schemeClr val="tx1"/>
              </a:solidFill>
              <a:latin typeface="Courier New" panose="02070309020205020404" pitchFamily="49" charset="0"/>
              <a:cs typeface="Courier New" panose="02070309020205020404" pitchFamily="49" charset="0"/>
            </a:endParaRPr>
          </a:p>
          <a:p>
            <a:pPr eaLnBrk="1" hangingPunct="1">
              <a:spcBef>
                <a:spcPts val="300"/>
              </a:spcBef>
            </a:pPr>
            <a:endParaRPr lang="es-MX" altLang="es-MX" sz="1000" dirty="0">
              <a:solidFill>
                <a:schemeClr val="tx1"/>
              </a:solidFill>
              <a:latin typeface="Courier New" panose="02070309020205020404" pitchFamily="49" charset="0"/>
              <a:cs typeface="Courier New" panose="02070309020205020404" pitchFamily="49" charset="0"/>
            </a:endParaRPr>
          </a:p>
        </p:txBody>
      </p:sp>
      <p:sp>
        <p:nvSpPr>
          <p:cNvPr id="11" name="10 CuadroTexto">
            <a:extLst>
              <a:ext uri="{FF2B5EF4-FFF2-40B4-BE49-F238E27FC236}">
                <a16:creationId xmlns:a16="http://schemas.microsoft.com/office/drawing/2014/main" id="{AE363753-9213-487A-9892-CAF77C16024E}"/>
              </a:ext>
            </a:extLst>
          </p:cNvPr>
          <p:cNvSpPr txBox="1"/>
          <p:nvPr/>
        </p:nvSpPr>
        <p:spPr bwMode="auto">
          <a:xfrm>
            <a:off x="6142039" y="4886326"/>
            <a:ext cx="987425" cy="276225"/>
          </a:xfrm>
          <a:prstGeom prst="rect">
            <a:avLst/>
          </a:prstGeom>
          <a:noFill/>
          <a:ln w="9525">
            <a:noFill/>
          </a:ln>
        </p:spPr>
        <p:txBody>
          <a:bodyPr>
            <a:spAutoFit/>
          </a:bodyPr>
          <a:lstStyle/>
          <a:p>
            <a:pPr algn="ctr">
              <a:defRPr/>
            </a:pPr>
            <a:r>
              <a:rPr lang="es-MX" sz="1200" dirty="0">
                <a:latin typeface="Book Antiqua" pitchFamily="18" charset="0"/>
                <a:ea typeface="Osaka" pitchFamily="96" charset="-128"/>
              </a:rPr>
              <a:t>ACL</a:t>
            </a:r>
          </a:p>
        </p:txBody>
      </p:sp>
      <p:sp>
        <p:nvSpPr>
          <p:cNvPr id="12" name="11 Multiplicar">
            <a:extLst>
              <a:ext uri="{FF2B5EF4-FFF2-40B4-BE49-F238E27FC236}">
                <a16:creationId xmlns:a16="http://schemas.microsoft.com/office/drawing/2014/main" id="{2F92D649-3716-4975-BB29-469D6B64A210}"/>
              </a:ext>
            </a:extLst>
          </p:cNvPr>
          <p:cNvSpPr/>
          <p:nvPr/>
        </p:nvSpPr>
        <p:spPr bwMode="auto">
          <a:xfrm>
            <a:off x="6718301" y="3971926"/>
            <a:ext cx="360363" cy="360363"/>
          </a:xfrm>
          <a:prstGeom prst="mathMultiply">
            <a:avLst/>
          </a:prstGeom>
          <a:solidFill>
            <a:srgbClr val="FF0000"/>
          </a:soli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13" name="31 Forma libre">
            <a:extLst>
              <a:ext uri="{FF2B5EF4-FFF2-40B4-BE49-F238E27FC236}">
                <a16:creationId xmlns:a16="http://schemas.microsoft.com/office/drawing/2014/main" id="{50764AA6-D23E-4F9A-9B78-7583CF04143C}"/>
              </a:ext>
            </a:extLst>
          </p:cNvPr>
          <p:cNvSpPr>
            <a:spLocks noChangeArrowheads="1"/>
          </p:cNvSpPr>
          <p:nvPr/>
        </p:nvSpPr>
        <p:spPr bwMode="auto">
          <a:xfrm>
            <a:off x="6680201" y="3997326"/>
            <a:ext cx="360363" cy="360363"/>
          </a:xfrm>
          <a:custGeom>
            <a:avLst/>
            <a:gdLst>
              <a:gd name="T0" fmla="*/ 378 w 390524"/>
              <a:gd name="T1" fmla="*/ 343 h 404814"/>
              <a:gd name="T2" fmla="*/ 1034 w 390524"/>
              <a:gd name="T3" fmla="*/ 0 h 404814"/>
              <a:gd name="T4" fmla="*/ 402 w 390524"/>
              <a:gd name="T5" fmla="*/ 486 h 404814"/>
              <a:gd name="T6" fmla="*/ 0 w 390524"/>
              <a:gd name="T7" fmla="*/ 312 h 404814"/>
              <a:gd name="T8" fmla="*/ 378 w 390524"/>
              <a:gd name="T9" fmla="*/ 343 h 404814"/>
              <a:gd name="T10" fmla="*/ 0 60000 65536"/>
              <a:gd name="T11" fmla="*/ 0 60000 65536"/>
              <a:gd name="T12" fmla="*/ 0 60000 65536"/>
              <a:gd name="T13" fmla="*/ 0 60000 65536"/>
              <a:gd name="T14" fmla="*/ 0 60000 65536"/>
              <a:gd name="T15" fmla="*/ 0 w 390524"/>
              <a:gd name="T16" fmla="*/ 0 h 404814"/>
              <a:gd name="T17" fmla="*/ 390524 w 390524"/>
              <a:gd name="T18" fmla="*/ 404814 h 404814"/>
            </a:gdLst>
            <a:ahLst/>
            <a:cxnLst>
              <a:cxn ang="T10">
                <a:pos x="T0" y="T1"/>
              </a:cxn>
              <a:cxn ang="T11">
                <a:pos x="T2" y="T3"/>
              </a:cxn>
              <a:cxn ang="T12">
                <a:pos x="T4" y="T5"/>
              </a:cxn>
              <a:cxn ang="T13">
                <a:pos x="T6" y="T7"/>
              </a:cxn>
              <a:cxn ang="T14">
                <a:pos x="T8" y="T9"/>
              </a:cxn>
            </a:cxnLst>
            <a:rect l="T15" t="T16" r="T17" b="T18"/>
            <a:pathLst>
              <a:path w="390524" h="404814">
                <a:moveTo>
                  <a:pt x="142877" y="285751"/>
                </a:moveTo>
                <a:cubicBezTo>
                  <a:pt x="157164" y="254001"/>
                  <a:pt x="252413" y="76994"/>
                  <a:pt x="390524" y="0"/>
                </a:cubicBezTo>
                <a:cubicBezTo>
                  <a:pt x="286146" y="101600"/>
                  <a:pt x="179785" y="282973"/>
                  <a:pt x="152401" y="404814"/>
                </a:cubicBezTo>
                <a:cubicBezTo>
                  <a:pt x="141289" y="345283"/>
                  <a:pt x="56356" y="280988"/>
                  <a:pt x="0" y="259557"/>
                </a:cubicBezTo>
                <a:cubicBezTo>
                  <a:pt x="113506" y="271463"/>
                  <a:pt x="103189" y="271464"/>
                  <a:pt x="142877" y="285751"/>
                </a:cubicBezTo>
                <a:close/>
              </a:path>
            </a:pathLst>
          </a:cu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s-MX"/>
          </a:p>
        </p:txBody>
      </p:sp>
      <p:sp>
        <p:nvSpPr>
          <p:cNvPr id="14" name="13 CuadroTexto">
            <a:extLst>
              <a:ext uri="{FF2B5EF4-FFF2-40B4-BE49-F238E27FC236}">
                <a16:creationId xmlns:a16="http://schemas.microsoft.com/office/drawing/2014/main" id="{5DD9B2F9-CB53-47E4-9F44-34ED385BC55D}"/>
              </a:ext>
            </a:extLst>
          </p:cNvPr>
          <p:cNvSpPr txBox="1"/>
          <p:nvPr/>
        </p:nvSpPr>
        <p:spPr bwMode="auto">
          <a:xfrm>
            <a:off x="5481639" y="4860926"/>
            <a:ext cx="1965325" cy="461963"/>
          </a:xfrm>
          <a:prstGeom prst="rect">
            <a:avLst/>
          </a:prstGeom>
          <a:solidFill>
            <a:schemeClr val="accent6">
              <a:lumMod val="20000"/>
              <a:lumOff val="80000"/>
            </a:schemeClr>
          </a:solidFill>
          <a:ln w="9525">
            <a:noFill/>
          </a:ln>
        </p:spPr>
        <p:txBody>
          <a:bodyPr>
            <a:spAutoFit/>
          </a:bodyPr>
          <a:lstStyle/>
          <a:p>
            <a:pPr algn="ctr">
              <a:defRPr/>
            </a:pPr>
            <a:r>
              <a:rPr lang="es-MX" sz="1200" dirty="0">
                <a:latin typeface="Book Antiqua" pitchFamily="18" charset="0"/>
                <a:ea typeface="Osaka" pitchFamily="96" charset="-128"/>
              </a:rPr>
              <a:t>Enrutamiento hacia la interfaz de salida</a:t>
            </a:r>
          </a:p>
        </p:txBody>
      </p:sp>
      <p:sp>
        <p:nvSpPr>
          <p:cNvPr id="16" name="23 CuadroTexto">
            <a:extLst>
              <a:ext uri="{FF2B5EF4-FFF2-40B4-BE49-F238E27FC236}">
                <a16:creationId xmlns:a16="http://schemas.microsoft.com/office/drawing/2014/main" id="{F4B9CD32-4831-44FE-B2CD-39E7564F723D}"/>
              </a:ext>
            </a:extLst>
          </p:cNvPr>
          <p:cNvSpPr txBox="1">
            <a:spLocks noChangeArrowheads="1"/>
          </p:cNvSpPr>
          <p:nvPr/>
        </p:nvSpPr>
        <p:spPr bwMode="auto">
          <a:xfrm>
            <a:off x="3754439" y="3824289"/>
            <a:ext cx="642937"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r>
              <a:rPr lang="es-MX" altLang="es-MX" sz="1200">
                <a:solidFill>
                  <a:schemeClr val="tx1"/>
                </a:solidFill>
                <a:latin typeface="Franklin Gothic Book" panose="020B0503020102020204" pitchFamily="34" charset="0"/>
                <a:cs typeface="Times New Roman" panose="02020603050405020304" pitchFamily="18" charset="0"/>
              </a:rPr>
              <a:t>Tráfico</a:t>
            </a:r>
          </a:p>
        </p:txBody>
      </p:sp>
      <p:sp>
        <p:nvSpPr>
          <p:cNvPr id="17" name="16 Rectángulo">
            <a:extLst>
              <a:ext uri="{FF2B5EF4-FFF2-40B4-BE49-F238E27FC236}">
                <a16:creationId xmlns:a16="http://schemas.microsoft.com/office/drawing/2014/main" id="{37941A6E-FA71-491F-980F-7895B44B408D}"/>
              </a:ext>
            </a:extLst>
          </p:cNvPr>
          <p:cNvSpPr>
            <a:spLocks noChangeArrowheads="1"/>
          </p:cNvSpPr>
          <p:nvPr/>
        </p:nvSpPr>
        <p:spPr bwMode="auto">
          <a:xfrm>
            <a:off x="6904039" y="4013200"/>
            <a:ext cx="58737" cy="273050"/>
          </a:xfrm>
          <a:prstGeom prst="rect">
            <a:avLst/>
          </a:prstGeom>
          <a:solidFill>
            <a:schemeClr val="accent1"/>
          </a:solidFill>
          <a:ln w="9525" algn="ctr">
            <a:solidFill>
              <a:schemeClr val="tx1"/>
            </a:solidFill>
            <a:round/>
            <a:headEnd/>
            <a:tailEnd/>
          </a:ln>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Tree>
    <p:extLst>
      <p:ext uri="{BB962C8B-B14F-4D97-AF65-F5344CB8AC3E}">
        <p14:creationId xmlns:p14="http://schemas.microsoft.com/office/powerpoint/2010/main" val="2505967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0118 7.40741E-7 L 0.16789 7.40741E-7 " pathEditMode="relative" rAng="0" ptsTypes="AA">
                                      <p:cBhvr>
                                        <p:cTn id="6" dur="2000" fill="hold"/>
                                        <p:tgtEl>
                                          <p:spTgt spid="9"/>
                                        </p:tgtEl>
                                        <p:attrNameLst>
                                          <p:attrName>ppt_x</p:attrName>
                                          <p:attrName>ppt_y</p:attrName>
                                        </p:attrNameLst>
                                      </p:cBhvr>
                                      <p:rCtr x="8976" y="0"/>
                                    </p:animMotion>
                                  </p:childTnLst>
                                </p:cTn>
                              </p:par>
                              <p:par>
                                <p:cTn id="7" presetID="63" presetClass="path" presetSubtype="0" accel="50000" decel="50000" fill="hold" grpId="0" nodeType="withEffect">
                                  <p:stCondLst>
                                    <p:cond delay="0"/>
                                  </p:stCondLst>
                                  <p:childTnLst>
                                    <p:animMotion origin="layout" path="M 0.00364 0.00162 L 0.16354 0.00278 " pathEditMode="relative" rAng="0" ptsTypes="AA">
                                      <p:cBhvr>
                                        <p:cTn id="8" dur="2000" fill="hold"/>
                                        <p:tgtEl>
                                          <p:spTgt spid="16"/>
                                        </p:tgtEl>
                                        <p:attrNameLst>
                                          <p:attrName>ppt_x</p:attrName>
                                          <p:attrName>ppt_y</p:attrName>
                                        </p:attrNameLst>
                                      </p:cBhvr>
                                      <p:rCtr x="7986" y="46"/>
                                    </p:animMotion>
                                  </p:childTnLst>
                                </p:cTn>
                              </p:par>
                            </p:childTnLst>
                          </p:cTn>
                        </p:par>
                        <p:par>
                          <p:cTn id="9" fill="hold" nodeType="afterGroup">
                            <p:stCondLst>
                              <p:cond delay="2000"/>
                            </p:stCondLst>
                            <p:childTnLst>
                              <p:par>
                                <p:cTn id="10" presetID="1" presetClass="exit" presetSubtype="0" fill="hold" grpId="5" nodeType="afterEffect">
                                  <p:stCondLst>
                                    <p:cond delay="0"/>
                                  </p:stCondLst>
                                  <p:childTnLst>
                                    <p:set>
                                      <p:cBhvr>
                                        <p:cTn id="11" dur="1" fill="hold">
                                          <p:stCondLst>
                                            <p:cond delay="0"/>
                                          </p:stCondLst>
                                        </p:cTn>
                                        <p:tgtEl>
                                          <p:spTgt spid="16"/>
                                        </p:tgtEl>
                                        <p:attrNameLst>
                                          <p:attrName>style.visibility</p:attrName>
                                        </p:attrNameLst>
                                      </p:cBhvr>
                                      <p:to>
                                        <p:strVal val="hidden"/>
                                      </p:to>
                                    </p:se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63" presetClass="path" presetSubtype="0" accel="50000" decel="50000" fill="hold" grpId="2" nodeType="withEffect">
                                  <p:stCondLst>
                                    <p:cond delay="0"/>
                                  </p:stCondLst>
                                  <p:childTnLst>
                                    <p:animMotion origin="layout" path="M 0.16788 6.84551E-7 L 0.275 -0.00208 " pathEditMode="relative" rAng="0" ptsTypes="AA">
                                      <p:cBhvr>
                                        <p:cTn id="16" dur="2000" fill="hold"/>
                                        <p:tgtEl>
                                          <p:spTgt spid="9"/>
                                        </p:tgtEl>
                                        <p:attrNameLst>
                                          <p:attrName>ppt_x</p:attrName>
                                          <p:attrName>ppt_y</p:attrName>
                                        </p:attrNameLst>
                                      </p:cBhvr>
                                      <p:rCtr x="5347" y="-116"/>
                                    </p:animMotion>
                                  </p:childTnLst>
                                </p:cTn>
                              </p:par>
                            </p:childTnLst>
                          </p:cTn>
                        </p:par>
                        <p:par>
                          <p:cTn id="17" fill="hold" nodeType="afterGroup">
                            <p:stCondLst>
                              <p:cond delay="4000"/>
                            </p:stCondLst>
                            <p:childTnLst>
                              <p:par>
                                <p:cTn id="18" presetID="1" presetClass="exit" presetSubtype="0" fill="hold" grpId="1"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par>
                          <p:cTn id="20" fill="hold" nodeType="afterGroup">
                            <p:stCondLst>
                              <p:cond delay="4000"/>
                            </p:stCondLst>
                            <p:childTnLst>
                              <p:par>
                                <p:cTn id="21" presetID="1" presetClass="entr" presetSubtype="0" fill="hold" grpId="3"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0"/>
                                  </p:stCondLst>
                                  <p:childTnLst>
                                    <p:set>
                                      <p:cBhvr>
                                        <p:cTn id="25" dur="1" fill="hold">
                                          <p:stCondLst>
                                            <p:cond delay="0"/>
                                          </p:stCondLst>
                                        </p:cTn>
                                        <p:tgtEl>
                                          <p:spTgt spid="10">
                                            <p:bg/>
                                          </p:spTgt>
                                        </p:tgtEl>
                                        <p:attrNameLst>
                                          <p:attrName>style.visibility</p:attrName>
                                        </p:attrNameLst>
                                      </p:cBhvr>
                                      <p:to>
                                        <p:strVal val="visible"/>
                                      </p:to>
                                    </p:set>
                                  </p:childTnLst>
                                </p:cTn>
                              </p:par>
                            </p:childTnLst>
                          </p:cTn>
                        </p:par>
                        <p:par>
                          <p:cTn id="26" fill="hold" nodeType="afterGroup">
                            <p:stCondLst>
                              <p:cond delay="4000"/>
                            </p:stCondLst>
                            <p:childTnLst>
                              <p:par>
                                <p:cTn id="27" presetID="1" presetClass="entr" presetSubtype="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childTnLst>
                                </p:cTn>
                              </p:par>
                            </p:childTnLst>
                          </p:cTn>
                        </p:par>
                        <p:par>
                          <p:cTn id="32" fill="hold" nodeType="afterGroup">
                            <p:stCondLst>
                              <p:cond delay="4000"/>
                            </p:stCondLst>
                            <p:childTnLst>
                              <p:par>
                                <p:cTn id="33" presetID="1" presetClass="entr" presetSubtype="0" fill="hold" grpId="0" nodeType="after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0"/>
                                          </p:stCondLst>
                                        </p:cTn>
                                        <p:tgtEl>
                                          <p:spTgt spid="10">
                                            <p:txEl>
                                              <p:pRg st="3" end="3"/>
                                            </p:txEl>
                                          </p:spTgt>
                                        </p:tgtEl>
                                        <p:attrNameLst>
                                          <p:attrName>style.visibility</p:attrName>
                                        </p:attrNameLst>
                                      </p:cBhvr>
                                      <p:to>
                                        <p:strVal val="visible"/>
                                      </p:to>
                                    </p:set>
                                  </p:childTnLst>
                                </p:cTn>
                              </p:par>
                            </p:childTnLst>
                          </p:cTn>
                        </p:par>
                        <p:par>
                          <p:cTn id="38" fill="hold" nodeType="afterGroup">
                            <p:stCondLst>
                              <p:cond delay="4000"/>
                            </p:stCondLst>
                            <p:childTnLst>
                              <p:par>
                                <p:cTn id="39" presetID="1"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par>
                          <p:cTn id="41" fill="hold" nodeType="afterGroup">
                            <p:stCondLst>
                              <p:cond delay="4000"/>
                            </p:stCondLst>
                            <p:childTnLst>
                              <p:par>
                                <p:cTn id="42" presetID="3" presetClass="emph" presetSubtype="2" fill="hold" nodeType="afterEffect">
                                  <p:stCondLst>
                                    <p:cond delay="0"/>
                                  </p:stCondLst>
                                  <p:childTnLst>
                                    <p:animClr clrSpc="rgb" dir="cw">
                                      <p:cBhvr override="childStyle">
                                        <p:cTn id="43" dur="3000" fill="hold"/>
                                        <p:tgtEl>
                                          <p:spTgt spid="10">
                                            <p:txEl>
                                              <p:pRg st="0" end="0"/>
                                            </p:txEl>
                                          </p:spTgt>
                                        </p:tgtEl>
                                        <p:attrNameLst>
                                          <p:attrName>style.color</p:attrName>
                                        </p:attrNameLst>
                                      </p:cBhvr>
                                      <p:to>
                                        <a:srgbClr val="66FFFF"/>
                                      </p:to>
                                    </p:animClr>
                                  </p:childTnLst>
                                </p:cTn>
                              </p:par>
                            </p:childTnLst>
                          </p:cTn>
                        </p:par>
                        <p:par>
                          <p:cTn id="44" fill="hold" nodeType="afterGroup">
                            <p:stCondLst>
                              <p:cond delay="7000"/>
                            </p:stCondLst>
                            <p:childTnLst>
                              <p:par>
                                <p:cTn id="45" presetID="3" presetClass="emph" presetSubtype="2" fill="hold" nodeType="afterEffect">
                                  <p:stCondLst>
                                    <p:cond delay="0"/>
                                  </p:stCondLst>
                                  <p:childTnLst>
                                    <p:animClr clrSpc="rgb" dir="cw">
                                      <p:cBhvr override="childStyle">
                                        <p:cTn id="46" dur="1000" fill="hold"/>
                                        <p:tgtEl>
                                          <p:spTgt spid="10">
                                            <p:txEl>
                                              <p:pRg st="0" end="0"/>
                                            </p:txEl>
                                          </p:spTgt>
                                        </p:tgtEl>
                                        <p:attrNameLst>
                                          <p:attrName>style.color</p:attrName>
                                        </p:attrNameLst>
                                      </p:cBhvr>
                                      <p:to>
                                        <a:schemeClr val="tx1"/>
                                      </p:to>
                                    </p:animClr>
                                  </p:childTnLst>
                                </p:cTn>
                              </p:par>
                            </p:childTnLst>
                          </p:cTn>
                        </p:par>
                        <p:par>
                          <p:cTn id="47" fill="hold" nodeType="afterGroup">
                            <p:stCondLst>
                              <p:cond delay="8000"/>
                            </p:stCondLst>
                            <p:childTnLst>
                              <p:par>
                                <p:cTn id="48" presetID="3" presetClass="emph" presetSubtype="2" fill="hold" nodeType="afterEffect">
                                  <p:stCondLst>
                                    <p:cond delay="0"/>
                                  </p:stCondLst>
                                  <p:childTnLst>
                                    <p:animClr clrSpc="rgb" dir="cw">
                                      <p:cBhvr override="childStyle">
                                        <p:cTn id="49" dur="500" fill="hold"/>
                                        <p:tgtEl>
                                          <p:spTgt spid="10">
                                            <p:txEl>
                                              <p:pRg st="1" end="1"/>
                                            </p:txEl>
                                          </p:spTgt>
                                        </p:tgtEl>
                                        <p:attrNameLst>
                                          <p:attrName>style.color</p:attrName>
                                        </p:attrNameLst>
                                      </p:cBhvr>
                                      <p:to>
                                        <a:srgbClr val="FF0000"/>
                                      </p:to>
                                    </p:animClr>
                                  </p:childTnLst>
                                </p:cTn>
                              </p:par>
                            </p:childTnLst>
                          </p:cTn>
                        </p:par>
                        <p:par>
                          <p:cTn id="50" fill="hold" nodeType="afterGroup">
                            <p:stCondLst>
                              <p:cond delay="8500"/>
                            </p:stCondLst>
                            <p:childTnLst>
                              <p:par>
                                <p:cTn id="51" presetID="1" presetClass="exit" presetSubtype="0" fill="hold" grpId="2" nodeType="afterEffect">
                                  <p:stCondLst>
                                    <p:cond delay="0"/>
                                  </p:stCondLst>
                                  <p:childTnLst>
                                    <p:set>
                                      <p:cBhvr>
                                        <p:cTn id="52" dur="1" fill="hold">
                                          <p:stCondLst>
                                            <p:cond delay="0"/>
                                          </p:stCondLst>
                                        </p:cTn>
                                        <p:tgtEl>
                                          <p:spTgt spid="17"/>
                                        </p:tgtEl>
                                        <p:attrNameLst>
                                          <p:attrName>style.visibility</p:attrName>
                                        </p:attrNameLst>
                                      </p:cBhvr>
                                      <p:to>
                                        <p:strVal val="hidden"/>
                                      </p:to>
                                    </p:set>
                                  </p:childTnLst>
                                </p:cTn>
                              </p:par>
                            </p:childTnLst>
                          </p:cTn>
                        </p:par>
                        <p:par>
                          <p:cTn id="53" fill="hold" nodeType="afterGroup">
                            <p:stCondLst>
                              <p:cond delay="8500"/>
                            </p:stCondLst>
                            <p:childTnLst>
                              <p:par>
                                <p:cTn id="54" presetID="10" presetClass="entr" presetSubtype="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childTnLst>
                                </p:cTn>
                              </p:par>
                            </p:childTnLst>
                          </p:cTn>
                        </p:par>
                        <p:par>
                          <p:cTn id="57" fill="hold" nodeType="afterGroup">
                            <p:stCondLst>
                              <p:cond delay="9500"/>
                            </p:stCondLst>
                            <p:childTnLst>
                              <p:par>
                                <p:cTn id="58" presetID="35" presetClass="emph" presetSubtype="0" repeatCount="5000" fill="hold" nodeType="afterEffect">
                                  <p:stCondLst>
                                    <p:cond delay="0"/>
                                  </p:stCondLst>
                                  <p:childTnLst>
                                    <p:anim calcmode="discrete" valueType="str">
                                      <p:cBhvr>
                                        <p:cTn id="59" dur="1000" fill="hold"/>
                                        <p:tgtEl>
                                          <p:spTgt spid="12"/>
                                        </p:tgtEl>
                                        <p:attrNameLst>
                                          <p:attrName>style.visibility</p:attrName>
                                        </p:attrNameLst>
                                      </p:cBhvr>
                                      <p:tavLst>
                                        <p:tav tm="0">
                                          <p:val>
                                            <p:strVal val="hidden"/>
                                          </p:val>
                                        </p:tav>
                                        <p:tav tm="50000">
                                          <p:val>
                                            <p:strVal val="visible"/>
                                          </p:val>
                                        </p:tav>
                                      </p:tavLst>
                                    </p:anim>
                                  </p:childTnLst>
                                </p:cTn>
                              </p:par>
                            </p:childTnLst>
                          </p:cTn>
                        </p:par>
                        <p:par>
                          <p:cTn id="60" fill="hold" nodeType="afterGroup">
                            <p:stCondLst>
                              <p:cond delay="14500"/>
                            </p:stCondLst>
                            <p:childTnLst>
                              <p:par>
                                <p:cTn id="61" presetID="1" presetClass="exit" presetSubtype="0" fill="hold" grpId="1" nodeType="afterEffect">
                                  <p:stCondLst>
                                    <p:cond delay="0"/>
                                  </p:stCondLst>
                                  <p:childTnLst>
                                    <p:set>
                                      <p:cBhvr>
                                        <p:cTn id="62" dur="1" fill="hold">
                                          <p:stCondLst>
                                            <p:cond delay="0"/>
                                          </p:stCondLst>
                                        </p:cTn>
                                        <p:tgtEl>
                                          <p:spTgt spid="11"/>
                                        </p:tgtEl>
                                        <p:attrNameLst>
                                          <p:attrName>style.visibility</p:attrName>
                                        </p:attrNameLst>
                                      </p:cBhvr>
                                      <p:to>
                                        <p:strVal val="hidden"/>
                                      </p:to>
                                    </p:set>
                                  </p:childTnLst>
                                </p:cTn>
                              </p:par>
                            </p:childTnLst>
                          </p:cTn>
                        </p:par>
                        <p:par>
                          <p:cTn id="63" fill="hold" nodeType="afterGroup">
                            <p:stCondLst>
                              <p:cond delay="14500"/>
                            </p:stCondLst>
                            <p:childTnLst>
                              <p:par>
                                <p:cTn id="64" presetID="1" presetClass="exit" presetSubtype="0" fill="hold" grpId="1" nodeType="afterEffect">
                                  <p:stCondLst>
                                    <p:cond delay="0"/>
                                  </p:stCondLst>
                                  <p:childTnLst>
                                    <p:set>
                                      <p:cBhvr>
                                        <p:cTn id="65" dur="1" fill="hold">
                                          <p:stCondLst>
                                            <p:cond delay="0"/>
                                          </p:stCondLst>
                                        </p:cTn>
                                        <p:tgtEl>
                                          <p:spTgt spid="10">
                                            <p:txEl>
                                              <p:pRg st="0" end="0"/>
                                            </p:txEl>
                                          </p:spTgt>
                                        </p:tgtEl>
                                        <p:attrNameLst>
                                          <p:attrName>style.visibility</p:attrName>
                                        </p:attrNameLst>
                                      </p:cBhvr>
                                      <p:to>
                                        <p:strVal val="hidden"/>
                                      </p:to>
                                    </p:set>
                                  </p:childTnLst>
                                </p:cTn>
                              </p:par>
                            </p:childTnLst>
                          </p:cTn>
                        </p:par>
                        <p:par>
                          <p:cTn id="66" fill="hold" nodeType="afterGroup">
                            <p:stCondLst>
                              <p:cond delay="14500"/>
                            </p:stCondLst>
                            <p:childTnLst>
                              <p:par>
                                <p:cTn id="67" presetID="1" presetClass="exit" presetSubtype="0" fill="hold" grpId="1" nodeType="afterEffect">
                                  <p:stCondLst>
                                    <p:cond delay="0"/>
                                  </p:stCondLst>
                                  <p:childTnLst>
                                    <p:set>
                                      <p:cBhvr>
                                        <p:cTn id="68" dur="1" fill="hold">
                                          <p:stCondLst>
                                            <p:cond delay="0"/>
                                          </p:stCondLst>
                                        </p:cTn>
                                        <p:tgtEl>
                                          <p:spTgt spid="10">
                                            <p:txEl>
                                              <p:pRg st="1" end="1"/>
                                            </p:txEl>
                                          </p:spTgt>
                                        </p:tgtEl>
                                        <p:attrNameLst>
                                          <p:attrName>style.visibility</p:attrName>
                                        </p:attrNameLst>
                                      </p:cBhvr>
                                      <p:to>
                                        <p:strVal val="hidden"/>
                                      </p:to>
                                    </p:set>
                                  </p:childTnLst>
                                </p:cTn>
                              </p:par>
                            </p:childTnLst>
                          </p:cTn>
                        </p:par>
                        <p:par>
                          <p:cTn id="69" fill="hold" nodeType="afterGroup">
                            <p:stCondLst>
                              <p:cond delay="14500"/>
                            </p:stCondLst>
                            <p:childTnLst>
                              <p:par>
                                <p:cTn id="70" presetID="1" presetClass="exit" presetSubtype="0" fill="hold" grpId="1" nodeType="afterEffect">
                                  <p:stCondLst>
                                    <p:cond delay="0"/>
                                  </p:stCondLst>
                                  <p:childTnLst>
                                    <p:set>
                                      <p:cBhvr>
                                        <p:cTn id="71" dur="1" fill="hold">
                                          <p:stCondLst>
                                            <p:cond delay="0"/>
                                          </p:stCondLst>
                                        </p:cTn>
                                        <p:tgtEl>
                                          <p:spTgt spid="10">
                                            <p:txEl>
                                              <p:pRg st="2" end="2"/>
                                            </p:txEl>
                                          </p:spTgt>
                                        </p:tgtEl>
                                        <p:attrNameLst>
                                          <p:attrName>style.visibility</p:attrName>
                                        </p:attrNameLst>
                                      </p:cBhvr>
                                      <p:to>
                                        <p:strVal val="hidden"/>
                                      </p:to>
                                    </p:set>
                                  </p:childTnLst>
                                </p:cTn>
                              </p:par>
                            </p:childTnLst>
                          </p:cTn>
                        </p:par>
                        <p:par>
                          <p:cTn id="72" fill="hold" nodeType="afterGroup">
                            <p:stCondLst>
                              <p:cond delay="14500"/>
                            </p:stCondLst>
                            <p:childTnLst>
                              <p:par>
                                <p:cTn id="73" presetID="1" presetClass="exit" presetSubtype="0" fill="hold" grpId="1" nodeType="afterEffect">
                                  <p:stCondLst>
                                    <p:cond delay="0"/>
                                  </p:stCondLst>
                                  <p:childTnLst>
                                    <p:set>
                                      <p:cBhvr>
                                        <p:cTn id="74" dur="1" fill="hold">
                                          <p:stCondLst>
                                            <p:cond delay="0"/>
                                          </p:stCondLst>
                                        </p:cTn>
                                        <p:tgtEl>
                                          <p:spTgt spid="10">
                                            <p:txEl>
                                              <p:pRg st="3" end="3"/>
                                            </p:txEl>
                                          </p:spTgt>
                                        </p:tgtEl>
                                        <p:attrNameLst>
                                          <p:attrName>style.visibility</p:attrName>
                                        </p:attrNameLst>
                                      </p:cBhvr>
                                      <p:to>
                                        <p:strVal val="hidden"/>
                                      </p:to>
                                    </p:set>
                                  </p:childTnLst>
                                </p:cTn>
                              </p:par>
                            </p:childTnLst>
                          </p:cTn>
                        </p:par>
                        <p:par>
                          <p:cTn id="75" fill="hold" nodeType="afterGroup">
                            <p:stCondLst>
                              <p:cond delay="14500"/>
                            </p:stCondLst>
                            <p:childTnLst>
                              <p:par>
                                <p:cTn id="76" presetID="1" presetClass="exit" presetSubtype="0" fill="hold" grpId="1" nodeType="afterEffect">
                                  <p:stCondLst>
                                    <p:cond delay="0"/>
                                  </p:stCondLst>
                                  <p:childTnLst>
                                    <p:set>
                                      <p:cBhvr>
                                        <p:cTn id="77" dur="1" fill="hold">
                                          <p:stCondLst>
                                            <p:cond delay="0"/>
                                          </p:stCondLst>
                                        </p:cTn>
                                        <p:tgtEl>
                                          <p:spTgt spid="10">
                                            <p:bg/>
                                          </p:spTgt>
                                        </p:tgtEl>
                                        <p:attrNameLst>
                                          <p:attrName>style.visibility</p:attrName>
                                        </p:attrNameLst>
                                      </p:cBhvr>
                                      <p:to>
                                        <p:strVal val="hidden"/>
                                      </p:to>
                                    </p:set>
                                  </p:childTnLst>
                                </p:cTn>
                              </p:par>
                            </p:childTnLst>
                          </p:cTn>
                        </p:par>
                        <p:par>
                          <p:cTn id="78" fill="hold" nodeType="afterGroup">
                            <p:stCondLst>
                              <p:cond delay="14500"/>
                            </p:stCondLst>
                            <p:childTnLst>
                              <p:par>
                                <p:cTn id="79" presetID="1" presetClass="exit" presetSubtype="0" fill="hold" nodeType="afterEffect">
                                  <p:stCondLst>
                                    <p:cond delay="0"/>
                                  </p:stCondLst>
                                  <p:childTnLst>
                                    <p:set>
                                      <p:cBhvr>
                                        <p:cTn id="80" dur="1" fill="hold">
                                          <p:stCondLst>
                                            <p:cond delay="0"/>
                                          </p:stCondLst>
                                        </p:cTn>
                                        <p:tgtEl>
                                          <p:spTgt spid="12"/>
                                        </p:tgtEl>
                                        <p:attrNameLst>
                                          <p:attrName>style.visibility</p:attrName>
                                        </p:attrNameLst>
                                      </p:cBhvr>
                                      <p:to>
                                        <p:strVal val="hidden"/>
                                      </p:to>
                                    </p:set>
                                  </p:childTnLst>
                                </p:cTn>
                              </p:par>
                            </p:childTnLst>
                          </p:cTn>
                        </p:par>
                        <p:par>
                          <p:cTn id="81" fill="hold" nodeType="afterGroup">
                            <p:stCondLst>
                              <p:cond delay="14500"/>
                            </p:stCondLst>
                            <p:childTnLst>
                              <p:par>
                                <p:cTn id="82" presetID="3" presetClass="emph" presetSubtype="2" fill="hold" nodeType="afterEffect">
                                  <p:stCondLst>
                                    <p:cond delay="0"/>
                                  </p:stCondLst>
                                  <p:childTnLst>
                                    <p:animClr clrSpc="rgb" dir="cw">
                                      <p:cBhvr override="childStyle">
                                        <p:cTn id="83" dur="200" fill="hold"/>
                                        <p:tgtEl>
                                          <p:spTgt spid="10">
                                            <p:txEl>
                                              <p:pRg st="1" end="1"/>
                                            </p:txEl>
                                          </p:spTgt>
                                        </p:tgtEl>
                                        <p:attrNameLst>
                                          <p:attrName>style.color</p:attrName>
                                        </p:attrNameLst>
                                      </p:cBhvr>
                                      <p:to>
                                        <a:schemeClr val="tx1"/>
                                      </p:to>
                                    </p:animClr>
                                  </p:childTnLst>
                                </p:cTn>
                              </p:par>
                            </p:childTnLst>
                          </p:cTn>
                        </p:par>
                        <p:par>
                          <p:cTn id="84" fill="hold" nodeType="afterGroup">
                            <p:stCondLst>
                              <p:cond delay="14700"/>
                            </p:stCondLst>
                            <p:childTnLst>
                              <p:par>
                                <p:cTn id="85" presetID="1" presetClass="entr" presetSubtype="0" fill="hold" grpId="4" nodeType="after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par>
                          <p:cTn id="87" fill="hold" nodeType="afterGroup">
                            <p:stCondLst>
                              <p:cond delay="14700"/>
                            </p:stCondLst>
                            <p:childTnLst>
                              <p:par>
                                <p:cTn id="88" presetID="63" presetClass="path" presetSubtype="0" accel="50000" decel="50000" fill="hold" grpId="1" nodeType="afterEffect">
                                  <p:stCondLst>
                                    <p:cond delay="0"/>
                                  </p:stCondLst>
                                  <p:childTnLst>
                                    <p:animMotion origin="layout" path="M -1.94444E-6 6.84551E-7 L 0.16354 6.84551E-7 " pathEditMode="relative" rAng="0" ptsTypes="AA">
                                      <p:cBhvr>
                                        <p:cTn id="89" dur="2000" fill="hold"/>
                                        <p:tgtEl>
                                          <p:spTgt spid="9"/>
                                        </p:tgtEl>
                                        <p:attrNameLst>
                                          <p:attrName>ppt_x</p:attrName>
                                          <p:attrName>ppt_y</p:attrName>
                                        </p:attrNameLst>
                                      </p:cBhvr>
                                      <p:rCtr x="8177" y="0"/>
                                    </p:animMotion>
                                  </p:childTnLst>
                                </p:cTn>
                              </p:par>
                              <p:par>
                                <p:cTn id="90" presetID="63" presetClass="path" presetSubtype="0" accel="50000" decel="50000" fill="hold" grpId="2" nodeType="withEffect">
                                  <p:stCondLst>
                                    <p:cond delay="0"/>
                                  </p:stCondLst>
                                  <p:childTnLst>
                                    <p:animMotion origin="layout" path="M 5E-6 6.84551E-7 L 0.16685 6.84551E-7 " pathEditMode="relative" rAng="0" ptsTypes="AA">
                                      <p:cBhvr>
                                        <p:cTn id="91" dur="2000" fill="hold"/>
                                        <p:tgtEl>
                                          <p:spTgt spid="16"/>
                                        </p:tgtEl>
                                        <p:attrNameLst>
                                          <p:attrName>ppt_x</p:attrName>
                                          <p:attrName>ppt_y</p:attrName>
                                        </p:attrNameLst>
                                      </p:cBhvr>
                                      <p:rCtr x="8333" y="0"/>
                                    </p:animMotion>
                                  </p:childTnLst>
                                </p:cTn>
                              </p:par>
                            </p:childTnLst>
                          </p:cTn>
                        </p:par>
                        <p:par>
                          <p:cTn id="92" fill="hold" nodeType="afterGroup">
                            <p:stCondLst>
                              <p:cond delay="16700"/>
                            </p:stCondLst>
                            <p:childTnLst>
                              <p:par>
                                <p:cTn id="93" presetID="1" presetClass="entr" presetSubtype="0" fill="hold" grpId="2" nodeType="after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childTnLst>
                          </p:cTn>
                        </p:par>
                        <p:par>
                          <p:cTn id="95" fill="hold" nodeType="afterGroup">
                            <p:stCondLst>
                              <p:cond delay="16700"/>
                            </p:stCondLst>
                            <p:childTnLst>
                              <p:par>
                                <p:cTn id="96" presetID="35" presetClass="emph" presetSubtype="0" fill="hold" grpId="4" nodeType="afterEffect">
                                  <p:stCondLst>
                                    <p:cond delay="0"/>
                                  </p:stCondLst>
                                  <p:childTnLst>
                                    <p:anim calcmode="discrete" valueType="str">
                                      <p:cBhvr>
                                        <p:cTn id="97" dur="1000" fill="hold"/>
                                        <p:tgtEl>
                                          <p:spTgt spid="14"/>
                                        </p:tgtEl>
                                        <p:attrNameLst>
                                          <p:attrName>style.visibility</p:attrName>
                                        </p:attrNameLst>
                                      </p:cBhvr>
                                      <p:tavLst>
                                        <p:tav tm="0">
                                          <p:val>
                                            <p:strVal val="hidden"/>
                                          </p:val>
                                        </p:tav>
                                        <p:tav tm="50000">
                                          <p:val>
                                            <p:strVal val="visible"/>
                                          </p:val>
                                        </p:tav>
                                      </p:tavLst>
                                    </p:anim>
                                  </p:childTnLst>
                                </p:cTn>
                              </p:par>
                            </p:childTnLst>
                          </p:cTn>
                        </p:par>
                        <p:par>
                          <p:cTn id="98" fill="hold" nodeType="afterGroup">
                            <p:stCondLst>
                              <p:cond delay="17700"/>
                            </p:stCondLst>
                            <p:childTnLst>
                              <p:par>
                                <p:cTn id="99" presetID="1" presetClass="exit" presetSubtype="0" fill="hold" grpId="3" nodeType="afterEffect">
                                  <p:stCondLst>
                                    <p:cond delay="0"/>
                                  </p:stCondLst>
                                  <p:childTnLst>
                                    <p:set>
                                      <p:cBhvr>
                                        <p:cTn id="100" dur="1" fill="hold">
                                          <p:stCondLst>
                                            <p:cond delay="0"/>
                                          </p:stCondLst>
                                        </p:cTn>
                                        <p:tgtEl>
                                          <p:spTgt spid="16"/>
                                        </p:tgtEl>
                                        <p:attrNameLst>
                                          <p:attrName>style.visibility</p:attrName>
                                        </p:attrNameLst>
                                      </p:cBhvr>
                                      <p:to>
                                        <p:strVal val="hidden"/>
                                      </p:to>
                                    </p:set>
                                  </p:childTnLst>
                                </p:cTn>
                              </p:par>
                            </p:childTnLst>
                          </p:cTn>
                        </p:par>
                        <p:par>
                          <p:cTn id="101" fill="hold" nodeType="afterGroup">
                            <p:stCondLst>
                              <p:cond delay="17700"/>
                            </p:stCondLst>
                            <p:childTnLst>
                              <p:par>
                                <p:cTn id="102" presetID="63" presetClass="path" presetSubtype="0" accel="50000" decel="50000" fill="hold" grpId="3" nodeType="afterEffect">
                                  <p:stCondLst>
                                    <p:cond delay="0"/>
                                  </p:stCondLst>
                                  <p:childTnLst>
                                    <p:animMotion origin="layout" path="M 0.16788 6.84551E-7 L 0.2717 -0.00231 " pathEditMode="relative" rAng="0" ptsTypes="AA">
                                      <p:cBhvr>
                                        <p:cTn id="103" dur="2000" fill="hold"/>
                                        <p:tgtEl>
                                          <p:spTgt spid="9"/>
                                        </p:tgtEl>
                                        <p:attrNameLst>
                                          <p:attrName>ppt_x</p:attrName>
                                          <p:attrName>ppt_y</p:attrName>
                                        </p:attrNameLst>
                                      </p:cBhvr>
                                      <p:rCtr x="5191" y="-116"/>
                                    </p:animMotion>
                                  </p:childTnLst>
                                </p:cTn>
                              </p:par>
                            </p:childTnLst>
                          </p:cTn>
                        </p:par>
                        <p:par>
                          <p:cTn id="104" fill="hold" nodeType="afterGroup">
                            <p:stCondLst>
                              <p:cond delay="19700"/>
                            </p:stCondLst>
                            <p:childTnLst>
                              <p:par>
                                <p:cTn id="105" presetID="1" presetClass="exit" presetSubtype="0" fill="hold" grpId="3" nodeType="afterEffect">
                                  <p:stCondLst>
                                    <p:cond delay="0"/>
                                  </p:stCondLst>
                                  <p:childTnLst>
                                    <p:set>
                                      <p:cBhvr>
                                        <p:cTn id="106" dur="1" fill="hold">
                                          <p:stCondLst>
                                            <p:cond delay="0"/>
                                          </p:stCondLst>
                                        </p:cTn>
                                        <p:tgtEl>
                                          <p:spTgt spid="14"/>
                                        </p:tgtEl>
                                        <p:attrNameLst>
                                          <p:attrName>style.visibility</p:attrName>
                                        </p:attrNameLst>
                                      </p:cBhvr>
                                      <p:to>
                                        <p:strVal val="hidden"/>
                                      </p:to>
                                    </p:set>
                                  </p:childTnLst>
                                </p:cTn>
                              </p:par>
                            </p:childTnLst>
                          </p:cTn>
                        </p:par>
                        <p:par>
                          <p:cTn id="107" fill="hold" nodeType="afterGroup">
                            <p:stCondLst>
                              <p:cond delay="19700"/>
                            </p:stCondLst>
                            <p:childTnLst>
                              <p:par>
                                <p:cTn id="108" presetID="1" presetClass="entr" presetSubtype="0" fill="hold" grpId="1" nodeType="afterEffect">
                                  <p:stCondLst>
                                    <p:cond delay="0"/>
                                  </p:stCondLst>
                                  <p:childTnLst>
                                    <p:set>
                                      <p:cBhvr>
                                        <p:cTn id="109" dur="1" fill="hold">
                                          <p:stCondLst>
                                            <p:cond delay="0"/>
                                          </p:stCondLst>
                                        </p:cTn>
                                        <p:tgtEl>
                                          <p:spTgt spid="17"/>
                                        </p:tgtEl>
                                        <p:attrNameLst>
                                          <p:attrName>style.visibility</p:attrName>
                                        </p:attrNameLst>
                                      </p:cBhvr>
                                      <p:to>
                                        <p:strVal val="visible"/>
                                      </p:to>
                                    </p:set>
                                  </p:childTnLst>
                                </p:cTn>
                              </p:par>
                            </p:childTnLst>
                          </p:cTn>
                        </p:par>
                        <p:par>
                          <p:cTn id="110" fill="hold" nodeType="afterGroup">
                            <p:stCondLst>
                              <p:cond delay="19700"/>
                            </p:stCondLst>
                            <p:childTnLst>
                              <p:par>
                                <p:cTn id="111" presetID="1" presetClass="entr" presetSubtype="0" fill="hold" grpId="2" nodeType="after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childTnLst>
                          </p:cTn>
                        </p:par>
                        <p:par>
                          <p:cTn id="113" fill="hold" nodeType="afterGroup">
                            <p:stCondLst>
                              <p:cond delay="19700"/>
                            </p:stCondLst>
                            <p:childTnLst>
                              <p:par>
                                <p:cTn id="114" presetID="1" presetClass="entr" presetSubtype="0" fill="hold" grpId="2" nodeType="afterEffect">
                                  <p:stCondLst>
                                    <p:cond delay="0"/>
                                  </p:stCondLst>
                                  <p:childTnLst>
                                    <p:set>
                                      <p:cBhvr>
                                        <p:cTn id="115" dur="1" fill="hold">
                                          <p:stCondLst>
                                            <p:cond delay="0"/>
                                          </p:stCondLst>
                                        </p:cTn>
                                        <p:tgtEl>
                                          <p:spTgt spid="10">
                                            <p:bg/>
                                          </p:spTgt>
                                        </p:tgtEl>
                                        <p:attrNameLst>
                                          <p:attrName>style.visibility</p:attrName>
                                        </p:attrNameLst>
                                      </p:cBhvr>
                                      <p:to>
                                        <p:strVal val="visible"/>
                                      </p:to>
                                    </p:set>
                                  </p:childTnLst>
                                </p:cTn>
                              </p:par>
                            </p:childTnLst>
                          </p:cTn>
                        </p:par>
                        <p:par>
                          <p:cTn id="116" fill="hold" nodeType="afterGroup">
                            <p:stCondLst>
                              <p:cond delay="19700"/>
                            </p:stCondLst>
                            <p:childTnLst>
                              <p:par>
                                <p:cTn id="117" presetID="1" presetClass="entr" presetSubtype="0" fill="hold" grpId="2" nodeType="afterEffect">
                                  <p:stCondLst>
                                    <p:cond delay="0"/>
                                  </p:stCondLst>
                                  <p:childTnLst>
                                    <p:set>
                                      <p:cBhvr>
                                        <p:cTn id="118" dur="1" fill="hold">
                                          <p:stCondLst>
                                            <p:cond delay="0"/>
                                          </p:stCondLst>
                                        </p:cTn>
                                        <p:tgtEl>
                                          <p:spTgt spid="10">
                                            <p:txEl>
                                              <p:pRg st="0" end="0"/>
                                            </p:txEl>
                                          </p:spTgt>
                                        </p:tgtEl>
                                        <p:attrNameLst>
                                          <p:attrName>style.visibility</p:attrName>
                                        </p:attrNameLst>
                                      </p:cBhvr>
                                      <p:to>
                                        <p:strVal val="visible"/>
                                      </p:to>
                                    </p:set>
                                  </p:childTnLst>
                                </p:cTn>
                              </p:par>
                            </p:childTnLst>
                          </p:cTn>
                        </p:par>
                        <p:par>
                          <p:cTn id="119" fill="hold" nodeType="afterGroup">
                            <p:stCondLst>
                              <p:cond delay="19700"/>
                            </p:stCondLst>
                            <p:childTnLst>
                              <p:par>
                                <p:cTn id="120" presetID="1" presetClass="entr" presetSubtype="0" fill="hold" grpId="2" nodeType="afterEffect">
                                  <p:stCondLst>
                                    <p:cond delay="0"/>
                                  </p:stCondLst>
                                  <p:childTnLst>
                                    <p:set>
                                      <p:cBhvr>
                                        <p:cTn id="121" dur="1" fill="hold">
                                          <p:stCondLst>
                                            <p:cond delay="0"/>
                                          </p:stCondLst>
                                        </p:cTn>
                                        <p:tgtEl>
                                          <p:spTgt spid="10">
                                            <p:txEl>
                                              <p:pRg st="1" end="1"/>
                                            </p:txEl>
                                          </p:spTgt>
                                        </p:tgtEl>
                                        <p:attrNameLst>
                                          <p:attrName>style.visibility</p:attrName>
                                        </p:attrNameLst>
                                      </p:cBhvr>
                                      <p:to>
                                        <p:strVal val="visible"/>
                                      </p:to>
                                    </p:set>
                                  </p:childTnLst>
                                </p:cTn>
                              </p:par>
                            </p:childTnLst>
                          </p:cTn>
                        </p:par>
                        <p:par>
                          <p:cTn id="122" fill="hold" nodeType="afterGroup">
                            <p:stCondLst>
                              <p:cond delay="19700"/>
                            </p:stCondLst>
                            <p:childTnLst>
                              <p:par>
                                <p:cTn id="123" presetID="1" presetClass="entr" presetSubtype="0" fill="hold" grpId="2" nodeType="afterEffect">
                                  <p:stCondLst>
                                    <p:cond delay="0"/>
                                  </p:stCondLst>
                                  <p:childTnLst>
                                    <p:set>
                                      <p:cBhvr>
                                        <p:cTn id="124" dur="1" fill="hold">
                                          <p:stCondLst>
                                            <p:cond delay="0"/>
                                          </p:stCondLst>
                                        </p:cTn>
                                        <p:tgtEl>
                                          <p:spTgt spid="10">
                                            <p:txEl>
                                              <p:pRg st="2" end="2"/>
                                            </p:txEl>
                                          </p:spTgt>
                                        </p:tgtEl>
                                        <p:attrNameLst>
                                          <p:attrName>style.visibility</p:attrName>
                                        </p:attrNameLst>
                                      </p:cBhvr>
                                      <p:to>
                                        <p:strVal val="visible"/>
                                      </p:to>
                                    </p:set>
                                  </p:childTnLst>
                                </p:cTn>
                              </p:par>
                            </p:childTnLst>
                          </p:cTn>
                        </p:par>
                        <p:par>
                          <p:cTn id="125" fill="hold" nodeType="afterGroup">
                            <p:stCondLst>
                              <p:cond delay="19700"/>
                            </p:stCondLst>
                            <p:childTnLst>
                              <p:par>
                                <p:cTn id="126" presetID="1" presetClass="entr" presetSubtype="0" fill="hold" grpId="2" nodeType="afterEffect">
                                  <p:stCondLst>
                                    <p:cond delay="0"/>
                                  </p:stCondLst>
                                  <p:childTnLst>
                                    <p:set>
                                      <p:cBhvr>
                                        <p:cTn id="127" dur="1" fill="hold">
                                          <p:stCondLst>
                                            <p:cond delay="0"/>
                                          </p:stCondLst>
                                        </p:cTn>
                                        <p:tgtEl>
                                          <p:spTgt spid="10">
                                            <p:txEl>
                                              <p:pRg st="3" end="3"/>
                                            </p:txEl>
                                          </p:spTgt>
                                        </p:tgtEl>
                                        <p:attrNameLst>
                                          <p:attrName>style.visibility</p:attrName>
                                        </p:attrNameLst>
                                      </p:cBhvr>
                                      <p:to>
                                        <p:strVal val="visible"/>
                                      </p:to>
                                    </p:set>
                                  </p:childTnLst>
                                </p:cTn>
                              </p:par>
                            </p:childTnLst>
                          </p:cTn>
                        </p:par>
                        <p:par>
                          <p:cTn id="128" fill="hold" nodeType="afterGroup">
                            <p:stCondLst>
                              <p:cond delay="19700"/>
                            </p:stCondLst>
                            <p:childTnLst>
                              <p:par>
                                <p:cTn id="129" presetID="3" presetClass="emph" presetSubtype="2" fill="hold" nodeType="afterEffect">
                                  <p:stCondLst>
                                    <p:cond delay="2000"/>
                                  </p:stCondLst>
                                  <p:childTnLst>
                                    <p:animClr clrSpc="rgb" dir="cw">
                                      <p:cBhvr override="childStyle">
                                        <p:cTn id="130" dur="2000" fill="hold"/>
                                        <p:tgtEl>
                                          <p:spTgt spid="10">
                                            <p:txEl>
                                              <p:pRg st="0" end="0"/>
                                            </p:txEl>
                                          </p:spTgt>
                                        </p:tgtEl>
                                        <p:attrNameLst>
                                          <p:attrName>style.color</p:attrName>
                                        </p:attrNameLst>
                                      </p:cBhvr>
                                      <p:to>
                                        <a:srgbClr val="66FFFF"/>
                                      </p:to>
                                    </p:animClr>
                                  </p:childTnLst>
                                </p:cTn>
                              </p:par>
                            </p:childTnLst>
                          </p:cTn>
                        </p:par>
                        <p:par>
                          <p:cTn id="131" fill="hold" nodeType="afterGroup">
                            <p:stCondLst>
                              <p:cond delay="23700"/>
                            </p:stCondLst>
                            <p:childTnLst>
                              <p:par>
                                <p:cTn id="132" presetID="3" presetClass="emph" presetSubtype="2" fill="hold" nodeType="afterEffect">
                                  <p:stCondLst>
                                    <p:cond delay="0"/>
                                  </p:stCondLst>
                                  <p:childTnLst>
                                    <p:animClr clrSpc="rgb" dir="cw">
                                      <p:cBhvr override="childStyle">
                                        <p:cTn id="133" dur="1000" fill="hold"/>
                                        <p:tgtEl>
                                          <p:spTgt spid="10">
                                            <p:txEl>
                                              <p:pRg st="0" end="0"/>
                                            </p:txEl>
                                          </p:spTgt>
                                        </p:tgtEl>
                                        <p:attrNameLst>
                                          <p:attrName>style.color</p:attrName>
                                        </p:attrNameLst>
                                      </p:cBhvr>
                                      <p:to>
                                        <a:schemeClr val="tx1"/>
                                      </p:to>
                                    </p:animClr>
                                  </p:childTnLst>
                                </p:cTn>
                              </p:par>
                            </p:childTnLst>
                          </p:cTn>
                        </p:par>
                        <p:par>
                          <p:cTn id="134" fill="hold" nodeType="afterGroup">
                            <p:stCondLst>
                              <p:cond delay="24700"/>
                            </p:stCondLst>
                            <p:childTnLst>
                              <p:par>
                                <p:cTn id="135" presetID="3" presetClass="emph" presetSubtype="2" fill="hold" nodeType="afterEffect">
                                  <p:stCondLst>
                                    <p:cond delay="0"/>
                                  </p:stCondLst>
                                  <p:childTnLst>
                                    <p:animClr clrSpc="rgb" dir="cw">
                                      <p:cBhvr override="childStyle">
                                        <p:cTn id="136" dur="2000" fill="hold"/>
                                        <p:tgtEl>
                                          <p:spTgt spid="10">
                                            <p:txEl>
                                              <p:pRg st="1" end="1"/>
                                            </p:txEl>
                                          </p:spTgt>
                                        </p:tgtEl>
                                        <p:attrNameLst>
                                          <p:attrName>style.color</p:attrName>
                                        </p:attrNameLst>
                                      </p:cBhvr>
                                      <p:to>
                                        <a:srgbClr val="66FFFF"/>
                                      </p:to>
                                    </p:animClr>
                                  </p:childTnLst>
                                </p:cTn>
                              </p:par>
                            </p:childTnLst>
                          </p:cTn>
                        </p:par>
                        <p:par>
                          <p:cTn id="137" fill="hold" nodeType="afterGroup">
                            <p:stCondLst>
                              <p:cond delay="26700"/>
                            </p:stCondLst>
                            <p:childTnLst>
                              <p:par>
                                <p:cTn id="138" presetID="3" presetClass="emph" presetSubtype="2" fill="hold" nodeType="afterEffect">
                                  <p:stCondLst>
                                    <p:cond delay="0"/>
                                  </p:stCondLst>
                                  <p:childTnLst>
                                    <p:animClr clrSpc="rgb" dir="cw">
                                      <p:cBhvr override="childStyle">
                                        <p:cTn id="139" dur="500" fill="hold"/>
                                        <p:tgtEl>
                                          <p:spTgt spid="10">
                                            <p:txEl>
                                              <p:pRg st="1" end="1"/>
                                            </p:txEl>
                                          </p:spTgt>
                                        </p:tgtEl>
                                        <p:attrNameLst>
                                          <p:attrName>style.color</p:attrName>
                                        </p:attrNameLst>
                                      </p:cBhvr>
                                      <p:to>
                                        <a:schemeClr val="tx1"/>
                                      </p:to>
                                    </p:animClr>
                                  </p:childTnLst>
                                </p:cTn>
                              </p:par>
                            </p:childTnLst>
                          </p:cTn>
                        </p:par>
                        <p:par>
                          <p:cTn id="140" fill="hold" nodeType="afterGroup">
                            <p:stCondLst>
                              <p:cond delay="27200"/>
                            </p:stCondLst>
                            <p:childTnLst>
                              <p:par>
                                <p:cTn id="141" presetID="3" presetClass="emph" presetSubtype="2" fill="hold" nodeType="afterEffect">
                                  <p:stCondLst>
                                    <p:cond delay="0"/>
                                  </p:stCondLst>
                                  <p:childTnLst>
                                    <p:animClr clrSpc="rgb" dir="cw">
                                      <p:cBhvr override="childStyle">
                                        <p:cTn id="142" dur="2000" fill="hold"/>
                                        <p:tgtEl>
                                          <p:spTgt spid="10">
                                            <p:txEl>
                                              <p:pRg st="2" end="2"/>
                                            </p:txEl>
                                          </p:spTgt>
                                        </p:tgtEl>
                                        <p:attrNameLst>
                                          <p:attrName>style.color</p:attrName>
                                        </p:attrNameLst>
                                      </p:cBhvr>
                                      <p:to>
                                        <a:srgbClr val="33CC33"/>
                                      </p:to>
                                    </p:animClr>
                                  </p:childTnLst>
                                </p:cTn>
                              </p:par>
                            </p:childTnLst>
                          </p:cTn>
                        </p:par>
                        <p:par>
                          <p:cTn id="143" fill="hold" nodeType="afterGroup">
                            <p:stCondLst>
                              <p:cond delay="29200"/>
                            </p:stCondLst>
                            <p:childTnLst>
                              <p:par>
                                <p:cTn id="144" presetID="5" presetClass="emph" presetSubtype="0" nodeType="afterEffect">
                                  <p:stCondLst>
                                    <p:cond delay="0"/>
                                  </p:stCondLst>
                                  <p:childTnLst>
                                    <p:set>
                                      <p:cBhvr override="childStyle">
                                        <p:cTn id="145" dur="indefinite"/>
                                        <p:tgtEl>
                                          <p:spTgt spid="10">
                                            <p:txEl>
                                              <p:pRg st="2" end="2"/>
                                            </p:txEl>
                                          </p:spTgt>
                                        </p:tgtEl>
                                        <p:attrNameLst>
                                          <p:attrName>style.fontStyle</p:attrName>
                                        </p:attrNameLst>
                                      </p:cBhvr>
                                      <p:to>
                                        <p:strVal val="normal"/>
                                      </p:to>
                                    </p:set>
                                    <p:set>
                                      <p:cBhvr override="childStyle">
                                        <p:cTn id="146" dur="indefinite"/>
                                        <p:tgtEl>
                                          <p:spTgt spid="10">
                                            <p:txEl>
                                              <p:pRg st="2" end="2"/>
                                            </p:txEl>
                                          </p:spTgt>
                                        </p:tgtEl>
                                        <p:attrNameLst>
                                          <p:attrName>style.fontWeight</p:attrName>
                                        </p:attrNameLst>
                                      </p:cBhvr>
                                      <p:to>
                                        <p:strVal val="normal"/>
                                      </p:to>
                                    </p:set>
                                    <p:set>
                                      <p:cBhvr override="childStyle">
                                        <p:cTn id="147" dur="indefinite"/>
                                        <p:tgtEl>
                                          <p:spTgt spid="10">
                                            <p:txEl>
                                              <p:pRg st="2" end="2"/>
                                            </p:txEl>
                                          </p:spTgt>
                                        </p:tgtEl>
                                        <p:attrNameLst>
                                          <p:attrName>style.textDecorationUnderline</p:attrName>
                                        </p:attrNameLst>
                                      </p:cBhvr>
                                      <p:to>
                                        <p:strVal val="false"/>
                                      </p:to>
                                    </p:set>
                                  </p:childTnLst>
                                </p:cTn>
                              </p:par>
                              <p:par>
                                <p:cTn id="148" presetID="1" presetClass="exit" presetSubtype="0" fill="hold" grpId="0" nodeType="withEffect">
                                  <p:stCondLst>
                                    <p:cond delay="0"/>
                                  </p:stCondLst>
                                  <p:childTnLst>
                                    <p:set>
                                      <p:cBhvr>
                                        <p:cTn id="149" dur="1" fill="hold">
                                          <p:stCondLst>
                                            <p:cond delay="0"/>
                                          </p:stCondLst>
                                        </p:cTn>
                                        <p:tgtEl>
                                          <p:spTgt spid="17"/>
                                        </p:tgtEl>
                                        <p:attrNameLst>
                                          <p:attrName>style.visibility</p:attrName>
                                        </p:attrNameLst>
                                      </p:cBhvr>
                                      <p:to>
                                        <p:strVal val="hidden"/>
                                      </p:to>
                                    </p:set>
                                  </p:childTnLst>
                                </p:cTn>
                              </p:par>
                            </p:childTnLst>
                          </p:cTn>
                        </p:par>
                        <p:par>
                          <p:cTn id="150" fill="hold" nodeType="afterGroup">
                            <p:stCondLst>
                              <p:cond delay="29200"/>
                            </p:stCondLst>
                            <p:childTnLst>
                              <p:par>
                                <p:cTn id="151" presetID="35" presetClass="emph" presetSubtype="0" repeatCount="4000" fill="hold" nodeType="afterEffect">
                                  <p:stCondLst>
                                    <p:cond delay="0"/>
                                  </p:stCondLst>
                                  <p:childTnLst>
                                    <p:anim calcmode="discrete" valueType="str">
                                      <p:cBhvr>
                                        <p:cTn id="152" dur="1000" fill="hold"/>
                                        <p:tgtEl>
                                          <p:spTgt spid="10">
                                            <p:txEl>
                                              <p:pRg st="2" end="2"/>
                                            </p:txEl>
                                          </p:spTgt>
                                        </p:tgtEl>
                                        <p:attrNameLst>
                                          <p:attrName>style.visibility</p:attrName>
                                        </p:attrNameLst>
                                      </p:cBhvr>
                                      <p:tavLst>
                                        <p:tav tm="0">
                                          <p:val>
                                            <p:strVal val="hidden"/>
                                          </p:val>
                                        </p:tav>
                                        <p:tav tm="50000">
                                          <p:val>
                                            <p:strVal val="visible"/>
                                          </p:val>
                                        </p:tav>
                                      </p:tavLst>
                                    </p:anim>
                                  </p:childTnLst>
                                </p:cTn>
                              </p:par>
                              <p:par>
                                <p:cTn id="153" presetID="1" presetClass="entr" presetSubtype="0" fill="hold" nodeType="withEffect">
                                  <p:stCondLst>
                                    <p:cond delay="0"/>
                                  </p:stCondLst>
                                  <p:childTnLst>
                                    <p:set>
                                      <p:cBhvr>
                                        <p:cTn id="154" dur="1" fill="hold">
                                          <p:stCondLst>
                                            <p:cond delay="0"/>
                                          </p:stCondLst>
                                        </p:cTn>
                                        <p:tgtEl>
                                          <p:spTgt spid="13"/>
                                        </p:tgtEl>
                                        <p:attrNameLst>
                                          <p:attrName>style.visibility</p:attrName>
                                        </p:attrNameLst>
                                      </p:cBhvr>
                                      <p:to>
                                        <p:strVal val="visible"/>
                                      </p:to>
                                    </p:set>
                                  </p:childTnLst>
                                </p:cTn>
                              </p:par>
                              <p:par>
                                <p:cTn id="155" presetID="35" presetClass="emph" presetSubtype="0" repeatCount="3000" fill="hold" nodeType="withEffect">
                                  <p:stCondLst>
                                    <p:cond delay="0"/>
                                  </p:stCondLst>
                                  <p:childTnLst>
                                    <p:anim calcmode="discrete" valueType="str">
                                      <p:cBhvr>
                                        <p:cTn id="156" dur="1000" fill="hold"/>
                                        <p:tgtEl>
                                          <p:spTgt spid="13"/>
                                        </p:tgtEl>
                                        <p:attrNameLst>
                                          <p:attrName>style.visibility</p:attrName>
                                        </p:attrNameLst>
                                      </p:cBhvr>
                                      <p:tavLst>
                                        <p:tav tm="0">
                                          <p:val>
                                            <p:strVal val="hidden"/>
                                          </p:val>
                                        </p:tav>
                                        <p:tav tm="50000">
                                          <p:val>
                                            <p:strVal val="visible"/>
                                          </p:val>
                                        </p:tav>
                                      </p:tavLst>
                                    </p:anim>
                                  </p:childTnLst>
                                </p:cTn>
                              </p:par>
                            </p:childTnLst>
                          </p:cTn>
                        </p:par>
                        <p:par>
                          <p:cTn id="157" fill="hold" nodeType="afterGroup">
                            <p:stCondLst>
                              <p:cond delay="33200"/>
                            </p:stCondLst>
                            <p:childTnLst>
                              <p:par>
                                <p:cTn id="158" presetID="1" presetClass="exit" presetSubtype="0" fill="hold" grpId="3" nodeType="afterEffect">
                                  <p:stCondLst>
                                    <p:cond delay="0"/>
                                  </p:stCondLst>
                                  <p:childTnLst>
                                    <p:set>
                                      <p:cBhvr>
                                        <p:cTn id="159" dur="1" fill="hold">
                                          <p:stCondLst>
                                            <p:cond delay="0"/>
                                          </p:stCondLst>
                                        </p:cTn>
                                        <p:tgtEl>
                                          <p:spTgt spid="10">
                                            <p:txEl>
                                              <p:pRg st="0" end="0"/>
                                            </p:txEl>
                                          </p:spTgt>
                                        </p:tgtEl>
                                        <p:attrNameLst>
                                          <p:attrName>style.visibility</p:attrName>
                                        </p:attrNameLst>
                                      </p:cBhvr>
                                      <p:to>
                                        <p:strVal val="hidden"/>
                                      </p:to>
                                    </p:set>
                                  </p:childTnLst>
                                </p:cTn>
                              </p:par>
                            </p:childTnLst>
                          </p:cTn>
                        </p:par>
                        <p:par>
                          <p:cTn id="160" fill="hold" nodeType="afterGroup">
                            <p:stCondLst>
                              <p:cond delay="33200"/>
                            </p:stCondLst>
                            <p:childTnLst>
                              <p:par>
                                <p:cTn id="161" presetID="1" presetClass="exit" presetSubtype="0" fill="hold" grpId="3" nodeType="afterEffect">
                                  <p:stCondLst>
                                    <p:cond delay="0"/>
                                  </p:stCondLst>
                                  <p:childTnLst>
                                    <p:set>
                                      <p:cBhvr>
                                        <p:cTn id="162" dur="1" fill="hold">
                                          <p:stCondLst>
                                            <p:cond delay="0"/>
                                          </p:stCondLst>
                                        </p:cTn>
                                        <p:tgtEl>
                                          <p:spTgt spid="10">
                                            <p:txEl>
                                              <p:pRg st="1" end="1"/>
                                            </p:txEl>
                                          </p:spTgt>
                                        </p:tgtEl>
                                        <p:attrNameLst>
                                          <p:attrName>style.visibility</p:attrName>
                                        </p:attrNameLst>
                                      </p:cBhvr>
                                      <p:to>
                                        <p:strVal val="hidden"/>
                                      </p:to>
                                    </p:set>
                                  </p:childTnLst>
                                </p:cTn>
                              </p:par>
                            </p:childTnLst>
                          </p:cTn>
                        </p:par>
                        <p:par>
                          <p:cTn id="163" fill="hold" nodeType="afterGroup">
                            <p:stCondLst>
                              <p:cond delay="33200"/>
                            </p:stCondLst>
                            <p:childTnLst>
                              <p:par>
                                <p:cTn id="164" presetID="1" presetClass="exit" presetSubtype="0" fill="hold" grpId="3" nodeType="afterEffect">
                                  <p:stCondLst>
                                    <p:cond delay="0"/>
                                  </p:stCondLst>
                                  <p:childTnLst>
                                    <p:set>
                                      <p:cBhvr>
                                        <p:cTn id="165" dur="1" fill="hold">
                                          <p:stCondLst>
                                            <p:cond delay="0"/>
                                          </p:stCondLst>
                                        </p:cTn>
                                        <p:tgtEl>
                                          <p:spTgt spid="10">
                                            <p:txEl>
                                              <p:pRg st="2" end="2"/>
                                            </p:txEl>
                                          </p:spTgt>
                                        </p:tgtEl>
                                        <p:attrNameLst>
                                          <p:attrName>style.visibility</p:attrName>
                                        </p:attrNameLst>
                                      </p:cBhvr>
                                      <p:to>
                                        <p:strVal val="hidden"/>
                                      </p:to>
                                    </p:set>
                                  </p:childTnLst>
                                </p:cTn>
                              </p:par>
                            </p:childTnLst>
                          </p:cTn>
                        </p:par>
                        <p:par>
                          <p:cTn id="166" fill="hold" nodeType="afterGroup">
                            <p:stCondLst>
                              <p:cond delay="33200"/>
                            </p:stCondLst>
                            <p:childTnLst>
                              <p:par>
                                <p:cTn id="167" presetID="1" presetClass="exit" presetSubtype="0" fill="hold" grpId="3" nodeType="afterEffect">
                                  <p:stCondLst>
                                    <p:cond delay="0"/>
                                  </p:stCondLst>
                                  <p:childTnLst>
                                    <p:set>
                                      <p:cBhvr>
                                        <p:cTn id="168" dur="1" fill="hold">
                                          <p:stCondLst>
                                            <p:cond delay="0"/>
                                          </p:stCondLst>
                                        </p:cTn>
                                        <p:tgtEl>
                                          <p:spTgt spid="10">
                                            <p:txEl>
                                              <p:pRg st="3" end="3"/>
                                            </p:txEl>
                                          </p:spTgt>
                                        </p:tgtEl>
                                        <p:attrNameLst>
                                          <p:attrName>style.visibility</p:attrName>
                                        </p:attrNameLst>
                                      </p:cBhvr>
                                      <p:to>
                                        <p:strVal val="hidden"/>
                                      </p:to>
                                    </p:set>
                                  </p:childTnLst>
                                </p:cTn>
                              </p:par>
                            </p:childTnLst>
                          </p:cTn>
                        </p:par>
                        <p:par>
                          <p:cTn id="169" fill="hold" nodeType="afterGroup">
                            <p:stCondLst>
                              <p:cond delay="33200"/>
                            </p:stCondLst>
                            <p:childTnLst>
                              <p:par>
                                <p:cTn id="170" presetID="1" presetClass="exit" presetSubtype="0" fill="hold" grpId="3" nodeType="afterEffect">
                                  <p:stCondLst>
                                    <p:cond delay="0"/>
                                  </p:stCondLst>
                                  <p:childTnLst>
                                    <p:set>
                                      <p:cBhvr>
                                        <p:cTn id="171" dur="1" fill="hold">
                                          <p:stCondLst>
                                            <p:cond delay="0"/>
                                          </p:stCondLst>
                                        </p:cTn>
                                        <p:tgtEl>
                                          <p:spTgt spid="10">
                                            <p:bg/>
                                          </p:spTgt>
                                        </p:tgtEl>
                                        <p:attrNameLst>
                                          <p:attrName>style.visibility</p:attrName>
                                        </p:attrNameLst>
                                      </p:cBhvr>
                                      <p:to>
                                        <p:strVal val="hidden"/>
                                      </p:to>
                                    </p:set>
                                  </p:childTnLst>
                                </p:cTn>
                              </p:par>
                            </p:childTnLst>
                          </p:cTn>
                        </p:par>
                        <p:par>
                          <p:cTn id="172" fill="hold" nodeType="afterGroup">
                            <p:stCondLst>
                              <p:cond delay="33200"/>
                            </p:stCondLst>
                            <p:childTnLst>
                              <p:par>
                                <p:cTn id="173" presetID="1" presetClass="exit" presetSubtype="0" fill="hold" grpId="3" nodeType="afterEffect">
                                  <p:stCondLst>
                                    <p:cond delay="0"/>
                                  </p:stCondLst>
                                  <p:childTnLst>
                                    <p:set>
                                      <p:cBhvr>
                                        <p:cTn id="174" dur="1" fill="hold">
                                          <p:stCondLst>
                                            <p:cond delay="0"/>
                                          </p:stCondLst>
                                        </p:cTn>
                                        <p:tgtEl>
                                          <p:spTgt spid="11"/>
                                        </p:tgtEl>
                                        <p:attrNameLst>
                                          <p:attrName>style.visibility</p:attrName>
                                        </p:attrNameLst>
                                      </p:cBhvr>
                                      <p:to>
                                        <p:strVal val="hidden"/>
                                      </p:to>
                                    </p:set>
                                  </p:childTnLst>
                                </p:cTn>
                              </p:par>
                            </p:childTnLst>
                          </p:cTn>
                        </p:par>
                        <p:par>
                          <p:cTn id="175" fill="hold" nodeType="afterGroup">
                            <p:stCondLst>
                              <p:cond delay="33200"/>
                            </p:stCondLst>
                            <p:childTnLst>
                              <p:par>
                                <p:cTn id="176" presetID="1" presetClass="exit" presetSubtype="0" fill="hold" nodeType="afterEffect">
                                  <p:stCondLst>
                                    <p:cond delay="0"/>
                                  </p:stCondLst>
                                  <p:childTnLst>
                                    <p:set>
                                      <p:cBhvr>
                                        <p:cTn id="177" dur="1" fill="hold">
                                          <p:stCondLst>
                                            <p:cond delay="0"/>
                                          </p:stCondLst>
                                        </p:cTn>
                                        <p:tgtEl>
                                          <p:spTgt spid="13"/>
                                        </p:tgtEl>
                                        <p:attrNameLst>
                                          <p:attrName>style.visibility</p:attrName>
                                        </p:attrNameLst>
                                      </p:cBhvr>
                                      <p:to>
                                        <p:strVal val="hidden"/>
                                      </p:to>
                                    </p:set>
                                  </p:childTnLst>
                                </p:cTn>
                              </p:par>
                            </p:childTnLst>
                          </p:cTn>
                        </p:par>
                        <p:par>
                          <p:cTn id="178" fill="hold" nodeType="afterGroup">
                            <p:stCondLst>
                              <p:cond delay="33200"/>
                            </p:stCondLst>
                            <p:childTnLst>
                              <p:par>
                                <p:cTn id="179" presetID="63" presetClass="path" presetSubtype="0" accel="50000" decel="50000" fill="hold" grpId="4" nodeType="afterEffect">
                                  <p:stCondLst>
                                    <p:cond delay="0"/>
                                  </p:stCondLst>
                                  <p:childTnLst>
                                    <p:animMotion origin="layout" path="M 0.27257 -0.00208 L 0.44062 -0.00208 " pathEditMode="relative" rAng="0" ptsTypes="AA">
                                      <p:cBhvr>
                                        <p:cTn id="180" dur="2000" fill="hold"/>
                                        <p:tgtEl>
                                          <p:spTgt spid="9"/>
                                        </p:tgtEl>
                                        <p:attrNameLst>
                                          <p:attrName>ppt_x</p:attrName>
                                          <p:attrName>ppt_y</p:attrName>
                                        </p:attrNameLst>
                                      </p:cBhvr>
                                      <p:rCtr x="8403" y="0"/>
                                    </p:animMotion>
                                  </p:childTnLst>
                                </p:cTn>
                              </p:par>
                            </p:childTnLst>
                          </p:cTn>
                        </p:par>
                        <p:par>
                          <p:cTn id="181" fill="hold" nodeType="afterGroup">
                            <p:stCondLst>
                              <p:cond delay="35200"/>
                            </p:stCondLst>
                            <p:childTnLst>
                              <p:par>
                                <p:cTn id="182" presetID="1" presetClass="exit" presetSubtype="0" fill="hold" grpId="1" nodeType="afterEffect">
                                  <p:stCondLst>
                                    <p:cond delay="0"/>
                                  </p:stCondLst>
                                  <p:childTnLst>
                                    <p:set>
                                      <p:cBhvr>
                                        <p:cTn id="183"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10" grpId="0" build="allAtOnce" animBg="1"/>
      <p:bldP spid="10" grpId="1" build="allAtOnce" animBg="1"/>
      <p:bldP spid="10" grpId="2" build="allAtOnce" animBg="1" autoUpdateAnimBg="0"/>
      <p:bldP spid="10" grpId="3" build="allAtOnce" animBg="1"/>
      <p:bldP spid="11" grpId="0"/>
      <p:bldP spid="11" grpId="1"/>
      <p:bldP spid="11" grpId="2"/>
      <p:bldP spid="11" grpId="3"/>
      <p:bldP spid="14" grpId="0" animBg="1"/>
      <p:bldP spid="14" grpId="1" animBg="1"/>
      <p:bldP spid="14" grpId="2" animBg="1"/>
      <p:bldP spid="14" grpId="3" animBg="1"/>
      <p:bldP spid="14" grpId="4" animBg="1"/>
      <p:bldP spid="16" grpId="0"/>
      <p:bldP spid="16" grpId="1"/>
      <p:bldP spid="16" grpId="2"/>
      <p:bldP spid="16" grpId="3"/>
      <p:bldP spid="16" grpId="4"/>
      <p:bldP spid="16" grpId="5"/>
      <p:bldP spid="17" grpId="0" animBg="1"/>
      <p:bldP spid="17" grpId="1" animBg="1"/>
      <p:bldP spid="17" grpId="2" animBg="1"/>
      <p:bldP spid="17" grpId="3"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a:extLst>
              <a:ext uri="{FF2B5EF4-FFF2-40B4-BE49-F238E27FC236}">
                <a16:creationId xmlns:a16="http://schemas.microsoft.com/office/drawing/2014/main" id="{E17D4AC2-3F3E-4C1A-80F9-FFD9EFF9976E}"/>
              </a:ext>
            </a:extLst>
          </p:cNvPr>
          <p:cNvSpPr>
            <a:spLocks noGrp="1"/>
          </p:cNvSpPr>
          <p:nvPr>
            <p:ph type="title"/>
          </p:nvPr>
        </p:nvSpPr>
        <p:spPr/>
        <p:txBody>
          <a:bodyPr/>
          <a:lstStyle/>
          <a:p>
            <a:r>
              <a:rPr lang="es-MX" altLang="es-MX"/>
              <a:t>Aplicación de las ACLs a las Interfaces. Sentencias {in | out}</a:t>
            </a:r>
          </a:p>
        </p:txBody>
      </p:sp>
      <p:sp>
        <p:nvSpPr>
          <p:cNvPr id="3" name="2 Marcador de contenido">
            <a:extLst>
              <a:ext uri="{FF2B5EF4-FFF2-40B4-BE49-F238E27FC236}">
                <a16:creationId xmlns:a16="http://schemas.microsoft.com/office/drawing/2014/main" id="{CFFA3B23-5B48-4BE9-9740-DAB5C53502A3}"/>
              </a:ext>
            </a:extLst>
          </p:cNvPr>
          <p:cNvSpPr>
            <a:spLocks noGrp="1"/>
          </p:cNvSpPr>
          <p:nvPr>
            <p:ph idx="1"/>
          </p:nvPr>
        </p:nvSpPr>
        <p:spPr/>
        <p:txBody>
          <a:bodyPr>
            <a:normAutofit/>
          </a:bodyPr>
          <a:lstStyle/>
          <a:p>
            <a:pPr marL="0" indent="0">
              <a:lnSpc>
                <a:spcPct val="100000"/>
              </a:lnSpc>
              <a:spcBef>
                <a:spcPts val="1200"/>
              </a:spcBef>
              <a:spcAft>
                <a:spcPts val="1200"/>
              </a:spcAft>
              <a:buNone/>
              <a:defRPr/>
            </a:pPr>
            <a:r>
              <a:rPr lang="es-ES" sz="2400" dirty="0"/>
              <a:t>Las listas de acceso se crean en el modo de configuración global.</a:t>
            </a:r>
          </a:p>
          <a:p>
            <a:pPr marL="0" indent="0">
              <a:lnSpc>
                <a:spcPct val="100000"/>
              </a:lnSpc>
              <a:spcBef>
                <a:spcPts val="1200"/>
              </a:spcBef>
              <a:spcAft>
                <a:spcPts val="1200"/>
              </a:spcAft>
              <a:buNone/>
              <a:defRPr/>
            </a:pPr>
            <a:r>
              <a:rPr lang="es-ES" sz="2400" dirty="0"/>
              <a:t>En TCP/IP, una vez creadas las </a:t>
            </a:r>
            <a:r>
              <a:rPr lang="es-ES" sz="2400" dirty="0" err="1"/>
              <a:t>ACLs</a:t>
            </a:r>
            <a:r>
              <a:rPr lang="es-ES" sz="2400" dirty="0"/>
              <a:t>,  se asignan a una o más interfaces y pueden filtrar el tráfico entrante o saliente, usando el comando </a:t>
            </a:r>
            <a:r>
              <a:rPr lang="es-ES" sz="2400" b="1" dirty="0" err="1"/>
              <a:t>ip</a:t>
            </a:r>
            <a:r>
              <a:rPr lang="es-ES" sz="2400" b="1" dirty="0"/>
              <a:t> </a:t>
            </a:r>
            <a:r>
              <a:rPr lang="es-ES" sz="2400" b="1" dirty="0" err="1"/>
              <a:t>access-group</a:t>
            </a:r>
            <a:r>
              <a:rPr lang="es-ES" sz="2400" dirty="0"/>
              <a:t> en el </a:t>
            </a:r>
            <a:r>
              <a:rPr lang="es-ES" sz="2400" dirty="0">
                <a:solidFill>
                  <a:srgbClr val="0070C0"/>
                </a:solidFill>
              </a:rPr>
              <a:t>modo de configuración de interfaz</a:t>
            </a:r>
            <a:r>
              <a:rPr lang="es-ES" sz="2400" dirty="0"/>
              <a:t>.</a:t>
            </a:r>
          </a:p>
          <a:p>
            <a:pPr marL="0" indent="0">
              <a:lnSpc>
                <a:spcPct val="100000"/>
              </a:lnSpc>
              <a:spcBef>
                <a:spcPts val="1200"/>
              </a:spcBef>
              <a:spcAft>
                <a:spcPts val="1200"/>
              </a:spcAft>
              <a:buNone/>
              <a:defRPr/>
            </a:pPr>
            <a:r>
              <a:rPr lang="es-ES" sz="2400" dirty="0"/>
              <a:t>La sintaxis del comando es la siguiente:</a:t>
            </a:r>
          </a:p>
          <a:p>
            <a:pPr marL="0" indent="0">
              <a:lnSpc>
                <a:spcPct val="100000"/>
              </a:lnSpc>
              <a:spcBef>
                <a:spcPts val="1200"/>
              </a:spcBef>
              <a:spcAft>
                <a:spcPts val="1200"/>
              </a:spcAft>
              <a:buNone/>
              <a:defRPr/>
            </a:pPr>
            <a:r>
              <a:rPr lang="es-ES" sz="2400" dirty="0" err="1">
                <a:latin typeface="Courier New" pitchFamily="49" charset="0"/>
                <a:cs typeface="Courier New" pitchFamily="49" charset="0"/>
              </a:rPr>
              <a:t>Router</a:t>
            </a:r>
            <a:r>
              <a:rPr lang="es-ES" sz="2400" dirty="0">
                <a:latin typeface="Courier New" pitchFamily="49" charset="0"/>
                <a:cs typeface="Courier New" pitchFamily="49" charset="0"/>
              </a:rPr>
              <a:t>(</a:t>
            </a:r>
            <a:r>
              <a:rPr lang="es-ES" sz="2400" dirty="0" err="1">
                <a:latin typeface="Courier New" pitchFamily="49" charset="0"/>
                <a:cs typeface="Courier New" pitchFamily="49" charset="0"/>
              </a:rPr>
              <a:t>config-if</a:t>
            </a:r>
            <a:r>
              <a:rPr lang="es-ES" sz="2400" dirty="0">
                <a:latin typeface="Courier New" pitchFamily="49" charset="0"/>
                <a:cs typeface="Courier New" pitchFamily="49" charset="0"/>
              </a:rPr>
              <a:t>)# </a:t>
            </a:r>
            <a:r>
              <a:rPr lang="es-ES" sz="2400" b="1" dirty="0" err="1">
                <a:latin typeface="Courier New" pitchFamily="49" charset="0"/>
                <a:cs typeface="Courier New" pitchFamily="49" charset="0"/>
              </a:rPr>
              <a:t>ip</a:t>
            </a:r>
            <a:r>
              <a:rPr lang="es-ES" sz="2400" b="1" dirty="0">
                <a:latin typeface="Courier New" pitchFamily="49" charset="0"/>
                <a:cs typeface="Courier New" pitchFamily="49" charset="0"/>
              </a:rPr>
              <a:t> </a:t>
            </a:r>
            <a:r>
              <a:rPr lang="es-ES" sz="2400" b="1" dirty="0" err="1">
                <a:latin typeface="Courier New" pitchFamily="49" charset="0"/>
                <a:cs typeface="Courier New" pitchFamily="49" charset="0"/>
              </a:rPr>
              <a:t>access-group</a:t>
            </a:r>
            <a:r>
              <a:rPr lang="es-ES" sz="2400" dirty="0">
                <a:latin typeface="Courier New" pitchFamily="49" charset="0"/>
                <a:cs typeface="Courier New" pitchFamily="49" charset="0"/>
              </a:rPr>
              <a:t> </a:t>
            </a:r>
            <a:r>
              <a:rPr lang="es-ES" sz="2400" i="1" dirty="0" err="1">
                <a:latin typeface="Courier New" pitchFamily="49" charset="0"/>
                <a:cs typeface="Courier New" pitchFamily="49" charset="0"/>
              </a:rPr>
              <a:t>número_lista_acceso</a:t>
            </a:r>
            <a:r>
              <a:rPr lang="es-ES" sz="2400" i="1" dirty="0">
                <a:latin typeface="Courier New" pitchFamily="49" charset="0"/>
                <a:cs typeface="Courier New" pitchFamily="49" charset="0"/>
              </a:rPr>
              <a:t> </a:t>
            </a:r>
            <a:r>
              <a:rPr lang="es-ES" sz="2400" dirty="0">
                <a:latin typeface="Courier New" pitchFamily="49" charset="0"/>
                <a:cs typeface="Courier New" pitchFamily="49" charset="0"/>
              </a:rPr>
              <a:t>{</a:t>
            </a:r>
            <a:r>
              <a:rPr lang="es-ES" sz="2400" b="1" dirty="0">
                <a:latin typeface="Courier New" pitchFamily="49" charset="0"/>
                <a:cs typeface="Courier New" pitchFamily="49" charset="0"/>
              </a:rPr>
              <a:t>in | </a:t>
            </a:r>
            <a:r>
              <a:rPr lang="es-ES" sz="2400" b="1" dirty="0" err="1">
                <a:latin typeface="Courier New" pitchFamily="49" charset="0"/>
                <a:cs typeface="Courier New" pitchFamily="49" charset="0"/>
              </a:rPr>
              <a:t>out</a:t>
            </a:r>
            <a:r>
              <a:rPr lang="es-ES" sz="2400" dirty="0">
                <a:latin typeface="Courier New" pitchFamily="49" charset="0"/>
                <a:cs typeface="Courier New" pitchFamily="49" charset="0"/>
              </a:rPr>
              <a:t>}</a:t>
            </a:r>
          </a:p>
          <a:p>
            <a:pPr marL="0" indent="0">
              <a:lnSpc>
                <a:spcPct val="100000"/>
              </a:lnSpc>
              <a:spcBef>
                <a:spcPts val="1200"/>
              </a:spcBef>
              <a:spcAft>
                <a:spcPts val="1200"/>
              </a:spcAft>
              <a:buNone/>
              <a:defRPr/>
            </a:pPr>
            <a:endParaRPr lang="es-MX" sz="2400" dirty="0"/>
          </a:p>
        </p:txBody>
      </p:sp>
      <p:sp>
        <p:nvSpPr>
          <p:cNvPr id="2" name="Marcador de número de diapositiva 1">
            <a:extLst>
              <a:ext uri="{FF2B5EF4-FFF2-40B4-BE49-F238E27FC236}">
                <a16:creationId xmlns:a16="http://schemas.microsoft.com/office/drawing/2014/main" id="{24E1A345-AB27-48AB-A631-0026A96AF3AD}"/>
              </a:ext>
            </a:extLst>
          </p:cNvPr>
          <p:cNvSpPr>
            <a:spLocks noGrp="1"/>
          </p:cNvSpPr>
          <p:nvPr>
            <p:ph type="sldNum" sz="quarter" idx="12"/>
          </p:nvPr>
        </p:nvSpPr>
        <p:spPr/>
        <p:txBody>
          <a:bodyPr/>
          <a:lstStyle/>
          <a:p>
            <a:fld id="{F44D3E0F-D1D4-4C69-BA54-437851382511}" type="slidenum">
              <a:rPr lang="es-MX" smtClean="0"/>
              <a:t>26</a:t>
            </a:fld>
            <a:endParaRPr lang="es-MX"/>
          </a:p>
        </p:txBody>
      </p:sp>
    </p:spTree>
    <p:extLst>
      <p:ext uri="{BB962C8B-B14F-4D97-AF65-F5344CB8AC3E}">
        <p14:creationId xmlns:p14="http://schemas.microsoft.com/office/powerpoint/2010/main" val="4267851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a:extLst>
              <a:ext uri="{FF2B5EF4-FFF2-40B4-BE49-F238E27FC236}">
                <a16:creationId xmlns:a16="http://schemas.microsoft.com/office/drawing/2014/main" id="{42E6A893-3766-4A89-BDAB-A1EB8631B232}"/>
              </a:ext>
            </a:extLst>
          </p:cNvPr>
          <p:cNvSpPr>
            <a:spLocks noGrp="1"/>
          </p:cNvSpPr>
          <p:nvPr>
            <p:ph type="title"/>
          </p:nvPr>
        </p:nvSpPr>
        <p:spPr/>
        <p:txBody>
          <a:bodyPr/>
          <a:lstStyle/>
          <a:p>
            <a:r>
              <a:rPr lang="es-MX" altLang="es-MX"/>
              <a:t>Aplicación de las ACLs a las Interfaces. Sentencias {in | out}</a:t>
            </a:r>
          </a:p>
        </p:txBody>
      </p:sp>
      <p:sp>
        <p:nvSpPr>
          <p:cNvPr id="2" name="Marcador de número de diapositiva 1">
            <a:extLst>
              <a:ext uri="{FF2B5EF4-FFF2-40B4-BE49-F238E27FC236}">
                <a16:creationId xmlns:a16="http://schemas.microsoft.com/office/drawing/2014/main" id="{7FD06472-D048-45C9-9588-34393239E33F}"/>
              </a:ext>
            </a:extLst>
          </p:cNvPr>
          <p:cNvSpPr>
            <a:spLocks noGrp="1"/>
          </p:cNvSpPr>
          <p:nvPr>
            <p:ph type="sldNum" sz="quarter" idx="12"/>
          </p:nvPr>
        </p:nvSpPr>
        <p:spPr/>
        <p:txBody>
          <a:bodyPr/>
          <a:lstStyle/>
          <a:p>
            <a:fld id="{F44D3E0F-D1D4-4C69-BA54-437851382511}" type="slidenum">
              <a:rPr lang="es-MX" smtClean="0"/>
              <a:t>27</a:t>
            </a:fld>
            <a:endParaRPr lang="es-MX"/>
          </a:p>
        </p:txBody>
      </p:sp>
      <p:pic>
        <p:nvPicPr>
          <p:cNvPr id="28676" name="6 Marcador de contenido" descr="OperacionACLs_in-out.gif">
            <a:extLst>
              <a:ext uri="{FF2B5EF4-FFF2-40B4-BE49-F238E27FC236}">
                <a16:creationId xmlns:a16="http://schemas.microsoft.com/office/drawing/2014/main" id="{E1707029-D787-4477-8911-AD77C61FB28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26473" y="1973117"/>
            <a:ext cx="10875441" cy="3499427"/>
          </a:xfrm>
        </p:spPr>
      </p:pic>
    </p:spTree>
    <p:extLst>
      <p:ext uri="{BB962C8B-B14F-4D97-AF65-F5344CB8AC3E}">
        <p14:creationId xmlns:p14="http://schemas.microsoft.com/office/powerpoint/2010/main" val="49047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E585BC0-B36E-43C7-8EED-416B50BEFB9D}"/>
              </a:ext>
            </a:extLst>
          </p:cNvPr>
          <p:cNvSpPr>
            <a:spLocks noGrp="1"/>
          </p:cNvSpPr>
          <p:nvPr>
            <p:ph type="title"/>
          </p:nvPr>
        </p:nvSpPr>
        <p:spPr/>
        <p:txBody>
          <a:bodyPr/>
          <a:lstStyle/>
          <a:p>
            <a:r>
              <a:rPr lang="es-ES" b="1" dirty="0"/>
              <a:t>Bits de máscara </a:t>
            </a:r>
            <a:r>
              <a:rPr lang="es-ES" b="1" dirty="0" err="1"/>
              <a:t>wildcard</a:t>
            </a:r>
            <a:endParaRPr lang="es-MX" dirty="0"/>
          </a:p>
        </p:txBody>
      </p:sp>
      <p:sp>
        <p:nvSpPr>
          <p:cNvPr id="5124" name="Rectangle 3">
            <a:extLst>
              <a:ext uri="{FF2B5EF4-FFF2-40B4-BE49-F238E27FC236}">
                <a16:creationId xmlns:a16="http://schemas.microsoft.com/office/drawing/2014/main" id="{A9C20895-41D7-491C-8B0E-05305D14B804}"/>
              </a:ext>
            </a:extLst>
          </p:cNvPr>
          <p:cNvSpPr>
            <a:spLocks noGrp="1" noChangeArrowheads="1"/>
          </p:cNvSpPr>
          <p:nvPr>
            <p:ph type="body" idx="1"/>
          </p:nvPr>
        </p:nvSpPr>
        <p:spPr/>
        <p:txBody>
          <a:bodyPr>
            <a:normAutofit/>
          </a:bodyPr>
          <a:lstStyle/>
          <a:p>
            <a:pPr>
              <a:lnSpc>
                <a:spcPct val="110000"/>
              </a:lnSpc>
              <a:spcBef>
                <a:spcPts val="600"/>
              </a:spcBef>
              <a:spcAft>
                <a:spcPts val="600"/>
              </a:spcAft>
              <a:buNone/>
              <a:defRPr/>
            </a:pPr>
            <a:endParaRPr lang="es-ES" dirty="0">
              <a:solidFill>
                <a:schemeClr val="tx1"/>
              </a:solidFill>
            </a:endParaRPr>
          </a:p>
        </p:txBody>
      </p:sp>
      <p:sp>
        <p:nvSpPr>
          <p:cNvPr id="2" name="Marcador de número de diapositiva 1">
            <a:extLst>
              <a:ext uri="{FF2B5EF4-FFF2-40B4-BE49-F238E27FC236}">
                <a16:creationId xmlns:a16="http://schemas.microsoft.com/office/drawing/2014/main" id="{04C1DCA8-DBA2-4609-8CFC-525DF9292733}"/>
              </a:ext>
            </a:extLst>
          </p:cNvPr>
          <p:cNvSpPr>
            <a:spLocks noGrp="1"/>
          </p:cNvSpPr>
          <p:nvPr>
            <p:ph type="sldNum" sz="quarter" idx="12"/>
          </p:nvPr>
        </p:nvSpPr>
        <p:spPr/>
        <p:txBody>
          <a:bodyPr/>
          <a:lstStyle/>
          <a:p>
            <a:fld id="{F44D3E0F-D1D4-4C69-BA54-437851382511}" type="slidenum">
              <a:rPr lang="es-MX" smtClean="0"/>
              <a:t>28</a:t>
            </a:fld>
            <a:endParaRPr lang="es-MX"/>
          </a:p>
        </p:txBody>
      </p:sp>
    </p:spTree>
    <p:extLst>
      <p:ext uri="{BB962C8B-B14F-4D97-AF65-F5344CB8AC3E}">
        <p14:creationId xmlns:p14="http://schemas.microsoft.com/office/powerpoint/2010/main" val="3658574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a:extLst>
              <a:ext uri="{FF2B5EF4-FFF2-40B4-BE49-F238E27FC236}">
                <a16:creationId xmlns:a16="http://schemas.microsoft.com/office/drawing/2014/main" id="{EF1BC024-4ADE-4C17-B9A0-28870EA20638}"/>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3" name="2 Marcador de contenido">
            <a:extLst>
              <a:ext uri="{FF2B5EF4-FFF2-40B4-BE49-F238E27FC236}">
                <a16:creationId xmlns:a16="http://schemas.microsoft.com/office/drawing/2014/main" id="{FB6D265D-EF36-4DA4-8B3D-F5335704E217}"/>
              </a:ext>
            </a:extLst>
          </p:cNvPr>
          <p:cNvSpPr>
            <a:spLocks noGrp="1"/>
          </p:cNvSpPr>
          <p:nvPr>
            <p:ph idx="1"/>
          </p:nvPr>
        </p:nvSpPr>
        <p:spPr/>
        <p:txBody>
          <a:bodyPr>
            <a:normAutofit lnSpcReduction="10000"/>
          </a:bodyPr>
          <a:lstStyle/>
          <a:p>
            <a:pPr>
              <a:lnSpc>
                <a:spcPct val="100000"/>
              </a:lnSpc>
              <a:spcBef>
                <a:spcPts val="1200"/>
              </a:spcBef>
              <a:spcAft>
                <a:spcPts val="1200"/>
              </a:spcAft>
              <a:defRPr/>
            </a:pPr>
            <a:r>
              <a:rPr lang="es-MX" dirty="0">
                <a:ea typeface="Arial Unicode MS" pitchFamily="34" charset="-128"/>
                <a:cs typeface="Arial Unicode MS" pitchFamily="34" charset="-128"/>
              </a:rPr>
              <a:t>Una máscara </a:t>
            </a:r>
            <a:r>
              <a:rPr lang="es-MX" i="1" dirty="0" err="1">
                <a:ea typeface="Arial Unicode MS" pitchFamily="34" charset="-128"/>
                <a:cs typeface="Arial Unicode MS" pitchFamily="34" charset="-128"/>
              </a:rPr>
              <a:t>wildcard</a:t>
            </a:r>
            <a:r>
              <a:rPr lang="es-MX" i="1" dirty="0">
                <a:ea typeface="Arial Unicode MS" pitchFamily="34" charset="-128"/>
                <a:cs typeface="Arial Unicode MS" pitchFamily="34" charset="-128"/>
              </a:rPr>
              <a:t> </a:t>
            </a:r>
            <a:r>
              <a:rPr lang="es-MX" dirty="0">
                <a:ea typeface="Arial Unicode MS" pitchFamily="34" charset="-128"/>
                <a:cs typeface="Arial Unicode MS" pitchFamily="34" charset="-128"/>
              </a:rPr>
              <a:t>es un número de 32 bits dividido en cuatro octetos.</a:t>
            </a:r>
          </a:p>
          <a:p>
            <a:pPr>
              <a:lnSpc>
                <a:spcPct val="100000"/>
              </a:lnSpc>
              <a:spcBef>
                <a:spcPts val="1200"/>
              </a:spcBef>
              <a:spcAft>
                <a:spcPts val="1200"/>
              </a:spcAft>
              <a:defRPr/>
            </a:pPr>
            <a:r>
              <a:rPr lang="es-MX" dirty="0"/>
              <a:t>El enmascaramiento </a:t>
            </a:r>
            <a:r>
              <a:rPr lang="es-MX" i="1" dirty="0" err="1"/>
              <a:t>wildcard</a:t>
            </a:r>
            <a:r>
              <a:rPr lang="es-MX" i="1" dirty="0"/>
              <a:t> </a:t>
            </a:r>
            <a:r>
              <a:rPr lang="es-MX" dirty="0"/>
              <a:t>es utilizado por las ACL para identificar una sola dirección o múltiples direcciones para pruebas de permiso y denegación.</a:t>
            </a:r>
          </a:p>
          <a:p>
            <a:pPr>
              <a:lnSpc>
                <a:spcPct val="100000"/>
              </a:lnSpc>
              <a:spcBef>
                <a:spcPts val="1200"/>
              </a:spcBef>
              <a:spcAft>
                <a:spcPts val="1200"/>
              </a:spcAft>
              <a:defRPr/>
            </a:pPr>
            <a:r>
              <a:rPr lang="es-MX" dirty="0">
                <a:ea typeface="Arial Unicode MS" pitchFamily="34" charset="-128"/>
                <a:cs typeface="Arial Unicode MS" pitchFamily="34" charset="-128"/>
              </a:rPr>
              <a:t>No guardan relación funcional con las máscaras de subred.</a:t>
            </a:r>
          </a:p>
          <a:p>
            <a:pPr>
              <a:lnSpc>
                <a:spcPct val="100000"/>
              </a:lnSpc>
              <a:spcBef>
                <a:spcPts val="1200"/>
              </a:spcBef>
              <a:spcAft>
                <a:spcPts val="1200"/>
              </a:spcAft>
              <a:defRPr/>
            </a:pPr>
            <a:r>
              <a:rPr lang="es-MX" dirty="0">
                <a:ea typeface="Arial Unicode MS" pitchFamily="34" charset="-128"/>
                <a:cs typeface="Arial Unicode MS" pitchFamily="34" charset="-128"/>
              </a:rPr>
              <a:t>Algunas veces, se refiere a una máscara </a:t>
            </a:r>
            <a:r>
              <a:rPr lang="es-MX" i="1" dirty="0" err="1">
                <a:ea typeface="Arial Unicode MS" pitchFamily="34" charset="-128"/>
                <a:cs typeface="Arial Unicode MS" pitchFamily="34" charset="-128"/>
              </a:rPr>
              <a:t>wildcard</a:t>
            </a:r>
            <a:r>
              <a:rPr lang="es-MX" i="1" dirty="0">
                <a:ea typeface="Arial Unicode MS" pitchFamily="34" charset="-128"/>
                <a:cs typeface="Arial Unicode MS" pitchFamily="34" charset="-128"/>
              </a:rPr>
              <a:t> </a:t>
            </a:r>
            <a:r>
              <a:rPr lang="es-MX" dirty="0">
                <a:ea typeface="Arial Unicode MS" pitchFamily="34" charset="-128"/>
                <a:cs typeface="Arial Unicode MS" pitchFamily="34" charset="-128"/>
              </a:rPr>
              <a:t>como una máscara inversa.</a:t>
            </a:r>
          </a:p>
          <a:p>
            <a:pPr>
              <a:lnSpc>
                <a:spcPct val="100000"/>
              </a:lnSpc>
              <a:spcBef>
                <a:spcPts val="1200"/>
              </a:spcBef>
              <a:spcAft>
                <a:spcPts val="1200"/>
              </a:spcAft>
              <a:defRPr/>
            </a:pPr>
            <a:endParaRPr lang="es-MX" dirty="0">
              <a:ea typeface="Arial Unicode MS" pitchFamily="34" charset="-128"/>
              <a:cs typeface="Arial Unicode MS" pitchFamily="34" charset="-128"/>
            </a:endParaRPr>
          </a:p>
        </p:txBody>
      </p:sp>
      <p:sp>
        <p:nvSpPr>
          <p:cNvPr id="2" name="Marcador de número de diapositiva 1">
            <a:extLst>
              <a:ext uri="{FF2B5EF4-FFF2-40B4-BE49-F238E27FC236}">
                <a16:creationId xmlns:a16="http://schemas.microsoft.com/office/drawing/2014/main" id="{0021FB80-9D9B-4460-9027-FFBDBCFBD586}"/>
              </a:ext>
            </a:extLst>
          </p:cNvPr>
          <p:cNvSpPr>
            <a:spLocks noGrp="1"/>
          </p:cNvSpPr>
          <p:nvPr>
            <p:ph type="sldNum" sz="quarter" idx="12"/>
          </p:nvPr>
        </p:nvSpPr>
        <p:spPr/>
        <p:txBody>
          <a:bodyPr/>
          <a:lstStyle/>
          <a:p>
            <a:fld id="{F44D3E0F-D1D4-4C69-BA54-437851382511}" type="slidenum">
              <a:rPr lang="es-MX" smtClean="0"/>
              <a:t>29</a:t>
            </a:fld>
            <a:endParaRPr lang="es-MX"/>
          </a:p>
        </p:txBody>
      </p:sp>
    </p:spTree>
    <p:extLst>
      <p:ext uri="{BB962C8B-B14F-4D97-AF65-F5344CB8AC3E}">
        <p14:creationId xmlns:p14="http://schemas.microsoft.com/office/powerpoint/2010/main" val="332260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AB826E85-E266-4EE5-84DC-814CEE355AFD}"/>
              </a:ext>
            </a:extLst>
          </p:cNvPr>
          <p:cNvSpPr>
            <a:spLocks noGrp="1"/>
          </p:cNvSpPr>
          <p:nvPr>
            <p:ph type="title"/>
          </p:nvPr>
        </p:nvSpPr>
        <p:spPr/>
        <p:txBody>
          <a:bodyPr/>
          <a:lstStyle/>
          <a:p>
            <a:r>
              <a:rPr lang="es-MX" altLang="es-MX" dirty="0"/>
              <a:t>Concepto de lista de control de acceso (ACL)</a:t>
            </a:r>
          </a:p>
        </p:txBody>
      </p:sp>
      <p:sp>
        <p:nvSpPr>
          <p:cNvPr id="3" name="2 Marcador de contenido">
            <a:extLst>
              <a:ext uri="{FF2B5EF4-FFF2-40B4-BE49-F238E27FC236}">
                <a16:creationId xmlns:a16="http://schemas.microsoft.com/office/drawing/2014/main" id="{4A874B50-916D-453C-BEDC-7C300191E507}"/>
              </a:ext>
            </a:extLst>
          </p:cNvPr>
          <p:cNvSpPr>
            <a:spLocks noGrp="1"/>
          </p:cNvSpPr>
          <p:nvPr>
            <p:ph idx="1"/>
          </p:nvPr>
        </p:nvSpPr>
        <p:spPr/>
        <p:txBody>
          <a:bodyPr>
            <a:normAutofit/>
          </a:bodyPr>
          <a:lstStyle/>
          <a:p>
            <a:pPr marL="0" indent="0">
              <a:lnSpc>
                <a:spcPct val="200000"/>
              </a:lnSpc>
              <a:buNone/>
              <a:defRPr/>
            </a:pPr>
            <a:r>
              <a:rPr lang="es-MX" dirty="0">
                <a:ea typeface="Arial Unicode MS" pitchFamily="34" charset="-128"/>
                <a:cs typeface="Arial Unicode MS" pitchFamily="34" charset="-128"/>
              </a:rPr>
              <a:t>Una Lista de Control de Acceso (ACL –</a:t>
            </a:r>
            <a:r>
              <a:rPr lang="es-MX" i="1" dirty="0">
                <a:ea typeface="Arial Unicode MS" pitchFamily="34" charset="-128"/>
                <a:cs typeface="Arial Unicode MS" pitchFamily="34" charset="-128"/>
              </a:rPr>
              <a:t> Access Control </a:t>
            </a:r>
            <a:r>
              <a:rPr lang="es-MX" i="1" dirty="0" err="1">
                <a:ea typeface="Arial Unicode MS" pitchFamily="34" charset="-128"/>
                <a:cs typeface="Arial Unicode MS" pitchFamily="34" charset="-128"/>
              </a:rPr>
              <a:t>List</a:t>
            </a:r>
            <a:r>
              <a:rPr lang="es-MX" dirty="0">
                <a:ea typeface="Arial Unicode MS" pitchFamily="34" charset="-128"/>
                <a:cs typeface="Arial Unicode MS" pitchFamily="34" charset="-128"/>
              </a:rPr>
              <a:t>) es una lista secuencial de sentencias de permiso o rechazo que se aplican a direcciones y protocolos (capa de red y capa de transporte).</a:t>
            </a:r>
          </a:p>
        </p:txBody>
      </p:sp>
      <p:sp>
        <p:nvSpPr>
          <p:cNvPr id="2" name="Marcador de número de diapositiva 1">
            <a:extLst>
              <a:ext uri="{FF2B5EF4-FFF2-40B4-BE49-F238E27FC236}">
                <a16:creationId xmlns:a16="http://schemas.microsoft.com/office/drawing/2014/main" id="{7CC91274-E1E9-4335-8DBA-943932F3B2D1}"/>
              </a:ext>
            </a:extLst>
          </p:cNvPr>
          <p:cNvSpPr>
            <a:spLocks noGrp="1"/>
          </p:cNvSpPr>
          <p:nvPr>
            <p:ph type="sldNum" sz="quarter" idx="12"/>
          </p:nvPr>
        </p:nvSpPr>
        <p:spPr/>
        <p:txBody>
          <a:bodyPr/>
          <a:lstStyle/>
          <a:p>
            <a:fld id="{F44D3E0F-D1D4-4C69-BA54-437851382511}" type="slidenum">
              <a:rPr lang="es-MX" smtClean="0"/>
              <a:t>3</a:t>
            </a:fld>
            <a:endParaRPr lang="es-MX"/>
          </a:p>
        </p:txBody>
      </p:sp>
    </p:spTree>
    <p:extLst>
      <p:ext uri="{BB962C8B-B14F-4D97-AF65-F5344CB8AC3E}">
        <p14:creationId xmlns:p14="http://schemas.microsoft.com/office/powerpoint/2010/main" val="318748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a:extLst>
              <a:ext uri="{FF2B5EF4-FFF2-40B4-BE49-F238E27FC236}">
                <a16:creationId xmlns:a16="http://schemas.microsoft.com/office/drawing/2014/main" id="{312A9B26-4E19-4EA3-9849-619D1115EAB4}"/>
              </a:ext>
            </a:extLst>
          </p:cNvPr>
          <p:cNvSpPr>
            <a:spLocks noGrp="1"/>
          </p:cNvSpPr>
          <p:nvPr>
            <p:ph type="title"/>
          </p:nvPr>
        </p:nvSpPr>
        <p:spPr/>
        <p:txBody>
          <a:bodyPr/>
          <a:lstStyle/>
          <a:p>
            <a:r>
              <a:rPr lang="es-MX" altLang="es-MX"/>
              <a:t>Bits de Máscara Wildcard</a:t>
            </a:r>
          </a:p>
        </p:txBody>
      </p:sp>
      <p:sp>
        <p:nvSpPr>
          <p:cNvPr id="31747" name="2 Marcador de contenido">
            <a:extLst>
              <a:ext uri="{FF2B5EF4-FFF2-40B4-BE49-F238E27FC236}">
                <a16:creationId xmlns:a16="http://schemas.microsoft.com/office/drawing/2014/main" id="{6AE22802-5BF1-4000-8B8A-E212CE9A0CB5}"/>
              </a:ext>
            </a:extLst>
          </p:cNvPr>
          <p:cNvSpPr>
            <a:spLocks noGrp="1"/>
          </p:cNvSpPr>
          <p:nvPr>
            <p:ph idx="1"/>
          </p:nvPr>
        </p:nvSpPr>
        <p:spPr/>
        <p:txBody>
          <a:bodyPr>
            <a:normAutofit/>
          </a:bodyPr>
          <a:lstStyle/>
          <a:p>
            <a:pPr marL="0" indent="0">
              <a:lnSpc>
                <a:spcPct val="150000"/>
              </a:lnSpc>
              <a:spcBef>
                <a:spcPts val="600"/>
              </a:spcBef>
              <a:spcAft>
                <a:spcPts val="1200"/>
              </a:spcAft>
              <a:buNone/>
            </a:pPr>
            <a:r>
              <a:rPr lang="es-MX" altLang="es-MX" sz="3200" dirty="0">
                <a:ea typeface="Arial Unicode MS" panose="020B0604020202020204" pitchFamily="34" charset="-128"/>
                <a:cs typeface="Arial Unicode MS" panose="020B0604020202020204" pitchFamily="34" charset="-128"/>
              </a:rPr>
              <a:t>Un bit a </a:t>
            </a:r>
            <a:r>
              <a:rPr lang="es-MX" altLang="es-MX" sz="3200" dirty="0">
                <a:solidFill>
                  <a:srgbClr val="C00000"/>
                </a:solidFill>
                <a:ea typeface="Arial Unicode MS" panose="020B0604020202020204" pitchFamily="34" charset="-128"/>
                <a:cs typeface="Arial Unicode MS" panose="020B0604020202020204" pitchFamily="34" charset="-128"/>
              </a:rPr>
              <a:t>0</a:t>
            </a:r>
            <a:r>
              <a:rPr lang="es-MX" altLang="es-MX" sz="3200" dirty="0">
                <a:ea typeface="Arial Unicode MS" panose="020B0604020202020204" pitchFamily="34" charset="-128"/>
                <a:cs typeface="Arial Unicode MS" panose="020B0604020202020204" pitchFamily="34" charset="-128"/>
              </a:rPr>
              <a:t> en la máscara </a:t>
            </a:r>
            <a:r>
              <a:rPr lang="es-MX" altLang="es-MX" sz="3200" i="1" dirty="0" err="1">
                <a:ea typeface="Arial Unicode MS" panose="020B0604020202020204" pitchFamily="34" charset="-128"/>
                <a:cs typeface="Arial Unicode MS" panose="020B0604020202020204" pitchFamily="34" charset="-128"/>
              </a:rPr>
              <a:t>wildcard</a:t>
            </a:r>
            <a:r>
              <a:rPr lang="es-MX" altLang="es-MX" sz="3200" i="1" dirty="0">
                <a:ea typeface="Arial Unicode MS" panose="020B0604020202020204" pitchFamily="34" charset="-128"/>
                <a:cs typeface="Arial Unicode MS" panose="020B0604020202020204" pitchFamily="34" charset="-128"/>
              </a:rPr>
              <a:t> </a:t>
            </a:r>
            <a:r>
              <a:rPr lang="es-MX" altLang="es-MX" sz="3200" dirty="0">
                <a:ea typeface="Arial Unicode MS" panose="020B0604020202020204" pitchFamily="34" charset="-128"/>
                <a:cs typeface="Arial Unicode MS" panose="020B0604020202020204" pitchFamily="34" charset="-128"/>
              </a:rPr>
              <a:t>significa “</a:t>
            </a:r>
            <a:r>
              <a:rPr lang="es-MX" altLang="es-MX" sz="3200" dirty="0">
                <a:solidFill>
                  <a:srgbClr val="0070C0"/>
                </a:solidFill>
                <a:ea typeface="Arial Unicode MS" panose="020B0604020202020204" pitchFamily="34" charset="-128"/>
                <a:cs typeface="Arial Unicode MS" panose="020B0604020202020204" pitchFamily="34" charset="-128"/>
              </a:rPr>
              <a:t>comprobar el valor correspondiente</a:t>
            </a:r>
            <a:r>
              <a:rPr lang="es-MX" altLang="es-MX" sz="3200" dirty="0">
                <a:ea typeface="Arial Unicode MS" panose="020B0604020202020204" pitchFamily="34" charset="-128"/>
                <a:cs typeface="Arial Unicode MS" panose="020B0604020202020204" pitchFamily="34" charset="-128"/>
              </a:rPr>
              <a:t>”.</a:t>
            </a:r>
          </a:p>
          <a:p>
            <a:pPr marL="0" indent="0">
              <a:lnSpc>
                <a:spcPct val="150000"/>
              </a:lnSpc>
              <a:spcBef>
                <a:spcPts val="600"/>
              </a:spcBef>
              <a:spcAft>
                <a:spcPts val="1200"/>
              </a:spcAft>
              <a:buNone/>
            </a:pPr>
            <a:r>
              <a:rPr lang="es-MX" altLang="es-MX" sz="3200" dirty="0">
                <a:ea typeface="Arial Unicode MS" panose="020B0604020202020204" pitchFamily="34" charset="-128"/>
                <a:cs typeface="Arial Unicode MS" panose="020B0604020202020204" pitchFamily="34" charset="-128"/>
              </a:rPr>
              <a:t>Un bit a </a:t>
            </a:r>
            <a:r>
              <a:rPr lang="es-MX" altLang="es-MX" sz="3200" dirty="0">
                <a:solidFill>
                  <a:srgbClr val="C00000"/>
                </a:solidFill>
                <a:ea typeface="Arial Unicode MS" panose="020B0604020202020204" pitchFamily="34" charset="-128"/>
                <a:cs typeface="Arial Unicode MS" panose="020B0604020202020204" pitchFamily="34" charset="-128"/>
              </a:rPr>
              <a:t>1</a:t>
            </a:r>
            <a:r>
              <a:rPr lang="es-MX" altLang="es-MX" sz="3200" dirty="0">
                <a:ea typeface="Arial Unicode MS" panose="020B0604020202020204" pitchFamily="34" charset="-128"/>
                <a:cs typeface="Arial Unicode MS" panose="020B0604020202020204" pitchFamily="34" charset="-128"/>
              </a:rPr>
              <a:t> en la máscara </a:t>
            </a:r>
            <a:r>
              <a:rPr lang="es-MX" altLang="es-MX" sz="3200" i="1" dirty="0" err="1">
                <a:ea typeface="Arial Unicode MS" panose="020B0604020202020204" pitchFamily="34" charset="-128"/>
                <a:cs typeface="Arial Unicode MS" panose="020B0604020202020204" pitchFamily="34" charset="-128"/>
              </a:rPr>
              <a:t>wildcard</a:t>
            </a:r>
            <a:r>
              <a:rPr lang="es-MX" altLang="es-MX" sz="3200" i="1" dirty="0">
                <a:ea typeface="Arial Unicode MS" panose="020B0604020202020204" pitchFamily="34" charset="-128"/>
                <a:cs typeface="Arial Unicode MS" panose="020B0604020202020204" pitchFamily="34" charset="-128"/>
              </a:rPr>
              <a:t> </a:t>
            </a:r>
            <a:r>
              <a:rPr lang="es-MX" altLang="es-MX" sz="3200" dirty="0">
                <a:ea typeface="Arial Unicode MS" panose="020B0604020202020204" pitchFamily="34" charset="-128"/>
                <a:cs typeface="Arial Unicode MS" panose="020B0604020202020204" pitchFamily="34" charset="-128"/>
              </a:rPr>
              <a:t>significa “</a:t>
            </a:r>
            <a:r>
              <a:rPr lang="es-MX" altLang="es-MX" sz="3200" dirty="0">
                <a:solidFill>
                  <a:srgbClr val="0070C0"/>
                </a:solidFill>
                <a:ea typeface="Arial Unicode MS" panose="020B0604020202020204" pitchFamily="34" charset="-128"/>
                <a:cs typeface="Arial Unicode MS" panose="020B0604020202020204" pitchFamily="34" charset="-128"/>
              </a:rPr>
              <a:t>no comprobar (ignorar) el valor correspondiente</a:t>
            </a:r>
            <a:r>
              <a:rPr lang="es-MX" altLang="es-MX" sz="3200" dirty="0">
                <a:ea typeface="Arial Unicode MS" panose="020B0604020202020204" pitchFamily="34" charset="-128"/>
                <a:cs typeface="Arial Unicode MS" panose="020B0604020202020204" pitchFamily="34" charset="-128"/>
              </a:rPr>
              <a:t>”</a:t>
            </a:r>
            <a:r>
              <a:rPr lang="es-MX" altLang="es-MX" sz="3200" dirty="0"/>
              <a:t>.</a:t>
            </a:r>
          </a:p>
          <a:p>
            <a:pPr marL="0" indent="0">
              <a:lnSpc>
                <a:spcPct val="150000"/>
              </a:lnSpc>
              <a:spcBef>
                <a:spcPts val="600"/>
              </a:spcBef>
              <a:spcAft>
                <a:spcPts val="1200"/>
              </a:spcAft>
              <a:buNone/>
            </a:pPr>
            <a:endParaRPr lang="es-MX" altLang="es-MX" sz="3200" dirty="0"/>
          </a:p>
        </p:txBody>
      </p:sp>
      <p:sp>
        <p:nvSpPr>
          <p:cNvPr id="2" name="Marcador de número de diapositiva 1">
            <a:extLst>
              <a:ext uri="{FF2B5EF4-FFF2-40B4-BE49-F238E27FC236}">
                <a16:creationId xmlns:a16="http://schemas.microsoft.com/office/drawing/2014/main" id="{06E59110-1D65-4618-B202-499D7B460F02}"/>
              </a:ext>
            </a:extLst>
          </p:cNvPr>
          <p:cNvSpPr>
            <a:spLocks noGrp="1"/>
          </p:cNvSpPr>
          <p:nvPr>
            <p:ph type="sldNum" sz="quarter" idx="12"/>
          </p:nvPr>
        </p:nvSpPr>
        <p:spPr/>
        <p:txBody>
          <a:bodyPr/>
          <a:lstStyle/>
          <a:p>
            <a:fld id="{F44D3E0F-D1D4-4C69-BA54-437851382511}" type="slidenum">
              <a:rPr lang="es-MX" smtClean="0"/>
              <a:t>30</a:t>
            </a:fld>
            <a:endParaRPr lang="es-MX"/>
          </a:p>
        </p:txBody>
      </p:sp>
    </p:spTree>
    <p:extLst>
      <p:ext uri="{BB962C8B-B14F-4D97-AF65-F5344CB8AC3E}">
        <p14:creationId xmlns:p14="http://schemas.microsoft.com/office/powerpoint/2010/main" val="399012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a:extLst>
              <a:ext uri="{FF2B5EF4-FFF2-40B4-BE49-F238E27FC236}">
                <a16:creationId xmlns:a16="http://schemas.microsoft.com/office/drawing/2014/main" id="{0B6BBD19-55F8-45D8-986C-89F460CFBBF6}"/>
              </a:ext>
            </a:extLst>
          </p:cNvPr>
          <p:cNvSpPr/>
          <p:nvPr/>
        </p:nvSpPr>
        <p:spPr bwMode="auto">
          <a:xfrm>
            <a:off x="2235201" y="4697413"/>
            <a:ext cx="7561263" cy="539750"/>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9" name="8 Rectángulo">
            <a:extLst>
              <a:ext uri="{FF2B5EF4-FFF2-40B4-BE49-F238E27FC236}">
                <a16:creationId xmlns:a16="http://schemas.microsoft.com/office/drawing/2014/main" id="{7AAE6963-36E7-4B1A-9874-BFACD2569E1D}"/>
              </a:ext>
            </a:extLst>
          </p:cNvPr>
          <p:cNvSpPr/>
          <p:nvPr/>
        </p:nvSpPr>
        <p:spPr bwMode="auto">
          <a:xfrm>
            <a:off x="2235201" y="5786438"/>
            <a:ext cx="7561263" cy="539750"/>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7" name="6 Rectángulo">
            <a:extLst>
              <a:ext uri="{FF2B5EF4-FFF2-40B4-BE49-F238E27FC236}">
                <a16:creationId xmlns:a16="http://schemas.microsoft.com/office/drawing/2014/main" id="{93180B73-BFE6-47EF-8A59-4E4E3350C599}"/>
              </a:ext>
            </a:extLst>
          </p:cNvPr>
          <p:cNvSpPr/>
          <p:nvPr/>
        </p:nvSpPr>
        <p:spPr bwMode="auto">
          <a:xfrm>
            <a:off x="2235201" y="3614739"/>
            <a:ext cx="7561263" cy="541337"/>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s-MX">
              <a:latin typeface="Arial" charset="0"/>
            </a:endParaRPr>
          </a:p>
        </p:txBody>
      </p:sp>
      <p:sp>
        <p:nvSpPr>
          <p:cNvPr id="32773" name="1 Título">
            <a:extLst>
              <a:ext uri="{FF2B5EF4-FFF2-40B4-BE49-F238E27FC236}">
                <a16:creationId xmlns:a16="http://schemas.microsoft.com/office/drawing/2014/main" id="{B3A4A808-D1CB-489E-9E85-484E39A09A12}"/>
              </a:ext>
            </a:extLst>
          </p:cNvPr>
          <p:cNvSpPr>
            <a:spLocks noGrp="1"/>
          </p:cNvSpPr>
          <p:nvPr>
            <p:ph type="title"/>
          </p:nvPr>
        </p:nvSpPr>
        <p:spPr/>
        <p:txBody>
          <a:bodyPr>
            <a:normAutofit/>
          </a:bodyPr>
          <a:lstStyle/>
          <a:p>
            <a:r>
              <a:rPr lang="es-MX" altLang="es-MX" dirty="0"/>
              <a:t>Bits de Máscara </a:t>
            </a:r>
            <a:r>
              <a:rPr lang="es-MX" altLang="es-MX" dirty="0" err="1"/>
              <a:t>Wildcard</a:t>
            </a:r>
            <a:r>
              <a:rPr lang="es-MX" altLang="es-MX" dirty="0"/>
              <a:t>, verificación de los bits de dirección correspondientes</a:t>
            </a:r>
          </a:p>
        </p:txBody>
      </p:sp>
      <p:sp>
        <p:nvSpPr>
          <p:cNvPr id="2" name="Marcador de número de diapositiva 1">
            <a:extLst>
              <a:ext uri="{FF2B5EF4-FFF2-40B4-BE49-F238E27FC236}">
                <a16:creationId xmlns:a16="http://schemas.microsoft.com/office/drawing/2014/main" id="{B8B34786-7DD6-4E0B-88EB-0862A3D7DC56}"/>
              </a:ext>
            </a:extLst>
          </p:cNvPr>
          <p:cNvSpPr>
            <a:spLocks noGrp="1"/>
          </p:cNvSpPr>
          <p:nvPr>
            <p:ph type="sldNum" sz="quarter" idx="12"/>
          </p:nvPr>
        </p:nvSpPr>
        <p:spPr/>
        <p:txBody>
          <a:bodyPr/>
          <a:lstStyle/>
          <a:p>
            <a:fld id="{F44D3E0F-D1D4-4C69-BA54-437851382511}" type="slidenum">
              <a:rPr lang="es-MX" smtClean="0"/>
              <a:t>31</a:t>
            </a:fld>
            <a:endParaRPr lang="es-MX"/>
          </a:p>
        </p:txBody>
      </p:sp>
      <p:sp>
        <p:nvSpPr>
          <p:cNvPr id="32776" name="4 CuadroTexto">
            <a:extLst>
              <a:ext uri="{FF2B5EF4-FFF2-40B4-BE49-F238E27FC236}">
                <a16:creationId xmlns:a16="http://schemas.microsoft.com/office/drawing/2014/main" id="{85B38078-C58A-4A06-8E1D-031CAAF7D286}"/>
              </a:ext>
            </a:extLst>
          </p:cNvPr>
          <p:cNvSpPr txBox="1">
            <a:spLocks noChangeArrowheads="1"/>
          </p:cNvSpPr>
          <p:nvPr/>
        </p:nvSpPr>
        <p:spPr bwMode="auto">
          <a:xfrm>
            <a:off x="4724401" y="2528888"/>
            <a:ext cx="2303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600">
                <a:solidFill>
                  <a:schemeClr val="tx1"/>
                </a:solidFill>
                <a:latin typeface="Courier New" panose="02070309020205020404" pitchFamily="49" charset="0"/>
                <a:cs typeface="Courier New" panose="02070309020205020404" pitchFamily="49" charset="0"/>
              </a:rPr>
              <a:t>8    4    2    1   </a:t>
            </a:r>
          </a:p>
        </p:txBody>
      </p:sp>
      <p:sp>
        <p:nvSpPr>
          <p:cNvPr id="32777" name="5 CuadroTexto">
            <a:extLst>
              <a:ext uri="{FF2B5EF4-FFF2-40B4-BE49-F238E27FC236}">
                <a16:creationId xmlns:a16="http://schemas.microsoft.com/office/drawing/2014/main" id="{C99E9061-AD33-4198-9E8A-385E1FBFFB7A}"/>
              </a:ext>
            </a:extLst>
          </p:cNvPr>
          <p:cNvSpPr txBox="1">
            <a:spLocks noChangeArrowheads="1"/>
          </p:cNvSpPr>
          <p:nvPr/>
        </p:nvSpPr>
        <p:spPr bwMode="auto">
          <a:xfrm>
            <a:off x="2235201" y="3505201"/>
            <a:ext cx="502602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eaLnBrk="1" hangingPunct="1">
              <a:lnSpc>
                <a:spcPct val="229000"/>
              </a:lnSpc>
            </a:pPr>
            <a:r>
              <a:rPr lang="es-MX" altLang="es-MX" sz="1600" dirty="0">
                <a:solidFill>
                  <a:schemeClr val="tx1"/>
                </a:solidFill>
                <a:latin typeface="Courier New" panose="02070309020205020404" pitchFamily="49" charset="0"/>
                <a:cs typeface="Courier New" panose="02070309020205020404" pitchFamily="49" charset="0"/>
              </a:rPr>
              <a:t> 0    0    0    0    0    0    0    0</a:t>
            </a:r>
          </a:p>
          <a:p>
            <a:pPr eaLnBrk="1" hangingPunct="1">
              <a:lnSpc>
                <a:spcPct val="229000"/>
              </a:lnSpc>
            </a:pPr>
            <a:r>
              <a:rPr lang="es-MX" altLang="es-MX" sz="1600" dirty="0">
                <a:solidFill>
                  <a:schemeClr val="tx1"/>
                </a:solidFill>
                <a:latin typeface="Courier New" panose="02070309020205020404" pitchFamily="49" charset="0"/>
                <a:cs typeface="Courier New" panose="02070309020205020404" pitchFamily="49" charset="0"/>
              </a:rPr>
              <a:t> 1    1    1    1    1    1    1    1</a:t>
            </a:r>
          </a:p>
          <a:p>
            <a:pPr eaLnBrk="1" hangingPunct="1">
              <a:lnSpc>
                <a:spcPct val="229000"/>
              </a:lnSpc>
            </a:pPr>
            <a:r>
              <a:rPr lang="es-MX" altLang="es-MX" sz="1600" dirty="0">
                <a:solidFill>
                  <a:schemeClr val="tx1"/>
                </a:solidFill>
                <a:latin typeface="Courier New" panose="02070309020205020404" pitchFamily="49" charset="0"/>
                <a:cs typeface="Courier New" panose="02070309020205020404" pitchFamily="49" charset="0"/>
              </a:rPr>
              <a:t> 0    0    1    1    1    1    1    1</a:t>
            </a:r>
          </a:p>
          <a:p>
            <a:pPr eaLnBrk="1" hangingPunct="1">
              <a:lnSpc>
                <a:spcPct val="229000"/>
              </a:lnSpc>
            </a:pPr>
            <a:r>
              <a:rPr lang="es-MX" altLang="es-MX" sz="1600" dirty="0">
                <a:solidFill>
                  <a:schemeClr val="tx1"/>
                </a:solidFill>
                <a:latin typeface="Courier New" panose="02070309020205020404" pitchFamily="49" charset="0"/>
                <a:cs typeface="Courier New" panose="02070309020205020404" pitchFamily="49" charset="0"/>
              </a:rPr>
              <a:t> 1    1    1    1    1    1    0    0</a:t>
            </a:r>
          </a:p>
          <a:p>
            <a:pPr eaLnBrk="1" hangingPunct="1">
              <a:lnSpc>
                <a:spcPct val="229000"/>
              </a:lnSpc>
            </a:pPr>
            <a:r>
              <a:rPr lang="es-MX" altLang="es-MX" sz="1600" dirty="0">
                <a:solidFill>
                  <a:schemeClr val="tx1"/>
                </a:solidFill>
                <a:latin typeface="Courier New" panose="02070309020205020404" pitchFamily="49" charset="0"/>
                <a:cs typeface="Courier New" panose="02070309020205020404" pitchFamily="49" charset="0"/>
              </a:rPr>
              <a:t> 0    0    0    0    1    1    1    1</a:t>
            </a:r>
          </a:p>
        </p:txBody>
      </p:sp>
      <p:sp>
        <p:nvSpPr>
          <p:cNvPr id="32778" name="9 CuadroTexto">
            <a:extLst>
              <a:ext uri="{FF2B5EF4-FFF2-40B4-BE49-F238E27FC236}">
                <a16:creationId xmlns:a16="http://schemas.microsoft.com/office/drawing/2014/main" id="{B6D650D2-11D1-4993-BE9D-8B8838692A31}"/>
              </a:ext>
            </a:extLst>
          </p:cNvPr>
          <p:cNvSpPr txBox="1">
            <a:spLocks noChangeArrowheads="1"/>
          </p:cNvSpPr>
          <p:nvPr/>
        </p:nvSpPr>
        <p:spPr bwMode="auto">
          <a:xfrm>
            <a:off x="7327900" y="3641726"/>
            <a:ext cx="24653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Comprobar todos los bits de dirección</a:t>
            </a:r>
          </a:p>
        </p:txBody>
      </p:sp>
      <p:sp>
        <p:nvSpPr>
          <p:cNvPr id="32779" name="10 CuadroTexto">
            <a:extLst>
              <a:ext uri="{FF2B5EF4-FFF2-40B4-BE49-F238E27FC236}">
                <a16:creationId xmlns:a16="http://schemas.microsoft.com/office/drawing/2014/main" id="{0E2580D3-92BC-4DA5-ACCC-7C5F1DDBC617}"/>
              </a:ext>
            </a:extLst>
          </p:cNvPr>
          <p:cNvSpPr txBox="1">
            <a:spLocks noChangeArrowheads="1"/>
          </p:cNvSpPr>
          <p:nvPr/>
        </p:nvSpPr>
        <p:spPr bwMode="auto">
          <a:xfrm>
            <a:off x="7327900" y="4187826"/>
            <a:ext cx="2465388" cy="460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 comprobar la dirección (Ignorar el octeto)</a:t>
            </a:r>
          </a:p>
        </p:txBody>
      </p:sp>
      <p:sp>
        <p:nvSpPr>
          <p:cNvPr id="32780" name="11 CuadroTexto">
            <a:extLst>
              <a:ext uri="{FF2B5EF4-FFF2-40B4-BE49-F238E27FC236}">
                <a16:creationId xmlns:a16="http://schemas.microsoft.com/office/drawing/2014/main" id="{9FA0880E-1E23-4503-B760-F8F255A48739}"/>
              </a:ext>
            </a:extLst>
          </p:cNvPr>
          <p:cNvSpPr txBox="1">
            <a:spLocks noChangeArrowheads="1"/>
          </p:cNvSpPr>
          <p:nvPr/>
        </p:nvSpPr>
        <p:spPr bwMode="auto">
          <a:xfrm>
            <a:off x="7327900" y="4733926"/>
            <a:ext cx="24653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Ignorar los últimos 6 bits de dirección</a:t>
            </a:r>
          </a:p>
        </p:txBody>
      </p:sp>
      <p:sp>
        <p:nvSpPr>
          <p:cNvPr id="32781" name="12 CuadroTexto">
            <a:extLst>
              <a:ext uri="{FF2B5EF4-FFF2-40B4-BE49-F238E27FC236}">
                <a16:creationId xmlns:a16="http://schemas.microsoft.com/office/drawing/2014/main" id="{66A77181-EAC6-4FA2-A877-BE57F4AF7BDD}"/>
              </a:ext>
            </a:extLst>
          </p:cNvPr>
          <p:cNvSpPr txBox="1">
            <a:spLocks noChangeArrowheads="1"/>
          </p:cNvSpPr>
          <p:nvPr/>
        </p:nvSpPr>
        <p:spPr bwMode="auto">
          <a:xfrm>
            <a:off x="7327900" y="5276851"/>
            <a:ext cx="24653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Comprobar los últimos 2 bits de dirección</a:t>
            </a:r>
          </a:p>
        </p:txBody>
      </p:sp>
      <p:sp>
        <p:nvSpPr>
          <p:cNvPr id="32782" name="13 CuadroTexto">
            <a:extLst>
              <a:ext uri="{FF2B5EF4-FFF2-40B4-BE49-F238E27FC236}">
                <a16:creationId xmlns:a16="http://schemas.microsoft.com/office/drawing/2014/main" id="{E0189169-0A3E-4F70-BA8B-E3E2967A3838}"/>
              </a:ext>
            </a:extLst>
          </p:cNvPr>
          <p:cNvSpPr txBox="1">
            <a:spLocks noChangeArrowheads="1"/>
          </p:cNvSpPr>
          <p:nvPr/>
        </p:nvSpPr>
        <p:spPr bwMode="auto">
          <a:xfrm>
            <a:off x="7327900" y="5829301"/>
            <a:ext cx="24653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Ignorar los últimos 4 bits de dirección</a:t>
            </a:r>
          </a:p>
        </p:txBody>
      </p:sp>
      <p:sp>
        <p:nvSpPr>
          <p:cNvPr id="32783" name="14 Rectángulo">
            <a:extLst>
              <a:ext uri="{FF2B5EF4-FFF2-40B4-BE49-F238E27FC236}">
                <a16:creationId xmlns:a16="http://schemas.microsoft.com/office/drawing/2014/main" id="{E12A6F38-D8BF-4C1C-B581-8136B6F9A008}"/>
              </a:ext>
            </a:extLst>
          </p:cNvPr>
          <p:cNvSpPr>
            <a:spLocks noChangeArrowheads="1"/>
          </p:cNvSpPr>
          <p:nvPr/>
        </p:nvSpPr>
        <p:spPr bwMode="auto">
          <a:xfrm>
            <a:off x="2224088" y="3598863"/>
            <a:ext cx="4862512" cy="273685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84" name="16 CuadroTexto">
            <a:extLst>
              <a:ext uri="{FF2B5EF4-FFF2-40B4-BE49-F238E27FC236}">
                <a16:creationId xmlns:a16="http://schemas.microsoft.com/office/drawing/2014/main" id="{BAEBB301-ED84-411A-9FFE-CC6BD3C79DF2}"/>
              </a:ext>
            </a:extLst>
          </p:cNvPr>
          <p:cNvSpPr txBox="1">
            <a:spLocks noChangeArrowheads="1"/>
          </p:cNvSpPr>
          <p:nvPr/>
        </p:nvSpPr>
        <p:spPr bwMode="auto">
          <a:xfrm>
            <a:off x="6946901" y="2527301"/>
            <a:ext cx="23161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Valor de dirección y posición de cada bit en el octeto</a:t>
            </a:r>
          </a:p>
        </p:txBody>
      </p:sp>
      <p:cxnSp>
        <p:nvCxnSpPr>
          <p:cNvPr id="32785" name="17 Conector recto">
            <a:extLst>
              <a:ext uri="{FF2B5EF4-FFF2-40B4-BE49-F238E27FC236}">
                <a16:creationId xmlns:a16="http://schemas.microsoft.com/office/drawing/2014/main" id="{5A72482C-D737-4850-8263-61978E1364C9}"/>
              </a:ext>
            </a:extLst>
          </p:cNvPr>
          <p:cNvCxnSpPr>
            <a:cxnSpLocks noChangeShapeType="1"/>
          </p:cNvCxnSpPr>
          <p:nvPr/>
        </p:nvCxnSpPr>
        <p:spPr bwMode="auto">
          <a:xfrm flipV="1">
            <a:off x="2133601" y="3505200"/>
            <a:ext cx="5040313" cy="0"/>
          </a:xfrm>
          <a:prstGeom prst="line">
            <a:avLst/>
          </a:prstGeom>
          <a:noFill/>
          <a:ln w="57150" cmpd="thinThick" algn="ctr">
            <a:solidFill>
              <a:schemeClr val="tx1"/>
            </a:solidFill>
            <a:round/>
            <a:headEnd/>
            <a:tailEnd/>
          </a:ln>
          <a:extLst>
            <a:ext uri="{909E8E84-426E-40DD-AFC4-6F175D3DCCD1}">
              <a14:hiddenFill xmlns:a14="http://schemas.microsoft.com/office/drawing/2010/main">
                <a:noFill/>
              </a14:hiddenFill>
            </a:ext>
          </a:extLst>
        </p:spPr>
      </p:cxnSp>
      <p:sp>
        <p:nvSpPr>
          <p:cNvPr id="32786" name="17 Triángulo isósceles">
            <a:extLst>
              <a:ext uri="{FF2B5EF4-FFF2-40B4-BE49-F238E27FC236}">
                <a16:creationId xmlns:a16="http://schemas.microsoft.com/office/drawing/2014/main" id="{77CEE982-0094-425E-AE61-FDFE01B98898}"/>
              </a:ext>
            </a:extLst>
          </p:cNvPr>
          <p:cNvSpPr>
            <a:spLocks noChangeArrowheads="1"/>
          </p:cNvSpPr>
          <p:nvPr/>
        </p:nvSpPr>
        <p:spPr bwMode="auto">
          <a:xfrm flipV="1">
            <a:off x="2384426" y="2876550"/>
            <a:ext cx="250825"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87" name="18 Triángulo isósceles">
            <a:extLst>
              <a:ext uri="{FF2B5EF4-FFF2-40B4-BE49-F238E27FC236}">
                <a16:creationId xmlns:a16="http://schemas.microsoft.com/office/drawing/2014/main" id="{3C6DE3C6-B855-4AFA-925A-E25ACF4BD94A}"/>
              </a:ext>
            </a:extLst>
          </p:cNvPr>
          <p:cNvSpPr>
            <a:spLocks noChangeArrowheads="1"/>
          </p:cNvSpPr>
          <p:nvPr/>
        </p:nvSpPr>
        <p:spPr bwMode="auto">
          <a:xfrm flipV="1">
            <a:off x="3005139" y="2876550"/>
            <a:ext cx="250825"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88" name="19 Triángulo isósceles">
            <a:extLst>
              <a:ext uri="{FF2B5EF4-FFF2-40B4-BE49-F238E27FC236}">
                <a16:creationId xmlns:a16="http://schemas.microsoft.com/office/drawing/2014/main" id="{D503CDC0-86CE-4126-ADA6-74B3CB390ACA}"/>
              </a:ext>
            </a:extLst>
          </p:cNvPr>
          <p:cNvSpPr>
            <a:spLocks noChangeArrowheads="1"/>
          </p:cNvSpPr>
          <p:nvPr/>
        </p:nvSpPr>
        <p:spPr bwMode="auto">
          <a:xfrm flipV="1">
            <a:off x="3614739" y="2876550"/>
            <a:ext cx="250825"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89" name="20 Triángulo isósceles">
            <a:extLst>
              <a:ext uri="{FF2B5EF4-FFF2-40B4-BE49-F238E27FC236}">
                <a16:creationId xmlns:a16="http://schemas.microsoft.com/office/drawing/2014/main" id="{D4C3FE58-4E7E-4E8F-9579-F6A850053EE2}"/>
              </a:ext>
            </a:extLst>
          </p:cNvPr>
          <p:cNvSpPr>
            <a:spLocks noChangeArrowheads="1"/>
          </p:cNvSpPr>
          <p:nvPr/>
        </p:nvSpPr>
        <p:spPr bwMode="auto">
          <a:xfrm flipV="1">
            <a:off x="4202113" y="2876550"/>
            <a:ext cx="252412"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90" name="21 Triángulo isósceles">
            <a:extLst>
              <a:ext uri="{FF2B5EF4-FFF2-40B4-BE49-F238E27FC236}">
                <a16:creationId xmlns:a16="http://schemas.microsoft.com/office/drawing/2014/main" id="{11015848-14CE-406E-94EA-C61C865BB6B7}"/>
              </a:ext>
            </a:extLst>
          </p:cNvPr>
          <p:cNvSpPr>
            <a:spLocks noChangeArrowheads="1"/>
          </p:cNvSpPr>
          <p:nvPr/>
        </p:nvSpPr>
        <p:spPr bwMode="auto">
          <a:xfrm flipV="1">
            <a:off x="4843463" y="2876550"/>
            <a:ext cx="252412"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91" name="22 Triángulo isósceles">
            <a:extLst>
              <a:ext uri="{FF2B5EF4-FFF2-40B4-BE49-F238E27FC236}">
                <a16:creationId xmlns:a16="http://schemas.microsoft.com/office/drawing/2014/main" id="{25FB0B38-C2E0-4E83-819E-872D4731B5B2}"/>
              </a:ext>
            </a:extLst>
          </p:cNvPr>
          <p:cNvSpPr>
            <a:spLocks noChangeArrowheads="1"/>
          </p:cNvSpPr>
          <p:nvPr/>
        </p:nvSpPr>
        <p:spPr bwMode="auto">
          <a:xfrm flipV="1">
            <a:off x="5443539" y="2876550"/>
            <a:ext cx="250825"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92" name="23 Triángulo isósceles">
            <a:extLst>
              <a:ext uri="{FF2B5EF4-FFF2-40B4-BE49-F238E27FC236}">
                <a16:creationId xmlns:a16="http://schemas.microsoft.com/office/drawing/2014/main" id="{37FFE385-C1FD-41FD-86F9-0CBF6D508073}"/>
              </a:ext>
            </a:extLst>
          </p:cNvPr>
          <p:cNvSpPr>
            <a:spLocks noChangeArrowheads="1"/>
          </p:cNvSpPr>
          <p:nvPr/>
        </p:nvSpPr>
        <p:spPr bwMode="auto">
          <a:xfrm flipV="1">
            <a:off x="6043614" y="2876550"/>
            <a:ext cx="250825"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93" name="24 Triángulo isósceles">
            <a:extLst>
              <a:ext uri="{FF2B5EF4-FFF2-40B4-BE49-F238E27FC236}">
                <a16:creationId xmlns:a16="http://schemas.microsoft.com/office/drawing/2014/main" id="{951DC6E5-EDBE-413C-878C-AFE43CCB2B2C}"/>
              </a:ext>
            </a:extLst>
          </p:cNvPr>
          <p:cNvSpPr>
            <a:spLocks noChangeArrowheads="1"/>
          </p:cNvSpPr>
          <p:nvPr/>
        </p:nvSpPr>
        <p:spPr bwMode="auto">
          <a:xfrm flipV="1">
            <a:off x="6651626" y="2876550"/>
            <a:ext cx="250825" cy="503238"/>
          </a:xfrm>
          <a:prstGeom prst="triangle">
            <a:avLst>
              <a:gd name="adj" fmla="val 50000"/>
            </a:avLst>
          </a:prstGeom>
          <a:solidFill>
            <a:srgbClr val="480024"/>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endParaRPr lang="es-MX" altLang="es-MX"/>
          </a:p>
        </p:txBody>
      </p:sp>
      <p:sp>
        <p:nvSpPr>
          <p:cNvPr id="32794" name="4 CuadroTexto">
            <a:extLst>
              <a:ext uri="{FF2B5EF4-FFF2-40B4-BE49-F238E27FC236}">
                <a16:creationId xmlns:a16="http://schemas.microsoft.com/office/drawing/2014/main" id="{0398B0F7-B4B7-4719-8640-FCC48E4AA0CB}"/>
              </a:ext>
            </a:extLst>
          </p:cNvPr>
          <p:cNvSpPr txBox="1">
            <a:spLocks noChangeArrowheads="1"/>
          </p:cNvSpPr>
          <p:nvPr/>
        </p:nvSpPr>
        <p:spPr bwMode="auto">
          <a:xfrm>
            <a:off x="2122489" y="2527300"/>
            <a:ext cx="24844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600">
                <a:solidFill>
                  <a:schemeClr val="tx1"/>
                </a:solidFill>
                <a:latin typeface="Courier New" panose="02070309020205020404" pitchFamily="49" charset="0"/>
                <a:cs typeface="Courier New" panose="02070309020205020404" pitchFamily="49" charset="0"/>
              </a:rPr>
              <a:t>128   64   32   16</a:t>
            </a:r>
          </a:p>
        </p:txBody>
      </p:sp>
      <p:sp>
        <p:nvSpPr>
          <p:cNvPr id="32795" name="16 CuadroTexto">
            <a:extLst>
              <a:ext uri="{FF2B5EF4-FFF2-40B4-BE49-F238E27FC236}">
                <a16:creationId xmlns:a16="http://schemas.microsoft.com/office/drawing/2014/main" id="{E646DB9C-ABEF-4B08-B87A-18ED673D897A}"/>
              </a:ext>
            </a:extLst>
          </p:cNvPr>
          <p:cNvSpPr txBox="1">
            <a:spLocks noChangeArrowheads="1"/>
          </p:cNvSpPr>
          <p:nvPr/>
        </p:nvSpPr>
        <p:spPr bwMode="auto">
          <a:xfrm>
            <a:off x="7415213" y="3289301"/>
            <a:ext cx="2316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Osaka"/>
                <a:cs typeface="Osaka"/>
              </a:defRPr>
            </a:lvl1pPr>
            <a:lvl2pPr marL="742950" indent="-285750" eaLnBrk="0" hangingPunct="0">
              <a:defRPr sz="2400" b="1">
                <a:solidFill>
                  <a:schemeClr val="bg1"/>
                </a:solidFill>
                <a:latin typeface="Arial" panose="020B0604020202020204" pitchFamily="34" charset="0"/>
                <a:ea typeface="Osaka"/>
                <a:cs typeface="Osaka"/>
              </a:defRPr>
            </a:lvl2pPr>
            <a:lvl3pPr marL="1143000" indent="-228600" eaLnBrk="0" hangingPunct="0">
              <a:defRPr sz="2400" b="1">
                <a:solidFill>
                  <a:schemeClr val="bg1"/>
                </a:solidFill>
                <a:latin typeface="Arial" panose="020B0604020202020204" pitchFamily="34" charset="0"/>
                <a:ea typeface="Osaka"/>
                <a:cs typeface="Osaka"/>
              </a:defRPr>
            </a:lvl3pPr>
            <a:lvl4pPr marL="1600200" indent="-228600" eaLnBrk="0" hangingPunct="0">
              <a:defRPr sz="2400" b="1">
                <a:solidFill>
                  <a:schemeClr val="bg1"/>
                </a:solidFill>
                <a:latin typeface="Arial" panose="020B0604020202020204" pitchFamily="34" charset="0"/>
                <a:ea typeface="Osaka"/>
                <a:cs typeface="Osaka"/>
              </a:defRPr>
            </a:lvl4pPr>
            <a:lvl5pPr marL="2057400" indent="-228600" eaLnBrk="0" hangingPunct="0">
              <a:defRPr sz="2400" b="1">
                <a:solidFill>
                  <a:schemeClr val="bg1"/>
                </a:solidFill>
                <a:latin typeface="Arial" panose="020B0604020202020204" pitchFamily="34" charset="0"/>
                <a:ea typeface="Osaka"/>
                <a:cs typeface="Osaka"/>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Osaka"/>
                <a:cs typeface="Osaka"/>
              </a:defRPr>
            </a:lvl9pPr>
          </a:lstStyle>
          <a:p>
            <a:pPr algn="ctr" eaLnBrk="1" hangingPunct="1"/>
            <a:r>
              <a:rPr lang="es-MX" altLang="es-MX"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Ejemplos</a:t>
            </a:r>
          </a:p>
        </p:txBody>
      </p:sp>
    </p:spTree>
    <p:extLst>
      <p:ext uri="{BB962C8B-B14F-4D97-AF65-F5344CB8AC3E}">
        <p14:creationId xmlns:p14="http://schemas.microsoft.com/office/powerpoint/2010/main" val="110687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a:extLst>
              <a:ext uri="{FF2B5EF4-FFF2-40B4-BE49-F238E27FC236}">
                <a16:creationId xmlns:a16="http://schemas.microsoft.com/office/drawing/2014/main" id="{835D0876-65D5-4B1A-87F7-7C4CD633DA9B}"/>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33795" name="2 Marcador de contenido">
            <a:extLst>
              <a:ext uri="{FF2B5EF4-FFF2-40B4-BE49-F238E27FC236}">
                <a16:creationId xmlns:a16="http://schemas.microsoft.com/office/drawing/2014/main" id="{B647DF24-CDA9-4544-A12B-656865AD922F}"/>
              </a:ext>
            </a:extLst>
          </p:cNvPr>
          <p:cNvSpPr>
            <a:spLocks noGrp="1"/>
          </p:cNvSpPr>
          <p:nvPr>
            <p:ph idx="1"/>
          </p:nvPr>
        </p:nvSpPr>
        <p:spPr/>
        <p:txBody>
          <a:bodyPr>
            <a:normAutofit/>
          </a:bodyPr>
          <a:lstStyle/>
          <a:p>
            <a:pPr marL="0" indent="0">
              <a:lnSpc>
                <a:spcPct val="200000"/>
              </a:lnSpc>
              <a:spcBef>
                <a:spcPts val="600"/>
              </a:spcBef>
              <a:spcAft>
                <a:spcPts val="600"/>
              </a:spcAft>
              <a:buNone/>
            </a:pPr>
            <a:r>
              <a:rPr lang="es-MX" altLang="es-MX" dirty="0"/>
              <a:t>Ejercicio 1.</a:t>
            </a:r>
          </a:p>
          <a:p>
            <a:pPr marL="0" indent="0">
              <a:lnSpc>
                <a:spcPct val="200000"/>
              </a:lnSpc>
              <a:spcBef>
                <a:spcPts val="600"/>
              </a:spcBef>
              <a:spcAft>
                <a:spcPts val="600"/>
              </a:spcAft>
              <a:buNone/>
            </a:pPr>
            <a:r>
              <a:rPr lang="es-MX" altLang="es-MX" dirty="0"/>
              <a:t>En una regla de una ACL, se quiere aplicar a un grupo de direcciones en las subredes 10.8.0.0 a 10.15.0.0</a:t>
            </a:r>
          </a:p>
          <a:p>
            <a:pPr marL="0" indent="0">
              <a:lnSpc>
                <a:spcPct val="200000"/>
              </a:lnSpc>
              <a:spcBef>
                <a:spcPts val="600"/>
              </a:spcBef>
              <a:spcAft>
                <a:spcPts val="600"/>
              </a:spcAft>
              <a:buNone/>
            </a:pPr>
            <a:r>
              <a:rPr lang="es-MX" altLang="es-MX" dirty="0"/>
              <a:t>Determine la máscara </a:t>
            </a:r>
            <a:r>
              <a:rPr lang="es-MX" altLang="es-MX" i="1" dirty="0" err="1"/>
              <a:t>wildcard</a:t>
            </a:r>
            <a:r>
              <a:rPr lang="es-MX" altLang="es-MX" i="1" dirty="0"/>
              <a:t> </a:t>
            </a:r>
            <a:r>
              <a:rPr lang="es-MX" altLang="es-MX" dirty="0"/>
              <a:t>que identificaría estas direcciones.</a:t>
            </a:r>
          </a:p>
          <a:p>
            <a:pPr marL="0" indent="0">
              <a:lnSpc>
                <a:spcPct val="150000"/>
              </a:lnSpc>
              <a:spcBef>
                <a:spcPts val="600"/>
              </a:spcBef>
              <a:spcAft>
                <a:spcPts val="600"/>
              </a:spcAft>
              <a:buNone/>
            </a:pPr>
            <a:endParaRPr lang="es-MX" altLang="es-MX" dirty="0"/>
          </a:p>
        </p:txBody>
      </p:sp>
      <p:sp>
        <p:nvSpPr>
          <p:cNvPr id="2" name="Marcador de número de diapositiva 1">
            <a:extLst>
              <a:ext uri="{FF2B5EF4-FFF2-40B4-BE49-F238E27FC236}">
                <a16:creationId xmlns:a16="http://schemas.microsoft.com/office/drawing/2014/main" id="{F33784BF-66EC-4156-A86F-5C02764823FE}"/>
              </a:ext>
            </a:extLst>
          </p:cNvPr>
          <p:cNvSpPr>
            <a:spLocks noGrp="1"/>
          </p:cNvSpPr>
          <p:nvPr>
            <p:ph type="sldNum" sz="quarter" idx="12"/>
          </p:nvPr>
        </p:nvSpPr>
        <p:spPr/>
        <p:txBody>
          <a:bodyPr/>
          <a:lstStyle/>
          <a:p>
            <a:fld id="{F44D3E0F-D1D4-4C69-BA54-437851382511}" type="slidenum">
              <a:rPr lang="es-MX" smtClean="0"/>
              <a:t>32</a:t>
            </a:fld>
            <a:endParaRPr lang="es-MX"/>
          </a:p>
        </p:txBody>
      </p:sp>
    </p:spTree>
    <p:extLst>
      <p:ext uri="{BB962C8B-B14F-4D97-AF65-F5344CB8AC3E}">
        <p14:creationId xmlns:p14="http://schemas.microsoft.com/office/powerpoint/2010/main" val="2887251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a:extLst>
              <a:ext uri="{FF2B5EF4-FFF2-40B4-BE49-F238E27FC236}">
                <a16:creationId xmlns:a16="http://schemas.microsoft.com/office/drawing/2014/main" id="{C352A04A-A159-4DEA-A70C-F133CE96C13B}"/>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32771" name="2 Marcador de contenido">
            <a:extLst>
              <a:ext uri="{FF2B5EF4-FFF2-40B4-BE49-F238E27FC236}">
                <a16:creationId xmlns:a16="http://schemas.microsoft.com/office/drawing/2014/main" id="{C8694D8E-B5BD-451C-9120-5D419ACD10A0}"/>
              </a:ext>
            </a:extLst>
          </p:cNvPr>
          <p:cNvSpPr>
            <a:spLocks noGrp="1"/>
          </p:cNvSpPr>
          <p:nvPr>
            <p:ph idx="1"/>
          </p:nvPr>
        </p:nvSpPr>
        <p:spPr/>
        <p:txBody>
          <a:bodyPr>
            <a:normAutofit fontScale="92500" lnSpcReduction="10000"/>
          </a:bodyPr>
          <a:lstStyle/>
          <a:p>
            <a:pPr marL="0" indent="0">
              <a:lnSpc>
                <a:spcPct val="200000"/>
              </a:lnSpc>
              <a:spcBef>
                <a:spcPts val="600"/>
              </a:spcBef>
              <a:spcAft>
                <a:spcPts val="600"/>
              </a:spcAft>
              <a:buNone/>
              <a:defRPr/>
            </a:pPr>
            <a:r>
              <a:rPr lang="es-MX" dirty="0"/>
              <a:t>Ejercicio 2.</a:t>
            </a:r>
          </a:p>
          <a:p>
            <a:pPr marL="0" indent="0">
              <a:lnSpc>
                <a:spcPct val="200000"/>
              </a:lnSpc>
              <a:spcBef>
                <a:spcPts val="600"/>
              </a:spcBef>
              <a:spcAft>
                <a:spcPts val="600"/>
              </a:spcAft>
              <a:buNone/>
              <a:defRPr/>
            </a:pPr>
            <a:r>
              <a:rPr lang="es-MX" dirty="0"/>
              <a:t>Dada una subred 192.168.23.0/24, ¿Cuál es la máscara </a:t>
            </a:r>
            <a:r>
              <a:rPr lang="es-MX" i="1" dirty="0" err="1"/>
              <a:t>wildcard</a:t>
            </a:r>
            <a:r>
              <a:rPr lang="es-MX" i="1" dirty="0"/>
              <a:t> </a:t>
            </a:r>
            <a:r>
              <a:rPr lang="es-MX" dirty="0"/>
              <a:t>que incluye de </a:t>
            </a:r>
            <a:r>
              <a:rPr lang="es-MX"/>
              <a:t>la dirección </a:t>
            </a:r>
            <a:r>
              <a:rPr lang="es-MX" dirty="0"/>
              <a:t>192.168.23.16 a la 192.168.23.31?</a:t>
            </a:r>
          </a:p>
          <a:p>
            <a:pPr marL="0" indent="0">
              <a:lnSpc>
                <a:spcPct val="200000"/>
              </a:lnSpc>
              <a:spcBef>
                <a:spcPts val="600"/>
              </a:spcBef>
              <a:spcAft>
                <a:spcPts val="600"/>
              </a:spcAft>
              <a:buNone/>
              <a:defRPr/>
            </a:pPr>
            <a:r>
              <a:rPr lang="es-MX" dirty="0"/>
              <a:t>Escriba la dirección IP y la máscara </a:t>
            </a:r>
            <a:r>
              <a:rPr lang="es-MX" i="1" dirty="0" err="1"/>
              <a:t>wildcard</a:t>
            </a:r>
            <a:r>
              <a:rPr lang="es-MX" i="1" dirty="0"/>
              <a:t> </a:t>
            </a:r>
            <a:r>
              <a:rPr lang="es-MX" dirty="0"/>
              <a:t>que expresan este rango de direcciones.</a:t>
            </a:r>
          </a:p>
          <a:p>
            <a:pPr>
              <a:lnSpc>
                <a:spcPct val="200000"/>
              </a:lnSpc>
              <a:spcBef>
                <a:spcPts val="600"/>
              </a:spcBef>
              <a:spcAft>
                <a:spcPts val="600"/>
              </a:spcAft>
              <a:defRPr/>
            </a:pPr>
            <a:endParaRPr lang="es-MX" dirty="0"/>
          </a:p>
        </p:txBody>
      </p:sp>
      <p:sp>
        <p:nvSpPr>
          <p:cNvPr id="2" name="Marcador de número de diapositiva 1">
            <a:extLst>
              <a:ext uri="{FF2B5EF4-FFF2-40B4-BE49-F238E27FC236}">
                <a16:creationId xmlns:a16="http://schemas.microsoft.com/office/drawing/2014/main" id="{E1529A41-A51B-4605-B3F9-4B8890BC399F}"/>
              </a:ext>
            </a:extLst>
          </p:cNvPr>
          <p:cNvSpPr>
            <a:spLocks noGrp="1"/>
          </p:cNvSpPr>
          <p:nvPr>
            <p:ph type="sldNum" sz="quarter" idx="12"/>
          </p:nvPr>
        </p:nvSpPr>
        <p:spPr/>
        <p:txBody>
          <a:bodyPr/>
          <a:lstStyle/>
          <a:p>
            <a:fld id="{F44D3E0F-D1D4-4C69-BA54-437851382511}" type="slidenum">
              <a:rPr lang="es-MX" smtClean="0"/>
              <a:t>33</a:t>
            </a:fld>
            <a:endParaRPr lang="es-MX"/>
          </a:p>
        </p:txBody>
      </p:sp>
    </p:spTree>
    <p:extLst>
      <p:ext uri="{BB962C8B-B14F-4D97-AF65-F5344CB8AC3E}">
        <p14:creationId xmlns:p14="http://schemas.microsoft.com/office/powerpoint/2010/main" val="769637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a:extLst>
              <a:ext uri="{FF2B5EF4-FFF2-40B4-BE49-F238E27FC236}">
                <a16:creationId xmlns:a16="http://schemas.microsoft.com/office/drawing/2014/main" id="{5D572574-E0F4-4DFE-B4FB-AB3781407F15}"/>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35843" name="2 Marcador de contenido">
            <a:extLst>
              <a:ext uri="{FF2B5EF4-FFF2-40B4-BE49-F238E27FC236}">
                <a16:creationId xmlns:a16="http://schemas.microsoft.com/office/drawing/2014/main" id="{BE6F21F7-E3DE-4E0D-9F03-CF75F1AA7E64}"/>
              </a:ext>
            </a:extLst>
          </p:cNvPr>
          <p:cNvSpPr>
            <a:spLocks noGrp="1"/>
          </p:cNvSpPr>
          <p:nvPr>
            <p:ph idx="1"/>
          </p:nvPr>
        </p:nvSpPr>
        <p:spPr/>
        <p:txBody>
          <a:bodyPr>
            <a:normAutofit/>
          </a:bodyPr>
          <a:lstStyle/>
          <a:p>
            <a:pPr marL="0" indent="0">
              <a:lnSpc>
                <a:spcPct val="200000"/>
              </a:lnSpc>
              <a:spcBef>
                <a:spcPts val="600"/>
              </a:spcBef>
              <a:spcAft>
                <a:spcPts val="600"/>
              </a:spcAft>
              <a:buNone/>
            </a:pPr>
            <a:r>
              <a:rPr lang="es-MX" altLang="es-MX" dirty="0"/>
              <a:t>Ejercicio 3.</a:t>
            </a:r>
          </a:p>
          <a:p>
            <a:pPr marL="0" indent="0">
              <a:lnSpc>
                <a:spcPct val="200000"/>
              </a:lnSpc>
              <a:spcBef>
                <a:spcPts val="600"/>
              </a:spcBef>
              <a:spcAft>
                <a:spcPts val="600"/>
              </a:spcAft>
              <a:buNone/>
            </a:pPr>
            <a:r>
              <a:rPr lang="es-MX" altLang="es-MX" dirty="0"/>
              <a:t>Con una dirección IP 172.32.128.128 y una máscara </a:t>
            </a:r>
            <a:r>
              <a:rPr lang="es-MX" altLang="es-MX" i="1" dirty="0" err="1"/>
              <a:t>wildcard</a:t>
            </a:r>
            <a:r>
              <a:rPr lang="es-MX" altLang="es-MX" i="1" dirty="0"/>
              <a:t> </a:t>
            </a:r>
            <a:r>
              <a:rPr lang="es-MX" altLang="es-MX" dirty="0"/>
              <a:t>0.0.0.127, determine el bloque de direcciones IP que coinciden.</a:t>
            </a:r>
          </a:p>
        </p:txBody>
      </p:sp>
      <p:sp>
        <p:nvSpPr>
          <p:cNvPr id="2" name="Marcador de número de diapositiva 1">
            <a:extLst>
              <a:ext uri="{FF2B5EF4-FFF2-40B4-BE49-F238E27FC236}">
                <a16:creationId xmlns:a16="http://schemas.microsoft.com/office/drawing/2014/main" id="{936F55B2-AD02-4A1A-BA9C-E3841A1D5943}"/>
              </a:ext>
            </a:extLst>
          </p:cNvPr>
          <p:cNvSpPr>
            <a:spLocks noGrp="1"/>
          </p:cNvSpPr>
          <p:nvPr>
            <p:ph type="sldNum" sz="quarter" idx="12"/>
          </p:nvPr>
        </p:nvSpPr>
        <p:spPr/>
        <p:txBody>
          <a:bodyPr/>
          <a:lstStyle/>
          <a:p>
            <a:fld id="{F44D3E0F-D1D4-4C69-BA54-437851382511}" type="slidenum">
              <a:rPr lang="es-MX" smtClean="0"/>
              <a:t>34</a:t>
            </a:fld>
            <a:endParaRPr lang="es-MX"/>
          </a:p>
        </p:txBody>
      </p:sp>
    </p:spTree>
    <p:extLst>
      <p:ext uri="{BB962C8B-B14F-4D97-AF65-F5344CB8AC3E}">
        <p14:creationId xmlns:p14="http://schemas.microsoft.com/office/powerpoint/2010/main" val="1554255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a:extLst>
              <a:ext uri="{FF2B5EF4-FFF2-40B4-BE49-F238E27FC236}">
                <a16:creationId xmlns:a16="http://schemas.microsoft.com/office/drawing/2014/main" id="{962F1960-6496-41C1-A382-746D8476DDE3}"/>
              </a:ext>
            </a:extLst>
          </p:cNvPr>
          <p:cNvSpPr>
            <a:spLocks noGrp="1"/>
          </p:cNvSpPr>
          <p:nvPr>
            <p:ph type="title"/>
          </p:nvPr>
        </p:nvSpPr>
        <p:spPr/>
        <p:txBody>
          <a:bodyPr/>
          <a:lstStyle/>
          <a:p>
            <a:r>
              <a:rPr lang="es-MX" altLang="es-MX"/>
              <a:t>Bits de Máscara Wildcard</a:t>
            </a:r>
          </a:p>
        </p:txBody>
      </p:sp>
      <p:sp>
        <p:nvSpPr>
          <p:cNvPr id="3" name="Marcador de contenido 2">
            <a:extLst>
              <a:ext uri="{FF2B5EF4-FFF2-40B4-BE49-F238E27FC236}">
                <a16:creationId xmlns:a16="http://schemas.microsoft.com/office/drawing/2014/main" id="{5EDB893F-A43F-46A4-881A-4F4A262D9941}"/>
              </a:ext>
            </a:extLst>
          </p:cNvPr>
          <p:cNvSpPr>
            <a:spLocks noGrp="1"/>
          </p:cNvSpPr>
          <p:nvPr>
            <p:ph idx="1"/>
          </p:nvPr>
        </p:nvSpPr>
        <p:spPr/>
        <p:txBody>
          <a:bodyPr/>
          <a:lstStyle/>
          <a:p>
            <a:pPr marL="0" indent="0" eaLnBrk="0" hangingPunct="0">
              <a:lnSpc>
                <a:spcPct val="200000"/>
              </a:lnSpc>
              <a:spcBef>
                <a:spcPts val="600"/>
              </a:spcBef>
              <a:spcAft>
                <a:spcPts val="600"/>
              </a:spcAft>
              <a:buClr>
                <a:srgbClr val="990033"/>
              </a:buClr>
              <a:buNone/>
              <a:defRPr/>
            </a:pPr>
            <a:r>
              <a:rPr lang="es-MX" kern="0" dirty="0">
                <a:solidFill>
                  <a:srgbClr val="333333"/>
                </a:solidFill>
              </a:rPr>
              <a:t>Ejercicio 4.</a:t>
            </a:r>
          </a:p>
          <a:p>
            <a:pPr marL="0" indent="0" eaLnBrk="0" hangingPunct="0">
              <a:lnSpc>
                <a:spcPct val="200000"/>
              </a:lnSpc>
              <a:spcBef>
                <a:spcPts val="600"/>
              </a:spcBef>
              <a:spcAft>
                <a:spcPts val="600"/>
              </a:spcAft>
              <a:buClr>
                <a:srgbClr val="990033"/>
              </a:buClr>
              <a:buNone/>
              <a:defRPr/>
            </a:pPr>
            <a:r>
              <a:rPr lang="es-MX" kern="0" dirty="0">
                <a:solidFill>
                  <a:srgbClr val="333333"/>
                </a:solidFill>
              </a:rPr>
              <a:t>Para la subred 210.93.105.0/24, especifique la dirección IP y qué máscara </a:t>
            </a:r>
            <a:r>
              <a:rPr lang="es-MX" i="1" kern="0" dirty="0" err="1">
                <a:solidFill>
                  <a:srgbClr val="333333"/>
                </a:solidFill>
              </a:rPr>
              <a:t>wildcard</a:t>
            </a:r>
            <a:r>
              <a:rPr lang="es-MX" i="1" kern="0" dirty="0">
                <a:solidFill>
                  <a:srgbClr val="333333"/>
                </a:solidFill>
              </a:rPr>
              <a:t> </a:t>
            </a:r>
            <a:r>
              <a:rPr lang="es-MX" kern="0" dirty="0">
                <a:solidFill>
                  <a:srgbClr val="333333"/>
                </a:solidFill>
              </a:rPr>
              <a:t>determinan la coincidencia con las direcciones pares de esta subred.</a:t>
            </a:r>
          </a:p>
          <a:p>
            <a:pPr marL="0" indent="0">
              <a:buNone/>
            </a:pPr>
            <a:endParaRPr lang="es-MX" dirty="0"/>
          </a:p>
        </p:txBody>
      </p:sp>
      <p:sp>
        <p:nvSpPr>
          <p:cNvPr id="2" name="Marcador de número de diapositiva 1">
            <a:extLst>
              <a:ext uri="{FF2B5EF4-FFF2-40B4-BE49-F238E27FC236}">
                <a16:creationId xmlns:a16="http://schemas.microsoft.com/office/drawing/2014/main" id="{F7D0498A-8BF6-46B3-B9C0-627C8D191602}"/>
              </a:ext>
            </a:extLst>
          </p:cNvPr>
          <p:cNvSpPr>
            <a:spLocks noGrp="1"/>
          </p:cNvSpPr>
          <p:nvPr>
            <p:ph type="sldNum" sz="quarter" idx="12"/>
          </p:nvPr>
        </p:nvSpPr>
        <p:spPr/>
        <p:txBody>
          <a:bodyPr/>
          <a:lstStyle/>
          <a:p>
            <a:fld id="{F44D3E0F-D1D4-4C69-BA54-437851382511}" type="slidenum">
              <a:rPr lang="es-MX" smtClean="0"/>
              <a:t>35</a:t>
            </a:fld>
            <a:endParaRPr lang="es-MX"/>
          </a:p>
        </p:txBody>
      </p:sp>
    </p:spTree>
    <p:extLst>
      <p:ext uri="{BB962C8B-B14F-4D97-AF65-F5344CB8AC3E}">
        <p14:creationId xmlns:p14="http://schemas.microsoft.com/office/powerpoint/2010/main" val="2678649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a:extLst>
              <a:ext uri="{FF2B5EF4-FFF2-40B4-BE49-F238E27FC236}">
                <a16:creationId xmlns:a16="http://schemas.microsoft.com/office/drawing/2014/main" id="{AE05480C-5C60-4BF9-AC88-E1C793CBB5C0}"/>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3" name="2 Marcador de contenido">
            <a:extLst>
              <a:ext uri="{FF2B5EF4-FFF2-40B4-BE49-F238E27FC236}">
                <a16:creationId xmlns:a16="http://schemas.microsoft.com/office/drawing/2014/main" id="{206352AD-79CF-4EDE-ADB5-1AFFE68C93E4}"/>
              </a:ext>
            </a:extLst>
          </p:cNvPr>
          <p:cNvSpPr>
            <a:spLocks noGrp="1"/>
          </p:cNvSpPr>
          <p:nvPr>
            <p:ph idx="1"/>
          </p:nvPr>
        </p:nvSpPr>
        <p:spPr/>
        <p:txBody>
          <a:bodyPr>
            <a:normAutofit/>
          </a:bodyPr>
          <a:lstStyle/>
          <a:p>
            <a:pPr>
              <a:lnSpc>
                <a:spcPct val="200000"/>
              </a:lnSpc>
              <a:spcBef>
                <a:spcPts val="600"/>
              </a:spcBef>
              <a:spcAft>
                <a:spcPts val="600"/>
              </a:spcAft>
              <a:buNone/>
              <a:defRPr/>
            </a:pPr>
            <a:r>
              <a:rPr lang="es-MX" dirty="0"/>
              <a:t>Ejercicio 5.</a:t>
            </a:r>
          </a:p>
          <a:p>
            <a:pPr marL="0" indent="0">
              <a:lnSpc>
                <a:spcPct val="200000"/>
              </a:lnSpc>
              <a:spcBef>
                <a:spcPts val="600"/>
              </a:spcBef>
              <a:spcAft>
                <a:spcPts val="600"/>
              </a:spcAft>
              <a:buNone/>
              <a:defRPr/>
            </a:pPr>
            <a:r>
              <a:rPr lang="es-MX" dirty="0"/>
              <a:t>De la misma forma que el ejemplo anterior, determine la IP y la máscara </a:t>
            </a:r>
            <a:r>
              <a:rPr lang="es-MX" i="1" dirty="0" err="1"/>
              <a:t>wildcard</a:t>
            </a:r>
            <a:r>
              <a:rPr lang="es-MX" dirty="0"/>
              <a:t> que harán coincidencia con las direcciones impares de la subred 210.93.105.0/24.</a:t>
            </a:r>
          </a:p>
        </p:txBody>
      </p:sp>
      <p:sp>
        <p:nvSpPr>
          <p:cNvPr id="2" name="Marcador de número de diapositiva 1">
            <a:extLst>
              <a:ext uri="{FF2B5EF4-FFF2-40B4-BE49-F238E27FC236}">
                <a16:creationId xmlns:a16="http://schemas.microsoft.com/office/drawing/2014/main" id="{744878F6-2816-45B1-A6EC-68CD64754235}"/>
              </a:ext>
            </a:extLst>
          </p:cNvPr>
          <p:cNvSpPr>
            <a:spLocks noGrp="1"/>
          </p:cNvSpPr>
          <p:nvPr>
            <p:ph type="sldNum" sz="quarter" idx="12"/>
          </p:nvPr>
        </p:nvSpPr>
        <p:spPr/>
        <p:txBody>
          <a:bodyPr/>
          <a:lstStyle/>
          <a:p>
            <a:fld id="{F44D3E0F-D1D4-4C69-BA54-437851382511}" type="slidenum">
              <a:rPr lang="es-MX" smtClean="0"/>
              <a:t>36</a:t>
            </a:fld>
            <a:endParaRPr lang="es-MX"/>
          </a:p>
        </p:txBody>
      </p:sp>
    </p:spTree>
    <p:extLst>
      <p:ext uri="{BB962C8B-B14F-4D97-AF65-F5344CB8AC3E}">
        <p14:creationId xmlns:p14="http://schemas.microsoft.com/office/powerpoint/2010/main" val="491957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a:extLst>
              <a:ext uri="{FF2B5EF4-FFF2-40B4-BE49-F238E27FC236}">
                <a16:creationId xmlns:a16="http://schemas.microsoft.com/office/drawing/2014/main" id="{090695A1-1921-4724-8E74-81B1ACEEE445}"/>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16387" name="2 Marcador de contenido">
            <a:extLst>
              <a:ext uri="{FF2B5EF4-FFF2-40B4-BE49-F238E27FC236}">
                <a16:creationId xmlns:a16="http://schemas.microsoft.com/office/drawing/2014/main" id="{7F07E5E7-F25A-43F9-B7CC-CE8B0ECA0C1D}"/>
              </a:ext>
            </a:extLst>
          </p:cNvPr>
          <p:cNvSpPr>
            <a:spLocks noGrp="1"/>
          </p:cNvSpPr>
          <p:nvPr>
            <p:ph idx="1"/>
          </p:nvPr>
        </p:nvSpPr>
        <p:spPr/>
        <p:txBody>
          <a:bodyPr>
            <a:normAutofit/>
          </a:bodyPr>
          <a:lstStyle/>
          <a:p>
            <a:pPr algn="ctr">
              <a:lnSpc>
                <a:spcPct val="150000"/>
              </a:lnSpc>
              <a:spcBef>
                <a:spcPts val="600"/>
              </a:spcBef>
              <a:spcAft>
                <a:spcPts val="1200"/>
              </a:spcAft>
              <a:buNone/>
              <a:defRPr/>
            </a:pPr>
            <a:r>
              <a:rPr lang="es-MX" sz="3200" b="1" dirty="0">
                <a:solidFill>
                  <a:srgbClr val="002060"/>
                </a:solidFill>
              </a:rPr>
              <a:t>Abreviaciones de la Máscara de Bits </a:t>
            </a:r>
            <a:r>
              <a:rPr lang="es-MX" sz="3200" b="1" i="1" dirty="0" err="1">
                <a:solidFill>
                  <a:srgbClr val="002060"/>
                </a:solidFill>
              </a:rPr>
              <a:t>Wildcard</a:t>
            </a:r>
            <a:endParaRPr lang="es-MX" sz="3200" b="1" dirty="0">
              <a:solidFill>
                <a:srgbClr val="002060"/>
              </a:solidFill>
            </a:endParaRPr>
          </a:p>
          <a:p>
            <a:pPr>
              <a:lnSpc>
                <a:spcPct val="150000"/>
              </a:lnSpc>
              <a:spcBef>
                <a:spcPts val="600"/>
              </a:spcBef>
              <a:spcAft>
                <a:spcPts val="600"/>
              </a:spcAft>
              <a:defRPr/>
            </a:pPr>
            <a:r>
              <a:rPr lang="es-MX" sz="2400" dirty="0"/>
              <a:t>Para los usos más comunes de máscaras </a:t>
            </a:r>
            <a:r>
              <a:rPr lang="es-MX" sz="2400" i="1" dirty="0" err="1"/>
              <a:t>wildcard</a:t>
            </a:r>
            <a:r>
              <a:rPr lang="es-MX" sz="2400" i="1" dirty="0"/>
              <a:t> </a:t>
            </a:r>
            <a:r>
              <a:rPr lang="es-MX" sz="2400" dirty="0"/>
              <a:t>se pueden utilizar abreviaturas.</a:t>
            </a:r>
          </a:p>
          <a:p>
            <a:pPr>
              <a:lnSpc>
                <a:spcPct val="150000"/>
              </a:lnSpc>
              <a:spcBef>
                <a:spcPts val="600"/>
              </a:spcBef>
              <a:spcAft>
                <a:spcPts val="600"/>
              </a:spcAft>
              <a:defRPr/>
            </a:pPr>
            <a:r>
              <a:rPr lang="es-MX" sz="2400" dirty="0"/>
              <a:t>Reducen la cantidad de caracteres que se tienen que escribir en las configuraciones.</a:t>
            </a:r>
          </a:p>
        </p:txBody>
      </p:sp>
      <p:sp>
        <p:nvSpPr>
          <p:cNvPr id="2" name="Marcador de número de diapositiva 1">
            <a:extLst>
              <a:ext uri="{FF2B5EF4-FFF2-40B4-BE49-F238E27FC236}">
                <a16:creationId xmlns:a16="http://schemas.microsoft.com/office/drawing/2014/main" id="{29E11891-1A9D-4D85-AC7B-13A419F36CAF}"/>
              </a:ext>
            </a:extLst>
          </p:cNvPr>
          <p:cNvSpPr>
            <a:spLocks noGrp="1"/>
          </p:cNvSpPr>
          <p:nvPr>
            <p:ph type="sldNum" sz="quarter" idx="12"/>
          </p:nvPr>
        </p:nvSpPr>
        <p:spPr/>
        <p:txBody>
          <a:bodyPr/>
          <a:lstStyle/>
          <a:p>
            <a:fld id="{F44D3E0F-D1D4-4C69-BA54-437851382511}" type="slidenum">
              <a:rPr lang="es-MX" smtClean="0"/>
              <a:t>37</a:t>
            </a:fld>
            <a:endParaRPr lang="es-MX"/>
          </a:p>
        </p:txBody>
      </p:sp>
    </p:spTree>
    <p:extLst>
      <p:ext uri="{BB962C8B-B14F-4D97-AF65-F5344CB8AC3E}">
        <p14:creationId xmlns:p14="http://schemas.microsoft.com/office/powerpoint/2010/main" val="219914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a:extLst>
              <a:ext uri="{FF2B5EF4-FFF2-40B4-BE49-F238E27FC236}">
                <a16:creationId xmlns:a16="http://schemas.microsoft.com/office/drawing/2014/main" id="{682C045F-F8EF-4E88-9A9E-2EEBC5655D66}"/>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17411" name="2 Marcador de contenido">
            <a:extLst>
              <a:ext uri="{FF2B5EF4-FFF2-40B4-BE49-F238E27FC236}">
                <a16:creationId xmlns:a16="http://schemas.microsoft.com/office/drawing/2014/main" id="{B36ECD07-2B48-4B86-A241-AC572ADBA4D9}"/>
              </a:ext>
            </a:extLst>
          </p:cNvPr>
          <p:cNvSpPr>
            <a:spLocks noGrp="1"/>
          </p:cNvSpPr>
          <p:nvPr>
            <p:ph idx="1"/>
          </p:nvPr>
        </p:nvSpPr>
        <p:spPr/>
        <p:txBody>
          <a:bodyPr>
            <a:normAutofit/>
          </a:bodyPr>
          <a:lstStyle/>
          <a:p>
            <a:pPr>
              <a:lnSpc>
                <a:spcPct val="150000"/>
              </a:lnSpc>
              <a:spcBef>
                <a:spcPts val="600"/>
              </a:spcBef>
              <a:spcAft>
                <a:spcPts val="600"/>
              </a:spcAft>
              <a:buNone/>
              <a:defRPr/>
            </a:pPr>
            <a:r>
              <a:rPr lang="es-MX" sz="2000" b="1" dirty="0">
                <a:solidFill>
                  <a:srgbClr val="002060"/>
                </a:solidFill>
              </a:rPr>
              <a:t>La abreviatura </a:t>
            </a:r>
            <a:r>
              <a:rPr lang="es-MX" sz="2000" b="1" i="1" dirty="0" err="1">
                <a:solidFill>
                  <a:srgbClr val="002060"/>
                </a:solidFill>
              </a:rPr>
              <a:t>any</a:t>
            </a:r>
            <a:endParaRPr lang="es-MX" sz="2000" b="1" i="1" dirty="0">
              <a:solidFill>
                <a:srgbClr val="002060"/>
              </a:solidFill>
            </a:endParaRPr>
          </a:p>
          <a:p>
            <a:pPr marL="0" indent="0">
              <a:lnSpc>
                <a:spcPct val="150000"/>
              </a:lnSpc>
              <a:spcBef>
                <a:spcPts val="600"/>
              </a:spcBef>
              <a:spcAft>
                <a:spcPts val="600"/>
              </a:spcAft>
              <a:buNone/>
              <a:defRPr/>
            </a:pPr>
            <a:r>
              <a:rPr lang="es-MX" sz="1800" dirty="0"/>
              <a:t>Para especificar que cualquier dirección IP será permitida, se debe introducir 0.0.0.0, y entonces, para indicar que la ACL debe ignorar (no comprobar) cualquier valor, todos los bits de la máscara </a:t>
            </a:r>
            <a:r>
              <a:rPr lang="es-MX" sz="1800" i="1" dirty="0" err="1"/>
              <a:t>wildcard</a:t>
            </a:r>
            <a:r>
              <a:rPr lang="es-MX" sz="1800" i="1" dirty="0"/>
              <a:t> </a:t>
            </a:r>
            <a:r>
              <a:rPr lang="es-MX" sz="1800" dirty="0"/>
              <a:t>deben estar a uno, esto es, 255.255.255.255.</a:t>
            </a:r>
          </a:p>
          <a:p>
            <a:pPr marL="0" indent="0">
              <a:lnSpc>
                <a:spcPct val="150000"/>
              </a:lnSpc>
              <a:spcBef>
                <a:spcPts val="600"/>
              </a:spcBef>
              <a:spcAft>
                <a:spcPts val="600"/>
              </a:spcAft>
              <a:buNone/>
              <a:defRPr/>
            </a:pPr>
            <a:endParaRPr lang="es-MX" sz="1800" dirty="0"/>
          </a:p>
          <a:p>
            <a:pPr marL="0" indent="0">
              <a:lnSpc>
                <a:spcPct val="150000"/>
              </a:lnSpc>
              <a:spcBef>
                <a:spcPts val="600"/>
              </a:spcBef>
              <a:spcAft>
                <a:spcPts val="600"/>
              </a:spcAft>
              <a:buNone/>
              <a:defRPr/>
            </a:pPr>
            <a:endParaRPr lang="es-MX" sz="1800" dirty="0"/>
          </a:p>
          <a:p>
            <a:pPr marL="0" indent="0">
              <a:lnSpc>
                <a:spcPct val="150000"/>
              </a:lnSpc>
              <a:spcBef>
                <a:spcPts val="600"/>
              </a:spcBef>
              <a:spcAft>
                <a:spcPts val="600"/>
              </a:spcAft>
              <a:buNone/>
              <a:defRPr/>
            </a:pPr>
            <a:endParaRPr lang="es-MX" sz="1800" dirty="0"/>
          </a:p>
          <a:p>
            <a:pPr marL="0" indent="0">
              <a:lnSpc>
                <a:spcPct val="150000"/>
              </a:lnSpc>
              <a:spcBef>
                <a:spcPts val="600"/>
              </a:spcBef>
              <a:spcAft>
                <a:spcPts val="600"/>
              </a:spcAft>
              <a:buNone/>
              <a:defRPr/>
            </a:pPr>
            <a:r>
              <a:rPr lang="es-MX" sz="1800" kern="0" dirty="0">
                <a:solidFill>
                  <a:srgbClr val="333333"/>
                </a:solidFill>
              </a:rPr>
              <a:t>En lugar de escribir 0.0.0.0 255.255.255.255, puede utilizarse la palabra </a:t>
            </a:r>
            <a:r>
              <a:rPr lang="es-MX" sz="1800" i="1" kern="0" dirty="0" err="1">
                <a:solidFill>
                  <a:srgbClr val="C00000"/>
                </a:solidFill>
              </a:rPr>
              <a:t>any</a:t>
            </a:r>
            <a:r>
              <a:rPr lang="es-MX" sz="1800" i="1" kern="0" dirty="0">
                <a:solidFill>
                  <a:srgbClr val="333333"/>
                </a:solidFill>
              </a:rPr>
              <a:t> </a:t>
            </a:r>
            <a:r>
              <a:rPr lang="es-MX" sz="1800" kern="0" dirty="0">
                <a:solidFill>
                  <a:srgbClr val="333333"/>
                </a:solidFill>
              </a:rPr>
              <a:t>como palabra clave.</a:t>
            </a:r>
          </a:p>
          <a:p>
            <a:pPr marL="0" indent="0">
              <a:lnSpc>
                <a:spcPct val="150000"/>
              </a:lnSpc>
              <a:spcBef>
                <a:spcPts val="600"/>
              </a:spcBef>
              <a:spcAft>
                <a:spcPts val="600"/>
              </a:spcAft>
              <a:buNone/>
              <a:defRPr/>
            </a:pPr>
            <a:endParaRPr lang="es-MX" sz="1800" dirty="0"/>
          </a:p>
        </p:txBody>
      </p:sp>
      <p:sp>
        <p:nvSpPr>
          <p:cNvPr id="2" name="Marcador de número de diapositiva 1">
            <a:extLst>
              <a:ext uri="{FF2B5EF4-FFF2-40B4-BE49-F238E27FC236}">
                <a16:creationId xmlns:a16="http://schemas.microsoft.com/office/drawing/2014/main" id="{75D1EAC1-7558-4463-8BA7-9D950E48184F}"/>
              </a:ext>
            </a:extLst>
          </p:cNvPr>
          <p:cNvSpPr>
            <a:spLocks noGrp="1"/>
          </p:cNvSpPr>
          <p:nvPr>
            <p:ph type="sldNum" sz="quarter" idx="12"/>
          </p:nvPr>
        </p:nvSpPr>
        <p:spPr/>
        <p:txBody>
          <a:bodyPr/>
          <a:lstStyle/>
          <a:p>
            <a:fld id="{F44D3E0F-D1D4-4C69-BA54-437851382511}" type="slidenum">
              <a:rPr lang="es-MX" smtClean="0"/>
              <a:t>38</a:t>
            </a:fld>
            <a:endParaRPr lang="es-MX"/>
          </a:p>
        </p:txBody>
      </p:sp>
      <p:sp>
        <p:nvSpPr>
          <p:cNvPr id="5" name="2 Marcador de contenido">
            <a:extLst>
              <a:ext uri="{FF2B5EF4-FFF2-40B4-BE49-F238E27FC236}">
                <a16:creationId xmlns:a16="http://schemas.microsoft.com/office/drawing/2014/main" id="{962021AF-7AE2-4541-B45B-17995D1202F9}"/>
              </a:ext>
            </a:extLst>
          </p:cNvPr>
          <p:cNvSpPr txBox="1">
            <a:spLocks/>
          </p:cNvSpPr>
          <p:nvPr/>
        </p:nvSpPr>
        <p:spPr bwMode="auto">
          <a:xfrm>
            <a:off x="1893888" y="5453064"/>
            <a:ext cx="8413750" cy="955675"/>
          </a:xfrm>
          <a:prstGeom prst="rect">
            <a:avLst/>
          </a:prstGeom>
          <a:noFill/>
          <a:ln w="9525">
            <a:noFill/>
            <a:miter lim="800000"/>
            <a:headEnd/>
            <a:tailEnd/>
          </a:ln>
        </p:spPr>
        <p:txBody>
          <a:bodyPr/>
          <a:lstStyle/>
          <a:p>
            <a:pPr marL="342900" indent="-342900" eaLnBrk="0" hangingPunct="0">
              <a:lnSpc>
                <a:spcPct val="150000"/>
              </a:lnSpc>
              <a:spcBef>
                <a:spcPts val="600"/>
              </a:spcBef>
              <a:spcAft>
                <a:spcPts val="600"/>
              </a:spcAft>
              <a:buClr>
                <a:srgbClr val="990033"/>
              </a:buClr>
              <a:buFontTx/>
              <a:buChar char="•"/>
              <a:defRPr/>
            </a:pPr>
            <a:endParaRPr lang="es-MX" sz="1600" kern="0" dirty="0">
              <a:solidFill>
                <a:srgbClr val="333333"/>
              </a:solidFill>
            </a:endParaRPr>
          </a:p>
        </p:txBody>
      </p:sp>
      <p:sp>
        <p:nvSpPr>
          <p:cNvPr id="6" name="2 Marcador de contenido">
            <a:extLst>
              <a:ext uri="{FF2B5EF4-FFF2-40B4-BE49-F238E27FC236}">
                <a16:creationId xmlns:a16="http://schemas.microsoft.com/office/drawing/2014/main" id="{FA97F1BE-5569-4E9C-8D6A-FD6AD27C446F}"/>
              </a:ext>
            </a:extLst>
          </p:cNvPr>
          <p:cNvSpPr txBox="1">
            <a:spLocks/>
          </p:cNvSpPr>
          <p:nvPr/>
        </p:nvSpPr>
        <p:spPr bwMode="auto">
          <a:xfrm>
            <a:off x="6008689" y="3556000"/>
            <a:ext cx="1851025" cy="520700"/>
          </a:xfrm>
          <a:prstGeom prst="rect">
            <a:avLst/>
          </a:prstGeom>
          <a:solidFill>
            <a:srgbClr val="D9F1FF"/>
          </a:solidFill>
          <a:ln w="9525">
            <a:noFill/>
            <a:miter lim="800000"/>
            <a:headEnd/>
            <a:tailEnd/>
          </a:ln>
        </p:spPr>
        <p:txBody>
          <a:bodyPr/>
          <a:lstStyle/>
          <a:p>
            <a:pPr algn="ctr" eaLnBrk="0" hangingPunct="0">
              <a:lnSpc>
                <a:spcPct val="150000"/>
              </a:lnSpc>
              <a:spcBef>
                <a:spcPts val="600"/>
              </a:spcBef>
              <a:spcAft>
                <a:spcPts val="600"/>
              </a:spcAft>
              <a:buClr>
                <a:srgbClr val="990033"/>
              </a:buClr>
              <a:defRPr/>
            </a:pPr>
            <a:r>
              <a:rPr lang="es-MX" sz="2000" kern="0" dirty="0">
                <a:solidFill>
                  <a:srgbClr val="333333"/>
                </a:solidFill>
                <a:latin typeface="Courier New" pitchFamily="49" charset="0"/>
                <a:cs typeface="Courier New" pitchFamily="49" charset="0"/>
              </a:rPr>
              <a:t>0.0.0.0</a:t>
            </a:r>
          </a:p>
          <a:p>
            <a:pPr marL="342900" indent="-342900" algn="ctr" eaLnBrk="0" hangingPunct="0">
              <a:lnSpc>
                <a:spcPct val="150000"/>
              </a:lnSpc>
              <a:spcBef>
                <a:spcPts val="600"/>
              </a:spcBef>
              <a:spcAft>
                <a:spcPts val="600"/>
              </a:spcAft>
              <a:buClr>
                <a:srgbClr val="990033"/>
              </a:buClr>
              <a:buFontTx/>
              <a:buChar char="•"/>
              <a:defRPr/>
            </a:pPr>
            <a:endParaRPr lang="es-MX" sz="2000" kern="0" dirty="0">
              <a:solidFill>
                <a:srgbClr val="333333"/>
              </a:solidFill>
              <a:latin typeface="Courier New" pitchFamily="49" charset="0"/>
              <a:cs typeface="Courier New" pitchFamily="49" charset="0"/>
            </a:endParaRPr>
          </a:p>
        </p:txBody>
      </p:sp>
      <p:sp>
        <p:nvSpPr>
          <p:cNvPr id="7" name="2 Marcador de contenido">
            <a:extLst>
              <a:ext uri="{FF2B5EF4-FFF2-40B4-BE49-F238E27FC236}">
                <a16:creationId xmlns:a16="http://schemas.microsoft.com/office/drawing/2014/main" id="{FDBF4837-65F5-4BEB-9B04-18F3009A42D2}"/>
              </a:ext>
            </a:extLst>
          </p:cNvPr>
          <p:cNvSpPr txBox="1">
            <a:spLocks/>
          </p:cNvSpPr>
          <p:nvPr/>
        </p:nvSpPr>
        <p:spPr bwMode="auto">
          <a:xfrm>
            <a:off x="4286251" y="3532188"/>
            <a:ext cx="1622425" cy="56515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Cualquier dirección IP</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8" name="2 Marcador de contenido">
            <a:extLst>
              <a:ext uri="{FF2B5EF4-FFF2-40B4-BE49-F238E27FC236}">
                <a16:creationId xmlns:a16="http://schemas.microsoft.com/office/drawing/2014/main" id="{914BF2D9-3E3F-4A93-AA33-A6DE375EEC11}"/>
              </a:ext>
            </a:extLst>
          </p:cNvPr>
          <p:cNvSpPr txBox="1">
            <a:spLocks/>
          </p:cNvSpPr>
          <p:nvPr/>
        </p:nvSpPr>
        <p:spPr bwMode="auto">
          <a:xfrm>
            <a:off x="5676900" y="4351338"/>
            <a:ext cx="2514600" cy="519112"/>
          </a:xfrm>
          <a:prstGeom prst="rect">
            <a:avLst/>
          </a:prstGeom>
          <a:solidFill>
            <a:srgbClr val="D9F1FF"/>
          </a:solidFill>
          <a:ln w="9525">
            <a:noFill/>
            <a:miter lim="800000"/>
            <a:headEnd/>
            <a:tailEnd/>
          </a:ln>
        </p:spPr>
        <p:txBody>
          <a:bodyPr/>
          <a:lstStyle/>
          <a:p>
            <a:pPr algn="ctr" eaLnBrk="0" hangingPunct="0">
              <a:lnSpc>
                <a:spcPct val="150000"/>
              </a:lnSpc>
              <a:spcBef>
                <a:spcPts val="600"/>
              </a:spcBef>
              <a:spcAft>
                <a:spcPts val="600"/>
              </a:spcAft>
              <a:buClr>
                <a:srgbClr val="990033"/>
              </a:buClr>
              <a:defRPr/>
            </a:pPr>
            <a:r>
              <a:rPr lang="es-MX" sz="2000" kern="0" dirty="0">
                <a:solidFill>
                  <a:srgbClr val="333333"/>
                </a:solidFill>
                <a:latin typeface="Courier New" pitchFamily="49" charset="0"/>
                <a:cs typeface="Courier New" pitchFamily="49" charset="0"/>
              </a:rPr>
              <a:t>255.255.255.255</a:t>
            </a:r>
          </a:p>
          <a:p>
            <a:pPr marL="342900" indent="-342900" algn="ctr" eaLnBrk="0" hangingPunct="0">
              <a:lnSpc>
                <a:spcPct val="150000"/>
              </a:lnSpc>
              <a:spcBef>
                <a:spcPts val="600"/>
              </a:spcBef>
              <a:spcAft>
                <a:spcPts val="600"/>
              </a:spcAft>
              <a:buClr>
                <a:srgbClr val="990033"/>
              </a:buClr>
              <a:buFontTx/>
              <a:buChar char="•"/>
              <a:defRPr/>
            </a:pPr>
            <a:endParaRPr lang="es-MX" sz="2000" kern="0" dirty="0">
              <a:solidFill>
                <a:srgbClr val="333333"/>
              </a:solidFill>
              <a:latin typeface="Courier New" pitchFamily="49" charset="0"/>
              <a:cs typeface="Courier New" pitchFamily="49" charset="0"/>
            </a:endParaRPr>
          </a:p>
        </p:txBody>
      </p:sp>
      <p:cxnSp>
        <p:nvCxnSpPr>
          <p:cNvPr id="39945" name="9 Conector angular">
            <a:extLst>
              <a:ext uri="{FF2B5EF4-FFF2-40B4-BE49-F238E27FC236}">
                <a16:creationId xmlns:a16="http://schemas.microsoft.com/office/drawing/2014/main" id="{82369DC9-74FB-45EF-8FED-4D2AA119106F}"/>
              </a:ext>
            </a:extLst>
          </p:cNvPr>
          <p:cNvCxnSpPr>
            <a:cxnSpLocks/>
          </p:cNvCxnSpPr>
          <p:nvPr/>
        </p:nvCxnSpPr>
        <p:spPr bwMode="auto">
          <a:xfrm rot="5400000" flipH="1" flipV="1">
            <a:off x="5967413" y="4043363"/>
            <a:ext cx="539750" cy="431800"/>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6" name="13 Conector angular">
            <a:extLst>
              <a:ext uri="{FF2B5EF4-FFF2-40B4-BE49-F238E27FC236}">
                <a16:creationId xmlns:a16="http://schemas.microsoft.com/office/drawing/2014/main" id="{CD219307-1348-4F3F-BC57-9D684597B637}"/>
              </a:ext>
            </a:extLst>
          </p:cNvPr>
          <p:cNvCxnSpPr>
            <a:cxnSpLocks/>
          </p:cNvCxnSpPr>
          <p:nvPr/>
        </p:nvCxnSpPr>
        <p:spPr bwMode="auto">
          <a:xfrm rot="5400000" flipH="1" flipV="1">
            <a:off x="6426994" y="4187032"/>
            <a:ext cx="539750" cy="144462"/>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7" name="14 Conector angular">
            <a:extLst>
              <a:ext uri="{FF2B5EF4-FFF2-40B4-BE49-F238E27FC236}">
                <a16:creationId xmlns:a16="http://schemas.microsoft.com/office/drawing/2014/main" id="{629A369B-FC8C-4423-B0B5-585822B97A65}"/>
              </a:ext>
            </a:extLst>
          </p:cNvPr>
          <p:cNvCxnSpPr>
            <a:cxnSpLocks/>
          </p:cNvCxnSpPr>
          <p:nvPr/>
        </p:nvCxnSpPr>
        <p:spPr bwMode="auto">
          <a:xfrm rot="16200000" flipV="1">
            <a:off x="6873876" y="4183063"/>
            <a:ext cx="539750" cy="142875"/>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8" name="15 Conector angular">
            <a:extLst>
              <a:ext uri="{FF2B5EF4-FFF2-40B4-BE49-F238E27FC236}">
                <a16:creationId xmlns:a16="http://schemas.microsoft.com/office/drawing/2014/main" id="{88A32A82-8735-4286-A79F-0A6C7FFFFDC9}"/>
              </a:ext>
            </a:extLst>
          </p:cNvPr>
          <p:cNvCxnSpPr>
            <a:cxnSpLocks/>
          </p:cNvCxnSpPr>
          <p:nvPr/>
        </p:nvCxnSpPr>
        <p:spPr bwMode="auto">
          <a:xfrm rot="16200000" flipV="1">
            <a:off x="7342188" y="4038600"/>
            <a:ext cx="539750" cy="431800"/>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2 Marcador de contenido">
            <a:extLst>
              <a:ext uri="{FF2B5EF4-FFF2-40B4-BE49-F238E27FC236}">
                <a16:creationId xmlns:a16="http://schemas.microsoft.com/office/drawing/2014/main" id="{12CC5430-D183-4769-A887-13312CC40A9D}"/>
              </a:ext>
            </a:extLst>
          </p:cNvPr>
          <p:cNvSpPr txBox="1">
            <a:spLocks/>
          </p:cNvSpPr>
          <p:nvPr/>
        </p:nvSpPr>
        <p:spPr bwMode="auto">
          <a:xfrm>
            <a:off x="3622675" y="4348164"/>
            <a:ext cx="2133600" cy="566737"/>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Máscara </a:t>
            </a:r>
            <a:r>
              <a:rPr lang="es-MX" sz="1400" i="1" kern="0" dirty="0" err="1">
                <a:solidFill>
                  <a:srgbClr val="333333"/>
                </a:solidFill>
              </a:rPr>
              <a:t>wildcard</a:t>
            </a:r>
            <a:r>
              <a:rPr lang="es-MX" sz="1400" i="1" kern="0" dirty="0">
                <a:solidFill>
                  <a:srgbClr val="333333"/>
                </a:solidFill>
              </a:rPr>
              <a:t> </a:t>
            </a:r>
            <a:r>
              <a:rPr lang="es-MX" sz="1400" kern="0" dirty="0">
                <a:solidFill>
                  <a:srgbClr val="333333"/>
                </a:solidFill>
              </a:rPr>
              <a:t>(Ignorar todos los bits)</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Tree>
    <p:extLst>
      <p:ext uri="{BB962C8B-B14F-4D97-AF65-F5344CB8AC3E}">
        <p14:creationId xmlns:p14="http://schemas.microsoft.com/office/powerpoint/2010/main" val="1502995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a:extLst>
              <a:ext uri="{FF2B5EF4-FFF2-40B4-BE49-F238E27FC236}">
                <a16:creationId xmlns:a16="http://schemas.microsoft.com/office/drawing/2014/main" id="{FE235F95-8A42-4F53-BF37-15788FE09851}"/>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40963" name="2 Marcador de contenido">
            <a:extLst>
              <a:ext uri="{FF2B5EF4-FFF2-40B4-BE49-F238E27FC236}">
                <a16:creationId xmlns:a16="http://schemas.microsoft.com/office/drawing/2014/main" id="{1B11C23A-BB73-4CF1-95E4-E3A2B7A4B087}"/>
              </a:ext>
            </a:extLst>
          </p:cNvPr>
          <p:cNvSpPr>
            <a:spLocks noGrp="1"/>
          </p:cNvSpPr>
          <p:nvPr>
            <p:ph idx="1"/>
          </p:nvPr>
        </p:nvSpPr>
        <p:spPr/>
        <p:txBody>
          <a:bodyPr>
            <a:normAutofit fontScale="92500"/>
          </a:bodyPr>
          <a:lstStyle/>
          <a:p>
            <a:pPr marL="0" indent="0">
              <a:lnSpc>
                <a:spcPct val="150000"/>
              </a:lnSpc>
              <a:spcBef>
                <a:spcPts val="600"/>
              </a:spcBef>
              <a:spcAft>
                <a:spcPts val="600"/>
              </a:spcAft>
              <a:buNone/>
            </a:pPr>
            <a:r>
              <a:rPr lang="es-MX" altLang="es-MX" sz="2400" dirty="0"/>
              <a:t>Ejemplo.</a:t>
            </a:r>
          </a:p>
          <a:p>
            <a:pPr marL="0" indent="0">
              <a:lnSpc>
                <a:spcPct val="150000"/>
              </a:lnSpc>
              <a:spcBef>
                <a:spcPts val="600"/>
              </a:spcBef>
              <a:spcAft>
                <a:spcPts val="600"/>
              </a:spcAft>
              <a:buNone/>
            </a:pPr>
            <a:r>
              <a:rPr lang="es-MX" altLang="es-MX" sz="2400" dirty="0"/>
              <a:t>En lugar de configurar una ACL como:</a:t>
            </a:r>
          </a:p>
          <a:p>
            <a:pPr marL="0" indent="0">
              <a:lnSpc>
                <a:spcPct val="150000"/>
              </a:lnSpc>
              <a:spcBef>
                <a:spcPts val="600"/>
              </a:spcBef>
              <a:spcAft>
                <a:spcPts val="600"/>
              </a:spcAft>
              <a:buNone/>
            </a:pPr>
            <a:r>
              <a:rPr lang="es-MX" altLang="es-MX" sz="2400" dirty="0" err="1">
                <a:latin typeface="Courier New" panose="02070309020205020404" pitchFamily="49" charset="0"/>
                <a:cs typeface="Courier New" panose="02070309020205020404" pitchFamily="49" charset="0"/>
              </a:rPr>
              <a:t>Router</a:t>
            </a:r>
            <a:r>
              <a:rPr lang="es-MX" altLang="es-MX" sz="2400" dirty="0">
                <a:latin typeface="Courier New" panose="02070309020205020404" pitchFamily="49" charset="0"/>
                <a:cs typeface="Courier New" panose="02070309020205020404" pitchFamily="49" charset="0"/>
              </a:rPr>
              <a:t>(</a:t>
            </a:r>
            <a:r>
              <a:rPr lang="es-MX" altLang="es-MX" sz="2400" dirty="0" err="1">
                <a:latin typeface="Courier New" panose="02070309020205020404" pitchFamily="49" charset="0"/>
                <a:cs typeface="Courier New" panose="02070309020205020404" pitchFamily="49" charset="0"/>
              </a:rPr>
              <a:t>config</a:t>
            </a:r>
            <a:r>
              <a:rPr lang="es-MX" altLang="es-MX" sz="2400" dirty="0">
                <a:latin typeface="Courier New" panose="02070309020205020404" pitchFamily="49" charset="0"/>
                <a:cs typeface="Courier New" panose="02070309020205020404" pitchFamily="49" charset="0"/>
              </a:rPr>
              <a:t>)#</a:t>
            </a:r>
            <a:r>
              <a:rPr lang="es-MX" altLang="es-MX" sz="2400" b="1" dirty="0" err="1">
                <a:latin typeface="Courier New" panose="02070309020205020404" pitchFamily="49" charset="0"/>
                <a:cs typeface="Courier New" panose="02070309020205020404" pitchFamily="49" charset="0"/>
              </a:rPr>
              <a:t>access-list</a:t>
            </a:r>
            <a:r>
              <a:rPr lang="es-MX" altLang="es-MX" sz="2400" b="1" dirty="0">
                <a:latin typeface="Courier New" panose="02070309020205020404" pitchFamily="49" charset="0"/>
                <a:cs typeface="Courier New" panose="02070309020205020404" pitchFamily="49" charset="0"/>
              </a:rPr>
              <a:t> 1 </a:t>
            </a:r>
            <a:r>
              <a:rPr lang="es-MX" altLang="es-MX" sz="2400" b="1" dirty="0" err="1">
                <a:latin typeface="Courier New" panose="02070309020205020404" pitchFamily="49" charset="0"/>
                <a:cs typeface="Courier New" panose="02070309020205020404" pitchFamily="49" charset="0"/>
              </a:rPr>
              <a:t>permit</a:t>
            </a:r>
            <a:r>
              <a:rPr lang="es-MX" altLang="es-MX" sz="2400" b="1" dirty="0">
                <a:latin typeface="Courier New" panose="02070309020205020404" pitchFamily="49" charset="0"/>
                <a:cs typeface="Courier New" panose="02070309020205020404" pitchFamily="49" charset="0"/>
              </a:rPr>
              <a:t> 0.0.0.0 255.255.255.255</a:t>
            </a:r>
          </a:p>
          <a:p>
            <a:pPr marL="0" indent="0">
              <a:lnSpc>
                <a:spcPct val="150000"/>
              </a:lnSpc>
              <a:spcBef>
                <a:spcPts val="600"/>
              </a:spcBef>
              <a:spcAft>
                <a:spcPts val="600"/>
              </a:spcAft>
              <a:buNone/>
            </a:pPr>
            <a:endParaRPr lang="es-MX" altLang="es-MX" sz="2400" dirty="0"/>
          </a:p>
          <a:p>
            <a:pPr marL="0" indent="0">
              <a:lnSpc>
                <a:spcPct val="150000"/>
              </a:lnSpc>
              <a:spcBef>
                <a:spcPts val="600"/>
              </a:spcBef>
              <a:spcAft>
                <a:spcPts val="600"/>
              </a:spcAft>
              <a:buNone/>
            </a:pPr>
            <a:r>
              <a:rPr lang="es-MX" altLang="es-MX" sz="2400" dirty="0"/>
              <a:t>se puede configurar de esta forma:</a:t>
            </a:r>
          </a:p>
          <a:p>
            <a:pPr marL="0" indent="0">
              <a:lnSpc>
                <a:spcPct val="150000"/>
              </a:lnSpc>
              <a:spcBef>
                <a:spcPts val="600"/>
              </a:spcBef>
              <a:spcAft>
                <a:spcPts val="600"/>
              </a:spcAft>
              <a:buNone/>
            </a:pPr>
            <a:r>
              <a:rPr lang="es-MX" altLang="es-MX" sz="2400" dirty="0" err="1">
                <a:latin typeface="Courier New" panose="02070309020205020404" pitchFamily="49" charset="0"/>
                <a:cs typeface="Courier New" panose="02070309020205020404" pitchFamily="49" charset="0"/>
              </a:rPr>
              <a:t>Router</a:t>
            </a:r>
            <a:r>
              <a:rPr lang="es-MX" altLang="es-MX" sz="2400" dirty="0">
                <a:latin typeface="Courier New" panose="02070309020205020404" pitchFamily="49" charset="0"/>
                <a:cs typeface="Courier New" panose="02070309020205020404" pitchFamily="49" charset="0"/>
              </a:rPr>
              <a:t>(</a:t>
            </a:r>
            <a:r>
              <a:rPr lang="es-MX" altLang="es-MX" sz="2400" dirty="0" err="1">
                <a:latin typeface="Courier New" panose="02070309020205020404" pitchFamily="49" charset="0"/>
                <a:cs typeface="Courier New" panose="02070309020205020404" pitchFamily="49" charset="0"/>
              </a:rPr>
              <a:t>config</a:t>
            </a:r>
            <a:r>
              <a:rPr lang="es-MX" altLang="es-MX" sz="2400" dirty="0">
                <a:latin typeface="Courier New" panose="02070309020205020404" pitchFamily="49" charset="0"/>
                <a:cs typeface="Courier New" panose="02070309020205020404" pitchFamily="49" charset="0"/>
              </a:rPr>
              <a:t>)#</a:t>
            </a:r>
            <a:r>
              <a:rPr lang="es-MX" altLang="es-MX" sz="2400" b="1" dirty="0" err="1">
                <a:latin typeface="Courier New" panose="02070309020205020404" pitchFamily="49" charset="0"/>
                <a:cs typeface="Courier New" panose="02070309020205020404" pitchFamily="49" charset="0"/>
              </a:rPr>
              <a:t>access-list</a:t>
            </a:r>
            <a:r>
              <a:rPr lang="es-MX" altLang="es-MX" sz="2400" b="1" dirty="0">
                <a:latin typeface="Courier New" panose="02070309020205020404" pitchFamily="49" charset="0"/>
                <a:cs typeface="Courier New" panose="02070309020205020404" pitchFamily="49" charset="0"/>
              </a:rPr>
              <a:t> 1 </a:t>
            </a:r>
            <a:r>
              <a:rPr lang="es-MX" altLang="es-MX" sz="2400" b="1" dirty="0" err="1">
                <a:latin typeface="Courier New" panose="02070309020205020404" pitchFamily="49" charset="0"/>
                <a:cs typeface="Courier New" panose="02070309020205020404" pitchFamily="49" charset="0"/>
              </a:rPr>
              <a:t>permit</a:t>
            </a:r>
            <a:r>
              <a:rPr lang="es-MX" altLang="es-MX" sz="2400" b="1" dirty="0">
                <a:latin typeface="Courier New" panose="02070309020205020404" pitchFamily="49" charset="0"/>
                <a:cs typeface="Courier New" panose="02070309020205020404" pitchFamily="49" charset="0"/>
              </a:rPr>
              <a:t> </a:t>
            </a:r>
            <a:r>
              <a:rPr lang="es-MX" altLang="es-MX" sz="2400" b="1" dirty="0" err="1">
                <a:latin typeface="Courier New" panose="02070309020205020404" pitchFamily="49" charset="0"/>
                <a:cs typeface="Courier New" panose="02070309020205020404" pitchFamily="49" charset="0"/>
              </a:rPr>
              <a:t>any</a:t>
            </a:r>
            <a:endParaRPr lang="es-MX" altLang="es-MX" sz="2400" b="1" dirty="0">
              <a:latin typeface="Courier New" panose="02070309020205020404" pitchFamily="49" charset="0"/>
              <a:cs typeface="Courier New" panose="02070309020205020404" pitchFamily="49" charset="0"/>
            </a:endParaRPr>
          </a:p>
        </p:txBody>
      </p:sp>
      <p:sp>
        <p:nvSpPr>
          <p:cNvPr id="2" name="Marcador de número de diapositiva 1">
            <a:extLst>
              <a:ext uri="{FF2B5EF4-FFF2-40B4-BE49-F238E27FC236}">
                <a16:creationId xmlns:a16="http://schemas.microsoft.com/office/drawing/2014/main" id="{763B51F4-415F-4EA0-A00A-EAAB362DA219}"/>
              </a:ext>
            </a:extLst>
          </p:cNvPr>
          <p:cNvSpPr>
            <a:spLocks noGrp="1"/>
          </p:cNvSpPr>
          <p:nvPr>
            <p:ph type="sldNum" sz="quarter" idx="12"/>
          </p:nvPr>
        </p:nvSpPr>
        <p:spPr/>
        <p:txBody>
          <a:bodyPr/>
          <a:lstStyle/>
          <a:p>
            <a:fld id="{F44D3E0F-D1D4-4C69-BA54-437851382511}" type="slidenum">
              <a:rPr lang="es-MX" smtClean="0"/>
              <a:t>39</a:t>
            </a:fld>
            <a:endParaRPr lang="es-MX"/>
          </a:p>
        </p:txBody>
      </p:sp>
    </p:spTree>
    <p:extLst>
      <p:ext uri="{BB962C8B-B14F-4D97-AF65-F5344CB8AC3E}">
        <p14:creationId xmlns:p14="http://schemas.microsoft.com/office/powerpoint/2010/main" val="325692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a:extLst>
              <a:ext uri="{FF2B5EF4-FFF2-40B4-BE49-F238E27FC236}">
                <a16:creationId xmlns:a16="http://schemas.microsoft.com/office/drawing/2014/main" id="{47A33BC6-FC49-42BE-893A-2283DCF69656}"/>
              </a:ext>
            </a:extLst>
          </p:cNvPr>
          <p:cNvSpPr>
            <a:spLocks noGrp="1"/>
          </p:cNvSpPr>
          <p:nvPr>
            <p:ph type="title"/>
          </p:nvPr>
        </p:nvSpPr>
        <p:spPr/>
        <p:txBody>
          <a:bodyPr/>
          <a:lstStyle/>
          <a:p>
            <a:r>
              <a:rPr lang="es-MX" altLang="es-MX" dirty="0"/>
              <a:t>Concepto de lista de control de acceso (ACL)</a:t>
            </a:r>
          </a:p>
        </p:txBody>
      </p:sp>
      <p:sp>
        <p:nvSpPr>
          <p:cNvPr id="6147" name="2 Marcador de contenido">
            <a:extLst>
              <a:ext uri="{FF2B5EF4-FFF2-40B4-BE49-F238E27FC236}">
                <a16:creationId xmlns:a16="http://schemas.microsoft.com/office/drawing/2014/main" id="{F35A4068-1BA3-4ACE-84F3-6C04C5BDD003}"/>
              </a:ext>
            </a:extLst>
          </p:cNvPr>
          <p:cNvSpPr>
            <a:spLocks noGrp="1"/>
          </p:cNvSpPr>
          <p:nvPr>
            <p:ph idx="1"/>
          </p:nvPr>
        </p:nvSpPr>
        <p:spPr/>
        <p:txBody>
          <a:bodyPr>
            <a:normAutofit/>
          </a:bodyPr>
          <a:lstStyle/>
          <a:p>
            <a:pPr>
              <a:lnSpc>
                <a:spcPct val="100000"/>
              </a:lnSpc>
              <a:spcBef>
                <a:spcPts val="1200"/>
              </a:spcBef>
              <a:spcAft>
                <a:spcPts val="600"/>
              </a:spcAft>
              <a:buNone/>
            </a:pPr>
            <a:r>
              <a:rPr lang="es-MX" altLang="es-MX" dirty="0"/>
              <a:t>Las listas de acceso pueden ser usadas para clasificar tráfico.</a:t>
            </a:r>
          </a:p>
          <a:p>
            <a:pPr>
              <a:lnSpc>
                <a:spcPct val="100000"/>
              </a:lnSpc>
              <a:spcBef>
                <a:spcPts val="1200"/>
              </a:spcBef>
              <a:spcAft>
                <a:spcPts val="600"/>
              </a:spcAft>
            </a:pPr>
            <a:r>
              <a:rPr lang="es-MX" altLang="es-MX" dirty="0"/>
              <a:t>Aplicadas en las interfaces del </a:t>
            </a:r>
            <a:r>
              <a:rPr lang="es-MX" altLang="es-MX" i="1" dirty="0" err="1"/>
              <a:t>router</a:t>
            </a:r>
            <a:r>
              <a:rPr lang="es-MX" altLang="es-MX" dirty="0"/>
              <a:t>, permiten control de acceso; una característica de seguridad en la red.</a:t>
            </a:r>
          </a:p>
          <a:p>
            <a:pPr>
              <a:lnSpc>
                <a:spcPct val="100000"/>
              </a:lnSpc>
              <a:spcBef>
                <a:spcPts val="1200"/>
              </a:spcBef>
              <a:spcAft>
                <a:spcPts val="600"/>
              </a:spcAft>
            </a:pPr>
            <a:r>
              <a:rPr lang="es-MX" altLang="es-MX" dirty="0"/>
              <a:t>Ofrecen un método de filtrado básico de paquetes, contribuyendo al control del movimiento de paquetes, y a la optimización de los recursos de la red.</a:t>
            </a:r>
          </a:p>
        </p:txBody>
      </p:sp>
      <p:sp>
        <p:nvSpPr>
          <p:cNvPr id="2" name="Marcador de número de diapositiva 1">
            <a:extLst>
              <a:ext uri="{FF2B5EF4-FFF2-40B4-BE49-F238E27FC236}">
                <a16:creationId xmlns:a16="http://schemas.microsoft.com/office/drawing/2014/main" id="{009F29B5-4845-4A7C-BCC3-020D6053AD23}"/>
              </a:ext>
            </a:extLst>
          </p:cNvPr>
          <p:cNvSpPr>
            <a:spLocks noGrp="1"/>
          </p:cNvSpPr>
          <p:nvPr>
            <p:ph type="sldNum" sz="quarter" idx="12"/>
          </p:nvPr>
        </p:nvSpPr>
        <p:spPr/>
        <p:txBody>
          <a:bodyPr/>
          <a:lstStyle/>
          <a:p>
            <a:fld id="{F44D3E0F-D1D4-4C69-BA54-437851382511}" type="slidenum">
              <a:rPr lang="es-MX" smtClean="0"/>
              <a:t>4</a:t>
            </a:fld>
            <a:endParaRPr lang="es-MX"/>
          </a:p>
        </p:txBody>
      </p:sp>
    </p:spTree>
    <p:extLst>
      <p:ext uri="{BB962C8B-B14F-4D97-AF65-F5344CB8AC3E}">
        <p14:creationId xmlns:p14="http://schemas.microsoft.com/office/powerpoint/2010/main" val="3253556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a:extLst>
              <a:ext uri="{FF2B5EF4-FFF2-40B4-BE49-F238E27FC236}">
                <a16:creationId xmlns:a16="http://schemas.microsoft.com/office/drawing/2014/main" id="{0F35A9EA-0680-4911-B25E-ECC5A4E1BD3E}"/>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18435" name="2 Marcador de contenido">
            <a:extLst>
              <a:ext uri="{FF2B5EF4-FFF2-40B4-BE49-F238E27FC236}">
                <a16:creationId xmlns:a16="http://schemas.microsoft.com/office/drawing/2014/main" id="{008AA533-8FDB-4491-A95D-86F0949D06A5}"/>
              </a:ext>
            </a:extLst>
          </p:cNvPr>
          <p:cNvSpPr>
            <a:spLocks noGrp="1"/>
          </p:cNvSpPr>
          <p:nvPr>
            <p:ph idx="1"/>
          </p:nvPr>
        </p:nvSpPr>
        <p:spPr/>
        <p:txBody>
          <a:bodyPr>
            <a:normAutofit lnSpcReduction="10000"/>
          </a:bodyPr>
          <a:lstStyle/>
          <a:p>
            <a:pPr>
              <a:lnSpc>
                <a:spcPct val="150000"/>
              </a:lnSpc>
              <a:spcBef>
                <a:spcPts val="600"/>
              </a:spcBef>
              <a:spcAft>
                <a:spcPts val="600"/>
              </a:spcAft>
              <a:buNone/>
              <a:defRPr/>
            </a:pPr>
            <a:r>
              <a:rPr lang="es-MX" sz="2000" b="1" dirty="0">
                <a:solidFill>
                  <a:srgbClr val="002060"/>
                </a:solidFill>
              </a:rPr>
              <a:t>La abreviatura </a:t>
            </a:r>
            <a:r>
              <a:rPr lang="es-MX" sz="2000" b="1" i="1" dirty="0">
                <a:solidFill>
                  <a:srgbClr val="002060"/>
                </a:solidFill>
              </a:rPr>
              <a:t>host</a:t>
            </a:r>
          </a:p>
          <a:p>
            <a:pPr marL="0" indent="0">
              <a:lnSpc>
                <a:spcPct val="150000"/>
              </a:lnSpc>
              <a:spcBef>
                <a:spcPts val="600"/>
              </a:spcBef>
              <a:spcAft>
                <a:spcPts val="600"/>
              </a:spcAft>
              <a:buNone/>
              <a:defRPr/>
            </a:pPr>
            <a:r>
              <a:rPr lang="es-MX" sz="1800" dirty="0"/>
              <a:t>Cuando se quiere especificar una única dirección IP de </a:t>
            </a:r>
            <a:r>
              <a:rPr lang="es-MX" sz="1800" i="1" dirty="0"/>
              <a:t>host</a:t>
            </a:r>
            <a:r>
              <a:rPr lang="es-MX" sz="1800" dirty="0"/>
              <a:t> en una prueba de una ACL (por ejemplo, la dirección 172.16.78.254), se debe introducir la dirección completa, y entonces, para indicar que la ACL debe comprobar todos los bits de la dirección, todos los bits de la máscara </a:t>
            </a:r>
            <a:r>
              <a:rPr lang="es-MX" sz="1800" dirty="0" err="1"/>
              <a:t>wildcard</a:t>
            </a:r>
            <a:r>
              <a:rPr lang="es-MX" sz="1800" dirty="0"/>
              <a:t> deben estar a cero, esto es, 0.0.0.0.</a:t>
            </a:r>
          </a:p>
          <a:p>
            <a:pPr marL="0" indent="0">
              <a:lnSpc>
                <a:spcPct val="150000"/>
              </a:lnSpc>
              <a:spcBef>
                <a:spcPts val="600"/>
              </a:spcBef>
              <a:spcAft>
                <a:spcPts val="600"/>
              </a:spcAft>
              <a:buNone/>
              <a:defRPr/>
            </a:pPr>
            <a:endParaRPr lang="es-MX" sz="1800" dirty="0"/>
          </a:p>
          <a:p>
            <a:pPr>
              <a:defRPr/>
            </a:pPr>
            <a:endParaRPr lang="es-MX" sz="1800" dirty="0"/>
          </a:p>
          <a:p>
            <a:pPr>
              <a:defRPr/>
            </a:pPr>
            <a:endParaRPr lang="es-MX" sz="1800" dirty="0"/>
          </a:p>
          <a:p>
            <a:pPr>
              <a:defRPr/>
            </a:pPr>
            <a:endParaRPr lang="es-MX" sz="1800" dirty="0"/>
          </a:p>
          <a:p>
            <a:pPr>
              <a:defRPr/>
            </a:pPr>
            <a:r>
              <a:rPr lang="es-MX" sz="1800" kern="0" dirty="0">
                <a:solidFill>
                  <a:srgbClr val="333333"/>
                </a:solidFill>
              </a:rPr>
              <a:t>En lugar de escribir 172.16.78.254 0.0.0.0, puede utilizarse la palabra </a:t>
            </a:r>
            <a:r>
              <a:rPr lang="es-MX" sz="1800" i="1" kern="0" dirty="0">
                <a:solidFill>
                  <a:srgbClr val="C00000"/>
                </a:solidFill>
              </a:rPr>
              <a:t>host </a:t>
            </a:r>
            <a:r>
              <a:rPr lang="es-MX" sz="1800" kern="0" dirty="0">
                <a:solidFill>
                  <a:srgbClr val="333333"/>
                </a:solidFill>
              </a:rPr>
              <a:t>antes de la dirección</a:t>
            </a:r>
            <a:endParaRPr lang="es-MX" sz="1800" dirty="0"/>
          </a:p>
        </p:txBody>
      </p:sp>
      <p:sp>
        <p:nvSpPr>
          <p:cNvPr id="2" name="Marcador de número de diapositiva 1">
            <a:extLst>
              <a:ext uri="{FF2B5EF4-FFF2-40B4-BE49-F238E27FC236}">
                <a16:creationId xmlns:a16="http://schemas.microsoft.com/office/drawing/2014/main" id="{3FA7147B-5207-4742-BD1D-4A7E2EA1BDDC}"/>
              </a:ext>
            </a:extLst>
          </p:cNvPr>
          <p:cNvSpPr>
            <a:spLocks noGrp="1"/>
          </p:cNvSpPr>
          <p:nvPr>
            <p:ph type="sldNum" sz="quarter" idx="12"/>
          </p:nvPr>
        </p:nvSpPr>
        <p:spPr/>
        <p:txBody>
          <a:bodyPr/>
          <a:lstStyle/>
          <a:p>
            <a:fld id="{F44D3E0F-D1D4-4C69-BA54-437851382511}" type="slidenum">
              <a:rPr lang="es-MX" smtClean="0"/>
              <a:t>40</a:t>
            </a:fld>
            <a:endParaRPr lang="es-MX"/>
          </a:p>
        </p:txBody>
      </p:sp>
      <p:sp>
        <p:nvSpPr>
          <p:cNvPr id="6" name="2 Marcador de contenido">
            <a:extLst>
              <a:ext uri="{FF2B5EF4-FFF2-40B4-BE49-F238E27FC236}">
                <a16:creationId xmlns:a16="http://schemas.microsoft.com/office/drawing/2014/main" id="{B758BBB4-7043-4E2A-B88D-D10F0BB295A2}"/>
              </a:ext>
            </a:extLst>
          </p:cNvPr>
          <p:cNvSpPr txBox="1">
            <a:spLocks/>
          </p:cNvSpPr>
          <p:nvPr/>
        </p:nvSpPr>
        <p:spPr bwMode="auto">
          <a:xfrm>
            <a:off x="5727701" y="4430713"/>
            <a:ext cx="1851025" cy="519112"/>
          </a:xfrm>
          <a:prstGeom prst="rect">
            <a:avLst/>
          </a:prstGeom>
          <a:solidFill>
            <a:srgbClr val="D9F1FF"/>
          </a:solidFill>
          <a:ln w="9525">
            <a:noFill/>
            <a:miter lim="800000"/>
            <a:headEnd/>
            <a:tailEnd/>
          </a:ln>
        </p:spPr>
        <p:txBody>
          <a:bodyPr/>
          <a:lstStyle/>
          <a:p>
            <a:pPr algn="ctr" eaLnBrk="0" hangingPunct="0">
              <a:lnSpc>
                <a:spcPct val="150000"/>
              </a:lnSpc>
              <a:spcBef>
                <a:spcPts val="600"/>
              </a:spcBef>
              <a:spcAft>
                <a:spcPts val="600"/>
              </a:spcAft>
              <a:buClr>
                <a:srgbClr val="990033"/>
              </a:buClr>
              <a:defRPr/>
            </a:pPr>
            <a:r>
              <a:rPr lang="es-MX" sz="2000" kern="0" dirty="0">
                <a:solidFill>
                  <a:srgbClr val="333333"/>
                </a:solidFill>
                <a:latin typeface="Courier New" pitchFamily="49" charset="0"/>
                <a:cs typeface="Courier New" pitchFamily="49" charset="0"/>
              </a:rPr>
              <a:t>0.0.0.0</a:t>
            </a:r>
          </a:p>
        </p:txBody>
      </p:sp>
      <p:sp>
        <p:nvSpPr>
          <p:cNvPr id="7" name="2 Marcador de contenido">
            <a:extLst>
              <a:ext uri="{FF2B5EF4-FFF2-40B4-BE49-F238E27FC236}">
                <a16:creationId xmlns:a16="http://schemas.microsoft.com/office/drawing/2014/main" id="{1F8578D1-F99F-45A1-AFB4-5D55F73D5B0E}"/>
              </a:ext>
            </a:extLst>
          </p:cNvPr>
          <p:cNvSpPr txBox="1">
            <a:spLocks/>
          </p:cNvSpPr>
          <p:nvPr/>
        </p:nvSpPr>
        <p:spPr bwMode="auto">
          <a:xfrm>
            <a:off x="3798889" y="3622675"/>
            <a:ext cx="1622425" cy="56515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Una dirección IP de host</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
        <p:nvSpPr>
          <p:cNvPr id="8" name="2 Marcador de contenido">
            <a:extLst>
              <a:ext uri="{FF2B5EF4-FFF2-40B4-BE49-F238E27FC236}">
                <a16:creationId xmlns:a16="http://schemas.microsoft.com/office/drawing/2014/main" id="{8D94ACB9-4143-4A53-872F-058F099D3162}"/>
              </a:ext>
            </a:extLst>
          </p:cNvPr>
          <p:cNvSpPr txBox="1">
            <a:spLocks/>
          </p:cNvSpPr>
          <p:nvPr/>
        </p:nvSpPr>
        <p:spPr bwMode="auto">
          <a:xfrm>
            <a:off x="5395913" y="3624263"/>
            <a:ext cx="2514600" cy="520700"/>
          </a:xfrm>
          <a:prstGeom prst="rect">
            <a:avLst/>
          </a:prstGeom>
          <a:solidFill>
            <a:srgbClr val="D9F1FF"/>
          </a:solidFill>
          <a:ln w="9525">
            <a:noFill/>
            <a:miter lim="800000"/>
            <a:headEnd/>
            <a:tailEnd/>
          </a:ln>
        </p:spPr>
        <p:txBody>
          <a:bodyPr/>
          <a:lstStyle/>
          <a:p>
            <a:pPr algn="ctr" eaLnBrk="0" hangingPunct="0">
              <a:lnSpc>
                <a:spcPct val="150000"/>
              </a:lnSpc>
              <a:spcBef>
                <a:spcPts val="600"/>
              </a:spcBef>
              <a:spcAft>
                <a:spcPts val="600"/>
              </a:spcAft>
              <a:buClr>
                <a:srgbClr val="990033"/>
              </a:buClr>
              <a:defRPr/>
            </a:pPr>
            <a:r>
              <a:rPr lang="es-MX" sz="2000" kern="0" dirty="0">
                <a:solidFill>
                  <a:srgbClr val="333333"/>
                </a:solidFill>
                <a:latin typeface="Courier New" pitchFamily="49" charset="0"/>
                <a:cs typeface="Courier New" pitchFamily="49" charset="0"/>
              </a:rPr>
              <a:t>172.16.78.254</a:t>
            </a:r>
          </a:p>
        </p:txBody>
      </p:sp>
      <p:cxnSp>
        <p:nvCxnSpPr>
          <p:cNvPr id="41993" name="8 Conector angular">
            <a:extLst>
              <a:ext uri="{FF2B5EF4-FFF2-40B4-BE49-F238E27FC236}">
                <a16:creationId xmlns:a16="http://schemas.microsoft.com/office/drawing/2014/main" id="{D3B5FFF9-DDCC-4F5B-A3D3-07B67D0D05A6}"/>
              </a:ext>
            </a:extLst>
          </p:cNvPr>
          <p:cNvCxnSpPr>
            <a:cxnSpLocks/>
          </p:cNvCxnSpPr>
          <p:nvPr/>
        </p:nvCxnSpPr>
        <p:spPr bwMode="auto">
          <a:xfrm rot="16200000" flipV="1">
            <a:off x="5799138" y="4140201"/>
            <a:ext cx="539750" cy="288925"/>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4" name="9 Conector angular">
            <a:extLst>
              <a:ext uri="{FF2B5EF4-FFF2-40B4-BE49-F238E27FC236}">
                <a16:creationId xmlns:a16="http://schemas.microsoft.com/office/drawing/2014/main" id="{DAF79F8C-3918-4DB2-9D01-48BAE8A8F617}"/>
              </a:ext>
            </a:extLst>
          </p:cNvPr>
          <p:cNvCxnSpPr>
            <a:cxnSpLocks/>
          </p:cNvCxnSpPr>
          <p:nvPr/>
        </p:nvCxnSpPr>
        <p:spPr bwMode="auto">
          <a:xfrm rot="16200000" flipV="1">
            <a:off x="6185694" y="4248944"/>
            <a:ext cx="539750" cy="71438"/>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5" name="10 Conector angular">
            <a:extLst>
              <a:ext uri="{FF2B5EF4-FFF2-40B4-BE49-F238E27FC236}">
                <a16:creationId xmlns:a16="http://schemas.microsoft.com/office/drawing/2014/main" id="{D04907E0-B837-4844-B2CF-E59E0EB4C562}"/>
              </a:ext>
            </a:extLst>
          </p:cNvPr>
          <p:cNvCxnSpPr>
            <a:cxnSpLocks/>
          </p:cNvCxnSpPr>
          <p:nvPr/>
        </p:nvCxnSpPr>
        <p:spPr bwMode="auto">
          <a:xfrm rot="5400000" flipH="1" flipV="1">
            <a:off x="6567488" y="4243388"/>
            <a:ext cx="539750" cy="73025"/>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6" name="11 Conector angular">
            <a:extLst>
              <a:ext uri="{FF2B5EF4-FFF2-40B4-BE49-F238E27FC236}">
                <a16:creationId xmlns:a16="http://schemas.microsoft.com/office/drawing/2014/main" id="{D89DD543-32F7-484B-8AAC-A55B922B31BD}"/>
              </a:ext>
            </a:extLst>
          </p:cNvPr>
          <p:cNvCxnSpPr>
            <a:cxnSpLocks/>
          </p:cNvCxnSpPr>
          <p:nvPr/>
        </p:nvCxnSpPr>
        <p:spPr bwMode="auto">
          <a:xfrm rot="5400000" flipH="1" flipV="1">
            <a:off x="6992144" y="4136231"/>
            <a:ext cx="539750" cy="287338"/>
          </a:xfrm>
          <a:prstGeom prst="bentConnector3">
            <a:avLst>
              <a:gd name="adj1" fmla="val 5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2 Marcador de contenido">
            <a:extLst>
              <a:ext uri="{FF2B5EF4-FFF2-40B4-BE49-F238E27FC236}">
                <a16:creationId xmlns:a16="http://schemas.microsoft.com/office/drawing/2014/main" id="{1E40C726-9C85-41ED-94EF-DDBBB495D810}"/>
              </a:ext>
            </a:extLst>
          </p:cNvPr>
          <p:cNvSpPr txBox="1">
            <a:spLocks/>
          </p:cNvSpPr>
          <p:nvPr/>
        </p:nvSpPr>
        <p:spPr bwMode="auto">
          <a:xfrm>
            <a:off x="3233739" y="4395788"/>
            <a:ext cx="2503487" cy="565150"/>
          </a:xfrm>
          <a:prstGeom prst="rect">
            <a:avLst/>
          </a:prstGeom>
          <a:noFill/>
          <a:ln w="9525">
            <a:noFill/>
            <a:miter lim="800000"/>
            <a:headEnd/>
            <a:tailEnd/>
          </a:ln>
        </p:spPr>
        <p:txBody>
          <a:bodyPr/>
          <a:lstStyle/>
          <a:p>
            <a:pPr algn="ctr" eaLnBrk="0" hangingPunct="0">
              <a:spcBef>
                <a:spcPts val="600"/>
              </a:spcBef>
              <a:spcAft>
                <a:spcPts val="600"/>
              </a:spcAft>
              <a:buClr>
                <a:srgbClr val="990033"/>
              </a:buClr>
              <a:defRPr/>
            </a:pPr>
            <a:r>
              <a:rPr lang="es-MX" sz="1400" kern="0" dirty="0">
                <a:solidFill>
                  <a:srgbClr val="333333"/>
                </a:solidFill>
              </a:rPr>
              <a:t>Máscara </a:t>
            </a:r>
            <a:r>
              <a:rPr lang="es-MX" sz="1400" i="1" kern="0" dirty="0" err="1">
                <a:solidFill>
                  <a:srgbClr val="333333"/>
                </a:solidFill>
              </a:rPr>
              <a:t>wildcard</a:t>
            </a:r>
            <a:r>
              <a:rPr lang="es-MX" sz="1400" i="1" kern="0" dirty="0">
                <a:solidFill>
                  <a:srgbClr val="333333"/>
                </a:solidFill>
              </a:rPr>
              <a:t> </a:t>
            </a:r>
            <a:r>
              <a:rPr lang="es-MX" sz="1400" kern="0" dirty="0">
                <a:solidFill>
                  <a:srgbClr val="333333"/>
                </a:solidFill>
              </a:rPr>
              <a:t>(Comprobar todos los bits)</a:t>
            </a:r>
          </a:p>
          <a:p>
            <a:pPr marL="342900" indent="-342900" algn="ctr" eaLnBrk="0" hangingPunct="0">
              <a:spcBef>
                <a:spcPts val="600"/>
              </a:spcBef>
              <a:spcAft>
                <a:spcPts val="600"/>
              </a:spcAft>
              <a:buClr>
                <a:srgbClr val="990033"/>
              </a:buClr>
              <a:buFontTx/>
              <a:buChar char="•"/>
              <a:defRPr/>
            </a:pPr>
            <a:endParaRPr lang="es-MX" sz="1400" kern="0" dirty="0">
              <a:solidFill>
                <a:srgbClr val="333333"/>
              </a:solidFill>
            </a:endParaRPr>
          </a:p>
        </p:txBody>
      </p:sp>
    </p:spTree>
    <p:extLst>
      <p:ext uri="{BB962C8B-B14F-4D97-AF65-F5344CB8AC3E}">
        <p14:creationId xmlns:p14="http://schemas.microsoft.com/office/powerpoint/2010/main" val="4123116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Título">
            <a:extLst>
              <a:ext uri="{FF2B5EF4-FFF2-40B4-BE49-F238E27FC236}">
                <a16:creationId xmlns:a16="http://schemas.microsoft.com/office/drawing/2014/main" id="{8506E4B3-63D5-4F5E-8D91-9F18F16F5DC7}"/>
              </a:ext>
            </a:extLst>
          </p:cNvPr>
          <p:cNvSpPr>
            <a:spLocks noGrp="1"/>
          </p:cNvSpPr>
          <p:nvPr>
            <p:ph type="title"/>
          </p:nvPr>
        </p:nvSpPr>
        <p:spPr/>
        <p:txBody>
          <a:bodyPr/>
          <a:lstStyle/>
          <a:p>
            <a:r>
              <a:rPr lang="es-MX" altLang="es-MX" dirty="0"/>
              <a:t>Bits de máscara </a:t>
            </a:r>
            <a:r>
              <a:rPr lang="es-MX" altLang="es-MX" dirty="0" err="1"/>
              <a:t>wildcard</a:t>
            </a:r>
            <a:endParaRPr lang="es-MX" altLang="es-MX" dirty="0"/>
          </a:p>
        </p:txBody>
      </p:sp>
      <p:sp>
        <p:nvSpPr>
          <p:cNvPr id="20483" name="2 Marcador de contenido">
            <a:extLst>
              <a:ext uri="{FF2B5EF4-FFF2-40B4-BE49-F238E27FC236}">
                <a16:creationId xmlns:a16="http://schemas.microsoft.com/office/drawing/2014/main" id="{67034765-4A60-4ECB-99CB-C14D6398C4B4}"/>
              </a:ext>
            </a:extLst>
          </p:cNvPr>
          <p:cNvSpPr>
            <a:spLocks noGrp="1"/>
          </p:cNvSpPr>
          <p:nvPr>
            <p:ph idx="1"/>
          </p:nvPr>
        </p:nvSpPr>
        <p:spPr/>
        <p:txBody>
          <a:bodyPr>
            <a:normAutofit fontScale="92500"/>
          </a:bodyPr>
          <a:lstStyle/>
          <a:p>
            <a:pPr marL="0" indent="0">
              <a:lnSpc>
                <a:spcPct val="150000"/>
              </a:lnSpc>
              <a:spcBef>
                <a:spcPts val="600"/>
              </a:spcBef>
              <a:spcAft>
                <a:spcPts val="600"/>
              </a:spcAft>
              <a:buNone/>
              <a:defRPr/>
            </a:pPr>
            <a:r>
              <a:rPr lang="es-MX" sz="2400" dirty="0"/>
              <a:t>Ejemplo.</a:t>
            </a:r>
          </a:p>
          <a:p>
            <a:pPr marL="0" indent="0">
              <a:lnSpc>
                <a:spcPct val="150000"/>
              </a:lnSpc>
              <a:spcBef>
                <a:spcPts val="600"/>
              </a:spcBef>
              <a:spcAft>
                <a:spcPts val="600"/>
              </a:spcAft>
              <a:buNone/>
              <a:defRPr/>
            </a:pPr>
            <a:r>
              <a:rPr lang="es-MX" sz="2400" dirty="0"/>
              <a:t>En lugar de configurar una ACL como:</a:t>
            </a:r>
          </a:p>
          <a:p>
            <a:pPr marL="0" indent="0">
              <a:lnSpc>
                <a:spcPct val="150000"/>
              </a:lnSpc>
              <a:spcBef>
                <a:spcPts val="600"/>
              </a:spcBef>
              <a:spcAft>
                <a:spcPts val="600"/>
              </a:spcAft>
              <a:buNone/>
              <a:defRPr/>
            </a:pPr>
            <a:r>
              <a:rPr lang="es-MX" sz="2400" dirty="0" err="1">
                <a:latin typeface="Courier New" pitchFamily="49" charset="0"/>
                <a:cs typeface="Courier New" pitchFamily="49" charset="0"/>
              </a:rPr>
              <a:t>Router</a:t>
            </a:r>
            <a:r>
              <a:rPr lang="es-MX" sz="2400" dirty="0">
                <a:latin typeface="Courier New" pitchFamily="49" charset="0"/>
                <a:cs typeface="Courier New" pitchFamily="49" charset="0"/>
              </a:rPr>
              <a:t>(</a:t>
            </a:r>
            <a:r>
              <a:rPr lang="es-MX" sz="2400" dirty="0" err="1">
                <a:latin typeface="Courier New" pitchFamily="49" charset="0"/>
                <a:cs typeface="Courier New" pitchFamily="49" charset="0"/>
              </a:rPr>
              <a:t>config</a:t>
            </a:r>
            <a:r>
              <a:rPr lang="es-MX" sz="2400" dirty="0">
                <a:latin typeface="Courier New" pitchFamily="49" charset="0"/>
                <a:cs typeface="Courier New" pitchFamily="49" charset="0"/>
              </a:rPr>
              <a:t>)#</a:t>
            </a:r>
            <a:r>
              <a:rPr lang="es-MX" sz="2400" b="1" dirty="0" err="1">
                <a:latin typeface="Courier New" pitchFamily="49" charset="0"/>
                <a:cs typeface="Courier New" pitchFamily="49" charset="0"/>
              </a:rPr>
              <a:t>access-list</a:t>
            </a:r>
            <a:r>
              <a:rPr lang="es-MX" sz="2400" b="1" dirty="0">
                <a:latin typeface="Courier New" pitchFamily="49" charset="0"/>
                <a:cs typeface="Courier New" pitchFamily="49" charset="0"/>
              </a:rPr>
              <a:t> 1 </a:t>
            </a:r>
            <a:r>
              <a:rPr lang="es-MX" sz="2400" b="1" dirty="0" err="1">
                <a:latin typeface="Courier New" pitchFamily="49" charset="0"/>
                <a:cs typeface="Courier New" pitchFamily="49" charset="0"/>
              </a:rPr>
              <a:t>permit</a:t>
            </a:r>
            <a:r>
              <a:rPr lang="es-MX" sz="2400" b="1" dirty="0">
                <a:latin typeface="Courier New" pitchFamily="49" charset="0"/>
                <a:cs typeface="Courier New" pitchFamily="49" charset="0"/>
              </a:rPr>
              <a:t> 172.16.78.254 0.0.0.0</a:t>
            </a:r>
          </a:p>
          <a:p>
            <a:pPr marL="0" indent="0">
              <a:lnSpc>
                <a:spcPct val="150000"/>
              </a:lnSpc>
              <a:spcBef>
                <a:spcPts val="600"/>
              </a:spcBef>
              <a:spcAft>
                <a:spcPts val="600"/>
              </a:spcAft>
              <a:buNone/>
              <a:defRPr/>
            </a:pPr>
            <a:endParaRPr lang="es-MX" sz="2400" dirty="0"/>
          </a:p>
          <a:p>
            <a:pPr marL="0" indent="0">
              <a:lnSpc>
                <a:spcPct val="150000"/>
              </a:lnSpc>
              <a:spcBef>
                <a:spcPts val="600"/>
              </a:spcBef>
              <a:spcAft>
                <a:spcPts val="600"/>
              </a:spcAft>
              <a:buNone/>
              <a:defRPr/>
            </a:pPr>
            <a:r>
              <a:rPr lang="es-MX" sz="2400" dirty="0"/>
              <a:t>se puede configurar de esta forma:</a:t>
            </a:r>
          </a:p>
          <a:p>
            <a:pPr marL="0" indent="0">
              <a:lnSpc>
                <a:spcPct val="150000"/>
              </a:lnSpc>
              <a:spcBef>
                <a:spcPts val="600"/>
              </a:spcBef>
              <a:spcAft>
                <a:spcPts val="600"/>
              </a:spcAft>
              <a:buNone/>
              <a:defRPr/>
            </a:pPr>
            <a:r>
              <a:rPr lang="es-MX" sz="2400" dirty="0" err="1">
                <a:latin typeface="Courier New" pitchFamily="49" charset="0"/>
                <a:cs typeface="Courier New" pitchFamily="49" charset="0"/>
              </a:rPr>
              <a:t>Router</a:t>
            </a:r>
            <a:r>
              <a:rPr lang="es-MX" sz="2400" dirty="0">
                <a:latin typeface="Courier New" pitchFamily="49" charset="0"/>
                <a:cs typeface="Courier New" pitchFamily="49" charset="0"/>
              </a:rPr>
              <a:t>(</a:t>
            </a:r>
            <a:r>
              <a:rPr lang="es-MX" sz="2400" dirty="0" err="1">
                <a:latin typeface="Courier New" pitchFamily="49" charset="0"/>
                <a:cs typeface="Courier New" pitchFamily="49" charset="0"/>
              </a:rPr>
              <a:t>config</a:t>
            </a:r>
            <a:r>
              <a:rPr lang="es-MX" sz="2400" dirty="0">
                <a:latin typeface="Courier New" pitchFamily="49" charset="0"/>
                <a:cs typeface="Courier New" pitchFamily="49" charset="0"/>
              </a:rPr>
              <a:t>)#</a:t>
            </a:r>
            <a:r>
              <a:rPr lang="es-MX" sz="2400" b="1" dirty="0" err="1">
                <a:latin typeface="Courier New" pitchFamily="49" charset="0"/>
                <a:cs typeface="Courier New" pitchFamily="49" charset="0"/>
              </a:rPr>
              <a:t>access-list</a:t>
            </a:r>
            <a:r>
              <a:rPr lang="es-MX" sz="2400" b="1" dirty="0">
                <a:latin typeface="Courier New" pitchFamily="49" charset="0"/>
                <a:cs typeface="Courier New" pitchFamily="49" charset="0"/>
              </a:rPr>
              <a:t> 1 </a:t>
            </a:r>
            <a:r>
              <a:rPr lang="es-MX" sz="2400" b="1" dirty="0" err="1">
                <a:latin typeface="Courier New" pitchFamily="49" charset="0"/>
                <a:cs typeface="Courier New" pitchFamily="49" charset="0"/>
              </a:rPr>
              <a:t>permit</a:t>
            </a:r>
            <a:r>
              <a:rPr lang="es-MX" sz="2400" b="1" dirty="0">
                <a:latin typeface="Courier New" pitchFamily="49" charset="0"/>
                <a:cs typeface="Courier New" pitchFamily="49" charset="0"/>
              </a:rPr>
              <a:t> host 172.16.78.254</a:t>
            </a:r>
          </a:p>
          <a:p>
            <a:pPr>
              <a:defRPr/>
            </a:pPr>
            <a:endParaRPr lang="es-MX" sz="2400" dirty="0"/>
          </a:p>
        </p:txBody>
      </p:sp>
      <p:sp>
        <p:nvSpPr>
          <p:cNvPr id="2" name="Marcador de número de diapositiva 1">
            <a:extLst>
              <a:ext uri="{FF2B5EF4-FFF2-40B4-BE49-F238E27FC236}">
                <a16:creationId xmlns:a16="http://schemas.microsoft.com/office/drawing/2014/main" id="{A5AB124F-E7EC-401D-B7CA-841A759ED849}"/>
              </a:ext>
            </a:extLst>
          </p:cNvPr>
          <p:cNvSpPr>
            <a:spLocks noGrp="1"/>
          </p:cNvSpPr>
          <p:nvPr>
            <p:ph type="sldNum" sz="quarter" idx="12"/>
          </p:nvPr>
        </p:nvSpPr>
        <p:spPr/>
        <p:txBody>
          <a:bodyPr/>
          <a:lstStyle/>
          <a:p>
            <a:fld id="{F44D3E0F-D1D4-4C69-BA54-437851382511}" type="slidenum">
              <a:rPr lang="es-MX" smtClean="0"/>
              <a:t>41</a:t>
            </a:fld>
            <a:endParaRPr lang="es-MX"/>
          </a:p>
        </p:txBody>
      </p:sp>
    </p:spTree>
    <p:extLst>
      <p:ext uri="{BB962C8B-B14F-4D97-AF65-F5344CB8AC3E}">
        <p14:creationId xmlns:p14="http://schemas.microsoft.com/office/powerpoint/2010/main" val="304098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a:extLst>
              <a:ext uri="{FF2B5EF4-FFF2-40B4-BE49-F238E27FC236}">
                <a16:creationId xmlns:a16="http://schemas.microsoft.com/office/drawing/2014/main" id="{94F94A8A-0E05-49C7-9EE6-FC0AC06DF944}"/>
              </a:ext>
            </a:extLst>
          </p:cNvPr>
          <p:cNvSpPr>
            <a:spLocks noGrp="1"/>
          </p:cNvSpPr>
          <p:nvPr>
            <p:ph type="title"/>
          </p:nvPr>
        </p:nvSpPr>
        <p:spPr/>
        <p:txBody>
          <a:bodyPr/>
          <a:lstStyle/>
          <a:p>
            <a:r>
              <a:rPr lang="es-MX" altLang="es-MX" dirty="0"/>
              <a:t>Usos de las listas de control de acceso</a:t>
            </a:r>
          </a:p>
        </p:txBody>
      </p:sp>
      <p:sp>
        <p:nvSpPr>
          <p:cNvPr id="3" name="2 Marcador de contenido">
            <a:extLst>
              <a:ext uri="{FF2B5EF4-FFF2-40B4-BE49-F238E27FC236}">
                <a16:creationId xmlns:a16="http://schemas.microsoft.com/office/drawing/2014/main" id="{5C0AB461-6433-4FDF-B61D-A1513F8FC5D5}"/>
              </a:ext>
            </a:extLst>
          </p:cNvPr>
          <p:cNvSpPr>
            <a:spLocks noGrp="1"/>
          </p:cNvSpPr>
          <p:nvPr>
            <p:ph idx="1"/>
          </p:nvPr>
        </p:nvSpPr>
        <p:spPr/>
        <p:txBody>
          <a:bodyPr>
            <a:normAutofit lnSpcReduction="10000"/>
          </a:bodyPr>
          <a:lstStyle/>
          <a:p>
            <a:pPr marL="342900" indent="-342900">
              <a:buFont typeface="+mj-lt"/>
              <a:buAutoNum type="arabicPeriod"/>
            </a:pPr>
            <a:r>
              <a:rPr lang="es-MX" sz="1800" b="1" dirty="0">
                <a:solidFill>
                  <a:srgbClr val="333333"/>
                </a:solidFill>
                <a:latin typeface="Arial" panose="020B0604020202020204" pitchFamily="34" charset="0"/>
              </a:rPr>
              <a:t>Limitar el tráfico de red y mejorar el rendimiento de la red</a:t>
            </a:r>
            <a:r>
              <a:rPr lang="es-MX" sz="1800" dirty="0">
                <a:solidFill>
                  <a:srgbClr val="333333"/>
                </a:solidFill>
                <a:latin typeface="Arial" panose="020B0604020202020204" pitchFamily="34" charset="0"/>
              </a:rPr>
              <a:t>. Al restringir el tráfico de vídeo, por ejemplo, las ACL pueden reducir ampliamente la carga de la red y en consecuencia mejorar el rendimiento de la misma.</a:t>
            </a:r>
          </a:p>
          <a:p>
            <a:pPr marL="342900" indent="-342900">
              <a:buFont typeface="+mj-lt"/>
              <a:buAutoNum type="arabicPeriod"/>
            </a:pPr>
            <a:endParaRPr lang="es-MX" sz="1800" dirty="0">
              <a:solidFill>
                <a:srgbClr val="333333"/>
              </a:solidFill>
              <a:latin typeface="Arial" panose="020B0604020202020204" pitchFamily="34" charset="0"/>
            </a:endParaRPr>
          </a:p>
          <a:p>
            <a:pPr marL="342900" indent="-342900">
              <a:buFont typeface="+mj-lt"/>
              <a:buAutoNum type="arabicPeriod"/>
            </a:pPr>
            <a:r>
              <a:rPr lang="es-MX" sz="1800" b="1" dirty="0">
                <a:solidFill>
                  <a:srgbClr val="333333"/>
                </a:solidFill>
                <a:latin typeface="Arial" panose="020B0604020202020204" pitchFamily="34" charset="0"/>
              </a:rPr>
              <a:t>Controlar el flujo del tráfico</a:t>
            </a:r>
            <a:r>
              <a:rPr lang="es-MX" sz="1800" dirty="0">
                <a:solidFill>
                  <a:srgbClr val="333333"/>
                </a:solidFill>
                <a:latin typeface="Arial" panose="020B0604020202020204" pitchFamily="34" charset="0"/>
              </a:rPr>
              <a:t>. Las ACL pueden restringir el envío de las actualizaciones de enrutamiento. </a:t>
            </a:r>
          </a:p>
          <a:p>
            <a:pPr marL="342900" indent="-342900">
              <a:buFont typeface="+mj-lt"/>
              <a:buAutoNum type="arabicPeriod"/>
            </a:pPr>
            <a:endParaRPr lang="es-MX" sz="1800" dirty="0">
              <a:solidFill>
                <a:srgbClr val="333333"/>
              </a:solidFill>
              <a:latin typeface="Arial" panose="020B0604020202020204" pitchFamily="34" charset="0"/>
            </a:endParaRPr>
          </a:p>
          <a:p>
            <a:pPr marL="342900" indent="-342900">
              <a:buFont typeface="+mj-lt"/>
              <a:buAutoNum type="arabicPeriod"/>
            </a:pPr>
            <a:r>
              <a:rPr lang="es-MX" sz="1800" b="1" dirty="0">
                <a:solidFill>
                  <a:srgbClr val="333333"/>
                </a:solidFill>
                <a:latin typeface="Arial" panose="020B0604020202020204" pitchFamily="34" charset="0"/>
              </a:rPr>
              <a:t>Proporcionar  seguridad para el acceso a la red</a:t>
            </a:r>
            <a:r>
              <a:rPr lang="es-MX" sz="1800" dirty="0">
                <a:solidFill>
                  <a:srgbClr val="333333"/>
                </a:solidFill>
                <a:latin typeface="Arial" panose="020B0604020202020204" pitchFamily="34" charset="0"/>
              </a:rPr>
              <a:t>. </a:t>
            </a:r>
          </a:p>
          <a:p>
            <a:pPr marL="342900" indent="-342900">
              <a:buFont typeface="+mj-lt"/>
              <a:buAutoNum type="arabicPeriod"/>
            </a:pPr>
            <a:endParaRPr lang="es-MX" sz="1800" dirty="0">
              <a:solidFill>
                <a:srgbClr val="333333"/>
              </a:solidFill>
              <a:latin typeface="Arial" panose="020B0604020202020204" pitchFamily="34" charset="0"/>
            </a:endParaRPr>
          </a:p>
          <a:p>
            <a:pPr marL="342900" indent="-342900">
              <a:buFont typeface="+mj-lt"/>
              <a:buAutoNum type="arabicPeriod"/>
            </a:pPr>
            <a:r>
              <a:rPr lang="es-MX" sz="1800" b="1" dirty="0">
                <a:solidFill>
                  <a:srgbClr val="333333"/>
                </a:solidFill>
                <a:latin typeface="Arial" panose="020B0604020202020204" pitchFamily="34" charset="0"/>
              </a:rPr>
              <a:t>Establecer qué tipo de tráfico se envía o se bloquea </a:t>
            </a:r>
            <a:r>
              <a:rPr lang="es-MX" sz="1800" dirty="0">
                <a:solidFill>
                  <a:srgbClr val="333333"/>
                </a:solidFill>
                <a:latin typeface="Arial" panose="020B0604020202020204" pitchFamily="34" charset="0"/>
              </a:rPr>
              <a:t>en las interfaces del </a:t>
            </a:r>
            <a:r>
              <a:rPr lang="es-MX" sz="1800" dirty="0" err="1">
                <a:solidFill>
                  <a:srgbClr val="333333"/>
                </a:solidFill>
                <a:latin typeface="Arial" panose="020B0604020202020204" pitchFamily="34" charset="0"/>
              </a:rPr>
              <a:t>router</a:t>
            </a:r>
            <a:r>
              <a:rPr lang="es-MX" sz="1800" dirty="0">
                <a:solidFill>
                  <a:srgbClr val="333333"/>
                </a:solidFill>
                <a:latin typeface="Arial" panose="020B0604020202020204" pitchFamily="34" charset="0"/>
              </a:rPr>
              <a:t>. Por ejemplo, permitir que se envíe el tráfico relativo al correo electrónico, y se bloquea el tráfico de ftp.</a:t>
            </a:r>
          </a:p>
          <a:p>
            <a:pPr marL="342900" indent="-342900">
              <a:buFont typeface="+mj-lt"/>
              <a:buAutoNum type="arabicPeriod"/>
            </a:pPr>
            <a:endParaRPr lang="es-MX" sz="1800" dirty="0">
              <a:solidFill>
                <a:srgbClr val="333333"/>
              </a:solidFill>
              <a:latin typeface="Arial" panose="020B0604020202020204" pitchFamily="34" charset="0"/>
            </a:endParaRPr>
          </a:p>
          <a:p>
            <a:pPr marL="342900" indent="-342900">
              <a:buFont typeface="+mj-lt"/>
              <a:buAutoNum type="arabicPeriod"/>
            </a:pPr>
            <a:r>
              <a:rPr lang="es-MX" sz="1800" b="1" dirty="0">
                <a:solidFill>
                  <a:srgbClr val="333333"/>
                </a:solidFill>
                <a:latin typeface="Arial" panose="020B0604020202020204" pitchFamily="34" charset="0"/>
              </a:rPr>
              <a:t>Otorgar o denegar permiso</a:t>
            </a:r>
            <a:r>
              <a:rPr lang="es-MX" sz="1800" dirty="0">
                <a:solidFill>
                  <a:srgbClr val="333333"/>
                </a:solidFill>
                <a:latin typeface="Arial" panose="020B0604020202020204" pitchFamily="34" charset="0"/>
              </a:rPr>
              <a:t> a los usuarios para acceder a ciertos tipos de archivos, tales como FTP o HTTP.</a:t>
            </a:r>
          </a:p>
        </p:txBody>
      </p:sp>
      <p:sp>
        <p:nvSpPr>
          <p:cNvPr id="2" name="Marcador de número de diapositiva 1">
            <a:extLst>
              <a:ext uri="{FF2B5EF4-FFF2-40B4-BE49-F238E27FC236}">
                <a16:creationId xmlns:a16="http://schemas.microsoft.com/office/drawing/2014/main" id="{CF70EE16-6B6E-4324-B14C-4B0C596195B2}"/>
              </a:ext>
            </a:extLst>
          </p:cNvPr>
          <p:cNvSpPr>
            <a:spLocks noGrp="1"/>
          </p:cNvSpPr>
          <p:nvPr>
            <p:ph type="sldNum" sz="quarter" idx="12"/>
          </p:nvPr>
        </p:nvSpPr>
        <p:spPr/>
        <p:txBody>
          <a:bodyPr/>
          <a:lstStyle/>
          <a:p>
            <a:fld id="{F44D3E0F-D1D4-4C69-BA54-437851382511}" type="slidenum">
              <a:rPr lang="es-MX" smtClean="0"/>
              <a:t>5</a:t>
            </a:fld>
            <a:endParaRPr lang="es-MX"/>
          </a:p>
        </p:txBody>
      </p:sp>
    </p:spTree>
    <p:extLst>
      <p:ext uri="{BB962C8B-B14F-4D97-AF65-F5344CB8AC3E}">
        <p14:creationId xmlns:p14="http://schemas.microsoft.com/office/powerpoint/2010/main" val="170603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5188FBA-DBD1-448E-8EEB-39D289B79781}"/>
              </a:ext>
            </a:extLst>
          </p:cNvPr>
          <p:cNvSpPr>
            <a:spLocks noGrp="1"/>
          </p:cNvSpPr>
          <p:nvPr>
            <p:ph type="title"/>
          </p:nvPr>
        </p:nvSpPr>
        <p:spPr/>
        <p:txBody>
          <a:bodyPr/>
          <a:lstStyle/>
          <a:p>
            <a:r>
              <a:rPr lang="es-ES" b="1" dirty="0"/>
              <a:t>Operación de las </a:t>
            </a:r>
            <a:r>
              <a:rPr lang="es-ES" b="1" dirty="0" err="1"/>
              <a:t>ACLs</a:t>
            </a:r>
            <a:r>
              <a:rPr lang="es-ES" b="1" dirty="0"/>
              <a:t>.</a:t>
            </a:r>
            <a:br>
              <a:rPr lang="es-ES" b="1" dirty="0"/>
            </a:br>
            <a:endParaRPr lang="es-MX" dirty="0"/>
          </a:p>
        </p:txBody>
      </p:sp>
      <p:sp>
        <p:nvSpPr>
          <p:cNvPr id="5124" name="Rectangle 3">
            <a:extLst>
              <a:ext uri="{FF2B5EF4-FFF2-40B4-BE49-F238E27FC236}">
                <a16:creationId xmlns:a16="http://schemas.microsoft.com/office/drawing/2014/main" id="{5DEF4E6A-0EBE-4451-9503-BDD87D4E5C1D}"/>
              </a:ext>
            </a:extLst>
          </p:cNvPr>
          <p:cNvSpPr>
            <a:spLocks noGrp="1" noChangeArrowheads="1"/>
          </p:cNvSpPr>
          <p:nvPr>
            <p:ph type="body" idx="1"/>
          </p:nvPr>
        </p:nvSpPr>
        <p:spPr/>
        <p:txBody>
          <a:bodyPr>
            <a:normAutofit/>
          </a:bodyPr>
          <a:lstStyle/>
          <a:p>
            <a:pPr>
              <a:lnSpc>
                <a:spcPct val="110000"/>
              </a:lnSpc>
              <a:spcBef>
                <a:spcPts val="600"/>
              </a:spcBef>
              <a:spcAft>
                <a:spcPts val="600"/>
              </a:spcAft>
              <a:buNone/>
              <a:defRPr/>
            </a:pPr>
            <a:endParaRPr lang="es-ES" dirty="0">
              <a:solidFill>
                <a:schemeClr val="tx1"/>
              </a:solidFill>
            </a:endParaRPr>
          </a:p>
        </p:txBody>
      </p:sp>
      <p:sp>
        <p:nvSpPr>
          <p:cNvPr id="2" name="Marcador de número de diapositiva 1">
            <a:extLst>
              <a:ext uri="{FF2B5EF4-FFF2-40B4-BE49-F238E27FC236}">
                <a16:creationId xmlns:a16="http://schemas.microsoft.com/office/drawing/2014/main" id="{9CEABAF4-655A-4E96-B1B0-7B5BAFDACD3E}"/>
              </a:ext>
            </a:extLst>
          </p:cNvPr>
          <p:cNvSpPr>
            <a:spLocks noGrp="1"/>
          </p:cNvSpPr>
          <p:nvPr>
            <p:ph type="sldNum" sz="quarter" idx="12"/>
          </p:nvPr>
        </p:nvSpPr>
        <p:spPr/>
        <p:txBody>
          <a:bodyPr/>
          <a:lstStyle/>
          <a:p>
            <a:fld id="{F44D3E0F-D1D4-4C69-BA54-437851382511}" type="slidenum">
              <a:rPr lang="es-MX" smtClean="0"/>
              <a:t>6</a:t>
            </a:fld>
            <a:endParaRPr lang="es-MX"/>
          </a:p>
        </p:txBody>
      </p:sp>
    </p:spTree>
    <p:extLst>
      <p:ext uri="{BB962C8B-B14F-4D97-AF65-F5344CB8AC3E}">
        <p14:creationId xmlns:p14="http://schemas.microsoft.com/office/powerpoint/2010/main" val="228113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a:extLst>
              <a:ext uri="{FF2B5EF4-FFF2-40B4-BE49-F238E27FC236}">
                <a16:creationId xmlns:a16="http://schemas.microsoft.com/office/drawing/2014/main" id="{5621641A-6CFA-4443-B981-B490FBA416C0}"/>
              </a:ext>
            </a:extLst>
          </p:cNvPr>
          <p:cNvSpPr>
            <a:spLocks noGrp="1"/>
          </p:cNvSpPr>
          <p:nvPr>
            <p:ph type="title"/>
          </p:nvPr>
        </p:nvSpPr>
        <p:spPr/>
        <p:txBody>
          <a:bodyPr/>
          <a:lstStyle/>
          <a:p>
            <a:r>
              <a:rPr lang="es-MX" altLang="es-MX" dirty="0"/>
              <a:t>Operación de las </a:t>
            </a:r>
            <a:r>
              <a:rPr lang="es-MX" altLang="es-MX" dirty="0" err="1"/>
              <a:t>ACLs</a:t>
            </a:r>
            <a:endParaRPr lang="es-MX" altLang="es-MX" dirty="0"/>
          </a:p>
        </p:txBody>
      </p:sp>
      <p:sp>
        <p:nvSpPr>
          <p:cNvPr id="3" name="2 Marcador de contenido">
            <a:extLst>
              <a:ext uri="{FF2B5EF4-FFF2-40B4-BE49-F238E27FC236}">
                <a16:creationId xmlns:a16="http://schemas.microsoft.com/office/drawing/2014/main" id="{A30658D0-604F-4E58-8299-C2F673B48581}"/>
              </a:ext>
            </a:extLst>
          </p:cNvPr>
          <p:cNvSpPr>
            <a:spLocks noGrp="1"/>
          </p:cNvSpPr>
          <p:nvPr>
            <p:ph idx="1"/>
          </p:nvPr>
        </p:nvSpPr>
        <p:spPr/>
        <p:txBody>
          <a:bodyPr>
            <a:normAutofit/>
          </a:bodyPr>
          <a:lstStyle/>
          <a:p>
            <a:pPr marL="0" indent="0">
              <a:lnSpc>
                <a:spcPct val="100000"/>
              </a:lnSpc>
              <a:spcBef>
                <a:spcPts val="1200"/>
              </a:spcBef>
              <a:spcAft>
                <a:spcPts val="1200"/>
              </a:spcAft>
              <a:buNone/>
              <a:defRPr/>
            </a:pPr>
            <a:r>
              <a:rPr lang="es-MX" dirty="0"/>
              <a:t>Una ACL es un grupo de sentencias que deciden si se </a:t>
            </a:r>
            <a:r>
              <a:rPr lang="es-MX" dirty="0">
                <a:solidFill>
                  <a:srgbClr val="0070C0"/>
                </a:solidFill>
              </a:rPr>
              <a:t>aceptan </a:t>
            </a:r>
            <a:r>
              <a:rPr lang="es-MX" dirty="0"/>
              <a:t>(</a:t>
            </a:r>
            <a:r>
              <a:rPr lang="es-MX" i="1" dirty="0" err="1"/>
              <a:t>permit</a:t>
            </a:r>
            <a:r>
              <a:rPr lang="es-MX" dirty="0"/>
              <a:t>) o </a:t>
            </a:r>
            <a:r>
              <a:rPr lang="es-MX" dirty="0">
                <a:solidFill>
                  <a:srgbClr val="0070C0"/>
                </a:solidFill>
              </a:rPr>
              <a:t>rechazan </a:t>
            </a:r>
            <a:r>
              <a:rPr lang="es-MX" dirty="0"/>
              <a:t>(</a:t>
            </a:r>
            <a:r>
              <a:rPr lang="es-MX" i="1" dirty="0" err="1"/>
              <a:t>deny</a:t>
            </a:r>
            <a:r>
              <a:rPr lang="es-MX" dirty="0"/>
              <a:t>) paquetes entrantes o salientes en interfaces.</a:t>
            </a:r>
          </a:p>
          <a:p>
            <a:pPr marL="631825" indent="-360363">
              <a:lnSpc>
                <a:spcPct val="100000"/>
              </a:lnSpc>
              <a:spcBef>
                <a:spcPts val="1200"/>
              </a:spcBef>
              <a:spcAft>
                <a:spcPts val="1200"/>
              </a:spcAft>
              <a:buFont typeface="Wingdings" pitchFamily="2" charset="2"/>
              <a:buChar char="§"/>
              <a:defRPr/>
            </a:pPr>
            <a:r>
              <a:rPr lang="es-MX" dirty="0"/>
              <a:t>Las sentencias de una ACL operan en un orden lógico secuencial.</a:t>
            </a:r>
          </a:p>
          <a:p>
            <a:pPr marL="631825" indent="-360363">
              <a:lnSpc>
                <a:spcPct val="100000"/>
              </a:lnSpc>
              <a:spcBef>
                <a:spcPts val="1200"/>
              </a:spcBef>
              <a:spcAft>
                <a:spcPts val="1200"/>
              </a:spcAft>
              <a:buNone/>
              <a:defRPr/>
            </a:pPr>
            <a:endParaRPr lang="es-MX" dirty="0"/>
          </a:p>
        </p:txBody>
      </p:sp>
      <p:sp>
        <p:nvSpPr>
          <p:cNvPr id="2" name="Marcador de número de diapositiva 1">
            <a:extLst>
              <a:ext uri="{FF2B5EF4-FFF2-40B4-BE49-F238E27FC236}">
                <a16:creationId xmlns:a16="http://schemas.microsoft.com/office/drawing/2014/main" id="{2C717458-5CFC-4D45-AEBA-2AFE8B711AD7}"/>
              </a:ext>
            </a:extLst>
          </p:cNvPr>
          <p:cNvSpPr>
            <a:spLocks noGrp="1"/>
          </p:cNvSpPr>
          <p:nvPr>
            <p:ph type="sldNum" sz="quarter" idx="12"/>
          </p:nvPr>
        </p:nvSpPr>
        <p:spPr/>
        <p:txBody>
          <a:bodyPr/>
          <a:lstStyle/>
          <a:p>
            <a:fld id="{F44D3E0F-D1D4-4C69-BA54-437851382511}" type="slidenum">
              <a:rPr lang="es-MX" smtClean="0"/>
              <a:t>7</a:t>
            </a:fld>
            <a:endParaRPr lang="es-MX"/>
          </a:p>
        </p:txBody>
      </p:sp>
    </p:spTree>
    <p:extLst>
      <p:ext uri="{BB962C8B-B14F-4D97-AF65-F5344CB8AC3E}">
        <p14:creationId xmlns:p14="http://schemas.microsoft.com/office/powerpoint/2010/main" val="33579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a:extLst>
              <a:ext uri="{FF2B5EF4-FFF2-40B4-BE49-F238E27FC236}">
                <a16:creationId xmlns:a16="http://schemas.microsoft.com/office/drawing/2014/main" id="{F5731746-2036-48DC-9B30-238F458B0CC1}"/>
              </a:ext>
            </a:extLst>
          </p:cNvPr>
          <p:cNvSpPr>
            <a:spLocks noGrp="1"/>
          </p:cNvSpPr>
          <p:nvPr>
            <p:ph type="title"/>
          </p:nvPr>
        </p:nvSpPr>
        <p:spPr/>
        <p:txBody>
          <a:bodyPr/>
          <a:lstStyle/>
          <a:p>
            <a:r>
              <a:rPr lang="es-MX" altLang="es-MX"/>
              <a:t>Operación de las ACLs</a:t>
            </a:r>
          </a:p>
        </p:txBody>
      </p:sp>
      <p:sp>
        <p:nvSpPr>
          <p:cNvPr id="10243" name="2 Marcador de contenido">
            <a:extLst>
              <a:ext uri="{FF2B5EF4-FFF2-40B4-BE49-F238E27FC236}">
                <a16:creationId xmlns:a16="http://schemas.microsoft.com/office/drawing/2014/main" id="{10B23B7A-FFB3-46BA-A4C7-C6794C15550B}"/>
              </a:ext>
            </a:extLst>
          </p:cNvPr>
          <p:cNvSpPr>
            <a:spLocks noGrp="1"/>
          </p:cNvSpPr>
          <p:nvPr>
            <p:ph idx="1"/>
          </p:nvPr>
        </p:nvSpPr>
        <p:spPr/>
        <p:txBody>
          <a:bodyPr>
            <a:normAutofit/>
          </a:bodyPr>
          <a:lstStyle/>
          <a:p>
            <a:pPr marL="631825" indent="-360363">
              <a:lnSpc>
                <a:spcPct val="100000"/>
              </a:lnSpc>
              <a:spcBef>
                <a:spcPts val="1200"/>
              </a:spcBef>
              <a:spcAft>
                <a:spcPts val="600"/>
              </a:spcAft>
              <a:buFont typeface="Wingdings" panose="05000000000000000000" pitchFamily="2" charset="2"/>
              <a:buChar char="§"/>
            </a:pPr>
            <a:r>
              <a:rPr lang="es-MX" altLang="es-MX" sz="2400" dirty="0"/>
              <a:t>Los paquetes se evalúan desde la primera sentencia, hasta la última; una a la vez.</a:t>
            </a:r>
          </a:p>
          <a:p>
            <a:pPr marL="631825" indent="-360363">
              <a:lnSpc>
                <a:spcPct val="100000"/>
              </a:lnSpc>
              <a:spcBef>
                <a:spcPts val="1200"/>
              </a:spcBef>
              <a:spcAft>
                <a:spcPts val="600"/>
              </a:spcAft>
              <a:buFont typeface="Wingdings" panose="05000000000000000000" pitchFamily="2" charset="2"/>
              <a:buChar char="§"/>
            </a:pPr>
            <a:r>
              <a:rPr lang="es-MX" altLang="es-MX" sz="2400" dirty="0"/>
              <a:t>Si la información en el paquete y la condición de una sentencia en una ACL coinciden, el resto de las sentencias no son verificadas, y el paquete es permitido o rechazado según lo determine la sentencia.</a:t>
            </a:r>
          </a:p>
          <a:p>
            <a:pPr marL="631825" indent="-360363">
              <a:lnSpc>
                <a:spcPct val="100000"/>
              </a:lnSpc>
              <a:spcBef>
                <a:spcPts val="1200"/>
              </a:spcBef>
              <a:spcAft>
                <a:spcPts val="600"/>
              </a:spcAft>
              <a:buFont typeface="Wingdings" panose="05000000000000000000" pitchFamily="2" charset="2"/>
              <a:buChar char="§"/>
            </a:pPr>
            <a:r>
              <a:rPr lang="es-MX" altLang="es-MX" sz="2400" dirty="0"/>
              <a:t>Si la sentencia y la información en el paquete no coinciden, el paquete se prueba con la siguiente sentencia. Este proceso de comparación continúa hasta que se alcance el final de la lista.</a:t>
            </a:r>
          </a:p>
          <a:p>
            <a:pPr marL="631825" indent="-360363">
              <a:lnSpc>
                <a:spcPct val="100000"/>
              </a:lnSpc>
              <a:spcBef>
                <a:spcPts val="600"/>
              </a:spcBef>
              <a:spcAft>
                <a:spcPts val="600"/>
              </a:spcAft>
              <a:buNone/>
            </a:pPr>
            <a:endParaRPr lang="es-MX" altLang="es-MX" sz="2400" dirty="0"/>
          </a:p>
        </p:txBody>
      </p:sp>
      <p:sp>
        <p:nvSpPr>
          <p:cNvPr id="2" name="Marcador de número de diapositiva 1">
            <a:extLst>
              <a:ext uri="{FF2B5EF4-FFF2-40B4-BE49-F238E27FC236}">
                <a16:creationId xmlns:a16="http://schemas.microsoft.com/office/drawing/2014/main" id="{777E6D09-A747-4A49-B199-904F37426699}"/>
              </a:ext>
            </a:extLst>
          </p:cNvPr>
          <p:cNvSpPr>
            <a:spLocks noGrp="1"/>
          </p:cNvSpPr>
          <p:nvPr>
            <p:ph type="sldNum" sz="quarter" idx="12"/>
          </p:nvPr>
        </p:nvSpPr>
        <p:spPr/>
        <p:txBody>
          <a:bodyPr/>
          <a:lstStyle/>
          <a:p>
            <a:fld id="{F44D3E0F-D1D4-4C69-BA54-437851382511}" type="slidenum">
              <a:rPr lang="es-MX" smtClean="0"/>
              <a:t>8</a:t>
            </a:fld>
            <a:endParaRPr lang="es-MX"/>
          </a:p>
        </p:txBody>
      </p:sp>
    </p:spTree>
    <p:extLst>
      <p:ext uri="{BB962C8B-B14F-4D97-AF65-F5344CB8AC3E}">
        <p14:creationId xmlns:p14="http://schemas.microsoft.com/office/powerpoint/2010/main" val="141409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82582405-003F-4C81-A2DF-F3A77DA288C2}"/>
              </a:ext>
            </a:extLst>
          </p:cNvPr>
          <p:cNvSpPr>
            <a:spLocks noGrp="1"/>
          </p:cNvSpPr>
          <p:nvPr>
            <p:ph type="title"/>
          </p:nvPr>
        </p:nvSpPr>
        <p:spPr/>
        <p:txBody>
          <a:bodyPr/>
          <a:lstStyle/>
          <a:p>
            <a:r>
              <a:rPr lang="es-MX" altLang="es-MX"/>
              <a:t>Operación de las ACLs</a:t>
            </a:r>
          </a:p>
        </p:txBody>
      </p:sp>
      <p:sp>
        <p:nvSpPr>
          <p:cNvPr id="11267" name="2 Marcador de contenido">
            <a:extLst>
              <a:ext uri="{FF2B5EF4-FFF2-40B4-BE49-F238E27FC236}">
                <a16:creationId xmlns:a16="http://schemas.microsoft.com/office/drawing/2014/main" id="{02D62D2A-3738-4A63-8CCB-DCC5BC3CB4A6}"/>
              </a:ext>
            </a:extLst>
          </p:cNvPr>
          <p:cNvSpPr>
            <a:spLocks noGrp="1"/>
          </p:cNvSpPr>
          <p:nvPr>
            <p:ph idx="1"/>
          </p:nvPr>
        </p:nvSpPr>
        <p:spPr/>
        <p:txBody>
          <a:bodyPr>
            <a:normAutofit/>
          </a:bodyPr>
          <a:lstStyle/>
          <a:p>
            <a:pPr>
              <a:lnSpc>
                <a:spcPct val="100000"/>
              </a:lnSpc>
              <a:spcBef>
                <a:spcPts val="1200"/>
              </a:spcBef>
              <a:spcAft>
                <a:spcPts val="600"/>
              </a:spcAft>
            </a:pPr>
            <a:r>
              <a:rPr lang="es-MX" altLang="es-MX" dirty="0"/>
              <a:t>Todos los paquetes que no resultaron con prueba verdadera con todas las sentencias están cubiertos por una sentencia implícita final.</a:t>
            </a:r>
          </a:p>
          <a:p>
            <a:pPr>
              <a:lnSpc>
                <a:spcPct val="100000"/>
              </a:lnSpc>
              <a:spcBef>
                <a:spcPts val="1200"/>
              </a:spcBef>
              <a:spcAft>
                <a:spcPts val="600"/>
              </a:spcAft>
            </a:pPr>
            <a:r>
              <a:rPr lang="es-MX" altLang="es-MX" dirty="0"/>
              <a:t>Esta sentencia es comúnmente referida como la “</a:t>
            </a:r>
            <a:r>
              <a:rPr lang="es-MX" altLang="es-MX" dirty="0">
                <a:solidFill>
                  <a:srgbClr val="FF0000"/>
                </a:solidFill>
              </a:rPr>
              <a:t>sentencia implícita para denegar cualquiera</a:t>
            </a:r>
            <a:r>
              <a:rPr lang="es-MX" altLang="es-MX" dirty="0"/>
              <a:t>” (</a:t>
            </a:r>
            <a:r>
              <a:rPr lang="es-MX" altLang="es-MX" i="1" dirty="0" err="1"/>
              <a:t>deny</a:t>
            </a:r>
            <a:r>
              <a:rPr lang="es-MX" altLang="es-MX" i="1" dirty="0"/>
              <a:t> </a:t>
            </a:r>
            <a:r>
              <a:rPr lang="es-MX" altLang="es-MX" i="1" dirty="0" err="1"/>
              <a:t>any</a:t>
            </a:r>
            <a:r>
              <a:rPr lang="es-MX" altLang="es-MX" dirty="0"/>
              <a:t>). El </a:t>
            </a:r>
            <a:r>
              <a:rPr lang="es-MX" altLang="es-MX" i="1" dirty="0" err="1"/>
              <a:t>router</a:t>
            </a:r>
            <a:r>
              <a:rPr lang="es-MX" altLang="es-MX" i="1" dirty="0"/>
              <a:t> </a:t>
            </a:r>
            <a:r>
              <a:rPr lang="es-MX" altLang="es-MX" dirty="0"/>
              <a:t>descarta los paquetes que no hayan coincidido con alguna sentencia.</a:t>
            </a:r>
          </a:p>
          <a:p>
            <a:pPr>
              <a:lnSpc>
                <a:spcPct val="100000"/>
              </a:lnSpc>
              <a:spcBef>
                <a:spcPts val="1200"/>
              </a:spcBef>
              <a:spcAft>
                <a:spcPts val="600"/>
              </a:spcAft>
            </a:pPr>
            <a:r>
              <a:rPr lang="es-MX" altLang="es-MX" dirty="0"/>
              <a:t>Debido a esta sentencia implícita, una ACL debe contener al menos una sentencia permisiva, de otra forma, la ACL bloqueará todo el tráfico.</a:t>
            </a:r>
          </a:p>
        </p:txBody>
      </p:sp>
      <p:sp>
        <p:nvSpPr>
          <p:cNvPr id="2" name="Marcador de número de diapositiva 1">
            <a:extLst>
              <a:ext uri="{FF2B5EF4-FFF2-40B4-BE49-F238E27FC236}">
                <a16:creationId xmlns:a16="http://schemas.microsoft.com/office/drawing/2014/main" id="{B929375C-85B1-4840-B760-5870EF7D090C}"/>
              </a:ext>
            </a:extLst>
          </p:cNvPr>
          <p:cNvSpPr>
            <a:spLocks noGrp="1"/>
          </p:cNvSpPr>
          <p:nvPr>
            <p:ph type="sldNum" sz="quarter" idx="12"/>
          </p:nvPr>
        </p:nvSpPr>
        <p:spPr/>
        <p:txBody>
          <a:bodyPr/>
          <a:lstStyle/>
          <a:p>
            <a:fld id="{F44D3E0F-D1D4-4C69-BA54-437851382511}" type="slidenum">
              <a:rPr lang="es-MX" smtClean="0"/>
              <a:t>9</a:t>
            </a:fld>
            <a:endParaRPr lang="es-MX"/>
          </a:p>
        </p:txBody>
      </p:sp>
    </p:spTree>
    <p:extLst>
      <p:ext uri="{BB962C8B-B14F-4D97-AF65-F5344CB8AC3E}">
        <p14:creationId xmlns:p14="http://schemas.microsoft.com/office/powerpoint/2010/main" val="41982636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3093</Words>
  <Application>Microsoft Office PowerPoint</Application>
  <PresentationFormat>Panorámica</PresentationFormat>
  <Paragraphs>334</Paragraphs>
  <Slides>41</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41</vt:i4>
      </vt:variant>
    </vt:vector>
  </HeadingPairs>
  <TitlesOfParts>
    <vt:vector size="50" baseType="lpstr">
      <vt:lpstr>Arial</vt:lpstr>
      <vt:lpstr>Arial Unicode MS</vt:lpstr>
      <vt:lpstr>Book Antiqua</vt:lpstr>
      <vt:lpstr>Calibri</vt:lpstr>
      <vt:lpstr>Calibri Light</vt:lpstr>
      <vt:lpstr>Courier New</vt:lpstr>
      <vt:lpstr>Franklin Gothic Book</vt:lpstr>
      <vt:lpstr>Wingdings</vt:lpstr>
      <vt:lpstr>Tema de Office</vt:lpstr>
      <vt:lpstr>Seguridad y filtrado de paquetes con ACLs</vt:lpstr>
      <vt:lpstr>Concepto de lista de acceso </vt:lpstr>
      <vt:lpstr>Concepto de lista de control de acceso (ACL)</vt:lpstr>
      <vt:lpstr>Concepto de lista de control de acceso (ACL)</vt:lpstr>
      <vt:lpstr>Usos de las listas de control de acceso</vt:lpstr>
      <vt:lpstr>Operación de las ACLs. </vt:lpstr>
      <vt:lpstr>Operación de las ACLs</vt:lpstr>
      <vt:lpstr>Operación de las ACLs</vt:lpstr>
      <vt:lpstr>Operación de las ACLs</vt:lpstr>
      <vt:lpstr>Operación de las ACLs</vt:lpstr>
      <vt:lpstr>Aplicación de ACLs en protocolos enrutados. </vt:lpstr>
      <vt:lpstr>Aplicación de ACLs en protocolos enrutados</vt:lpstr>
      <vt:lpstr>ACL por protocolo, por dirección y por interfaz. </vt:lpstr>
      <vt:lpstr>Identificación de ACLs</vt:lpstr>
      <vt:lpstr>Números de ACLs por Protocolo</vt:lpstr>
      <vt:lpstr>Aplicación de ACLs en protocolos enrutados</vt:lpstr>
      <vt:lpstr>Verificación de paquetes con ACLs. </vt:lpstr>
      <vt:lpstr>Verificación de paquetes con ACLs</vt:lpstr>
      <vt:lpstr>Verificación de paquetes con ACLs</vt:lpstr>
      <vt:lpstr>Verificación de paquetes con ACLs</vt:lpstr>
      <vt:lpstr>Pauta de configuración de ACLs</vt:lpstr>
      <vt:lpstr>Verificación de Paquetes con ACLs</vt:lpstr>
      <vt:lpstr>Aplicación de las ACLs a las interfaces. Sentencias {in | out}. </vt:lpstr>
      <vt:lpstr>Aplicación de las ACLs a las interfaces. Sentencias {in | out}</vt:lpstr>
      <vt:lpstr>Aplicación de las ACLs a las Interfaces. Sentencias {in | out}</vt:lpstr>
      <vt:lpstr>Aplicación de las ACLs a las Interfaces. Sentencias {in | out}</vt:lpstr>
      <vt:lpstr>Aplicación de las ACLs a las Interfaces. Sentencias {in | out}</vt:lpstr>
      <vt:lpstr>Bits de máscara wildcard</vt:lpstr>
      <vt:lpstr>Bits de máscara wildcard</vt:lpstr>
      <vt:lpstr>Bits de Máscara Wildcard</vt:lpstr>
      <vt:lpstr>Bits de Máscara Wildcard, verificación de los bits de dirección correspondientes</vt:lpstr>
      <vt:lpstr>Bits de máscara wildcard</vt:lpstr>
      <vt:lpstr>Bits de máscara wildcard</vt:lpstr>
      <vt:lpstr>Bits de máscara wildcard</vt:lpstr>
      <vt:lpstr>Bits de Máscara Wildcard</vt:lpstr>
      <vt:lpstr>Bits de máscara wildcard</vt:lpstr>
      <vt:lpstr>Bits de máscara wildcard</vt:lpstr>
      <vt:lpstr>Bits de máscara wildcard</vt:lpstr>
      <vt:lpstr>Bits de máscara wildcard</vt:lpstr>
      <vt:lpstr>Bits de máscara wildcard</vt:lpstr>
      <vt:lpstr>Bits de máscara wildcard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6: Seguridad y Filtrado de Paquetes con ACLs</dc:title>
  <dc:creator>Ricardo Mtz</dc:creator>
  <cp:lastModifiedBy>Ricardo Mtz</cp:lastModifiedBy>
  <cp:revision>4</cp:revision>
  <dcterms:created xsi:type="dcterms:W3CDTF">2017-10-30T22:09:06Z</dcterms:created>
  <dcterms:modified xsi:type="dcterms:W3CDTF">2022-08-17T16:13:00Z</dcterms:modified>
</cp:coreProperties>
</file>