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0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4" r:id="rId42"/>
    <p:sldId id="296" r:id="rId43"/>
    <p:sldId id="297" r:id="rId44"/>
    <p:sldId id="305" r:id="rId45"/>
    <p:sldId id="298" r:id="rId46"/>
    <p:sldId id="299" r:id="rId47"/>
    <p:sldId id="306" r:id="rId48"/>
    <p:sldId id="300" r:id="rId49"/>
    <p:sldId id="301" r:id="rId50"/>
    <p:sldId id="307" r:id="rId51"/>
    <p:sldId id="302" r:id="rId5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8D876BBA-191E-47B9-914C-5C42FB790B7F}"/>
    <pc:docChg chg="custSel modSld">
      <pc:chgData name="Ricardo Mtz" userId="28b94b4c2cc33072" providerId="LiveId" clId="{8D876BBA-191E-47B9-914C-5C42FB790B7F}" dt="2019-09-23T12:55:34.462" v="4" actId="1076"/>
      <pc:docMkLst>
        <pc:docMk/>
      </pc:docMkLst>
      <pc:sldChg chg="modSp">
        <pc:chgData name="Ricardo Mtz" userId="28b94b4c2cc33072" providerId="LiveId" clId="{8D876BBA-191E-47B9-914C-5C42FB790B7F}" dt="2019-09-23T12:55:34.462" v="4" actId="1076"/>
        <pc:sldMkLst>
          <pc:docMk/>
          <pc:sldMk cId="1104428607" sldId="270"/>
        </pc:sldMkLst>
        <pc:spChg chg="mod">
          <ac:chgData name="Ricardo Mtz" userId="28b94b4c2cc33072" providerId="LiveId" clId="{8D876BBA-191E-47B9-914C-5C42FB790B7F}" dt="2019-09-23T12:55:34.462" v="4" actId="1076"/>
          <ac:spMkLst>
            <pc:docMk/>
            <pc:sldMk cId="1104428607" sldId="270"/>
            <ac:spMk id="3" creationId="{4A52CFD5-279F-43EE-8300-49BA944DCA0C}"/>
          </ac:spMkLst>
        </pc:spChg>
      </pc:sldChg>
      <pc:sldChg chg="modSp">
        <pc:chgData name="Ricardo Mtz" userId="28b94b4c2cc33072" providerId="LiveId" clId="{8D876BBA-191E-47B9-914C-5C42FB790B7F}" dt="2019-09-23T11:56:31.655" v="0" actId="33524"/>
        <pc:sldMkLst>
          <pc:docMk/>
          <pc:sldMk cId="366521755" sldId="288"/>
        </pc:sldMkLst>
        <pc:spChg chg="mod">
          <ac:chgData name="Ricardo Mtz" userId="28b94b4c2cc33072" providerId="LiveId" clId="{8D876BBA-191E-47B9-914C-5C42FB790B7F}" dt="2019-09-23T11:56:31.655" v="0" actId="33524"/>
          <ac:spMkLst>
            <pc:docMk/>
            <pc:sldMk cId="366521755" sldId="288"/>
            <ac:spMk id="34819" creationId="{040DCA8D-5F75-40AB-B961-7FBD23A725CF}"/>
          </ac:spMkLst>
        </pc:spChg>
      </pc:sldChg>
      <pc:sldChg chg="modSp">
        <pc:chgData name="Ricardo Mtz" userId="28b94b4c2cc33072" providerId="LiveId" clId="{8D876BBA-191E-47B9-914C-5C42FB790B7F}" dt="2019-09-23T11:57:46.014" v="3" actId="20577"/>
        <pc:sldMkLst>
          <pc:docMk/>
          <pc:sldMk cId="618617783" sldId="292"/>
        </pc:sldMkLst>
        <pc:spChg chg="mod">
          <ac:chgData name="Ricardo Mtz" userId="28b94b4c2cc33072" providerId="LiveId" clId="{8D876BBA-191E-47B9-914C-5C42FB790B7F}" dt="2019-09-23T11:57:46.014" v="3" actId="20577"/>
          <ac:spMkLst>
            <pc:docMk/>
            <pc:sldMk cId="618617783" sldId="292"/>
            <ac:spMk id="3" creationId="{F807B083-D47F-4918-84D7-B3A12BE3B345}"/>
          </ac:spMkLst>
        </pc:spChg>
      </pc:sldChg>
    </pc:docChg>
  </pc:docChgLst>
  <pc:docChgLst>
    <pc:chgData name="Ricardo Mtz" userId="28b94b4c2cc33072" providerId="LiveId" clId="{0E5542CB-4954-43E7-A180-BC744877D82D}"/>
    <pc:docChg chg="modSld">
      <pc:chgData name="Ricardo Mtz" userId="28b94b4c2cc33072" providerId="LiveId" clId="{0E5542CB-4954-43E7-A180-BC744877D82D}" dt="2020-11-13T15:29:07.956" v="0" actId="6549"/>
      <pc:docMkLst>
        <pc:docMk/>
      </pc:docMkLst>
      <pc:sldChg chg="modSp mod">
        <pc:chgData name="Ricardo Mtz" userId="28b94b4c2cc33072" providerId="LiveId" clId="{0E5542CB-4954-43E7-A180-BC744877D82D}" dt="2020-11-13T15:29:07.956" v="0" actId="6549"/>
        <pc:sldMkLst>
          <pc:docMk/>
          <pc:sldMk cId="2633770564" sldId="308"/>
        </pc:sldMkLst>
        <pc:spChg chg="mod">
          <ac:chgData name="Ricardo Mtz" userId="28b94b4c2cc33072" providerId="LiveId" clId="{0E5542CB-4954-43E7-A180-BC744877D82D}" dt="2020-11-13T15:29:07.956" v="0" actId="6549"/>
          <ac:spMkLst>
            <pc:docMk/>
            <pc:sldMk cId="2633770564" sldId="308"/>
            <ac:spMk id="5" creationId="{CEFBD478-19E0-484A-90CB-E951BB4C887A}"/>
          </ac:spMkLst>
        </pc:spChg>
      </pc:sldChg>
    </pc:docChg>
  </pc:docChgLst>
  <pc:docChgLst>
    <pc:chgData name="Ricardo Mtz" userId="28b94b4c2cc33072" providerId="LiveId" clId="{E40760F7-52D3-4CC7-8D9F-0CCFB0C70000}"/>
    <pc:docChg chg="modSld">
      <pc:chgData name="Ricardo Mtz" userId="28b94b4c2cc33072" providerId="LiveId" clId="{E40760F7-52D3-4CC7-8D9F-0CCFB0C70000}" dt="2019-02-27T01:31:11.312" v="11" actId="20577"/>
      <pc:docMkLst>
        <pc:docMk/>
      </pc:docMkLst>
      <pc:sldChg chg="modSp">
        <pc:chgData name="Ricardo Mtz" userId="28b94b4c2cc33072" providerId="LiveId" clId="{E40760F7-52D3-4CC7-8D9F-0CCFB0C70000}" dt="2019-02-27T01:31:11.312" v="11" actId="20577"/>
        <pc:sldMkLst>
          <pc:docMk/>
          <pc:sldMk cId="1922847460" sldId="277"/>
        </pc:sldMkLst>
        <pc:spChg chg="mod">
          <ac:chgData name="Ricardo Mtz" userId="28b94b4c2cc33072" providerId="LiveId" clId="{E40760F7-52D3-4CC7-8D9F-0CCFB0C70000}" dt="2019-02-27T01:31:11.312" v="11" actId="20577"/>
          <ac:spMkLst>
            <pc:docMk/>
            <pc:sldMk cId="1922847460" sldId="277"/>
            <ac:spMk id="23556" creationId="{F4F68D42-A2EC-401C-ABBE-5946D54F59E2}"/>
          </ac:spMkLst>
        </pc:spChg>
      </pc:sldChg>
    </pc:docChg>
  </pc:docChgLst>
  <pc:docChgLst>
    <pc:chgData name="Ricardo Mtz" userId="28b94b4c2cc33072" providerId="LiveId" clId="{58E6456B-4175-4673-B57C-F3EAD1DCF3A4}"/>
    <pc:docChg chg="undo custSel mod addSld delSld modSld sldOrd">
      <pc:chgData name="Ricardo Mtz" userId="28b94b4c2cc33072" providerId="LiveId" clId="{58E6456B-4175-4673-B57C-F3EAD1DCF3A4}" dt="2020-03-20T13:58:45.635" v="89" actId="20577"/>
      <pc:docMkLst>
        <pc:docMk/>
      </pc:docMkLst>
      <pc:sldChg chg="modSp mod">
        <pc:chgData name="Ricardo Mtz" userId="28b94b4c2cc33072" providerId="LiveId" clId="{58E6456B-4175-4673-B57C-F3EAD1DCF3A4}" dt="2020-03-19T12:44:35.024" v="0" actId="113"/>
        <pc:sldMkLst>
          <pc:docMk/>
          <pc:sldMk cId="4141060681" sldId="259"/>
        </pc:sldMkLst>
        <pc:spChg chg="mod">
          <ac:chgData name="Ricardo Mtz" userId="28b94b4c2cc33072" providerId="LiveId" clId="{58E6456B-4175-4673-B57C-F3EAD1DCF3A4}" dt="2020-03-19T12:44:35.024" v="0" actId="113"/>
          <ac:spMkLst>
            <pc:docMk/>
            <pc:sldMk cId="4141060681" sldId="259"/>
            <ac:spMk id="5123" creationId="{81091DBD-6A53-4989-92C0-1039556700FA}"/>
          </ac:spMkLst>
        </pc:spChg>
      </pc:sldChg>
      <pc:sldChg chg="modSp mod">
        <pc:chgData name="Ricardo Mtz" userId="28b94b4c2cc33072" providerId="LiveId" clId="{58E6456B-4175-4673-B57C-F3EAD1DCF3A4}" dt="2020-03-19T12:45:47.349" v="3" actId="20577"/>
        <pc:sldMkLst>
          <pc:docMk/>
          <pc:sldMk cId="322136355" sldId="265"/>
        </pc:sldMkLst>
        <pc:spChg chg="mod">
          <ac:chgData name="Ricardo Mtz" userId="28b94b4c2cc33072" providerId="LiveId" clId="{58E6456B-4175-4673-B57C-F3EAD1DCF3A4}" dt="2020-03-19T12:45:47.349" v="3" actId="20577"/>
          <ac:spMkLst>
            <pc:docMk/>
            <pc:sldMk cId="322136355" sldId="265"/>
            <ac:spMk id="11267" creationId="{29F23BAC-2F8C-48ED-949E-2DAF03B1430D}"/>
          </ac:spMkLst>
        </pc:spChg>
      </pc:sldChg>
      <pc:sldChg chg="addSp delSp modSp mod setBg chgLayout">
        <pc:chgData name="Ricardo Mtz" userId="28b94b4c2cc33072" providerId="LiveId" clId="{58E6456B-4175-4673-B57C-F3EAD1DCF3A4}" dt="2020-03-19T12:46:50.804" v="6" actId="26606"/>
        <pc:sldMkLst>
          <pc:docMk/>
          <pc:sldMk cId="1104428607" sldId="270"/>
        </pc:sldMkLst>
        <pc:spChg chg="mod ord">
          <ac:chgData name="Ricardo Mtz" userId="28b94b4c2cc33072" providerId="LiveId" clId="{58E6456B-4175-4673-B57C-F3EAD1DCF3A4}" dt="2020-03-19T12:46:50.804" v="6" actId="26606"/>
          <ac:spMkLst>
            <pc:docMk/>
            <pc:sldMk cId="1104428607" sldId="270"/>
            <ac:spMk id="3" creationId="{4A52CFD5-279F-43EE-8300-49BA944DCA0C}"/>
          </ac:spMkLst>
        </pc:spChg>
        <pc:spChg chg="add del">
          <ac:chgData name="Ricardo Mtz" userId="28b94b4c2cc33072" providerId="LiveId" clId="{58E6456B-4175-4673-B57C-F3EAD1DCF3A4}" dt="2020-03-19T12:46:50.804" v="6" actId="26606"/>
          <ac:spMkLst>
            <pc:docMk/>
            <pc:sldMk cId="1104428607" sldId="270"/>
            <ac:spMk id="71" creationId="{8D70B121-56F4-4848-B38B-182089D909FA}"/>
          </ac:spMkLst>
        </pc:spChg>
        <pc:spChg chg="mod ord">
          <ac:chgData name="Ricardo Mtz" userId="28b94b4c2cc33072" providerId="LiveId" clId="{58E6456B-4175-4673-B57C-F3EAD1DCF3A4}" dt="2020-03-19T12:46:50.804" v="6" actId="26606"/>
          <ac:spMkLst>
            <pc:docMk/>
            <pc:sldMk cId="1104428607" sldId="270"/>
            <ac:spMk id="16386" creationId="{03A67218-6FA1-4183-9C92-E56E426C4EC3}"/>
          </ac:spMkLst>
        </pc:spChg>
        <pc:cxnChg chg="add del">
          <ac:chgData name="Ricardo Mtz" userId="28b94b4c2cc33072" providerId="LiveId" clId="{58E6456B-4175-4673-B57C-F3EAD1DCF3A4}" dt="2020-03-19T12:46:50.804" v="6" actId="26606"/>
          <ac:cxnSpMkLst>
            <pc:docMk/>
            <pc:sldMk cId="1104428607" sldId="270"/>
            <ac:cxnSpMk id="73" creationId="{2D72A2C9-F3CA-4216-8BAD-FA4C970C3C4E}"/>
          </ac:cxnSpMkLst>
        </pc:cxnChg>
      </pc:sldChg>
      <pc:sldChg chg="modSp mod">
        <pc:chgData name="Ricardo Mtz" userId="28b94b4c2cc33072" providerId="LiveId" clId="{58E6456B-4175-4673-B57C-F3EAD1DCF3A4}" dt="2020-03-19T12:50:02.077" v="20" actId="20577"/>
        <pc:sldMkLst>
          <pc:docMk/>
          <pc:sldMk cId="3882806855" sldId="274"/>
        </pc:sldMkLst>
        <pc:spChg chg="mod">
          <ac:chgData name="Ricardo Mtz" userId="28b94b4c2cc33072" providerId="LiveId" clId="{58E6456B-4175-4673-B57C-F3EAD1DCF3A4}" dt="2020-03-19T12:50:02.077" v="20" actId="20577"/>
          <ac:spMkLst>
            <pc:docMk/>
            <pc:sldMk cId="3882806855" sldId="274"/>
            <ac:spMk id="3" creationId="{6023B8AA-4A14-4E02-B0B9-1D5647F2DCA5}"/>
          </ac:spMkLst>
        </pc:spChg>
      </pc:sldChg>
      <pc:sldChg chg="modSp mod">
        <pc:chgData name="Ricardo Mtz" userId="28b94b4c2cc33072" providerId="LiveId" clId="{58E6456B-4175-4673-B57C-F3EAD1DCF3A4}" dt="2020-03-19T12:50:15.450" v="21" actId="20577"/>
        <pc:sldMkLst>
          <pc:docMk/>
          <pc:sldMk cId="1040724552" sldId="275"/>
        </pc:sldMkLst>
        <pc:spChg chg="mod">
          <ac:chgData name="Ricardo Mtz" userId="28b94b4c2cc33072" providerId="LiveId" clId="{58E6456B-4175-4673-B57C-F3EAD1DCF3A4}" dt="2020-03-19T12:50:15.450" v="21" actId="20577"/>
          <ac:spMkLst>
            <pc:docMk/>
            <pc:sldMk cId="1040724552" sldId="275"/>
            <ac:spMk id="21506" creationId="{E98E1AAE-AFC9-4573-9590-706AD9AA8F1A}"/>
          </ac:spMkLst>
        </pc:spChg>
      </pc:sldChg>
      <pc:sldChg chg="modSp mod">
        <pc:chgData name="Ricardo Mtz" userId="28b94b4c2cc33072" providerId="LiveId" clId="{58E6456B-4175-4673-B57C-F3EAD1DCF3A4}" dt="2020-03-19T12:52:47.778" v="35" actId="20577"/>
        <pc:sldMkLst>
          <pc:docMk/>
          <pc:sldMk cId="1031637367" sldId="290"/>
        </pc:sldMkLst>
        <pc:spChg chg="mod">
          <ac:chgData name="Ricardo Mtz" userId="28b94b4c2cc33072" providerId="LiveId" clId="{58E6456B-4175-4673-B57C-F3EAD1DCF3A4}" dt="2020-03-19T12:52:47.778" v="35" actId="20577"/>
          <ac:spMkLst>
            <pc:docMk/>
            <pc:sldMk cId="1031637367" sldId="290"/>
            <ac:spMk id="36867" creationId="{BAB3C791-2CB5-4C47-A12C-A833CD1DD100}"/>
          </ac:spMkLst>
        </pc:spChg>
      </pc:sldChg>
      <pc:sldChg chg="del">
        <pc:chgData name="Ricardo Mtz" userId="28b94b4c2cc33072" providerId="LiveId" clId="{58E6456B-4175-4673-B57C-F3EAD1DCF3A4}" dt="2020-03-19T12:47:46.691" v="7" actId="47"/>
        <pc:sldMkLst>
          <pc:docMk/>
          <pc:sldMk cId="57808422" sldId="303"/>
        </pc:sldMkLst>
      </pc:sldChg>
      <pc:sldChg chg="addSp delSp modSp add mod ord setBg modClrScheme chgLayout">
        <pc:chgData name="Ricardo Mtz" userId="28b94b4c2cc33072" providerId="LiveId" clId="{58E6456B-4175-4673-B57C-F3EAD1DCF3A4}" dt="2020-03-20T13:58:45.635" v="89" actId="20577"/>
        <pc:sldMkLst>
          <pc:docMk/>
          <pc:sldMk cId="2633770564" sldId="308"/>
        </pc:sldMkLst>
        <pc:spChg chg="del mod ord">
          <ac:chgData name="Ricardo Mtz" userId="28b94b4c2cc33072" providerId="LiveId" clId="{58E6456B-4175-4673-B57C-F3EAD1DCF3A4}" dt="2020-03-19T12:53:45.269" v="39" actId="700"/>
          <ac:spMkLst>
            <pc:docMk/>
            <pc:sldMk cId="2633770564" sldId="308"/>
            <ac:spMk id="2" creationId="{B97726C4-E732-4E39-8D4F-7B0623A89532}"/>
          </ac:spMkLst>
        </pc:spChg>
        <pc:spChg chg="del mod ord">
          <ac:chgData name="Ricardo Mtz" userId="28b94b4c2cc33072" providerId="LiveId" clId="{58E6456B-4175-4673-B57C-F3EAD1DCF3A4}" dt="2020-03-19T12:53:45.269" v="39" actId="700"/>
          <ac:spMkLst>
            <pc:docMk/>
            <pc:sldMk cId="2633770564" sldId="308"/>
            <ac:spMk id="3" creationId="{E99A7785-5E4E-43B2-9AC0-4D2E8482AA4B}"/>
          </ac:spMkLst>
        </pc:spChg>
        <pc:spChg chg="add mod ord">
          <ac:chgData name="Ricardo Mtz" userId="28b94b4c2cc33072" providerId="LiveId" clId="{58E6456B-4175-4673-B57C-F3EAD1DCF3A4}" dt="2020-03-19T12:54:22.069" v="85" actId="26606"/>
          <ac:spMkLst>
            <pc:docMk/>
            <pc:sldMk cId="2633770564" sldId="308"/>
            <ac:spMk id="4" creationId="{BD1DA85C-F3F2-4BCE-8978-26C77C76DD02}"/>
          </ac:spMkLst>
        </pc:spChg>
        <pc:spChg chg="add mod ord">
          <ac:chgData name="Ricardo Mtz" userId="28b94b4c2cc33072" providerId="LiveId" clId="{58E6456B-4175-4673-B57C-F3EAD1DCF3A4}" dt="2020-03-20T13:58:45.635" v="89" actId="20577"/>
          <ac:spMkLst>
            <pc:docMk/>
            <pc:sldMk cId="2633770564" sldId="308"/>
            <ac:spMk id="5" creationId="{CEFBD478-19E0-484A-90CB-E951BB4C887A}"/>
          </ac:spMkLst>
        </pc:spChg>
        <pc:spChg chg="add del">
          <ac:chgData name="Ricardo Mtz" userId="28b94b4c2cc33072" providerId="LiveId" clId="{58E6456B-4175-4673-B57C-F3EAD1DCF3A4}" dt="2020-03-19T12:54:22.029" v="84" actId="26606"/>
          <ac:spMkLst>
            <pc:docMk/>
            <pc:sldMk cId="2633770564" sldId="308"/>
            <ac:spMk id="10" creationId="{23962611-DFD5-4092-AAFD-559E3DFCE2C9}"/>
          </ac:spMkLst>
        </pc:spChg>
        <pc:spChg chg="add">
          <ac:chgData name="Ricardo Mtz" userId="28b94b4c2cc33072" providerId="LiveId" clId="{58E6456B-4175-4673-B57C-F3EAD1DCF3A4}" dt="2020-03-19T12:54:22.069" v="85" actId="26606"/>
          <ac:spMkLst>
            <pc:docMk/>
            <pc:sldMk cId="2633770564" sldId="308"/>
            <ac:spMk id="32" creationId="{6BDBA639-2A71-4A60-A71A-FF1836F546CE}"/>
          </ac:spMkLst>
        </pc:spChg>
        <pc:spChg chg="add">
          <ac:chgData name="Ricardo Mtz" userId="28b94b4c2cc33072" providerId="LiveId" clId="{58E6456B-4175-4673-B57C-F3EAD1DCF3A4}" dt="2020-03-19T12:54:22.069" v="85" actId="26606"/>
          <ac:spMkLst>
            <pc:docMk/>
            <pc:sldMk cId="2633770564" sldId="308"/>
            <ac:spMk id="33" creationId="{D9C506D7-84CB-4057-A44A-465313E78538}"/>
          </ac:spMkLst>
        </pc:spChg>
        <pc:spChg chg="add">
          <ac:chgData name="Ricardo Mtz" userId="28b94b4c2cc33072" providerId="LiveId" clId="{58E6456B-4175-4673-B57C-F3EAD1DCF3A4}" dt="2020-03-19T12:54:22.069" v="85" actId="26606"/>
          <ac:spMkLst>
            <pc:docMk/>
            <pc:sldMk cId="2633770564" sldId="308"/>
            <ac:spMk id="35" creationId="{7842FC68-61FD-4700-8A22-BB8B071884DB}"/>
          </ac:spMkLst>
        </pc:spChg>
        <pc:grpChg chg="add">
          <ac:chgData name="Ricardo Mtz" userId="28b94b4c2cc33072" providerId="LiveId" clId="{58E6456B-4175-4673-B57C-F3EAD1DCF3A4}" dt="2020-03-19T12:54:22.069" v="85" actId="26606"/>
          <ac:grpSpMkLst>
            <pc:docMk/>
            <pc:sldMk cId="2633770564" sldId="308"/>
            <ac:grpSpMk id="34" creationId="{5E208A8B-5EBD-4532-BE72-26414FA7CFF6}"/>
          </ac:grpSpMkLst>
        </pc:grpChg>
        <pc:picChg chg="add del">
          <ac:chgData name="Ricardo Mtz" userId="28b94b4c2cc33072" providerId="LiveId" clId="{58E6456B-4175-4673-B57C-F3EAD1DCF3A4}" dt="2020-03-19T12:54:22.029" v="84" actId="26606"/>
          <ac:picMkLst>
            <pc:docMk/>
            <pc:sldMk cId="2633770564" sldId="308"/>
            <ac:picMk id="12" creationId="{2270F1FA-0425-408F-9861-80BF5AFB27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7D4F7-F8A7-4391-89A9-BDAA1085BB17}" type="datetimeFigureOut">
              <a:rPr lang="es-MX" smtClean="0"/>
              <a:t>13/11/2020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7EF41-BDB8-41DC-9173-3E5222DAA171}" type="slidenum">
              <a:rPr lang="es-MX" smtClean="0"/>
              <a:t>‹Nº›</a:t>
            </a:fld>
            <a:endParaRPr lang="es-MX"/>
          </a:p>
        </p:txBody>
      </p:sp>
    </p:spTree>
    <p:extLst>
      <p:ext uri="{BB962C8B-B14F-4D97-AF65-F5344CB8AC3E}">
        <p14:creationId xmlns:p14="http://schemas.microsoft.com/office/powerpoint/2010/main" val="428103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E0F366F-0516-4E56-94E5-410B82DBB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490368CE-D625-47ED-B974-E784D5CD0616}" type="slidenum">
              <a:rPr lang="es-ES" altLang="es-MX" sz="1200" b="0">
                <a:solidFill>
                  <a:schemeClr val="tx1"/>
                </a:solidFill>
              </a:rPr>
              <a:pPr eaLnBrk="1" hangingPunct="1"/>
              <a:t>2</a:t>
            </a:fld>
            <a:endParaRPr lang="es-ES" altLang="es-MX" sz="1200" b="0">
              <a:solidFill>
                <a:schemeClr val="tx1"/>
              </a:solidFill>
            </a:endParaRPr>
          </a:p>
        </p:txBody>
      </p:sp>
      <p:sp>
        <p:nvSpPr>
          <p:cNvPr id="51203" name="Rectangle 2">
            <a:extLst>
              <a:ext uri="{FF2B5EF4-FFF2-40B4-BE49-F238E27FC236}">
                <a16:creationId xmlns:a16="http://schemas.microsoft.com/office/drawing/2014/main" id="{A62AF270-4734-4D00-8801-E9C36A9B4EE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AE59EED-D7F8-4E7A-BC00-FE62E821A3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353853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37A9ABE-4BAC-4237-A64D-115C8142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AEE961DC-E61B-4622-8904-28B30E82D37F}" type="slidenum">
              <a:rPr lang="es-ES" altLang="es-MX" sz="1200" b="0">
                <a:solidFill>
                  <a:schemeClr val="tx1"/>
                </a:solidFill>
              </a:rPr>
              <a:pPr eaLnBrk="1" hangingPunct="1"/>
              <a:t>3</a:t>
            </a:fld>
            <a:endParaRPr lang="es-ES" altLang="es-MX" sz="1200" b="0">
              <a:solidFill>
                <a:schemeClr val="tx1"/>
              </a:solidFill>
            </a:endParaRPr>
          </a:p>
        </p:txBody>
      </p:sp>
      <p:sp>
        <p:nvSpPr>
          <p:cNvPr id="52227" name="Rectangle 2">
            <a:extLst>
              <a:ext uri="{FF2B5EF4-FFF2-40B4-BE49-F238E27FC236}">
                <a16:creationId xmlns:a16="http://schemas.microsoft.com/office/drawing/2014/main" id="{5837AEAB-D1BF-434A-BB00-B83704414E5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29AB0B7-51D0-4BAA-AD59-626542C7D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68230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C3055FF-A4BB-4C2D-BFD6-0D0D9B01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0020125B-0B39-42B3-8708-F96C91A82253}" type="slidenum">
              <a:rPr lang="es-ES" altLang="es-MX" sz="1200" b="0">
                <a:solidFill>
                  <a:schemeClr val="tx1"/>
                </a:solidFill>
              </a:rPr>
              <a:pPr eaLnBrk="1" hangingPunct="1"/>
              <a:t>8</a:t>
            </a:fld>
            <a:endParaRPr lang="es-ES" altLang="es-MX" sz="1200" b="0">
              <a:solidFill>
                <a:schemeClr val="tx1"/>
              </a:solidFill>
            </a:endParaRPr>
          </a:p>
        </p:txBody>
      </p:sp>
      <p:sp>
        <p:nvSpPr>
          <p:cNvPr id="53251" name="Rectangle 2">
            <a:extLst>
              <a:ext uri="{FF2B5EF4-FFF2-40B4-BE49-F238E27FC236}">
                <a16:creationId xmlns:a16="http://schemas.microsoft.com/office/drawing/2014/main" id="{02DC79CA-3DED-4551-B025-48BDC7082515}"/>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4D03EBA-25B7-478F-BA1F-0F0392EB36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184434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8328D1A-D0AB-4FD1-913E-EED1743EE7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CED8C1C4-5938-482F-A502-3B316D27CBCC}" type="slidenum">
              <a:rPr lang="es-ES" altLang="es-MX" sz="1200" b="0">
                <a:solidFill>
                  <a:schemeClr val="tx1"/>
                </a:solidFill>
              </a:rPr>
              <a:pPr eaLnBrk="1" hangingPunct="1"/>
              <a:t>12</a:t>
            </a:fld>
            <a:endParaRPr lang="es-ES" altLang="es-MX" sz="1200" b="0">
              <a:solidFill>
                <a:schemeClr val="tx1"/>
              </a:solidFill>
            </a:endParaRPr>
          </a:p>
        </p:txBody>
      </p:sp>
      <p:sp>
        <p:nvSpPr>
          <p:cNvPr id="54275" name="Rectangle 2">
            <a:extLst>
              <a:ext uri="{FF2B5EF4-FFF2-40B4-BE49-F238E27FC236}">
                <a16:creationId xmlns:a16="http://schemas.microsoft.com/office/drawing/2014/main" id="{F217D8E5-0835-46A8-BE96-2335B3288B3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7A3CD82-1CDE-407A-91DE-2AAC4D71FB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310790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63D1411D-3AA1-4EFB-B3FD-3B2341CBB2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C90B4AC9-01EF-4D34-8465-DA27F1576DE6}" type="slidenum">
              <a:rPr lang="es-ES" altLang="es-MX" sz="1200" b="0">
                <a:solidFill>
                  <a:schemeClr val="tx1"/>
                </a:solidFill>
              </a:rPr>
              <a:pPr eaLnBrk="1" hangingPunct="1"/>
              <a:t>21</a:t>
            </a:fld>
            <a:endParaRPr lang="es-ES" altLang="es-MX" sz="1200" b="0">
              <a:solidFill>
                <a:schemeClr val="tx1"/>
              </a:solidFill>
            </a:endParaRPr>
          </a:p>
        </p:txBody>
      </p:sp>
      <p:sp>
        <p:nvSpPr>
          <p:cNvPr id="55299" name="Rectangle 2">
            <a:extLst>
              <a:ext uri="{FF2B5EF4-FFF2-40B4-BE49-F238E27FC236}">
                <a16:creationId xmlns:a16="http://schemas.microsoft.com/office/drawing/2014/main" id="{A38F3DB7-A1F1-474F-8D4A-AF5E8CB3A88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15B18F73-8E81-451B-884F-2E3A1B39F7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9688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3B18DE2-0FF6-4070-A85B-5D71F12C30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3655D6BB-B788-4A27-BACE-8B5B0DF3155D}" type="slidenum">
              <a:rPr lang="es-ES" altLang="es-MX" sz="1200" b="0">
                <a:solidFill>
                  <a:schemeClr val="tx1"/>
                </a:solidFill>
              </a:rPr>
              <a:pPr eaLnBrk="1" hangingPunct="1"/>
              <a:t>25</a:t>
            </a:fld>
            <a:endParaRPr lang="es-ES" altLang="es-MX" sz="1200" b="0">
              <a:solidFill>
                <a:schemeClr val="tx1"/>
              </a:solidFill>
            </a:endParaRPr>
          </a:p>
        </p:txBody>
      </p:sp>
      <p:sp>
        <p:nvSpPr>
          <p:cNvPr id="56323" name="Rectangle 2">
            <a:extLst>
              <a:ext uri="{FF2B5EF4-FFF2-40B4-BE49-F238E27FC236}">
                <a16:creationId xmlns:a16="http://schemas.microsoft.com/office/drawing/2014/main" id="{3C40FE4C-3901-4112-9841-198BB9430D0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5E9819B-1EC3-466E-A06B-92F0405521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179781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94DA4D2-4AC6-4446-9203-54D2731CE7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318C819E-D51F-491B-8C97-E580FA1A1E96}" type="slidenum">
              <a:rPr lang="es-ES" altLang="es-MX" sz="1200" b="0">
                <a:solidFill>
                  <a:schemeClr val="tx1"/>
                </a:solidFill>
              </a:rPr>
              <a:pPr eaLnBrk="1" hangingPunct="1"/>
              <a:t>28</a:t>
            </a:fld>
            <a:endParaRPr lang="es-ES" altLang="es-MX" sz="1200" b="0">
              <a:solidFill>
                <a:schemeClr val="tx1"/>
              </a:solidFill>
            </a:endParaRPr>
          </a:p>
        </p:txBody>
      </p:sp>
      <p:sp>
        <p:nvSpPr>
          <p:cNvPr id="57347" name="Rectangle 2">
            <a:extLst>
              <a:ext uri="{FF2B5EF4-FFF2-40B4-BE49-F238E27FC236}">
                <a16:creationId xmlns:a16="http://schemas.microsoft.com/office/drawing/2014/main" id="{7A374915-95BF-4D45-BF8A-C17A2F46C77D}"/>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5BC917C-D82D-4529-8A00-333B3B233B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4178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F86E57D-A49A-47C5-80C1-1FBC44956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ED0A322C-7384-420C-9EF0-CECA0625C62A}" type="slidenum">
              <a:rPr lang="es-ES" altLang="es-MX" sz="1200" b="0">
                <a:solidFill>
                  <a:schemeClr val="tx1"/>
                </a:solidFill>
              </a:rPr>
              <a:pPr eaLnBrk="1" hangingPunct="1"/>
              <a:t>32</a:t>
            </a:fld>
            <a:endParaRPr lang="es-ES" altLang="es-MX" sz="1200" b="0">
              <a:solidFill>
                <a:schemeClr val="tx1"/>
              </a:solidFill>
            </a:endParaRPr>
          </a:p>
        </p:txBody>
      </p:sp>
      <p:sp>
        <p:nvSpPr>
          <p:cNvPr id="58371" name="Rectangle 2">
            <a:extLst>
              <a:ext uri="{FF2B5EF4-FFF2-40B4-BE49-F238E27FC236}">
                <a16:creationId xmlns:a16="http://schemas.microsoft.com/office/drawing/2014/main" id="{F69B76F2-CC1E-4934-BDD4-F4DC669BEE0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C495201B-84E3-4759-8FEB-D8ECB4290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57082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D587A-D45E-4A0D-AC5A-F7D6968113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8600F5C-2E06-4F0C-9564-1F9842A28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73CC892-12EE-4694-821A-03980D81FEB6}"/>
              </a:ext>
            </a:extLst>
          </p:cNvPr>
          <p:cNvSpPr>
            <a:spLocks noGrp="1"/>
          </p:cNvSpPr>
          <p:nvPr>
            <p:ph type="dt" sz="half" idx="10"/>
          </p:nvPr>
        </p:nvSpPr>
        <p:spPr/>
        <p:txBody>
          <a:bodyPr/>
          <a:lstStyle/>
          <a:p>
            <a:fld id="{296FA2ED-7B91-4ED7-987E-B69C437628B2}"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AA867304-128A-479D-BB61-15544EDD26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433285-1606-41F8-9BC1-1FB20F315EB8}"/>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273363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52051-3660-4F37-919F-13C714294E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F04BDAE-13C7-4B4F-B12D-606E4C28DBB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85D5443-FD6A-435B-88EE-3907007D4B01}"/>
              </a:ext>
            </a:extLst>
          </p:cNvPr>
          <p:cNvSpPr>
            <a:spLocks noGrp="1"/>
          </p:cNvSpPr>
          <p:nvPr>
            <p:ph type="dt" sz="half" idx="10"/>
          </p:nvPr>
        </p:nvSpPr>
        <p:spPr/>
        <p:txBody>
          <a:bodyPr/>
          <a:lstStyle/>
          <a:p>
            <a:fld id="{A49BEF9A-580F-4FDA-84A0-ABC6EF392968}"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6194D401-7789-48B9-9889-FCADABE98CB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7359D52-84FD-41C2-9917-50A4D5CA5359}"/>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85991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397459-00A8-4D8E-8ECC-FBD2344CD5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CF4A281-6B8D-4523-BB2A-E7C56A62A19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5D587C6-F661-40CF-9B89-B0B1A3446706}"/>
              </a:ext>
            </a:extLst>
          </p:cNvPr>
          <p:cNvSpPr>
            <a:spLocks noGrp="1"/>
          </p:cNvSpPr>
          <p:nvPr>
            <p:ph type="dt" sz="half" idx="10"/>
          </p:nvPr>
        </p:nvSpPr>
        <p:spPr/>
        <p:txBody>
          <a:bodyPr/>
          <a:lstStyle/>
          <a:p>
            <a:fld id="{09733082-2C22-4440-91B6-17C5E67379DE}"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A1A6F970-E197-404A-8C51-9A72A4F2FF2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E06515-D647-4986-8F9B-5637C587696E}"/>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149814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71DFD-3682-4542-8FE8-20C167A1DBC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C5A7B96-A34E-4AE2-9257-2F5C3D58566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9F4CA39-81E5-4C4E-B1DB-0A3C4BA70E18}"/>
              </a:ext>
            </a:extLst>
          </p:cNvPr>
          <p:cNvSpPr>
            <a:spLocks noGrp="1"/>
          </p:cNvSpPr>
          <p:nvPr>
            <p:ph type="dt" sz="half" idx="10"/>
          </p:nvPr>
        </p:nvSpPr>
        <p:spPr/>
        <p:txBody>
          <a:bodyPr/>
          <a:lstStyle/>
          <a:p>
            <a:fld id="{11714C87-B7A5-4284-9ACA-95A43A0DA595}"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B73EDEA8-5D16-4B2A-9851-68FE795172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B34E79D-F597-4BAE-82C6-E024BB844918}"/>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395389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8465A-7E1F-43F2-A3DC-4661600D23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6C9734A-A5AA-4810-AF6F-AB61BE317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8EE105D-0820-4C63-8EE5-3FEFA4ED1850}"/>
              </a:ext>
            </a:extLst>
          </p:cNvPr>
          <p:cNvSpPr>
            <a:spLocks noGrp="1"/>
          </p:cNvSpPr>
          <p:nvPr>
            <p:ph type="dt" sz="half" idx="10"/>
          </p:nvPr>
        </p:nvSpPr>
        <p:spPr/>
        <p:txBody>
          <a:bodyPr/>
          <a:lstStyle/>
          <a:p>
            <a:fld id="{81EB673C-589F-4D1A-A261-EF863E00424A}"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3C0F8CC5-000D-4D64-863E-0CBAA4E792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3B5018-DC53-47A4-9778-B60ACBE9471A}"/>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58864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137BB-D472-470E-95B2-71720626301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EE74F64-413F-4816-AD49-E05E2E51C2B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0716E13-B183-4768-BB0B-F0368C0BCA2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A45F9C9-F3B5-44A9-8595-F3E47542C3B8}"/>
              </a:ext>
            </a:extLst>
          </p:cNvPr>
          <p:cNvSpPr>
            <a:spLocks noGrp="1"/>
          </p:cNvSpPr>
          <p:nvPr>
            <p:ph type="dt" sz="half" idx="10"/>
          </p:nvPr>
        </p:nvSpPr>
        <p:spPr/>
        <p:txBody>
          <a:bodyPr/>
          <a:lstStyle/>
          <a:p>
            <a:fld id="{12B8B6EA-7B7F-4F28-8D8E-C000F84FBD8C}" type="datetime4">
              <a:rPr lang="es-MX" smtClean="0"/>
              <a:t>13 de noviembre de 2020</a:t>
            </a:fld>
            <a:endParaRPr lang="es-MX"/>
          </a:p>
        </p:txBody>
      </p:sp>
      <p:sp>
        <p:nvSpPr>
          <p:cNvPr id="6" name="Marcador de pie de página 5">
            <a:extLst>
              <a:ext uri="{FF2B5EF4-FFF2-40B4-BE49-F238E27FC236}">
                <a16:creationId xmlns:a16="http://schemas.microsoft.com/office/drawing/2014/main" id="{2DB49BDE-0F98-4F49-8747-4B781C5FF58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5AD656B-C5EF-4203-97BB-0107F70770EE}"/>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385168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E56F6-03C3-4542-BBFF-D617388774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9D2E41-E94E-414E-8E35-211EBD967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CB62844-A8BB-4AFB-A659-3BA0B34E403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3BE2D0E-77D7-4239-901A-0077A3909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9B86A3E-BF75-43DB-BAA2-A79A568DE40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F3495B5-FB9A-40E3-9A1C-FF760EC937C5}"/>
              </a:ext>
            </a:extLst>
          </p:cNvPr>
          <p:cNvSpPr>
            <a:spLocks noGrp="1"/>
          </p:cNvSpPr>
          <p:nvPr>
            <p:ph type="dt" sz="half" idx="10"/>
          </p:nvPr>
        </p:nvSpPr>
        <p:spPr/>
        <p:txBody>
          <a:bodyPr/>
          <a:lstStyle/>
          <a:p>
            <a:fld id="{85CFDB2B-CFEC-497A-B514-37C67366DDA0}" type="datetime4">
              <a:rPr lang="es-MX" smtClean="0"/>
              <a:t>13 de noviembre de 2020</a:t>
            </a:fld>
            <a:endParaRPr lang="es-MX"/>
          </a:p>
        </p:txBody>
      </p:sp>
      <p:sp>
        <p:nvSpPr>
          <p:cNvPr id="8" name="Marcador de pie de página 7">
            <a:extLst>
              <a:ext uri="{FF2B5EF4-FFF2-40B4-BE49-F238E27FC236}">
                <a16:creationId xmlns:a16="http://schemas.microsoft.com/office/drawing/2014/main" id="{D9FDFCC1-FC67-4579-8516-CE05F2B3F49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18785E3-5FC1-48C4-9BE4-2870B349B15D}"/>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7124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78F19-7791-4B99-A9EC-91D88D46BE2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970E97D-68A5-4F6D-B5A1-956598491C34}"/>
              </a:ext>
            </a:extLst>
          </p:cNvPr>
          <p:cNvSpPr>
            <a:spLocks noGrp="1"/>
          </p:cNvSpPr>
          <p:nvPr>
            <p:ph type="dt" sz="half" idx="10"/>
          </p:nvPr>
        </p:nvSpPr>
        <p:spPr/>
        <p:txBody>
          <a:bodyPr/>
          <a:lstStyle/>
          <a:p>
            <a:fld id="{F1116B5E-4ACB-4B45-AAFA-016C09D96E2B}" type="datetime4">
              <a:rPr lang="es-MX" smtClean="0"/>
              <a:t>13 de noviembre de 2020</a:t>
            </a:fld>
            <a:endParaRPr lang="es-MX"/>
          </a:p>
        </p:txBody>
      </p:sp>
      <p:sp>
        <p:nvSpPr>
          <p:cNvPr id="4" name="Marcador de pie de página 3">
            <a:extLst>
              <a:ext uri="{FF2B5EF4-FFF2-40B4-BE49-F238E27FC236}">
                <a16:creationId xmlns:a16="http://schemas.microsoft.com/office/drawing/2014/main" id="{BC14F170-4944-4FC1-A666-E37C96F1F3D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56412E5-B839-4097-9BAC-8D67BC282FAF}"/>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340819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1665BD4-0FD6-488C-ABA6-DAFA87A80150}"/>
              </a:ext>
            </a:extLst>
          </p:cNvPr>
          <p:cNvSpPr>
            <a:spLocks noGrp="1"/>
          </p:cNvSpPr>
          <p:nvPr>
            <p:ph type="dt" sz="half" idx="10"/>
          </p:nvPr>
        </p:nvSpPr>
        <p:spPr/>
        <p:txBody>
          <a:bodyPr/>
          <a:lstStyle/>
          <a:p>
            <a:fld id="{4A8423B5-515D-440B-B9CA-5120AF942F1F}" type="datetime4">
              <a:rPr lang="es-MX" smtClean="0"/>
              <a:t>13 de noviembre de 2020</a:t>
            </a:fld>
            <a:endParaRPr lang="es-MX"/>
          </a:p>
        </p:txBody>
      </p:sp>
      <p:sp>
        <p:nvSpPr>
          <p:cNvPr id="3" name="Marcador de pie de página 2">
            <a:extLst>
              <a:ext uri="{FF2B5EF4-FFF2-40B4-BE49-F238E27FC236}">
                <a16:creationId xmlns:a16="http://schemas.microsoft.com/office/drawing/2014/main" id="{7A042F16-09EA-47BB-A9B4-0556DBA01F2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2352F7B-2737-4932-9653-D153DAF8099A}"/>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292456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40407-F7B1-47B4-B1B2-FC9830B6AD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AB136CE-6FAA-457D-8AD8-154FD90BB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58D9C52-60E8-4960-A70F-32BB5A39F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AF3041-A05C-4FC1-9689-448ED8A90ACC}"/>
              </a:ext>
            </a:extLst>
          </p:cNvPr>
          <p:cNvSpPr>
            <a:spLocks noGrp="1"/>
          </p:cNvSpPr>
          <p:nvPr>
            <p:ph type="dt" sz="half" idx="10"/>
          </p:nvPr>
        </p:nvSpPr>
        <p:spPr/>
        <p:txBody>
          <a:bodyPr/>
          <a:lstStyle/>
          <a:p>
            <a:fld id="{8557E466-46DF-4122-B4F1-9D7545B10659}" type="datetime4">
              <a:rPr lang="es-MX" smtClean="0"/>
              <a:t>13 de noviembre de 2020</a:t>
            </a:fld>
            <a:endParaRPr lang="es-MX"/>
          </a:p>
        </p:txBody>
      </p:sp>
      <p:sp>
        <p:nvSpPr>
          <p:cNvPr id="6" name="Marcador de pie de página 5">
            <a:extLst>
              <a:ext uri="{FF2B5EF4-FFF2-40B4-BE49-F238E27FC236}">
                <a16:creationId xmlns:a16="http://schemas.microsoft.com/office/drawing/2014/main" id="{84BC8A6A-C8FF-49C0-9B9F-633101C1ABE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2083CFE-7827-4F24-BA7E-1FD434619990}"/>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259822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A58ED-9647-49BB-969F-6AEE1D84C2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6DC8130-9F70-4CD0-9027-D6BB5C9E3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D9238-8D66-4D11-BBD6-EB7AC129B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25A502A-FF22-46DD-A278-3FEB31947303}"/>
              </a:ext>
            </a:extLst>
          </p:cNvPr>
          <p:cNvSpPr>
            <a:spLocks noGrp="1"/>
          </p:cNvSpPr>
          <p:nvPr>
            <p:ph type="dt" sz="half" idx="10"/>
          </p:nvPr>
        </p:nvSpPr>
        <p:spPr/>
        <p:txBody>
          <a:bodyPr/>
          <a:lstStyle/>
          <a:p>
            <a:fld id="{CB719EF7-CD24-4C8D-B940-20814CF0B480}" type="datetime4">
              <a:rPr lang="es-MX" smtClean="0"/>
              <a:t>13 de noviembre de 2020</a:t>
            </a:fld>
            <a:endParaRPr lang="es-MX"/>
          </a:p>
        </p:txBody>
      </p:sp>
      <p:sp>
        <p:nvSpPr>
          <p:cNvPr id="6" name="Marcador de pie de página 5">
            <a:extLst>
              <a:ext uri="{FF2B5EF4-FFF2-40B4-BE49-F238E27FC236}">
                <a16:creationId xmlns:a16="http://schemas.microsoft.com/office/drawing/2014/main" id="{BF00094B-B9AB-4B26-82C1-2EBC776621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B9929D8-8169-43CD-9550-0835D2BDACAA}"/>
              </a:ext>
            </a:extLst>
          </p:cNvPr>
          <p:cNvSpPr>
            <a:spLocks noGrp="1"/>
          </p:cNvSpPr>
          <p:nvPr>
            <p:ph type="sldNum" sz="quarter" idx="12"/>
          </p:nvPr>
        </p:nvSpPr>
        <p:spPr/>
        <p:txBody>
          <a:bodyPr/>
          <a:lstStyle/>
          <a:p>
            <a:fld id="{C6552EBD-55C2-47F8-9880-E3E75B742E28}" type="slidenum">
              <a:rPr lang="es-MX" smtClean="0"/>
              <a:t>‹Nº›</a:t>
            </a:fld>
            <a:endParaRPr lang="es-MX"/>
          </a:p>
        </p:txBody>
      </p:sp>
    </p:spTree>
    <p:extLst>
      <p:ext uri="{BB962C8B-B14F-4D97-AF65-F5344CB8AC3E}">
        <p14:creationId xmlns:p14="http://schemas.microsoft.com/office/powerpoint/2010/main" val="190804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22AB4C-05D7-481D-A164-9C0BA45AA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058C771-36F4-47F7-86E6-1033E6E54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3E30CAA-487E-412D-9036-B13B0824C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EEEE3-209D-4C64-B7D4-209361BF454F}" type="datetime4">
              <a:rPr lang="es-MX" smtClean="0"/>
              <a:t>13 de noviembre de 2020</a:t>
            </a:fld>
            <a:endParaRPr lang="es-MX"/>
          </a:p>
        </p:txBody>
      </p:sp>
      <p:sp>
        <p:nvSpPr>
          <p:cNvPr id="5" name="Marcador de pie de página 4">
            <a:extLst>
              <a:ext uri="{FF2B5EF4-FFF2-40B4-BE49-F238E27FC236}">
                <a16:creationId xmlns:a16="http://schemas.microsoft.com/office/drawing/2014/main" id="{250758CA-7966-42F9-9DCA-0265E32CC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A31EB89-34DA-42B3-8048-6D3D181C5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2EBD-55C2-47F8-9880-E3E75B742E28}" type="slidenum">
              <a:rPr lang="es-MX" smtClean="0"/>
              <a:t>‹Nº›</a:t>
            </a:fld>
            <a:endParaRPr lang="es-MX"/>
          </a:p>
        </p:txBody>
      </p:sp>
    </p:spTree>
    <p:extLst>
      <p:ext uri="{BB962C8B-B14F-4D97-AF65-F5344CB8AC3E}">
        <p14:creationId xmlns:p14="http://schemas.microsoft.com/office/powerpoint/2010/main" val="26680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34" name="Group 11">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Freeform: Shape 32">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5"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Título 3">
            <a:extLst>
              <a:ext uri="{FF2B5EF4-FFF2-40B4-BE49-F238E27FC236}">
                <a16:creationId xmlns:a16="http://schemas.microsoft.com/office/drawing/2014/main" id="{BD1DA85C-F3F2-4BCE-8978-26C77C76DD02}"/>
              </a:ext>
            </a:extLst>
          </p:cNvPr>
          <p:cNvSpPr>
            <a:spLocks noGrp="1"/>
          </p:cNvSpPr>
          <p:nvPr>
            <p:ph type="ctrTitle"/>
          </p:nvPr>
        </p:nvSpPr>
        <p:spPr>
          <a:xfrm>
            <a:off x="2616277" y="2061838"/>
            <a:ext cx="6959446" cy="1662475"/>
          </a:xfrm>
        </p:spPr>
        <p:txBody>
          <a:bodyPr>
            <a:normAutofit/>
          </a:bodyPr>
          <a:lstStyle/>
          <a:p>
            <a:r>
              <a:rPr lang="es-MX" sz="4800">
                <a:solidFill>
                  <a:srgbClr val="FFFFFF"/>
                </a:solidFill>
              </a:rPr>
              <a:t>Clase ACLs</a:t>
            </a:r>
          </a:p>
        </p:txBody>
      </p:sp>
      <p:sp>
        <p:nvSpPr>
          <p:cNvPr id="5" name="Subtítulo 4">
            <a:extLst>
              <a:ext uri="{FF2B5EF4-FFF2-40B4-BE49-F238E27FC236}">
                <a16:creationId xmlns:a16="http://schemas.microsoft.com/office/drawing/2014/main" id="{CEFBD478-19E0-484A-90CB-E951BB4C887A}"/>
              </a:ext>
            </a:extLst>
          </p:cNvPr>
          <p:cNvSpPr>
            <a:spLocks noGrp="1"/>
          </p:cNvSpPr>
          <p:nvPr>
            <p:ph type="subTitle" idx="1"/>
          </p:nvPr>
        </p:nvSpPr>
        <p:spPr>
          <a:xfrm>
            <a:off x="3388938" y="3783690"/>
            <a:ext cx="5414125" cy="1196717"/>
          </a:xfrm>
        </p:spPr>
        <p:txBody>
          <a:bodyPr>
            <a:normAutofit/>
          </a:bodyPr>
          <a:lstStyle/>
          <a:p>
            <a:r>
              <a:rPr lang="es-MX" sz="2000" dirty="0">
                <a:solidFill>
                  <a:srgbClr val="FFFFFF"/>
                </a:solidFill>
              </a:rPr>
              <a:t>Continuación</a:t>
            </a:r>
          </a:p>
        </p:txBody>
      </p:sp>
    </p:spTree>
    <p:extLst>
      <p:ext uri="{BB962C8B-B14F-4D97-AF65-F5344CB8AC3E}">
        <p14:creationId xmlns:p14="http://schemas.microsoft.com/office/powerpoint/2010/main" val="26337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3471F784-6C04-4C3C-8D98-B37D0C0FFDAF}"/>
              </a:ext>
            </a:extLst>
          </p:cNvPr>
          <p:cNvSpPr>
            <a:spLocks noGrp="1"/>
          </p:cNvSpPr>
          <p:nvPr>
            <p:ph type="title"/>
          </p:nvPr>
        </p:nvSpPr>
        <p:spPr/>
        <p:txBody>
          <a:bodyPr/>
          <a:lstStyle/>
          <a:p>
            <a:r>
              <a:rPr lang="es-MX" altLang="es-MX" dirty="0"/>
              <a:t>Ejemplos de configuración de ACL estándares</a:t>
            </a:r>
          </a:p>
        </p:txBody>
      </p:sp>
      <p:sp>
        <p:nvSpPr>
          <p:cNvPr id="11267" name="2 Marcador de contenido">
            <a:extLst>
              <a:ext uri="{FF2B5EF4-FFF2-40B4-BE49-F238E27FC236}">
                <a16:creationId xmlns:a16="http://schemas.microsoft.com/office/drawing/2014/main" id="{29F23BAC-2F8C-48ED-949E-2DAF03B1430D}"/>
              </a:ext>
            </a:extLst>
          </p:cNvPr>
          <p:cNvSpPr>
            <a:spLocks noGrp="1"/>
          </p:cNvSpPr>
          <p:nvPr>
            <p:ph idx="1"/>
          </p:nvPr>
        </p:nvSpPr>
        <p:spPr/>
        <p:txBody>
          <a:bodyPr>
            <a:normAutofit/>
          </a:bodyPr>
          <a:lstStyle/>
          <a:p>
            <a:pPr marL="0" indent="0">
              <a:lnSpc>
                <a:spcPct val="150000"/>
              </a:lnSpc>
              <a:spcBef>
                <a:spcPts val="600"/>
              </a:spcBef>
              <a:spcAft>
                <a:spcPts val="600"/>
              </a:spcAft>
              <a:buNone/>
            </a:pPr>
            <a:r>
              <a:rPr lang="es-MX" altLang="es-MX" sz="1600" dirty="0"/>
              <a:t>El primer paso en la configuración es la creación de una lista de acceso estándar, con las siguientes líneas:</a:t>
            </a:r>
          </a:p>
          <a:p>
            <a:pPr marL="0" indent="0">
              <a:lnSpc>
                <a:spcPct val="150000"/>
              </a:lnSpc>
              <a:spcBef>
                <a:spcPts val="600"/>
              </a:spcBef>
              <a:spcAft>
                <a:spcPts val="600"/>
              </a:spcAft>
              <a:buNone/>
            </a:pPr>
            <a:endParaRPr lang="es-MX" altLang="es-MX" sz="1600" dirty="0"/>
          </a:p>
          <a:p>
            <a:pPr marL="0" indent="0">
              <a:lnSpc>
                <a:spcPct val="150000"/>
              </a:lnSpc>
              <a:spcBef>
                <a:spcPts val="600"/>
              </a:spcBef>
              <a:spcAft>
                <a:spcPts val="600"/>
              </a:spcAft>
              <a:buNone/>
            </a:pPr>
            <a:endParaRPr lang="es-MX" altLang="es-MX" sz="1600" dirty="0"/>
          </a:p>
          <a:p>
            <a:pPr marL="0" indent="0">
              <a:lnSpc>
                <a:spcPct val="150000"/>
              </a:lnSpc>
              <a:spcBef>
                <a:spcPts val="600"/>
              </a:spcBef>
              <a:spcAft>
                <a:spcPts val="600"/>
              </a:spcAft>
              <a:buNone/>
            </a:pPr>
            <a:endParaRPr lang="es-MX" altLang="es-MX" sz="1600" dirty="0"/>
          </a:p>
          <a:p>
            <a:pPr eaLnBrk="0" hangingPunct="0">
              <a:lnSpc>
                <a:spcPct val="150000"/>
              </a:lnSpc>
              <a:spcBef>
                <a:spcPts val="600"/>
              </a:spcBef>
              <a:spcAft>
                <a:spcPts val="600"/>
              </a:spcAft>
              <a:buClr>
                <a:srgbClr val="990033"/>
              </a:buClr>
              <a:defRPr/>
            </a:pPr>
            <a:r>
              <a:rPr lang="es-MX" sz="1600" kern="0" dirty="0">
                <a:solidFill>
                  <a:srgbClr val="333333"/>
                </a:solidFill>
              </a:rPr>
              <a:t>La primera sentencia en esta lista, indica el rechazo de paquetes con el host 10.4.17.3 como origen.</a:t>
            </a:r>
          </a:p>
          <a:p>
            <a:pPr eaLnBrk="0" hangingPunct="0">
              <a:lnSpc>
                <a:spcPct val="150000"/>
              </a:lnSpc>
              <a:spcBef>
                <a:spcPts val="600"/>
              </a:spcBef>
              <a:spcAft>
                <a:spcPts val="600"/>
              </a:spcAft>
              <a:buClr>
                <a:srgbClr val="990033"/>
              </a:buClr>
              <a:defRPr/>
            </a:pPr>
            <a:r>
              <a:rPr lang="es-MX" sz="1600" kern="0" dirty="0">
                <a:solidFill>
                  <a:srgbClr val="333333"/>
                </a:solidFill>
              </a:rPr>
              <a:t>La siguiente línea indica el bloqueo de paquetes que provienen de la subred 10.4.25.0.</a:t>
            </a:r>
          </a:p>
          <a:p>
            <a:pPr eaLnBrk="0" hangingPunct="0">
              <a:lnSpc>
                <a:spcPct val="150000"/>
              </a:lnSpc>
              <a:spcBef>
                <a:spcPts val="600"/>
              </a:spcBef>
              <a:spcAft>
                <a:spcPts val="600"/>
              </a:spcAft>
              <a:buClr>
                <a:srgbClr val="990033"/>
              </a:buClr>
              <a:defRPr/>
            </a:pPr>
            <a:r>
              <a:rPr lang="es-MX" sz="1600" kern="0" dirty="0">
                <a:solidFill>
                  <a:srgbClr val="333333"/>
                </a:solidFill>
              </a:rPr>
              <a:t>La última línea acepta el paso de paquetes del resto de la red 10.0.0.0.</a:t>
            </a:r>
          </a:p>
          <a:p>
            <a:pPr marL="0" indent="0">
              <a:lnSpc>
                <a:spcPct val="150000"/>
              </a:lnSpc>
              <a:spcBef>
                <a:spcPts val="600"/>
              </a:spcBef>
              <a:spcAft>
                <a:spcPts val="600"/>
              </a:spcAft>
              <a:buNone/>
            </a:pPr>
            <a:endParaRPr lang="es-MX" altLang="es-MX" sz="1600" dirty="0"/>
          </a:p>
        </p:txBody>
      </p:sp>
      <p:sp>
        <p:nvSpPr>
          <p:cNvPr id="5" name="2 Marcador de contenido">
            <a:extLst>
              <a:ext uri="{FF2B5EF4-FFF2-40B4-BE49-F238E27FC236}">
                <a16:creationId xmlns:a16="http://schemas.microsoft.com/office/drawing/2014/main" id="{DEDBB539-32F8-4F2B-B5EF-B2DA825C06DB}"/>
              </a:ext>
            </a:extLst>
          </p:cNvPr>
          <p:cNvSpPr txBox="1">
            <a:spLocks/>
          </p:cNvSpPr>
          <p:nvPr/>
        </p:nvSpPr>
        <p:spPr bwMode="auto">
          <a:xfrm>
            <a:off x="2141538" y="2347914"/>
            <a:ext cx="7918450" cy="1470025"/>
          </a:xfrm>
          <a:prstGeom prst="rect">
            <a:avLst/>
          </a:prstGeom>
          <a:noFill/>
          <a:ln w="28575">
            <a:solidFill>
              <a:schemeClr val="tx1"/>
            </a:solidFill>
            <a:miter lim="800000"/>
            <a:headEnd/>
            <a:tailEnd/>
          </a:ln>
        </p:spPr>
        <p:txBody>
          <a:bodyPr/>
          <a:lstStyle/>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access-list</a:t>
            </a:r>
            <a:r>
              <a:rPr lang="es-MX" sz="1600" kern="0" dirty="0">
                <a:solidFill>
                  <a:srgbClr val="333333"/>
                </a:solidFill>
                <a:latin typeface="Courier New" pitchFamily="49" charset="0"/>
                <a:cs typeface="Courier New" pitchFamily="49" charset="0"/>
              </a:rPr>
              <a:t> 2 </a:t>
            </a:r>
            <a:r>
              <a:rPr lang="es-MX" sz="1600" kern="0" dirty="0" err="1">
                <a:solidFill>
                  <a:srgbClr val="333333"/>
                </a:solidFill>
                <a:latin typeface="Courier New" pitchFamily="49" charset="0"/>
                <a:cs typeface="Courier New" pitchFamily="49" charset="0"/>
              </a:rPr>
              <a:t>deny</a:t>
            </a:r>
            <a:r>
              <a:rPr lang="es-MX" sz="1600" kern="0" dirty="0">
                <a:solidFill>
                  <a:srgbClr val="333333"/>
                </a:solidFill>
                <a:latin typeface="Courier New" pitchFamily="49" charset="0"/>
                <a:cs typeface="Courier New" pitchFamily="49" charset="0"/>
              </a:rPr>
              <a:t> host 10.4.17.3</a:t>
            </a: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access-list</a:t>
            </a:r>
            <a:r>
              <a:rPr lang="es-MX" sz="1600" kern="0" dirty="0">
                <a:solidFill>
                  <a:srgbClr val="333333"/>
                </a:solidFill>
                <a:latin typeface="Courier New" pitchFamily="49" charset="0"/>
                <a:cs typeface="Courier New" pitchFamily="49" charset="0"/>
              </a:rPr>
              <a:t> 2 </a:t>
            </a:r>
            <a:r>
              <a:rPr lang="es-MX" sz="1600" kern="0" dirty="0" err="1">
                <a:solidFill>
                  <a:srgbClr val="333333"/>
                </a:solidFill>
                <a:latin typeface="Courier New" pitchFamily="49" charset="0"/>
                <a:cs typeface="Courier New" pitchFamily="49" charset="0"/>
              </a:rPr>
              <a:t>deny</a:t>
            </a:r>
            <a:r>
              <a:rPr lang="es-MX" sz="1600" kern="0" dirty="0">
                <a:solidFill>
                  <a:srgbClr val="333333"/>
                </a:solidFill>
                <a:latin typeface="Courier New" pitchFamily="49" charset="0"/>
                <a:cs typeface="Courier New" pitchFamily="49" charset="0"/>
              </a:rPr>
              <a:t> 10.4.25.0 0.0.0.255</a:t>
            </a: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access-list</a:t>
            </a:r>
            <a:r>
              <a:rPr lang="es-MX" sz="1600" kern="0" dirty="0">
                <a:solidFill>
                  <a:srgbClr val="333333"/>
                </a:solidFill>
                <a:latin typeface="Courier New" pitchFamily="49" charset="0"/>
                <a:cs typeface="Courier New" pitchFamily="49" charset="0"/>
              </a:rPr>
              <a:t> 2 </a:t>
            </a:r>
            <a:r>
              <a:rPr lang="es-MX" sz="1600" kern="0" dirty="0" err="1">
                <a:solidFill>
                  <a:srgbClr val="333333"/>
                </a:solidFill>
                <a:latin typeface="Courier New" pitchFamily="49" charset="0"/>
                <a:cs typeface="Courier New" pitchFamily="49" charset="0"/>
              </a:rPr>
              <a:t>permit</a:t>
            </a:r>
            <a:r>
              <a:rPr lang="es-MX" sz="1600" kern="0" dirty="0">
                <a:solidFill>
                  <a:srgbClr val="333333"/>
                </a:solidFill>
                <a:latin typeface="Courier New" pitchFamily="49" charset="0"/>
                <a:cs typeface="Courier New" pitchFamily="49" charset="0"/>
              </a:rPr>
              <a:t> 10.0.0.0 0.255.255.255</a:t>
            </a:r>
          </a:p>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32213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A8F9EDD7-9D04-45DD-B071-9D37C1A97BF6}"/>
              </a:ext>
            </a:extLst>
          </p:cNvPr>
          <p:cNvSpPr>
            <a:spLocks noGrp="1"/>
          </p:cNvSpPr>
          <p:nvPr>
            <p:ph type="title"/>
          </p:nvPr>
        </p:nvSpPr>
        <p:spPr/>
        <p:txBody>
          <a:bodyPr/>
          <a:lstStyle/>
          <a:p>
            <a:r>
              <a:rPr lang="es-MX" altLang="es-MX" dirty="0"/>
              <a:t>Ejemplos de configuración de ACL estándar</a:t>
            </a:r>
          </a:p>
        </p:txBody>
      </p:sp>
      <p:sp>
        <p:nvSpPr>
          <p:cNvPr id="2" name="Marcador de contenido 1">
            <a:extLst>
              <a:ext uri="{FF2B5EF4-FFF2-40B4-BE49-F238E27FC236}">
                <a16:creationId xmlns:a16="http://schemas.microsoft.com/office/drawing/2014/main" id="{2C1086A9-DA04-46CC-A85A-B183F7399057}"/>
              </a:ext>
            </a:extLst>
          </p:cNvPr>
          <p:cNvSpPr>
            <a:spLocks noGrp="1"/>
          </p:cNvSpPr>
          <p:nvPr>
            <p:ph idx="1"/>
          </p:nvPr>
        </p:nvSpPr>
        <p:spPr/>
        <p:txBody>
          <a:bodyPr/>
          <a:lstStyle/>
          <a:p>
            <a:r>
              <a:rPr lang="es-MX" kern="0" dirty="0">
                <a:solidFill>
                  <a:srgbClr val="333333"/>
                </a:solidFill>
              </a:rPr>
              <a:t>Una vez creada la lista, debe ser aplicada en la interfaz del </a:t>
            </a:r>
            <a:r>
              <a:rPr lang="es-MX" i="1" kern="0" dirty="0" err="1">
                <a:solidFill>
                  <a:srgbClr val="333333"/>
                </a:solidFill>
              </a:rPr>
              <a:t>router</a:t>
            </a:r>
            <a:r>
              <a:rPr lang="es-MX" kern="0" dirty="0">
                <a:solidFill>
                  <a:srgbClr val="333333"/>
                </a:solidFill>
              </a:rPr>
              <a:t>, ingresando al modo de configuración de interfaz.</a:t>
            </a:r>
          </a:p>
          <a:p>
            <a:endParaRPr lang="es-MX" dirty="0"/>
          </a:p>
        </p:txBody>
      </p:sp>
      <p:sp>
        <p:nvSpPr>
          <p:cNvPr id="7" name="2 Marcador de contenido">
            <a:extLst>
              <a:ext uri="{FF2B5EF4-FFF2-40B4-BE49-F238E27FC236}">
                <a16:creationId xmlns:a16="http://schemas.microsoft.com/office/drawing/2014/main" id="{FC39B63E-1B0B-4F76-87CC-FE5E7304ADC0}"/>
              </a:ext>
            </a:extLst>
          </p:cNvPr>
          <p:cNvSpPr txBox="1">
            <a:spLocks/>
          </p:cNvSpPr>
          <p:nvPr/>
        </p:nvSpPr>
        <p:spPr bwMode="auto">
          <a:xfrm>
            <a:off x="1919865" y="3057022"/>
            <a:ext cx="7918450" cy="1470025"/>
          </a:xfrm>
          <a:prstGeom prst="rect">
            <a:avLst/>
          </a:prstGeom>
          <a:noFill/>
          <a:ln w="28575">
            <a:solidFill>
              <a:schemeClr val="tx1"/>
            </a:solidFill>
            <a:miter lim="800000"/>
            <a:headEnd/>
            <a:tailEnd/>
          </a:ln>
        </p:spPr>
        <p:txBody>
          <a:bodyPr/>
          <a:lstStyle/>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a:t>
            </a:r>
            <a:r>
              <a:rPr lang="es-MX" sz="1600" kern="0" dirty="0">
                <a:solidFill>
                  <a:srgbClr val="333333"/>
                </a:solidFill>
                <a:latin typeface="Courier New" pitchFamily="49" charset="0"/>
                <a:cs typeface="Courier New" pitchFamily="49" charset="0"/>
              </a:rPr>
              <a:t>X(</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 interface </a:t>
            </a:r>
            <a:r>
              <a:rPr lang="es-MX" sz="1600" kern="0" dirty="0" err="1">
                <a:solidFill>
                  <a:srgbClr val="333333"/>
                </a:solidFill>
                <a:latin typeface="Courier New" pitchFamily="49" charset="0"/>
                <a:cs typeface="Courier New" pitchFamily="49" charset="0"/>
              </a:rPr>
              <a:t>ethernet</a:t>
            </a:r>
            <a:r>
              <a:rPr lang="es-MX" sz="1600" kern="0" dirty="0">
                <a:solidFill>
                  <a:srgbClr val="333333"/>
                </a:solidFill>
                <a:latin typeface="Courier New" pitchFamily="49" charset="0"/>
                <a:cs typeface="Courier New" pitchFamily="49" charset="0"/>
              </a:rPr>
              <a:t> 0</a:t>
            </a: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config-if</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access-group</a:t>
            </a:r>
            <a:r>
              <a:rPr lang="es-MX" sz="1600" kern="0" dirty="0">
                <a:solidFill>
                  <a:srgbClr val="333333"/>
                </a:solidFill>
                <a:latin typeface="Courier New" pitchFamily="49" charset="0"/>
                <a:cs typeface="Courier New" pitchFamily="49" charset="0"/>
              </a:rPr>
              <a:t> 2 </a:t>
            </a:r>
            <a:r>
              <a:rPr lang="es-MX" sz="1600" kern="0" dirty="0" err="1">
                <a:solidFill>
                  <a:srgbClr val="333333"/>
                </a:solidFill>
                <a:latin typeface="Courier New" pitchFamily="49" charset="0"/>
                <a:cs typeface="Courier New" pitchFamily="49" charset="0"/>
              </a:rPr>
              <a:t>out</a:t>
            </a: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40844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9E2A3-3DB3-45F9-9E4D-73E2B9EEE7CF}"/>
              </a:ext>
            </a:extLst>
          </p:cNvPr>
          <p:cNvSpPr>
            <a:spLocks noGrp="1"/>
          </p:cNvSpPr>
          <p:nvPr>
            <p:ph type="title"/>
          </p:nvPr>
        </p:nvSpPr>
        <p:spPr/>
        <p:txBody>
          <a:bodyPr>
            <a:normAutofit/>
          </a:bodyPr>
          <a:lstStyle/>
          <a:p>
            <a:pPr lvl="2">
              <a:lnSpc>
                <a:spcPct val="110000"/>
              </a:lnSpc>
              <a:defRPr/>
            </a:pPr>
            <a:r>
              <a:rPr lang="es-ES" sz="3600" b="1" dirty="0">
                <a:solidFill>
                  <a:schemeClr val="tx1"/>
                </a:solidFill>
              </a:rPr>
              <a:t>Definición de listas de acceso extendidas.</a:t>
            </a:r>
            <a:br>
              <a:rPr lang="es-ES" sz="3600" b="1" dirty="0">
                <a:solidFill>
                  <a:schemeClr val="tx1"/>
                </a:solidFill>
              </a:rPr>
            </a:br>
            <a:br>
              <a:rPr lang="en-US" sz="3600" dirty="0">
                <a:solidFill>
                  <a:schemeClr val="tx1"/>
                </a:solidFill>
              </a:rPr>
            </a:br>
            <a:endParaRPr lang="es-MX" sz="3600" dirty="0">
              <a:solidFill>
                <a:schemeClr val="tx1"/>
              </a:solidFill>
            </a:endParaRPr>
          </a:p>
        </p:txBody>
      </p:sp>
      <p:sp>
        <p:nvSpPr>
          <p:cNvPr id="3" name="Marcador de texto 2">
            <a:extLst>
              <a:ext uri="{FF2B5EF4-FFF2-40B4-BE49-F238E27FC236}">
                <a16:creationId xmlns:a16="http://schemas.microsoft.com/office/drawing/2014/main" id="{F27F2440-795C-447B-837A-766847DCD6D3}"/>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13695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640AFF59-BAB7-4FD1-A13E-93ED315752F0}"/>
              </a:ext>
            </a:extLst>
          </p:cNvPr>
          <p:cNvSpPr>
            <a:spLocks noGrp="1"/>
          </p:cNvSpPr>
          <p:nvPr>
            <p:ph type="title"/>
          </p:nvPr>
        </p:nvSpPr>
        <p:spPr/>
        <p:txBody>
          <a:bodyPr/>
          <a:lstStyle/>
          <a:p>
            <a:r>
              <a:rPr lang="es-MX" altLang="es-MX" dirty="0"/>
              <a:t>Listas de acceso extendidas</a:t>
            </a:r>
          </a:p>
        </p:txBody>
      </p:sp>
      <p:sp>
        <p:nvSpPr>
          <p:cNvPr id="41987" name="2 Marcador de contenido">
            <a:extLst>
              <a:ext uri="{FF2B5EF4-FFF2-40B4-BE49-F238E27FC236}">
                <a16:creationId xmlns:a16="http://schemas.microsoft.com/office/drawing/2014/main" id="{440F6D25-C2DC-418D-A03B-3B1B24E80B22}"/>
              </a:ext>
            </a:extLst>
          </p:cNvPr>
          <p:cNvSpPr>
            <a:spLocks noGrp="1"/>
          </p:cNvSpPr>
          <p:nvPr>
            <p:ph idx="1"/>
          </p:nvPr>
        </p:nvSpPr>
        <p:spPr/>
        <p:txBody>
          <a:bodyPr>
            <a:normAutofit lnSpcReduction="10000"/>
          </a:bodyPr>
          <a:lstStyle/>
          <a:p>
            <a:pPr marL="0" indent="0">
              <a:lnSpc>
                <a:spcPct val="100000"/>
              </a:lnSpc>
              <a:spcBef>
                <a:spcPts val="1200"/>
              </a:spcBef>
              <a:spcAft>
                <a:spcPts val="600"/>
              </a:spcAft>
              <a:buNone/>
              <a:defRPr/>
            </a:pPr>
            <a:r>
              <a:rPr lang="es-MX" dirty="0"/>
              <a:t>Una ACL IP extendida ofrecen un control de filtrado de tráfico más preciso.</a:t>
            </a:r>
          </a:p>
          <a:p>
            <a:pPr>
              <a:lnSpc>
                <a:spcPct val="100000"/>
              </a:lnSpc>
              <a:spcBef>
                <a:spcPts val="1200"/>
              </a:spcBef>
              <a:spcAft>
                <a:spcPts val="600"/>
              </a:spcAft>
              <a:defRPr/>
            </a:pPr>
            <a:r>
              <a:rPr lang="es-MX" dirty="0"/>
              <a:t>Verifica las </a:t>
            </a:r>
            <a:r>
              <a:rPr lang="es-MX" dirty="0">
                <a:solidFill>
                  <a:srgbClr val="0070C0"/>
                </a:solidFill>
              </a:rPr>
              <a:t>direcciones origen y destino </a:t>
            </a:r>
            <a:r>
              <a:rPr lang="es-MX" dirty="0"/>
              <a:t>de un paquete.</a:t>
            </a:r>
          </a:p>
          <a:p>
            <a:pPr>
              <a:lnSpc>
                <a:spcPct val="100000"/>
              </a:lnSpc>
              <a:spcBef>
                <a:spcPts val="1200"/>
              </a:spcBef>
              <a:spcAft>
                <a:spcPts val="600"/>
              </a:spcAft>
              <a:defRPr/>
            </a:pPr>
            <a:r>
              <a:rPr lang="es-MX" dirty="0"/>
              <a:t>Generalmente </a:t>
            </a:r>
            <a:r>
              <a:rPr lang="es-MX" dirty="0">
                <a:solidFill>
                  <a:srgbClr val="0070C0"/>
                </a:solidFill>
              </a:rPr>
              <a:t>permite o deniega protocolos específicos</a:t>
            </a:r>
            <a:r>
              <a:rPr lang="es-MX" dirty="0"/>
              <a:t> y aplicaciones (números de puertos y otros parámetros), permitiendo más flexibilidad y control.</a:t>
            </a:r>
          </a:p>
          <a:p>
            <a:pPr>
              <a:lnSpc>
                <a:spcPct val="100000"/>
              </a:lnSpc>
              <a:spcBef>
                <a:spcPts val="1200"/>
              </a:spcBef>
              <a:spcAft>
                <a:spcPts val="600"/>
              </a:spcAft>
              <a:defRPr/>
            </a:pPr>
            <a:r>
              <a:rPr lang="es-MX" dirty="0"/>
              <a:t>Rangos de números de listas de acceso del 100 al 199.</a:t>
            </a:r>
          </a:p>
          <a:p>
            <a:pPr>
              <a:lnSpc>
                <a:spcPct val="100000"/>
              </a:lnSpc>
              <a:spcBef>
                <a:spcPts val="1200"/>
              </a:spcBef>
              <a:spcAft>
                <a:spcPts val="600"/>
              </a:spcAft>
              <a:defRPr/>
            </a:pPr>
            <a:r>
              <a:rPr lang="es-MX" dirty="0"/>
              <a:t>Aplicadas al puerto más cercano al origen.</a:t>
            </a:r>
          </a:p>
        </p:txBody>
      </p:sp>
    </p:spTree>
    <p:extLst>
      <p:ext uri="{BB962C8B-B14F-4D97-AF65-F5344CB8AC3E}">
        <p14:creationId xmlns:p14="http://schemas.microsoft.com/office/powerpoint/2010/main" val="321998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6B46157E-2BAB-40FB-8B74-3F866C7D8497}"/>
              </a:ext>
            </a:extLst>
          </p:cNvPr>
          <p:cNvSpPr>
            <a:spLocks noGrp="1"/>
          </p:cNvSpPr>
          <p:nvPr>
            <p:ph type="title"/>
          </p:nvPr>
        </p:nvSpPr>
        <p:spPr/>
        <p:txBody>
          <a:bodyPr/>
          <a:lstStyle/>
          <a:p>
            <a:r>
              <a:rPr lang="es-MX" altLang="es-MX" dirty="0"/>
              <a:t>Operación de la ACL extendida</a:t>
            </a:r>
          </a:p>
        </p:txBody>
      </p:sp>
      <p:pic>
        <p:nvPicPr>
          <p:cNvPr id="15365" name="7 Marcador de contenido" descr="OperACL_extended.gif">
            <a:extLst>
              <a:ext uri="{FF2B5EF4-FFF2-40B4-BE49-F238E27FC236}">
                <a16:creationId xmlns:a16="http://schemas.microsoft.com/office/drawing/2014/main" id="{6A9256E8-D248-41D6-BF63-5056B419D3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39888" y="1931989"/>
            <a:ext cx="8877300" cy="4287837"/>
          </a:xfrm>
        </p:spPr>
      </p:pic>
    </p:spTree>
    <p:extLst>
      <p:ext uri="{BB962C8B-B14F-4D97-AF65-F5344CB8AC3E}">
        <p14:creationId xmlns:p14="http://schemas.microsoft.com/office/powerpoint/2010/main" val="3608019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03A67218-6FA1-4183-9C92-E56E426C4EC3}"/>
              </a:ext>
            </a:extLst>
          </p:cNvPr>
          <p:cNvSpPr>
            <a:spLocks noGrp="1"/>
          </p:cNvSpPr>
          <p:nvPr>
            <p:ph type="title"/>
          </p:nvPr>
        </p:nvSpPr>
        <p:spPr/>
        <p:txBody>
          <a:bodyPr/>
          <a:lstStyle/>
          <a:p>
            <a:r>
              <a:rPr lang="es-MX" altLang="es-MX"/>
              <a:t>Definición de una ACL extendida</a:t>
            </a:r>
            <a:endParaRPr lang="es-MX" altLang="es-MX" dirty="0"/>
          </a:p>
        </p:txBody>
      </p:sp>
      <p:sp>
        <p:nvSpPr>
          <p:cNvPr id="3" name="2 Marcador de contenido">
            <a:extLst>
              <a:ext uri="{FF2B5EF4-FFF2-40B4-BE49-F238E27FC236}">
                <a16:creationId xmlns:a16="http://schemas.microsoft.com/office/drawing/2014/main" id="{4A52CFD5-279F-43EE-8300-49BA944DCA0C}"/>
              </a:ext>
            </a:extLst>
          </p:cNvPr>
          <p:cNvSpPr>
            <a:spLocks noGrp="1"/>
          </p:cNvSpPr>
          <p:nvPr>
            <p:ph idx="1"/>
          </p:nvPr>
        </p:nvSpPr>
        <p:spPr/>
        <p:txBody>
          <a:bodyPr>
            <a:normAutofit/>
          </a:bodyPr>
          <a:lstStyle/>
          <a:p>
            <a:pPr marL="0" indent="0">
              <a:lnSpc>
                <a:spcPct val="150000"/>
              </a:lnSpc>
              <a:spcAft>
                <a:spcPts val="600"/>
              </a:spcAft>
              <a:buNone/>
              <a:defRPr/>
            </a:pPr>
            <a:r>
              <a:rPr lang="es-MX" sz="2000" dirty="0"/>
              <a:t>Sintaxis básica de una lista de acceso IP extendida.</a:t>
            </a:r>
          </a:p>
          <a:p>
            <a:pPr marL="0" indent="0">
              <a:lnSpc>
                <a:spcPct val="150000"/>
              </a:lnSpc>
              <a:spcAft>
                <a:spcPts val="600"/>
              </a:spcAft>
              <a:buNone/>
              <a:defRPr/>
            </a:pPr>
            <a:r>
              <a:rPr lang="en-US" sz="2000" b="1" dirty="0">
                <a:latin typeface="Courier New" pitchFamily="49" charset="0"/>
                <a:cs typeface="Courier New" pitchFamily="49" charset="0"/>
              </a:rPr>
              <a:t>access-list </a:t>
            </a:r>
            <a:r>
              <a:rPr lang="en-US" sz="2000" i="1" dirty="0">
                <a:latin typeface="Courier New" pitchFamily="49" charset="0"/>
                <a:cs typeface="Courier New" pitchFamily="49" charset="0"/>
              </a:rPr>
              <a:t>access-list-number</a:t>
            </a:r>
            <a:r>
              <a:rPr lang="en-US" sz="2000" b="1" i="1" dirty="0">
                <a:latin typeface="Courier New" pitchFamily="49" charset="0"/>
                <a:cs typeface="Courier New" pitchFamily="49" charset="0"/>
              </a:rPr>
              <a:t> {deny | permit} </a:t>
            </a:r>
            <a:r>
              <a:rPr lang="en-US" sz="2000" i="1" dirty="0">
                <a:latin typeface="Courier New" pitchFamily="49" charset="0"/>
                <a:cs typeface="Courier New" pitchFamily="49" charset="0"/>
              </a:rPr>
              <a:t>protocol source [source-wildcard] </a:t>
            </a:r>
            <a:r>
              <a:rPr lang="es-MX" sz="2000" dirty="0">
                <a:latin typeface="Courier New" pitchFamily="49" charset="0"/>
                <a:cs typeface="Courier New" pitchFamily="49" charset="0"/>
              </a:rPr>
              <a:t>[</a:t>
            </a:r>
            <a:r>
              <a:rPr lang="es-MX" sz="2000" i="1" dirty="0" err="1">
                <a:latin typeface="Courier New" pitchFamily="49" charset="0"/>
                <a:cs typeface="Courier New" pitchFamily="49" charset="0"/>
              </a:rPr>
              <a:t>operator</a:t>
            </a:r>
            <a:r>
              <a:rPr lang="es-MX" sz="2000" i="1" dirty="0">
                <a:latin typeface="Courier New" pitchFamily="49" charset="0"/>
                <a:cs typeface="Courier New" pitchFamily="49" charset="0"/>
              </a:rPr>
              <a:t> [</a:t>
            </a:r>
            <a:r>
              <a:rPr lang="es-MX" sz="2000" i="1" dirty="0" err="1">
                <a:latin typeface="Courier New" pitchFamily="49" charset="0"/>
                <a:cs typeface="Courier New" pitchFamily="49" charset="0"/>
              </a:rPr>
              <a:t>port</a:t>
            </a:r>
            <a:r>
              <a:rPr lang="es-MX" sz="2000" i="1" dirty="0">
                <a:latin typeface="Courier New" pitchFamily="49" charset="0"/>
                <a:cs typeface="Courier New" pitchFamily="49" charset="0"/>
              </a:rPr>
              <a:t>]] </a:t>
            </a:r>
            <a:r>
              <a:rPr lang="es-MX" sz="2000" i="1" dirty="0" err="1">
                <a:latin typeface="Courier New" pitchFamily="49" charset="0"/>
                <a:cs typeface="Courier New" pitchFamily="49" charset="0"/>
              </a:rPr>
              <a:t>destination</a:t>
            </a:r>
            <a:r>
              <a:rPr lang="es-MX" sz="2000" i="1" dirty="0">
                <a:latin typeface="Courier New" pitchFamily="49" charset="0"/>
                <a:cs typeface="Courier New" pitchFamily="49" charset="0"/>
              </a:rPr>
              <a:t> [</a:t>
            </a:r>
            <a:r>
              <a:rPr lang="es-MX" sz="2000" i="1" dirty="0" err="1">
                <a:latin typeface="Courier New" pitchFamily="49" charset="0"/>
                <a:cs typeface="Courier New" pitchFamily="49" charset="0"/>
              </a:rPr>
              <a:t>destination-wildcard</a:t>
            </a:r>
            <a:r>
              <a:rPr lang="es-MX" sz="2000" i="1" dirty="0">
                <a:latin typeface="Courier New" pitchFamily="49" charset="0"/>
                <a:cs typeface="Courier New" pitchFamily="49" charset="0"/>
              </a:rPr>
              <a:t>]</a:t>
            </a:r>
            <a:endParaRPr lang="es-MX" sz="2000" dirty="0">
              <a:cs typeface="Courier New" pitchFamily="49" charset="0"/>
            </a:endParaRPr>
          </a:p>
        </p:txBody>
      </p:sp>
    </p:spTree>
    <p:extLst>
      <p:ext uri="{BB962C8B-B14F-4D97-AF65-F5344CB8AC3E}">
        <p14:creationId xmlns:p14="http://schemas.microsoft.com/office/powerpoint/2010/main" val="110442860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35FC4409-4E8D-429A-9641-7D3B1347B120}"/>
              </a:ext>
            </a:extLst>
          </p:cNvPr>
          <p:cNvSpPr>
            <a:spLocks noGrp="1"/>
          </p:cNvSpPr>
          <p:nvPr>
            <p:ph type="title"/>
          </p:nvPr>
        </p:nvSpPr>
        <p:spPr/>
        <p:txBody>
          <a:bodyPr/>
          <a:lstStyle/>
          <a:p>
            <a:r>
              <a:rPr lang="es-MX" altLang="es-MX" dirty="0"/>
              <a:t>Parámetros </a:t>
            </a:r>
          </a:p>
        </p:txBody>
      </p:sp>
      <p:sp>
        <p:nvSpPr>
          <p:cNvPr id="17411" name="2 Marcador de contenido">
            <a:extLst>
              <a:ext uri="{FF2B5EF4-FFF2-40B4-BE49-F238E27FC236}">
                <a16:creationId xmlns:a16="http://schemas.microsoft.com/office/drawing/2014/main" id="{EA6C8BE5-9B3B-44D4-92BF-BF3FAC3C715C}"/>
              </a:ext>
            </a:extLst>
          </p:cNvPr>
          <p:cNvSpPr>
            <a:spLocks noGrp="1"/>
          </p:cNvSpPr>
          <p:nvPr>
            <p:ph idx="1"/>
          </p:nvPr>
        </p:nvSpPr>
        <p:spPr/>
        <p:txBody>
          <a:bodyPr>
            <a:normAutofit/>
          </a:bodyPr>
          <a:lstStyle/>
          <a:p>
            <a:pPr>
              <a:spcBef>
                <a:spcPts val="1200"/>
              </a:spcBef>
              <a:defRPr/>
            </a:pPr>
            <a:r>
              <a:rPr lang="es-MX" sz="1800" i="1" dirty="0" err="1">
                <a:solidFill>
                  <a:srgbClr val="0070C0"/>
                </a:solidFill>
              </a:rPr>
              <a:t>access‐list-number</a:t>
            </a:r>
            <a:r>
              <a:rPr lang="es-MX" sz="1800" i="1" dirty="0">
                <a:solidFill>
                  <a:srgbClr val="0070C0"/>
                </a:solidFill>
              </a:rPr>
              <a:t>.</a:t>
            </a:r>
            <a:r>
              <a:rPr lang="es-MX" sz="1800" i="1" dirty="0"/>
              <a:t> </a:t>
            </a:r>
            <a:r>
              <a:rPr lang="es-MX" sz="1800" dirty="0"/>
              <a:t>Especifica un número de lista de acceso estándar. Los valores válidos son del 100 al 199.</a:t>
            </a:r>
            <a:endParaRPr lang="es-MX" sz="1800" b="1" dirty="0"/>
          </a:p>
          <a:p>
            <a:pPr>
              <a:lnSpc>
                <a:spcPct val="150000"/>
              </a:lnSpc>
              <a:spcBef>
                <a:spcPts val="1200"/>
              </a:spcBef>
              <a:defRPr/>
            </a:pPr>
            <a:r>
              <a:rPr lang="en-US" sz="1800" b="1" dirty="0">
                <a:solidFill>
                  <a:srgbClr val="0070C0"/>
                </a:solidFill>
              </a:rPr>
              <a:t>deny | permit. </a:t>
            </a:r>
            <a:r>
              <a:rPr lang="es-MX" sz="1800" dirty="0"/>
              <a:t>Deniega o permite el acceso si las condiciones especifica das son cumplidas.</a:t>
            </a:r>
          </a:p>
          <a:p>
            <a:pPr>
              <a:lnSpc>
                <a:spcPct val="150000"/>
              </a:lnSpc>
              <a:spcBef>
                <a:spcPts val="1200"/>
              </a:spcBef>
            </a:pPr>
            <a:r>
              <a:rPr lang="es-MX" altLang="es-MX" sz="1800" i="1" dirty="0" err="1">
                <a:solidFill>
                  <a:srgbClr val="0070C0"/>
                </a:solidFill>
              </a:rPr>
              <a:t>protocol</a:t>
            </a:r>
            <a:r>
              <a:rPr lang="es-MX" altLang="es-MX" sz="1800" i="1" dirty="0">
                <a:solidFill>
                  <a:srgbClr val="0070C0"/>
                </a:solidFill>
              </a:rPr>
              <a:t>.</a:t>
            </a:r>
            <a:r>
              <a:rPr lang="es-MX" altLang="es-MX" sz="1800" dirty="0"/>
              <a:t> El tipo de protocolo </a:t>
            </a:r>
            <a:r>
              <a:rPr lang="es-MX" altLang="es-MX" sz="1800" dirty="0" err="1"/>
              <a:t>específco</a:t>
            </a:r>
            <a:r>
              <a:rPr lang="es-MX" altLang="es-MX" sz="1800" dirty="0"/>
              <a:t> a verificar (por ejemplo, IP, ICMP, TCP o UDP).</a:t>
            </a:r>
          </a:p>
          <a:p>
            <a:pPr>
              <a:lnSpc>
                <a:spcPct val="150000"/>
              </a:lnSpc>
              <a:spcBef>
                <a:spcPts val="1200"/>
              </a:spcBef>
            </a:pPr>
            <a:r>
              <a:rPr lang="en-US" altLang="es-MX" sz="1800" i="1" dirty="0">
                <a:solidFill>
                  <a:srgbClr val="0070C0"/>
                </a:solidFill>
              </a:rPr>
              <a:t>source </a:t>
            </a:r>
            <a:r>
              <a:rPr lang="en-US" altLang="es-MX" sz="1800" dirty="0">
                <a:solidFill>
                  <a:srgbClr val="0070C0"/>
                </a:solidFill>
              </a:rPr>
              <a:t>(</a:t>
            </a:r>
            <a:r>
              <a:rPr lang="en-US" altLang="es-MX" sz="1800" dirty="0" err="1">
                <a:solidFill>
                  <a:srgbClr val="0070C0"/>
                </a:solidFill>
              </a:rPr>
              <a:t>origen</a:t>
            </a:r>
            <a:r>
              <a:rPr lang="en-US" altLang="es-MX" sz="1800" dirty="0">
                <a:solidFill>
                  <a:srgbClr val="0070C0"/>
                </a:solidFill>
              </a:rPr>
              <a:t>). </a:t>
            </a:r>
            <a:r>
              <a:rPr lang="es-MX" altLang="es-MX" sz="1800" dirty="0"/>
              <a:t>Especifica la red o </a:t>
            </a:r>
            <a:r>
              <a:rPr lang="es-MX" altLang="es-MX" sz="1800" i="1" dirty="0"/>
              <a:t>host </a:t>
            </a:r>
            <a:r>
              <a:rPr lang="es-MX" altLang="es-MX" sz="1800" dirty="0"/>
              <a:t>que envía el paquete. Las opciones válidas para expresar el origen son:</a:t>
            </a:r>
          </a:p>
          <a:p>
            <a:pPr lvl="1">
              <a:lnSpc>
                <a:spcPct val="130000"/>
              </a:lnSpc>
              <a:spcBef>
                <a:spcPts val="600"/>
              </a:spcBef>
              <a:buNone/>
            </a:pPr>
            <a:r>
              <a:rPr lang="es-MX" altLang="es-MX" sz="1800" dirty="0"/>
              <a:t>• Dirección IP o rango de direcciones (A.B.C.D).</a:t>
            </a:r>
          </a:p>
          <a:p>
            <a:pPr lvl="1">
              <a:lnSpc>
                <a:spcPct val="130000"/>
              </a:lnSpc>
              <a:spcBef>
                <a:spcPts val="600"/>
              </a:spcBef>
              <a:buNone/>
            </a:pPr>
            <a:r>
              <a:rPr lang="es-MX" altLang="es-MX" sz="1800" dirty="0"/>
              <a:t>• </a:t>
            </a:r>
            <a:r>
              <a:rPr lang="es-MX" altLang="es-MX" sz="1800" b="1" dirty="0" err="1"/>
              <a:t>any</a:t>
            </a:r>
            <a:r>
              <a:rPr lang="es-MX" altLang="es-MX" sz="1800" b="1" dirty="0"/>
              <a:t> ‐ </a:t>
            </a:r>
            <a:r>
              <a:rPr lang="es-MX" altLang="es-MX" sz="1800" dirty="0"/>
              <a:t>Cualquier </a:t>
            </a:r>
            <a:r>
              <a:rPr lang="es-MX" altLang="es-MX" sz="1800" i="1" dirty="0"/>
              <a:t>host</a:t>
            </a:r>
            <a:r>
              <a:rPr lang="es-MX" altLang="es-MX" sz="1800" dirty="0"/>
              <a:t> origen.</a:t>
            </a:r>
          </a:p>
          <a:p>
            <a:pPr lvl="1">
              <a:lnSpc>
                <a:spcPct val="130000"/>
              </a:lnSpc>
              <a:spcBef>
                <a:spcPts val="600"/>
              </a:spcBef>
              <a:buNone/>
            </a:pPr>
            <a:r>
              <a:rPr lang="en-US" altLang="es-MX" sz="1800" dirty="0"/>
              <a:t>• </a:t>
            </a:r>
            <a:r>
              <a:rPr lang="en-US" altLang="es-MX" sz="1800" b="1" dirty="0"/>
              <a:t>host </a:t>
            </a:r>
            <a:r>
              <a:rPr lang="en-US" altLang="es-MX" sz="1800" b="1" i="1" dirty="0"/>
              <a:t>source ‐ </a:t>
            </a:r>
            <a:r>
              <a:rPr lang="es-MX" altLang="es-MX" sz="1800" dirty="0"/>
              <a:t>Dirección IP de un único </a:t>
            </a:r>
            <a:r>
              <a:rPr lang="es-MX" altLang="es-MX" sz="1800" i="1" dirty="0"/>
              <a:t>host.</a:t>
            </a:r>
          </a:p>
          <a:p>
            <a:pPr>
              <a:lnSpc>
                <a:spcPct val="130000"/>
              </a:lnSpc>
              <a:spcBef>
                <a:spcPts val="1200"/>
              </a:spcBef>
            </a:pPr>
            <a:r>
              <a:rPr lang="en-US" altLang="es-MX" sz="1800" i="1" dirty="0">
                <a:solidFill>
                  <a:srgbClr val="0070C0"/>
                </a:solidFill>
              </a:rPr>
              <a:t>source‐wildcard </a:t>
            </a:r>
            <a:r>
              <a:rPr lang="es-MX" altLang="es-MX" sz="1800" dirty="0">
                <a:solidFill>
                  <a:srgbClr val="0070C0"/>
                </a:solidFill>
              </a:rPr>
              <a:t>(Opcional).</a:t>
            </a:r>
            <a:r>
              <a:rPr lang="es-MX" altLang="es-MX" sz="1800" dirty="0"/>
              <a:t> Especifica los bits a ignorar en la dirección origen.</a:t>
            </a:r>
          </a:p>
        </p:txBody>
      </p:sp>
    </p:spTree>
    <p:extLst>
      <p:ext uri="{BB962C8B-B14F-4D97-AF65-F5344CB8AC3E}">
        <p14:creationId xmlns:p14="http://schemas.microsoft.com/office/powerpoint/2010/main" val="309907158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99888EBD-BFC4-41B7-8DF2-547E1BB0828F}"/>
              </a:ext>
            </a:extLst>
          </p:cNvPr>
          <p:cNvSpPr>
            <a:spLocks noGrp="1"/>
          </p:cNvSpPr>
          <p:nvPr>
            <p:ph type="title"/>
          </p:nvPr>
        </p:nvSpPr>
        <p:spPr/>
        <p:txBody>
          <a:bodyPr/>
          <a:lstStyle/>
          <a:p>
            <a:r>
              <a:rPr lang="es-MX" altLang="es-MX" dirty="0"/>
              <a:t>Parámetros</a:t>
            </a:r>
          </a:p>
        </p:txBody>
      </p:sp>
      <p:sp>
        <p:nvSpPr>
          <p:cNvPr id="3" name="2 Marcador de contenido">
            <a:extLst>
              <a:ext uri="{FF2B5EF4-FFF2-40B4-BE49-F238E27FC236}">
                <a16:creationId xmlns:a16="http://schemas.microsoft.com/office/drawing/2014/main" id="{4784118F-0AC7-4FBD-B4FF-9DA4B4876D25}"/>
              </a:ext>
            </a:extLst>
          </p:cNvPr>
          <p:cNvSpPr>
            <a:spLocks noGrp="1"/>
          </p:cNvSpPr>
          <p:nvPr>
            <p:ph idx="1"/>
          </p:nvPr>
        </p:nvSpPr>
        <p:spPr/>
        <p:txBody>
          <a:bodyPr>
            <a:normAutofit/>
          </a:bodyPr>
          <a:lstStyle/>
          <a:p>
            <a:pPr>
              <a:lnSpc>
                <a:spcPct val="150000"/>
              </a:lnSpc>
              <a:spcBef>
                <a:spcPts val="1200"/>
              </a:spcBef>
              <a:defRPr/>
            </a:pPr>
            <a:r>
              <a:rPr lang="en-US" sz="2000" i="1" dirty="0">
                <a:solidFill>
                  <a:srgbClr val="0070C0"/>
                </a:solidFill>
              </a:rPr>
              <a:t>operator.</a:t>
            </a:r>
            <a:r>
              <a:rPr lang="es-MX" sz="2000" dirty="0">
                <a:solidFill>
                  <a:srgbClr val="0070C0"/>
                </a:solidFill>
              </a:rPr>
              <a:t> </a:t>
            </a:r>
            <a:r>
              <a:rPr lang="es-MX" sz="2000" dirty="0"/>
              <a:t> (</a:t>
            </a:r>
            <a:r>
              <a:rPr lang="en-US" sz="2000" dirty="0" err="1"/>
              <a:t>Opcional</a:t>
            </a:r>
            <a:r>
              <a:rPr lang="en-US" sz="2000" dirty="0"/>
              <a:t>)  </a:t>
            </a:r>
            <a:r>
              <a:rPr lang="en-US" sz="2000" dirty="0" err="1"/>
              <a:t>Aplica</a:t>
            </a:r>
            <a:r>
              <a:rPr lang="en-US" sz="2000" dirty="0"/>
              <a:t> </a:t>
            </a:r>
            <a:r>
              <a:rPr lang="en-US" sz="2000" dirty="0" err="1"/>
              <a:t>reglas</a:t>
            </a:r>
            <a:r>
              <a:rPr lang="en-US" sz="2000" dirty="0"/>
              <a:t> de </a:t>
            </a:r>
            <a:r>
              <a:rPr lang="en-US" sz="2000" dirty="0" err="1"/>
              <a:t>acceso</a:t>
            </a:r>
            <a:r>
              <a:rPr lang="en-US" sz="2000" dirty="0"/>
              <a:t> a </a:t>
            </a:r>
            <a:r>
              <a:rPr lang="en-US" sz="2000" dirty="0" err="1"/>
              <a:t>puertos</a:t>
            </a:r>
            <a:r>
              <a:rPr lang="en-US" sz="2000" dirty="0"/>
              <a:t> TCP o </a:t>
            </a:r>
            <a:r>
              <a:rPr lang="en-US" sz="2000" dirty="0" err="1"/>
              <a:t>UPD</a:t>
            </a:r>
            <a:r>
              <a:rPr lang="en-US" sz="2000" dirty="0"/>
              <a:t> </a:t>
            </a:r>
            <a:r>
              <a:rPr lang="en-US" sz="2000" dirty="0" err="1"/>
              <a:t>origen</a:t>
            </a:r>
            <a:r>
              <a:rPr lang="en-US" sz="2000" dirty="0"/>
              <a:t> o </a:t>
            </a:r>
            <a:r>
              <a:rPr lang="en-US" sz="2000" dirty="0" err="1"/>
              <a:t>destino</a:t>
            </a:r>
            <a:r>
              <a:rPr lang="en-US" sz="2000" dirty="0"/>
              <a:t>.</a:t>
            </a:r>
          </a:p>
          <a:p>
            <a:pPr lvl="1">
              <a:spcBef>
                <a:spcPts val="600"/>
              </a:spcBef>
              <a:buNone/>
              <a:defRPr/>
            </a:pPr>
            <a:r>
              <a:rPr lang="es-MX" sz="2000" dirty="0"/>
              <a:t>• </a:t>
            </a:r>
            <a:r>
              <a:rPr lang="es-MX" sz="2000" b="1" dirty="0" err="1"/>
              <a:t>eq</a:t>
            </a:r>
            <a:r>
              <a:rPr lang="es-MX" sz="2000" dirty="0"/>
              <a:t> – Coincidencia del puerto con el número especificado.</a:t>
            </a:r>
          </a:p>
          <a:p>
            <a:pPr lvl="1">
              <a:spcBef>
                <a:spcPts val="600"/>
              </a:spcBef>
              <a:buNone/>
              <a:defRPr/>
            </a:pPr>
            <a:r>
              <a:rPr lang="es-MX" sz="2000" dirty="0"/>
              <a:t>• </a:t>
            </a:r>
            <a:r>
              <a:rPr lang="es-MX" sz="2000" b="1" dirty="0" err="1"/>
              <a:t>neq</a:t>
            </a:r>
            <a:r>
              <a:rPr lang="es-MX" sz="2000" b="1" dirty="0"/>
              <a:t> ‐ </a:t>
            </a:r>
            <a:r>
              <a:rPr lang="es-MX" sz="2000" dirty="0"/>
              <a:t>Coincidencia de cualquier diferente al número especificado.</a:t>
            </a:r>
          </a:p>
          <a:p>
            <a:pPr lvl="1">
              <a:spcBef>
                <a:spcPts val="600"/>
              </a:spcBef>
              <a:buNone/>
              <a:defRPr/>
            </a:pPr>
            <a:r>
              <a:rPr lang="en-US" sz="2000" dirty="0"/>
              <a:t>• </a:t>
            </a:r>
            <a:r>
              <a:rPr lang="en-US" sz="2000" b="1" dirty="0" err="1"/>
              <a:t>lt</a:t>
            </a:r>
            <a:r>
              <a:rPr lang="en-US" sz="2000" b="1" i="1" dirty="0"/>
              <a:t>‐ </a:t>
            </a:r>
            <a:r>
              <a:rPr lang="es-MX" sz="2000" dirty="0"/>
              <a:t>Coincidencia de los puertos menores al número especificado</a:t>
            </a:r>
            <a:r>
              <a:rPr lang="es-MX" sz="2000" i="1" dirty="0"/>
              <a:t>.</a:t>
            </a:r>
          </a:p>
          <a:p>
            <a:pPr marL="457200" lvl="1" indent="0">
              <a:spcBef>
                <a:spcPts val="600"/>
              </a:spcBef>
              <a:buNone/>
              <a:defRPr/>
            </a:pPr>
            <a:r>
              <a:rPr lang="en-US" sz="2000" dirty="0"/>
              <a:t>• </a:t>
            </a:r>
            <a:r>
              <a:rPr lang="es-MX" sz="2000" b="1" dirty="0" err="1"/>
              <a:t>gt</a:t>
            </a:r>
            <a:r>
              <a:rPr lang="es-MX" sz="2000" dirty="0"/>
              <a:t> - Coincidencia de los puertos mayores al número especificado.</a:t>
            </a:r>
          </a:p>
          <a:p>
            <a:pPr marL="457200" lvl="1" indent="0">
              <a:spcBef>
                <a:spcPts val="600"/>
              </a:spcBef>
              <a:buNone/>
              <a:defRPr/>
            </a:pPr>
            <a:r>
              <a:rPr lang="en-US" sz="2000" dirty="0"/>
              <a:t>• </a:t>
            </a:r>
            <a:r>
              <a:rPr lang="es-MX" sz="2000" b="1" dirty="0" err="1"/>
              <a:t>range</a:t>
            </a:r>
            <a:r>
              <a:rPr lang="es-MX" sz="2000" dirty="0"/>
              <a:t> - Coincidencia de los puertos especificados en un rango.</a:t>
            </a:r>
          </a:p>
          <a:p>
            <a:pPr>
              <a:lnSpc>
                <a:spcPct val="150000"/>
              </a:lnSpc>
              <a:spcBef>
                <a:spcPts val="1200"/>
              </a:spcBef>
              <a:defRPr/>
            </a:pPr>
            <a:r>
              <a:rPr lang="en-US" sz="2000" i="1" dirty="0">
                <a:solidFill>
                  <a:srgbClr val="0070C0"/>
                </a:solidFill>
              </a:rPr>
              <a:t>port</a:t>
            </a:r>
            <a:r>
              <a:rPr lang="en-US" sz="2000" dirty="0">
                <a:solidFill>
                  <a:srgbClr val="0070C0"/>
                </a:solidFill>
              </a:rPr>
              <a:t>. </a:t>
            </a:r>
            <a:r>
              <a:rPr lang="es-MX" sz="2000" dirty="0"/>
              <a:t>Número de puerto </a:t>
            </a:r>
            <a:r>
              <a:rPr lang="es-MX" sz="2000" dirty="0" err="1"/>
              <a:t>TCP</a:t>
            </a:r>
            <a:r>
              <a:rPr lang="es-MX" sz="2000" dirty="0"/>
              <a:t> o </a:t>
            </a:r>
            <a:r>
              <a:rPr lang="es-MX" sz="2000" dirty="0" err="1"/>
              <a:t>UDP</a:t>
            </a:r>
            <a:r>
              <a:rPr lang="es-MX" sz="2000" dirty="0"/>
              <a:t> que determina la coincidencia en conjunto con el parámetro </a:t>
            </a:r>
            <a:r>
              <a:rPr lang="es-MX" sz="2000" i="1" dirty="0" err="1"/>
              <a:t>operator</a:t>
            </a:r>
            <a:r>
              <a:rPr lang="es-MX" sz="2000" dirty="0"/>
              <a:t>.</a:t>
            </a:r>
          </a:p>
        </p:txBody>
      </p:sp>
    </p:spTree>
    <p:extLst>
      <p:ext uri="{BB962C8B-B14F-4D97-AF65-F5344CB8AC3E}">
        <p14:creationId xmlns:p14="http://schemas.microsoft.com/office/powerpoint/2010/main" val="21575175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BB361FA8-7036-4CF5-816C-6E713D8B2CBF}"/>
              </a:ext>
            </a:extLst>
          </p:cNvPr>
          <p:cNvSpPr>
            <a:spLocks noGrp="1"/>
          </p:cNvSpPr>
          <p:nvPr>
            <p:ph type="title"/>
          </p:nvPr>
        </p:nvSpPr>
        <p:spPr/>
        <p:txBody>
          <a:bodyPr/>
          <a:lstStyle/>
          <a:p>
            <a:r>
              <a:rPr lang="es-MX" altLang="es-MX" dirty="0"/>
              <a:t>Parámetros</a:t>
            </a:r>
          </a:p>
        </p:txBody>
      </p:sp>
      <p:sp>
        <p:nvSpPr>
          <p:cNvPr id="19459" name="2 Marcador de contenido">
            <a:extLst>
              <a:ext uri="{FF2B5EF4-FFF2-40B4-BE49-F238E27FC236}">
                <a16:creationId xmlns:a16="http://schemas.microsoft.com/office/drawing/2014/main" id="{C7FC7FDA-613B-4EA7-AE3C-2D30BE18C15C}"/>
              </a:ext>
            </a:extLst>
          </p:cNvPr>
          <p:cNvSpPr>
            <a:spLocks noGrp="1"/>
          </p:cNvSpPr>
          <p:nvPr>
            <p:ph idx="1"/>
          </p:nvPr>
        </p:nvSpPr>
        <p:spPr/>
        <p:txBody>
          <a:bodyPr>
            <a:normAutofit/>
          </a:bodyPr>
          <a:lstStyle/>
          <a:p>
            <a:pPr>
              <a:lnSpc>
                <a:spcPct val="150000"/>
              </a:lnSpc>
              <a:spcBef>
                <a:spcPts val="1200"/>
              </a:spcBef>
            </a:pPr>
            <a:r>
              <a:rPr lang="en-US" altLang="es-MX" sz="2400" i="1" dirty="0">
                <a:solidFill>
                  <a:srgbClr val="0070C0"/>
                </a:solidFill>
              </a:rPr>
              <a:t>destination </a:t>
            </a:r>
            <a:r>
              <a:rPr lang="en-US" altLang="es-MX" sz="2400" dirty="0">
                <a:solidFill>
                  <a:srgbClr val="0070C0"/>
                </a:solidFill>
              </a:rPr>
              <a:t>(</a:t>
            </a:r>
            <a:r>
              <a:rPr lang="en-US" altLang="es-MX" sz="2400" dirty="0" err="1">
                <a:solidFill>
                  <a:srgbClr val="0070C0"/>
                </a:solidFill>
              </a:rPr>
              <a:t>destino</a:t>
            </a:r>
            <a:r>
              <a:rPr lang="en-US" altLang="es-MX" sz="2400" dirty="0">
                <a:solidFill>
                  <a:srgbClr val="0070C0"/>
                </a:solidFill>
              </a:rPr>
              <a:t>). </a:t>
            </a:r>
            <a:r>
              <a:rPr lang="es-MX" altLang="es-MX" sz="2400" dirty="0"/>
              <a:t>Especifica la red o </a:t>
            </a:r>
            <a:r>
              <a:rPr lang="es-MX" altLang="es-MX" sz="2400" i="1" dirty="0"/>
              <a:t>host </a:t>
            </a:r>
            <a:r>
              <a:rPr lang="es-MX" altLang="es-MX" sz="2400" dirty="0"/>
              <a:t>hacia donde se envía el paquete. Las opciones válidas para expresar el origen son:</a:t>
            </a:r>
          </a:p>
          <a:p>
            <a:pPr lvl="1">
              <a:lnSpc>
                <a:spcPct val="130000"/>
              </a:lnSpc>
              <a:spcBef>
                <a:spcPts val="600"/>
              </a:spcBef>
              <a:buNone/>
            </a:pPr>
            <a:r>
              <a:rPr lang="es-MX" altLang="es-MX" dirty="0"/>
              <a:t>• Dirección IP o rango de direcciones (A.B.C.D).</a:t>
            </a:r>
          </a:p>
          <a:p>
            <a:pPr lvl="1">
              <a:lnSpc>
                <a:spcPct val="130000"/>
              </a:lnSpc>
              <a:spcBef>
                <a:spcPts val="600"/>
              </a:spcBef>
              <a:buNone/>
            </a:pPr>
            <a:r>
              <a:rPr lang="es-MX" altLang="es-MX" dirty="0"/>
              <a:t>• </a:t>
            </a:r>
            <a:r>
              <a:rPr lang="es-MX" altLang="es-MX" b="1" dirty="0" err="1"/>
              <a:t>any</a:t>
            </a:r>
            <a:r>
              <a:rPr lang="es-MX" altLang="es-MX" b="1" dirty="0"/>
              <a:t> ‐ </a:t>
            </a:r>
            <a:r>
              <a:rPr lang="es-MX" altLang="es-MX" dirty="0"/>
              <a:t>Cualquier </a:t>
            </a:r>
            <a:r>
              <a:rPr lang="es-MX" altLang="es-MX" i="1" dirty="0"/>
              <a:t>host</a:t>
            </a:r>
            <a:r>
              <a:rPr lang="es-MX" altLang="es-MX" dirty="0"/>
              <a:t> origen.</a:t>
            </a:r>
          </a:p>
          <a:p>
            <a:pPr lvl="1">
              <a:lnSpc>
                <a:spcPct val="130000"/>
              </a:lnSpc>
              <a:spcBef>
                <a:spcPts val="600"/>
              </a:spcBef>
              <a:buNone/>
            </a:pPr>
            <a:r>
              <a:rPr lang="en-US" altLang="es-MX" dirty="0"/>
              <a:t>• </a:t>
            </a:r>
            <a:r>
              <a:rPr lang="en-US" altLang="es-MX" b="1" dirty="0"/>
              <a:t>host </a:t>
            </a:r>
            <a:r>
              <a:rPr lang="en-US" altLang="es-MX" b="1" i="1" dirty="0"/>
              <a:t>source ‐ </a:t>
            </a:r>
            <a:r>
              <a:rPr lang="es-MX" altLang="es-MX" dirty="0"/>
              <a:t>Dirección IP de un único </a:t>
            </a:r>
            <a:r>
              <a:rPr lang="es-MX" altLang="es-MX" i="1" dirty="0"/>
              <a:t>host.</a:t>
            </a:r>
          </a:p>
          <a:p>
            <a:pPr>
              <a:lnSpc>
                <a:spcPct val="130000"/>
              </a:lnSpc>
              <a:spcBef>
                <a:spcPts val="1200"/>
              </a:spcBef>
            </a:pPr>
            <a:r>
              <a:rPr lang="en-US" altLang="es-MX" sz="2400" i="1" dirty="0">
                <a:solidFill>
                  <a:srgbClr val="0070C0"/>
                </a:solidFill>
              </a:rPr>
              <a:t>destination‐wildcard </a:t>
            </a:r>
            <a:r>
              <a:rPr lang="es-MX" altLang="es-MX" sz="2400" dirty="0">
                <a:solidFill>
                  <a:srgbClr val="0070C0"/>
                </a:solidFill>
              </a:rPr>
              <a:t>(Opcional).</a:t>
            </a:r>
            <a:r>
              <a:rPr lang="es-MX" altLang="es-MX" sz="2400" dirty="0"/>
              <a:t> Especifica los bits a ignorar en la dirección destino.</a:t>
            </a:r>
          </a:p>
          <a:p>
            <a:pPr>
              <a:lnSpc>
                <a:spcPct val="150000"/>
              </a:lnSpc>
              <a:spcAft>
                <a:spcPts val="600"/>
              </a:spcAft>
              <a:buNone/>
            </a:pPr>
            <a:endParaRPr lang="es-MX" altLang="es-MX" sz="2400" dirty="0"/>
          </a:p>
        </p:txBody>
      </p:sp>
    </p:spTree>
    <p:extLst>
      <p:ext uri="{BB962C8B-B14F-4D97-AF65-F5344CB8AC3E}">
        <p14:creationId xmlns:p14="http://schemas.microsoft.com/office/powerpoint/2010/main" val="373970077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FA4296BF-5D6D-4D00-99D4-4206E78B0596}"/>
              </a:ext>
            </a:extLst>
          </p:cNvPr>
          <p:cNvSpPr>
            <a:spLocks noGrp="1"/>
          </p:cNvSpPr>
          <p:nvPr>
            <p:ph type="title"/>
          </p:nvPr>
        </p:nvSpPr>
        <p:spPr/>
        <p:txBody>
          <a:bodyPr>
            <a:normAutofit fontScale="90000"/>
          </a:bodyPr>
          <a:lstStyle/>
          <a:p>
            <a:pPr>
              <a:lnSpc>
                <a:spcPct val="150000"/>
              </a:lnSpc>
              <a:spcAft>
                <a:spcPts val="600"/>
              </a:spcAft>
              <a:defRPr/>
            </a:pPr>
            <a:r>
              <a:rPr lang="es-MX" dirty="0"/>
              <a:t>Sintaxis de lista extendida en el </a:t>
            </a:r>
            <a:r>
              <a:rPr lang="es-MX" dirty="0" err="1"/>
              <a:t>SecureStack</a:t>
            </a:r>
            <a:r>
              <a:rPr lang="es-MX" dirty="0"/>
              <a:t> C3</a:t>
            </a:r>
          </a:p>
        </p:txBody>
      </p:sp>
      <p:sp>
        <p:nvSpPr>
          <p:cNvPr id="3" name="2 Marcador de contenido">
            <a:extLst>
              <a:ext uri="{FF2B5EF4-FFF2-40B4-BE49-F238E27FC236}">
                <a16:creationId xmlns:a16="http://schemas.microsoft.com/office/drawing/2014/main" id="{6023B8AA-4A14-4E02-B0B9-1D5647F2DCA5}"/>
              </a:ext>
            </a:extLst>
          </p:cNvPr>
          <p:cNvSpPr>
            <a:spLocks noGrp="1"/>
          </p:cNvSpPr>
          <p:nvPr>
            <p:ph idx="1"/>
          </p:nvPr>
        </p:nvSpPr>
        <p:spPr/>
        <p:txBody>
          <a:bodyPr>
            <a:normAutofit/>
          </a:bodyPr>
          <a:lstStyle/>
          <a:p>
            <a:pPr marL="0" indent="0">
              <a:lnSpc>
                <a:spcPct val="100000"/>
              </a:lnSpc>
              <a:spcAft>
                <a:spcPts val="600"/>
              </a:spcAft>
              <a:buNone/>
              <a:defRPr/>
            </a:pPr>
            <a:r>
              <a:rPr lang="en-US" sz="2000" b="1" dirty="0">
                <a:latin typeface="Courier New" pitchFamily="49" charset="0"/>
                <a:cs typeface="Courier New" pitchFamily="49" charset="0"/>
              </a:rPr>
              <a:t>access-list </a:t>
            </a:r>
            <a:r>
              <a:rPr lang="en-US" sz="2000" i="1" dirty="0">
                <a:latin typeface="Courier New" pitchFamily="49" charset="0"/>
                <a:cs typeface="Courier New" pitchFamily="49" charset="0"/>
              </a:rPr>
              <a:t>access-list-number</a:t>
            </a:r>
            <a:r>
              <a:rPr lang="en-US" sz="2000" b="1" i="1" dirty="0">
                <a:latin typeface="Courier New" pitchFamily="49" charset="0"/>
                <a:cs typeface="Courier New" pitchFamily="49" charset="0"/>
              </a:rPr>
              <a:t> {deny | permit} </a:t>
            </a:r>
            <a:r>
              <a:rPr lang="en-US" sz="2000" i="1" dirty="0">
                <a:latin typeface="Courier New" pitchFamily="49" charset="0"/>
                <a:cs typeface="Courier New" pitchFamily="49" charset="0"/>
              </a:rPr>
              <a:t>protocol source [source-wildcard] </a:t>
            </a:r>
            <a:r>
              <a:rPr lang="es-MX" sz="2000" i="1" dirty="0" err="1">
                <a:latin typeface="Courier New" pitchFamily="49" charset="0"/>
                <a:cs typeface="Courier New" pitchFamily="49" charset="0"/>
              </a:rPr>
              <a:t>destination</a:t>
            </a:r>
            <a:r>
              <a:rPr lang="es-MX" sz="2000" i="1" dirty="0">
                <a:latin typeface="Courier New" pitchFamily="49" charset="0"/>
                <a:cs typeface="Courier New" pitchFamily="49" charset="0"/>
              </a:rPr>
              <a:t> [</a:t>
            </a:r>
            <a:r>
              <a:rPr lang="es-MX" sz="2000" i="1" dirty="0" err="1">
                <a:latin typeface="Courier New" pitchFamily="49" charset="0"/>
                <a:cs typeface="Courier New" pitchFamily="49" charset="0"/>
              </a:rPr>
              <a:t>destination-wildcard</a:t>
            </a:r>
            <a:r>
              <a:rPr lang="es-MX" sz="2000" i="1" dirty="0">
                <a:latin typeface="Courier New" pitchFamily="49" charset="0"/>
                <a:cs typeface="Courier New" pitchFamily="49" charset="0"/>
              </a:rPr>
              <a:t>] </a:t>
            </a:r>
            <a:r>
              <a:rPr lang="es-MX" sz="2000" dirty="0">
                <a:latin typeface="Courier New" pitchFamily="49" charset="0"/>
                <a:cs typeface="Courier New" pitchFamily="49" charset="0"/>
              </a:rPr>
              <a:t>[</a:t>
            </a:r>
            <a:r>
              <a:rPr lang="es-MX" sz="2000" i="1" dirty="0" err="1">
                <a:latin typeface="Courier New" pitchFamily="49" charset="0"/>
                <a:cs typeface="Courier New" pitchFamily="49" charset="0"/>
              </a:rPr>
              <a:t>operator</a:t>
            </a:r>
            <a:r>
              <a:rPr lang="es-MX" sz="2000" i="1" dirty="0">
                <a:latin typeface="Courier New" pitchFamily="49" charset="0"/>
                <a:cs typeface="Courier New" pitchFamily="49" charset="0"/>
              </a:rPr>
              <a:t> [</a:t>
            </a:r>
            <a:r>
              <a:rPr lang="es-MX" sz="2000" i="1" dirty="0" err="1">
                <a:latin typeface="Courier New" pitchFamily="49" charset="0"/>
                <a:cs typeface="Courier New" pitchFamily="49" charset="0"/>
              </a:rPr>
              <a:t>port</a:t>
            </a:r>
            <a:r>
              <a:rPr lang="es-MX" sz="2000" i="1" dirty="0">
                <a:latin typeface="Courier New" pitchFamily="49" charset="0"/>
                <a:cs typeface="Courier New" pitchFamily="49" charset="0"/>
              </a:rPr>
              <a:t>]] </a:t>
            </a:r>
          </a:p>
          <a:p>
            <a:pPr marL="0" indent="0">
              <a:lnSpc>
                <a:spcPct val="100000"/>
              </a:lnSpc>
              <a:spcBef>
                <a:spcPts val="1800"/>
              </a:spcBef>
              <a:spcAft>
                <a:spcPts val="600"/>
              </a:spcAft>
              <a:buNone/>
              <a:defRPr/>
            </a:pPr>
            <a:r>
              <a:rPr lang="es-MX" sz="2000" dirty="0"/>
              <a:t>Para insertar o reemplazar una entrada en la lista de acceso:</a:t>
            </a:r>
          </a:p>
          <a:p>
            <a:pPr marL="0" indent="0">
              <a:lnSpc>
                <a:spcPct val="100000"/>
              </a:lnSpc>
              <a:spcAft>
                <a:spcPts val="600"/>
              </a:spcAft>
              <a:buNone/>
              <a:defRPr/>
            </a:pPr>
            <a:r>
              <a:rPr lang="en-US" sz="2000" b="1" dirty="0">
                <a:latin typeface="Courier New" pitchFamily="49" charset="0"/>
                <a:cs typeface="Courier New" pitchFamily="49" charset="0"/>
              </a:rPr>
              <a:t>access-list </a:t>
            </a:r>
            <a:r>
              <a:rPr lang="en-US" sz="2000" i="1" dirty="0">
                <a:latin typeface="Courier New" pitchFamily="49" charset="0"/>
                <a:cs typeface="Courier New" pitchFamily="49" charset="0"/>
              </a:rPr>
              <a:t>access-list-number </a:t>
            </a:r>
            <a:r>
              <a:rPr lang="en-US" sz="2000" b="1" i="1" dirty="0">
                <a:latin typeface="Courier New" pitchFamily="49" charset="0"/>
                <a:cs typeface="Courier New" pitchFamily="49" charset="0"/>
              </a:rPr>
              <a:t>{insert | replace} </a:t>
            </a:r>
            <a:r>
              <a:rPr lang="en-US" sz="2000" i="1" dirty="0">
                <a:latin typeface="Courier New" pitchFamily="49" charset="0"/>
                <a:cs typeface="Courier New" pitchFamily="49" charset="0"/>
              </a:rPr>
              <a:t>entry</a:t>
            </a:r>
            <a:endParaRPr lang="es-MX" sz="2000" dirty="0">
              <a:latin typeface="Courier New" pitchFamily="49" charset="0"/>
              <a:cs typeface="Courier New" pitchFamily="49" charset="0"/>
            </a:endParaRPr>
          </a:p>
          <a:p>
            <a:pPr marL="0" indent="0">
              <a:lnSpc>
                <a:spcPct val="100000"/>
              </a:lnSpc>
              <a:spcBef>
                <a:spcPts val="1800"/>
              </a:spcBef>
              <a:spcAft>
                <a:spcPts val="600"/>
              </a:spcAft>
              <a:buNone/>
              <a:defRPr/>
            </a:pPr>
            <a:r>
              <a:rPr lang="es-MX" sz="2000" dirty="0"/>
              <a:t>Para mover entradas dentro de la ACL</a:t>
            </a:r>
          </a:p>
          <a:p>
            <a:pPr marL="0" indent="0">
              <a:lnSpc>
                <a:spcPct val="100000"/>
              </a:lnSpc>
              <a:spcAft>
                <a:spcPts val="600"/>
              </a:spcAft>
              <a:buNone/>
              <a:defRPr/>
            </a:pPr>
            <a:r>
              <a:rPr lang="es-MX" sz="2000" b="1" dirty="0" err="1">
                <a:latin typeface="Courier New" pitchFamily="49" charset="0"/>
                <a:cs typeface="Courier New" pitchFamily="49" charset="0"/>
              </a:rPr>
              <a:t>access-list</a:t>
            </a:r>
            <a:r>
              <a:rPr lang="es-MX" sz="2000" b="1" dirty="0">
                <a:latin typeface="Courier New" pitchFamily="49" charset="0"/>
                <a:cs typeface="Courier New" pitchFamily="49" charset="0"/>
              </a:rPr>
              <a:t> </a:t>
            </a:r>
            <a:r>
              <a:rPr lang="es-MX" sz="2000" i="1" dirty="0" err="1">
                <a:latin typeface="Courier New" pitchFamily="49" charset="0"/>
                <a:cs typeface="Courier New" pitchFamily="49" charset="0"/>
              </a:rPr>
              <a:t>access-list-number</a:t>
            </a:r>
            <a:r>
              <a:rPr lang="es-MX" sz="2000" b="1" i="1" dirty="0">
                <a:latin typeface="Courier New" pitchFamily="49" charset="0"/>
                <a:cs typeface="Courier New" pitchFamily="49" charset="0"/>
              </a:rPr>
              <a:t> </a:t>
            </a:r>
            <a:r>
              <a:rPr lang="es-MX" sz="2000" b="1" i="1" dirty="0" err="1">
                <a:latin typeface="Courier New" pitchFamily="49" charset="0"/>
                <a:cs typeface="Courier New" pitchFamily="49" charset="0"/>
              </a:rPr>
              <a:t>move</a:t>
            </a:r>
            <a:r>
              <a:rPr lang="es-MX" sz="2000" b="1" i="1" dirty="0">
                <a:latin typeface="Courier New" pitchFamily="49" charset="0"/>
                <a:cs typeface="Courier New" pitchFamily="49" charset="0"/>
              </a:rPr>
              <a:t> </a:t>
            </a:r>
            <a:r>
              <a:rPr lang="es-MX" sz="2000" i="1" dirty="0" err="1">
                <a:latin typeface="Courier New" pitchFamily="49" charset="0"/>
                <a:cs typeface="Courier New" pitchFamily="49" charset="0"/>
              </a:rPr>
              <a:t>destination</a:t>
            </a:r>
            <a:r>
              <a:rPr lang="es-MX" sz="2000" b="1" i="1" dirty="0">
                <a:latin typeface="Courier New" pitchFamily="49" charset="0"/>
                <a:cs typeface="Courier New" pitchFamily="49" charset="0"/>
              </a:rPr>
              <a:t> </a:t>
            </a:r>
            <a:r>
              <a:rPr lang="es-MX" sz="2000" i="1" dirty="0">
                <a:latin typeface="Courier New" pitchFamily="49" charset="0"/>
                <a:cs typeface="Courier New" pitchFamily="49" charset="0"/>
              </a:rPr>
              <a:t>source1</a:t>
            </a:r>
            <a:endParaRPr lang="es-MX" sz="2000" dirty="0">
              <a:latin typeface="Courier New" pitchFamily="49" charset="0"/>
              <a:cs typeface="Courier New" pitchFamily="49" charset="0"/>
            </a:endParaRPr>
          </a:p>
          <a:p>
            <a:pPr>
              <a:lnSpc>
                <a:spcPct val="100000"/>
              </a:lnSpc>
              <a:spcAft>
                <a:spcPts val="600"/>
              </a:spcAft>
              <a:buNone/>
              <a:defRPr/>
            </a:pPr>
            <a:endParaRPr lang="es-MX" sz="2000" dirty="0"/>
          </a:p>
        </p:txBody>
      </p:sp>
    </p:spTree>
    <p:extLst>
      <p:ext uri="{BB962C8B-B14F-4D97-AF65-F5344CB8AC3E}">
        <p14:creationId xmlns:p14="http://schemas.microsoft.com/office/powerpoint/2010/main" val="38828068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a:extLst>
              <a:ext uri="{FF2B5EF4-FFF2-40B4-BE49-F238E27FC236}">
                <a16:creationId xmlns:a16="http://schemas.microsoft.com/office/drawing/2014/main" id="{316298D2-C7A4-4444-8BD0-CF333CE4FAB0}"/>
              </a:ext>
            </a:extLst>
          </p:cNvPr>
          <p:cNvSpPr>
            <a:spLocks noGrp="1" noChangeAspect="1" noChangeArrowheads="1"/>
          </p:cNvSpPr>
          <p:nvPr>
            <p:ph type="ctrTitle"/>
          </p:nvPr>
        </p:nvSpPr>
        <p:spPr/>
        <p:txBody>
          <a:bodyPr>
            <a:normAutofit/>
          </a:bodyPr>
          <a:lstStyle/>
          <a:p>
            <a:pPr eaLnBrk="1" hangingPunct="1"/>
            <a:r>
              <a:rPr lang="es-ES" altLang="ja-JP" dirty="0"/>
              <a:t>Seguridad y filtrado de paquetes con </a:t>
            </a:r>
            <a:r>
              <a:rPr lang="es-ES" altLang="ja-JP" dirty="0" err="1"/>
              <a:t>ACLs</a:t>
            </a:r>
            <a:endParaRPr lang="en-US" altLang="es-MX" dirty="0"/>
          </a:p>
        </p:txBody>
      </p:sp>
      <p:sp>
        <p:nvSpPr>
          <p:cNvPr id="3075" name="3 Subtítulo">
            <a:extLst>
              <a:ext uri="{FF2B5EF4-FFF2-40B4-BE49-F238E27FC236}">
                <a16:creationId xmlns:a16="http://schemas.microsoft.com/office/drawing/2014/main" id="{1F8E18BC-C12E-41B7-AC7C-031E8F0BD8E8}"/>
              </a:ext>
            </a:extLst>
          </p:cNvPr>
          <p:cNvSpPr>
            <a:spLocks noGrp="1"/>
          </p:cNvSpPr>
          <p:nvPr>
            <p:ph type="subTitle" idx="1"/>
          </p:nvPr>
        </p:nvSpPr>
        <p:spPr/>
        <p:txBody>
          <a:bodyPr/>
          <a:lstStyle/>
          <a:p>
            <a:pPr>
              <a:defRPr/>
            </a:pPr>
            <a:r>
              <a:rPr lang="es-MX" sz="1050" b="1" dirty="0"/>
              <a:t>2da. Parte</a:t>
            </a:r>
          </a:p>
        </p:txBody>
      </p:sp>
    </p:spTree>
    <p:extLst>
      <p:ext uri="{BB962C8B-B14F-4D97-AF65-F5344CB8AC3E}">
        <p14:creationId xmlns:p14="http://schemas.microsoft.com/office/powerpoint/2010/main" val="100762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E98E1AAE-AFC9-4573-9590-706AD9AA8F1A}"/>
              </a:ext>
            </a:extLst>
          </p:cNvPr>
          <p:cNvSpPr>
            <a:spLocks noGrp="1"/>
          </p:cNvSpPr>
          <p:nvPr>
            <p:ph type="title"/>
          </p:nvPr>
        </p:nvSpPr>
        <p:spPr/>
        <p:txBody>
          <a:bodyPr>
            <a:normAutofit fontScale="90000"/>
          </a:bodyPr>
          <a:lstStyle/>
          <a:p>
            <a:pPr>
              <a:lnSpc>
                <a:spcPct val="150000"/>
              </a:lnSpc>
            </a:pPr>
            <a:r>
              <a:rPr lang="en-US" altLang="es-MX" dirty="0" err="1"/>
              <a:t>Sintaxis</a:t>
            </a:r>
            <a:r>
              <a:rPr lang="en-US" altLang="es-MX" dirty="0"/>
              <a:t> de ACL </a:t>
            </a:r>
            <a:r>
              <a:rPr lang="en-US" altLang="es-MX" dirty="0" err="1"/>
              <a:t>extendida</a:t>
            </a:r>
            <a:r>
              <a:rPr lang="en-US" altLang="es-MX" dirty="0"/>
              <a:t> </a:t>
            </a:r>
            <a:r>
              <a:rPr lang="en-US" altLang="es-MX" dirty="0" err="1"/>
              <a:t>en</a:t>
            </a:r>
            <a:r>
              <a:rPr lang="en-US" altLang="es-MX" dirty="0"/>
              <a:t> los </a:t>
            </a:r>
            <a:r>
              <a:rPr lang="en-US" altLang="es-MX" dirty="0" err="1"/>
              <a:t>equipos</a:t>
            </a:r>
            <a:r>
              <a:rPr lang="en-US" altLang="es-MX" dirty="0"/>
              <a:t> Serie NX</a:t>
            </a:r>
          </a:p>
        </p:txBody>
      </p:sp>
      <p:sp>
        <p:nvSpPr>
          <p:cNvPr id="21507" name="2 Marcador de contenido">
            <a:extLst>
              <a:ext uri="{FF2B5EF4-FFF2-40B4-BE49-F238E27FC236}">
                <a16:creationId xmlns:a16="http://schemas.microsoft.com/office/drawing/2014/main" id="{A2466165-96A4-4CEB-9A88-D13FE1B885A0}"/>
              </a:ext>
            </a:extLst>
          </p:cNvPr>
          <p:cNvSpPr>
            <a:spLocks noGrp="1"/>
          </p:cNvSpPr>
          <p:nvPr>
            <p:ph idx="1"/>
          </p:nvPr>
        </p:nvSpPr>
        <p:spPr/>
        <p:txBody>
          <a:bodyPr>
            <a:normAutofit/>
          </a:bodyPr>
          <a:lstStyle/>
          <a:p>
            <a:pPr marL="0" indent="0">
              <a:lnSpc>
                <a:spcPct val="150000"/>
              </a:lnSpc>
              <a:buNone/>
            </a:pPr>
            <a:r>
              <a:rPr lang="en-US" altLang="es-MX" sz="1800" b="1" dirty="0">
                <a:latin typeface="Courier New" panose="02070309020205020404" pitchFamily="49" charset="0"/>
                <a:cs typeface="Courier New" panose="02070309020205020404" pitchFamily="49" charset="0"/>
              </a:rPr>
              <a:t>access-list </a:t>
            </a:r>
            <a:r>
              <a:rPr lang="en-US" altLang="es-MX" sz="1800" b="1" i="1" dirty="0">
                <a:latin typeface="Courier New" panose="02070309020205020404" pitchFamily="49" charset="0"/>
                <a:cs typeface="Courier New" panose="02070309020205020404" pitchFamily="49" charset="0"/>
              </a:rPr>
              <a:t>access-list-number [insert | replace entry] | [log 1-5000 | all] [move </a:t>
            </a:r>
            <a:r>
              <a:rPr lang="es-MX" altLang="es-MX" sz="1800" i="1" dirty="0" err="1">
                <a:latin typeface="Courier New" panose="02070309020205020404" pitchFamily="49" charset="0"/>
                <a:cs typeface="Courier New" panose="02070309020205020404" pitchFamily="49" charset="0"/>
              </a:rPr>
              <a:t>destination</a:t>
            </a:r>
            <a:r>
              <a:rPr lang="es-MX" altLang="es-MX" sz="1800" i="1" dirty="0">
                <a:latin typeface="Courier New" panose="02070309020205020404" pitchFamily="49" charset="0"/>
                <a:cs typeface="Courier New" panose="02070309020205020404" pitchFamily="49" charset="0"/>
              </a:rPr>
              <a:t> source1 [source2]] {</a:t>
            </a:r>
            <a:r>
              <a:rPr lang="es-MX" altLang="es-MX" sz="1800" b="1" i="1" dirty="0" err="1">
                <a:latin typeface="Courier New" panose="02070309020205020404" pitchFamily="49" charset="0"/>
                <a:cs typeface="Courier New" panose="02070309020205020404" pitchFamily="49" charset="0"/>
              </a:rPr>
              <a:t>deny</a:t>
            </a:r>
            <a:r>
              <a:rPr lang="es-MX" altLang="es-MX" sz="1800" b="1" i="1" dirty="0">
                <a:latin typeface="Courier New" panose="02070309020205020404" pitchFamily="49" charset="0"/>
                <a:cs typeface="Courier New" panose="02070309020205020404" pitchFamily="49" charset="0"/>
              </a:rPr>
              <a:t> | </a:t>
            </a:r>
            <a:r>
              <a:rPr lang="es-MX" altLang="es-MX" sz="1800" b="1" i="1" dirty="0" err="1">
                <a:latin typeface="Courier New" panose="02070309020205020404" pitchFamily="49" charset="0"/>
                <a:cs typeface="Courier New" panose="02070309020205020404" pitchFamily="49" charset="0"/>
              </a:rPr>
              <a:t>permit</a:t>
            </a:r>
            <a:r>
              <a:rPr lang="es-MX" altLang="es-MX" sz="1800" b="1" i="1" dirty="0">
                <a:latin typeface="Courier New" panose="02070309020205020404" pitchFamily="49" charset="0"/>
                <a:cs typeface="Courier New" panose="02070309020205020404" pitchFamily="49" charset="0"/>
              </a:rPr>
              <a:t>} </a:t>
            </a:r>
            <a:r>
              <a:rPr lang="es-MX" altLang="es-MX" sz="1800" b="1" i="1" dirty="0" err="1">
                <a:latin typeface="Courier New" panose="02070309020205020404" pitchFamily="49" charset="0"/>
                <a:cs typeface="Courier New" panose="02070309020205020404" pitchFamily="49" charset="0"/>
              </a:rPr>
              <a:t>protocol</a:t>
            </a:r>
            <a:r>
              <a:rPr lang="es-MX" altLang="es-MX" sz="1800" b="1" i="1" dirty="0">
                <a:latin typeface="Courier New" panose="02070309020205020404" pitchFamily="49" charset="0"/>
                <a:cs typeface="Courier New" panose="02070309020205020404" pitchFamily="49" charset="0"/>
              </a:rPr>
              <a:t> </a:t>
            </a:r>
            <a:r>
              <a:rPr lang="es-MX" altLang="es-MX" sz="1800" b="1" i="1" dirty="0" err="1">
                <a:latin typeface="Courier New" panose="02070309020205020404" pitchFamily="49" charset="0"/>
                <a:cs typeface="Courier New" panose="02070309020205020404" pitchFamily="49" charset="0"/>
              </a:rPr>
              <a:t>source</a:t>
            </a:r>
            <a:r>
              <a:rPr lang="es-MX" altLang="es-MX" sz="1800" b="1" i="1" dirty="0">
                <a:latin typeface="Courier New" panose="02070309020205020404" pitchFamily="49" charset="0"/>
                <a:cs typeface="Courier New" panose="02070309020205020404" pitchFamily="49" charset="0"/>
              </a:rPr>
              <a:t> [</a:t>
            </a:r>
            <a:r>
              <a:rPr lang="es-MX" altLang="es-MX" sz="1800" b="1" i="1" dirty="0" err="1">
                <a:latin typeface="Courier New" panose="02070309020205020404" pitchFamily="49" charset="0"/>
                <a:cs typeface="Courier New" panose="02070309020205020404" pitchFamily="49" charset="0"/>
              </a:rPr>
              <a:t>source-wildcard</a:t>
            </a:r>
            <a:r>
              <a:rPr lang="es-MX" altLang="es-MX" sz="1800" b="1" i="1" dirty="0">
                <a:latin typeface="Courier New" panose="02070309020205020404" pitchFamily="49" charset="0"/>
                <a:cs typeface="Courier New" panose="02070309020205020404" pitchFamily="49" charset="0"/>
              </a:rPr>
              <a:t>] </a:t>
            </a:r>
            <a:r>
              <a:rPr lang="en-US" altLang="es-MX" sz="1800" i="1" dirty="0">
                <a:latin typeface="Courier New" panose="02070309020205020404" pitchFamily="49" charset="0"/>
                <a:cs typeface="Courier New" panose="02070309020205020404" pitchFamily="49" charset="0"/>
              </a:rPr>
              <a:t>[operator [port]] destination [destination-wildcard] [operator [port]] </a:t>
            </a:r>
            <a:r>
              <a:rPr lang="es-MX" altLang="es-MX" sz="1800" i="1" dirty="0">
                <a:latin typeface="Courier New" panose="02070309020205020404" pitchFamily="49" charset="0"/>
                <a:cs typeface="Courier New" panose="02070309020205020404" pitchFamily="49" charset="0"/>
              </a:rPr>
              <a:t>[tos-</a:t>
            </a:r>
            <a:r>
              <a:rPr lang="es-MX" altLang="es-MX" sz="1800" i="1" dirty="0" err="1">
                <a:latin typeface="Courier New" panose="02070309020205020404" pitchFamily="49" charset="0"/>
                <a:cs typeface="Courier New" panose="02070309020205020404" pitchFamily="49" charset="0"/>
              </a:rPr>
              <a:t>extensions</a:t>
            </a:r>
            <a:r>
              <a:rPr lang="es-MX" altLang="es-MX" sz="1800" i="1" dirty="0">
                <a:latin typeface="Courier New" panose="02070309020205020404" pitchFamily="49" charset="0"/>
                <a:cs typeface="Courier New" panose="02070309020205020404" pitchFamily="49" charset="0"/>
              </a:rPr>
              <a:t>][</a:t>
            </a:r>
            <a:r>
              <a:rPr lang="es-MX" altLang="es-MX" sz="1800" i="1" dirty="0" err="1">
                <a:latin typeface="Courier New" panose="02070309020205020404" pitchFamily="49" charset="0"/>
                <a:cs typeface="Courier New" panose="02070309020205020404" pitchFamily="49" charset="0"/>
              </a:rPr>
              <a:t>icmp-type</a:t>
            </a:r>
            <a:r>
              <a:rPr lang="es-MX" altLang="es-MX" sz="1800" i="1" dirty="0">
                <a:latin typeface="Courier New" panose="02070309020205020404" pitchFamily="49" charset="0"/>
                <a:cs typeface="Courier New" panose="02070309020205020404" pitchFamily="49" charset="0"/>
              </a:rPr>
              <a:t> [</a:t>
            </a:r>
            <a:r>
              <a:rPr lang="es-MX" altLang="es-MX" sz="1800" i="1" dirty="0" err="1">
                <a:latin typeface="Courier New" panose="02070309020205020404" pitchFamily="49" charset="0"/>
                <a:cs typeface="Courier New" panose="02070309020205020404" pitchFamily="49" charset="0"/>
              </a:rPr>
              <a:t>icmp-code</a:t>
            </a:r>
            <a:r>
              <a:rPr lang="es-MX" altLang="es-MX" sz="1800" i="1" dirty="0">
                <a:latin typeface="Courier New" panose="02070309020205020404" pitchFamily="49" charset="0"/>
                <a:cs typeface="Courier New" panose="02070309020205020404" pitchFamily="49" charset="0"/>
              </a:rPr>
              <a:t>] [</a:t>
            </a:r>
            <a:r>
              <a:rPr lang="es-MX" altLang="es-MX" sz="1800" b="1" i="1" dirty="0" err="1">
                <a:latin typeface="Courier New" panose="02070309020205020404" pitchFamily="49" charset="0"/>
                <a:cs typeface="Courier New" panose="02070309020205020404" pitchFamily="49" charset="0"/>
              </a:rPr>
              <a:t>established</a:t>
            </a:r>
            <a:r>
              <a:rPr lang="es-MX" altLang="es-MX" sz="1800" b="1" i="1" dirty="0">
                <a:latin typeface="Courier New" panose="02070309020205020404" pitchFamily="49" charset="0"/>
                <a:cs typeface="Courier New" panose="02070309020205020404" pitchFamily="49" charset="0"/>
              </a:rPr>
              <a:t>]</a:t>
            </a:r>
          </a:p>
          <a:p>
            <a:pPr marL="0" indent="0">
              <a:lnSpc>
                <a:spcPct val="150000"/>
              </a:lnSpc>
              <a:buNone/>
            </a:pPr>
            <a:endParaRPr lang="es-MX" altLang="es-MX" sz="1800" dirty="0"/>
          </a:p>
        </p:txBody>
      </p:sp>
    </p:spTree>
    <p:extLst>
      <p:ext uri="{BB962C8B-B14F-4D97-AF65-F5344CB8AC3E}">
        <p14:creationId xmlns:p14="http://schemas.microsoft.com/office/powerpoint/2010/main" val="10407245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C568D672-C5C3-43C6-8A8F-9DE79CDE8B7B}"/>
              </a:ext>
            </a:extLst>
          </p:cNvPr>
          <p:cNvSpPr>
            <a:spLocks noGrp="1" noChangeArrowheads="1"/>
          </p:cNvSpPr>
          <p:nvPr>
            <p:ph type="title"/>
          </p:nvPr>
        </p:nvSpPr>
        <p:spPr/>
        <p:txBody>
          <a:bodyPr>
            <a:normAutofit/>
          </a:bodyPr>
          <a:lstStyle/>
          <a:p>
            <a:r>
              <a:rPr lang="es-ES" b="1" dirty="0"/>
              <a:t>Ejemplo de configuración de listas de acceso extendidas.</a:t>
            </a:r>
            <a:br>
              <a:rPr lang="es-ES" b="1" dirty="0"/>
            </a:br>
            <a:endParaRPr lang="en-US" altLang="es-MX" dirty="0"/>
          </a:p>
        </p:txBody>
      </p:sp>
      <p:sp>
        <p:nvSpPr>
          <p:cNvPr id="5124" name="Rectangle 3">
            <a:extLst>
              <a:ext uri="{FF2B5EF4-FFF2-40B4-BE49-F238E27FC236}">
                <a16:creationId xmlns:a16="http://schemas.microsoft.com/office/drawing/2014/main" id="{90BA9041-20F7-4948-B0E5-F22EFF0237DE}"/>
              </a:ext>
            </a:extLst>
          </p:cNvPr>
          <p:cNvSpPr>
            <a:spLocks noGrp="1" noChangeArrowheads="1"/>
          </p:cNvSpPr>
          <p:nvPr>
            <p:ph type="body" idx="1"/>
          </p:nvPr>
        </p:nvSpPr>
        <p:spPr/>
        <p:txBody>
          <a:bodyPr>
            <a:normAutofit/>
          </a:bodyPr>
          <a:lstStyle/>
          <a:p>
            <a:pPr lvl="2">
              <a:lnSpc>
                <a:spcPct val="110000"/>
              </a:lnSpc>
              <a:defRPr/>
            </a:pPr>
            <a:endParaRPr lang="es-ES" dirty="0">
              <a:solidFill>
                <a:schemeClr val="bg1">
                  <a:lumMod val="50000"/>
                </a:schemeClr>
              </a:solidFill>
            </a:endParaRPr>
          </a:p>
          <a:p>
            <a:pPr lvl="1">
              <a:lnSpc>
                <a:spcPct val="110000"/>
              </a:lnSpc>
              <a:spcBef>
                <a:spcPts val="600"/>
              </a:spcBef>
              <a:spcAft>
                <a:spcPts val="600"/>
              </a:spcAft>
              <a:buNone/>
              <a:defRPr/>
            </a:pPr>
            <a:endParaRPr lang="en-US" dirty="0"/>
          </a:p>
          <a:p>
            <a:pPr>
              <a:lnSpc>
                <a:spcPct val="110000"/>
              </a:lnSpc>
              <a:spcBef>
                <a:spcPts val="600"/>
              </a:spcBef>
              <a:spcAft>
                <a:spcPts val="600"/>
              </a:spcAft>
              <a:buNone/>
              <a:defRPr/>
            </a:pPr>
            <a:endParaRPr lang="es-ES" dirty="0">
              <a:solidFill>
                <a:schemeClr val="tx1"/>
              </a:solidFill>
            </a:endParaRPr>
          </a:p>
        </p:txBody>
      </p:sp>
    </p:spTree>
    <p:extLst>
      <p:ext uri="{BB962C8B-B14F-4D97-AF65-F5344CB8AC3E}">
        <p14:creationId xmlns:p14="http://schemas.microsoft.com/office/powerpoint/2010/main" val="39264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25 Imagen" descr="SerialLine(Thick).gif">
            <a:extLst>
              <a:ext uri="{FF2B5EF4-FFF2-40B4-BE49-F238E27FC236}">
                <a16:creationId xmlns:a16="http://schemas.microsoft.com/office/drawing/2014/main" id="{0240ECBA-EA9A-432C-98D9-70D860B659C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34089" y="3632201"/>
            <a:ext cx="1428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1 Título">
            <a:extLst>
              <a:ext uri="{FF2B5EF4-FFF2-40B4-BE49-F238E27FC236}">
                <a16:creationId xmlns:a16="http://schemas.microsoft.com/office/drawing/2014/main" id="{A482EAE7-84C7-40E5-BFE4-D2E1E91DFEB3}"/>
              </a:ext>
            </a:extLst>
          </p:cNvPr>
          <p:cNvSpPr>
            <a:spLocks noGrp="1"/>
          </p:cNvSpPr>
          <p:nvPr>
            <p:ph type="title"/>
          </p:nvPr>
        </p:nvSpPr>
        <p:spPr>
          <a:xfrm>
            <a:off x="838200" y="365126"/>
            <a:ext cx="10515600" cy="714376"/>
          </a:xfrm>
        </p:spPr>
        <p:txBody>
          <a:bodyPr/>
          <a:lstStyle/>
          <a:p>
            <a:r>
              <a:rPr lang="es-MX" altLang="es-MX" dirty="0"/>
              <a:t>Ejemplos de ACL extendidas</a:t>
            </a:r>
          </a:p>
        </p:txBody>
      </p:sp>
      <p:sp>
        <p:nvSpPr>
          <p:cNvPr id="23556" name="2 Marcador de contenido">
            <a:extLst>
              <a:ext uri="{FF2B5EF4-FFF2-40B4-BE49-F238E27FC236}">
                <a16:creationId xmlns:a16="http://schemas.microsoft.com/office/drawing/2014/main" id="{F4F68D42-A2EC-401C-ABBE-5946D54F59E2}"/>
              </a:ext>
            </a:extLst>
          </p:cNvPr>
          <p:cNvSpPr>
            <a:spLocks noGrp="1"/>
          </p:cNvSpPr>
          <p:nvPr>
            <p:ph idx="1"/>
          </p:nvPr>
        </p:nvSpPr>
        <p:spPr>
          <a:xfrm>
            <a:off x="838200" y="1219201"/>
            <a:ext cx="10515600" cy="4985472"/>
          </a:xfrm>
        </p:spPr>
        <p:txBody>
          <a:bodyPr>
            <a:normAutofit/>
          </a:bodyPr>
          <a:lstStyle/>
          <a:p>
            <a:pPr marL="0" indent="0">
              <a:lnSpc>
                <a:spcPct val="150000"/>
              </a:lnSpc>
              <a:buNone/>
            </a:pPr>
            <a:r>
              <a:rPr lang="es-MX" altLang="es-MX" sz="2000" dirty="0"/>
              <a:t>En una red, como se encuentra indicada en el siguiente diagrama, se busca controlar el acceso del host 10.4.17.3 hacia el servidor 10.4.16.10 por medio de telnet (no permitir). Además, se requiere que este host sea el único de </a:t>
            </a:r>
            <a:r>
              <a:rPr lang="es-MX" altLang="es-MX" sz="2000"/>
              <a:t>esta subred (10.4.17.0) </a:t>
            </a:r>
            <a:r>
              <a:rPr lang="es-MX" altLang="es-MX" sz="2000" dirty="0"/>
              <a:t>que pueda establecer conexiones a las demás redes a través del puerto 445.</a:t>
            </a:r>
          </a:p>
        </p:txBody>
      </p:sp>
      <p:cxnSp>
        <p:nvCxnSpPr>
          <p:cNvPr id="9" name="8 Conector recto">
            <a:extLst>
              <a:ext uri="{FF2B5EF4-FFF2-40B4-BE49-F238E27FC236}">
                <a16:creationId xmlns:a16="http://schemas.microsoft.com/office/drawing/2014/main" id="{A71FB4BB-3144-468F-8089-3DA1F17553E4}"/>
              </a:ext>
            </a:extLst>
          </p:cNvPr>
          <p:cNvCxnSpPr/>
          <p:nvPr/>
        </p:nvCxnSpPr>
        <p:spPr bwMode="auto">
          <a:xfrm rot="10800000" flipH="1">
            <a:off x="6357939" y="4805363"/>
            <a:ext cx="1438275"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0" name="9 Conector recto">
            <a:extLst>
              <a:ext uri="{FF2B5EF4-FFF2-40B4-BE49-F238E27FC236}">
                <a16:creationId xmlns:a16="http://schemas.microsoft.com/office/drawing/2014/main" id="{4044AED9-13EE-4FF6-9B3C-C81FB14D278E}"/>
              </a:ext>
            </a:extLst>
          </p:cNvPr>
          <p:cNvCxnSpPr/>
          <p:nvPr/>
        </p:nvCxnSpPr>
        <p:spPr bwMode="auto">
          <a:xfrm flipH="1">
            <a:off x="4427538" y="4805363"/>
            <a:ext cx="1441450"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1" name="10 Conector recto">
            <a:extLst>
              <a:ext uri="{FF2B5EF4-FFF2-40B4-BE49-F238E27FC236}">
                <a16:creationId xmlns:a16="http://schemas.microsoft.com/office/drawing/2014/main" id="{2204A0FC-880B-4B4E-AD8C-3764E41D8711}"/>
              </a:ext>
            </a:extLst>
          </p:cNvPr>
          <p:cNvCxnSpPr/>
          <p:nvPr/>
        </p:nvCxnSpPr>
        <p:spPr bwMode="auto">
          <a:xfrm rot="16200000" flipH="1">
            <a:off x="4034632" y="4722019"/>
            <a:ext cx="792162"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3" name="12 Conector recto">
            <a:extLst>
              <a:ext uri="{FF2B5EF4-FFF2-40B4-BE49-F238E27FC236}">
                <a16:creationId xmlns:a16="http://schemas.microsoft.com/office/drawing/2014/main" id="{0B306864-8052-4365-A4D8-BF13581E67BC}"/>
              </a:ext>
            </a:extLst>
          </p:cNvPr>
          <p:cNvCxnSpPr/>
          <p:nvPr/>
        </p:nvCxnSpPr>
        <p:spPr bwMode="auto">
          <a:xfrm rot="16200000" flipH="1">
            <a:off x="7400926" y="4743451"/>
            <a:ext cx="790575"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4" name="13 Conector recto">
            <a:extLst>
              <a:ext uri="{FF2B5EF4-FFF2-40B4-BE49-F238E27FC236}">
                <a16:creationId xmlns:a16="http://schemas.microsoft.com/office/drawing/2014/main" id="{5CB598BA-A371-4302-89CF-507F6F192326}"/>
              </a:ext>
            </a:extLst>
          </p:cNvPr>
          <p:cNvCxnSpPr/>
          <p:nvPr/>
        </p:nvCxnSpPr>
        <p:spPr bwMode="auto">
          <a:xfrm rot="10800000" flipH="1">
            <a:off x="5557838" y="5840413"/>
            <a:ext cx="1187450"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5" name="14 Conector recto">
            <a:extLst>
              <a:ext uri="{FF2B5EF4-FFF2-40B4-BE49-F238E27FC236}">
                <a16:creationId xmlns:a16="http://schemas.microsoft.com/office/drawing/2014/main" id="{199D3361-B086-45A4-9A97-53DA209DAF9B}"/>
              </a:ext>
            </a:extLst>
          </p:cNvPr>
          <p:cNvCxnSpPr/>
          <p:nvPr/>
        </p:nvCxnSpPr>
        <p:spPr bwMode="auto">
          <a:xfrm rot="16200000" flipH="1">
            <a:off x="5672138" y="5400675"/>
            <a:ext cx="863600"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17 Conector recto">
            <a:extLst>
              <a:ext uri="{FF2B5EF4-FFF2-40B4-BE49-F238E27FC236}">
                <a16:creationId xmlns:a16="http://schemas.microsoft.com/office/drawing/2014/main" id="{444C4256-12A5-46A1-9079-369E3CF736DF}"/>
              </a:ext>
            </a:extLst>
          </p:cNvPr>
          <p:cNvCxnSpPr/>
          <p:nvPr/>
        </p:nvCxnSpPr>
        <p:spPr bwMode="auto">
          <a:xfrm rot="16200000" flipH="1">
            <a:off x="6346032" y="5971382"/>
            <a:ext cx="25241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20" name="19 Conector recto">
            <a:extLst>
              <a:ext uri="{FF2B5EF4-FFF2-40B4-BE49-F238E27FC236}">
                <a16:creationId xmlns:a16="http://schemas.microsoft.com/office/drawing/2014/main" id="{D110AF4A-8F30-4086-84A2-842B2AB36AAD}"/>
              </a:ext>
            </a:extLst>
          </p:cNvPr>
          <p:cNvCxnSpPr/>
          <p:nvPr/>
        </p:nvCxnSpPr>
        <p:spPr bwMode="auto">
          <a:xfrm rot="10800000" flipH="1">
            <a:off x="7789863" y="4918075"/>
            <a:ext cx="361950"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21" name="20 Conector recto">
            <a:extLst>
              <a:ext uri="{FF2B5EF4-FFF2-40B4-BE49-F238E27FC236}">
                <a16:creationId xmlns:a16="http://schemas.microsoft.com/office/drawing/2014/main" id="{D9828B29-7CC6-423B-A723-D61663641445}"/>
              </a:ext>
            </a:extLst>
          </p:cNvPr>
          <p:cNvCxnSpPr/>
          <p:nvPr/>
        </p:nvCxnSpPr>
        <p:spPr bwMode="auto">
          <a:xfrm rot="10800000" flipH="1">
            <a:off x="4065589" y="4738688"/>
            <a:ext cx="358775"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pic>
        <p:nvPicPr>
          <p:cNvPr id="23567" name="5 Imagen" descr="RouterGenericB.gif">
            <a:extLst>
              <a:ext uri="{FF2B5EF4-FFF2-40B4-BE49-F238E27FC236}">
                <a16:creationId xmlns:a16="http://schemas.microsoft.com/office/drawing/2014/main" id="{67092533-AF87-4431-9990-C433D482B5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2313" y="4606925"/>
            <a:ext cx="609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11 Imagen" descr="Cloud gif.gif">
            <a:extLst>
              <a:ext uri="{FF2B5EF4-FFF2-40B4-BE49-F238E27FC236}">
                <a16:creationId xmlns:a16="http://schemas.microsoft.com/office/drawing/2014/main" id="{13D466BF-D4AD-4A96-93DE-49844E3F3B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7189" y="3036888"/>
            <a:ext cx="13366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15 Imagen" descr="Server.gif">
            <a:extLst>
              <a:ext uri="{FF2B5EF4-FFF2-40B4-BE49-F238E27FC236}">
                <a16:creationId xmlns:a16="http://schemas.microsoft.com/office/drawing/2014/main" id="{BCD3A137-92AC-4D70-9E8F-459CCEFBE0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92539" y="4491039"/>
            <a:ext cx="320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16 Imagen" descr="PC gif.gif">
            <a:extLst>
              <a:ext uri="{FF2B5EF4-FFF2-40B4-BE49-F238E27FC236}">
                <a16:creationId xmlns:a16="http://schemas.microsoft.com/office/drawing/2014/main" id="{3A21DB07-BDB4-4C0C-8DED-E9DAE6E7551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53164" y="6054725"/>
            <a:ext cx="460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18 Imagen" descr="PC gif.gif">
            <a:extLst>
              <a:ext uri="{FF2B5EF4-FFF2-40B4-BE49-F238E27FC236}">
                <a16:creationId xmlns:a16="http://schemas.microsoft.com/office/drawing/2014/main" id="{5499821C-7CD3-4C8E-B28C-96A6E8DE53D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7039" y="4727576"/>
            <a:ext cx="460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2 Marcador de contenido">
            <a:extLst>
              <a:ext uri="{FF2B5EF4-FFF2-40B4-BE49-F238E27FC236}">
                <a16:creationId xmlns:a16="http://schemas.microsoft.com/office/drawing/2014/main" id="{474269C8-FA4D-479E-9E99-3DA1C3E7AB7C}"/>
              </a:ext>
            </a:extLst>
          </p:cNvPr>
          <p:cNvSpPr txBox="1">
            <a:spLocks/>
          </p:cNvSpPr>
          <p:nvPr/>
        </p:nvSpPr>
        <p:spPr bwMode="auto">
          <a:xfrm>
            <a:off x="3598864" y="3943351"/>
            <a:ext cx="1336675"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10.4.16.0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3" name="2 Marcador de contenido">
            <a:extLst>
              <a:ext uri="{FF2B5EF4-FFF2-40B4-BE49-F238E27FC236}">
                <a16:creationId xmlns:a16="http://schemas.microsoft.com/office/drawing/2014/main" id="{088C5F29-910A-451A-84AC-563861AE836E}"/>
              </a:ext>
            </a:extLst>
          </p:cNvPr>
          <p:cNvSpPr txBox="1">
            <a:spLocks/>
          </p:cNvSpPr>
          <p:nvPr/>
        </p:nvSpPr>
        <p:spPr bwMode="auto">
          <a:xfrm>
            <a:off x="4319588" y="5611814"/>
            <a:ext cx="133985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10.4.25.0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4" name="2 Marcador de contenido">
            <a:extLst>
              <a:ext uri="{FF2B5EF4-FFF2-40B4-BE49-F238E27FC236}">
                <a16:creationId xmlns:a16="http://schemas.microsoft.com/office/drawing/2014/main" id="{D390AB87-6C6C-4AED-9C48-A03D56E35146}"/>
              </a:ext>
            </a:extLst>
          </p:cNvPr>
          <p:cNvSpPr txBox="1">
            <a:spLocks/>
          </p:cNvSpPr>
          <p:nvPr/>
        </p:nvSpPr>
        <p:spPr bwMode="auto">
          <a:xfrm>
            <a:off x="7450139" y="3937001"/>
            <a:ext cx="1336675"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10.4.17.0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5" name="2 Marcador de contenido">
            <a:extLst>
              <a:ext uri="{FF2B5EF4-FFF2-40B4-BE49-F238E27FC236}">
                <a16:creationId xmlns:a16="http://schemas.microsoft.com/office/drawing/2014/main" id="{63497F26-CBB6-49FC-B36F-5E5144376271}"/>
              </a:ext>
            </a:extLst>
          </p:cNvPr>
          <p:cNvSpPr txBox="1">
            <a:spLocks/>
          </p:cNvSpPr>
          <p:nvPr/>
        </p:nvSpPr>
        <p:spPr bwMode="auto">
          <a:xfrm>
            <a:off x="8443913" y="4752976"/>
            <a:ext cx="153670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Host 10.4.17.3</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7" name="2 Marcador de contenido">
            <a:extLst>
              <a:ext uri="{FF2B5EF4-FFF2-40B4-BE49-F238E27FC236}">
                <a16:creationId xmlns:a16="http://schemas.microsoft.com/office/drawing/2014/main" id="{97B3D915-9874-422D-A48F-0B7015C0B5AE}"/>
              </a:ext>
            </a:extLst>
          </p:cNvPr>
          <p:cNvSpPr txBox="1">
            <a:spLocks/>
          </p:cNvSpPr>
          <p:nvPr/>
        </p:nvSpPr>
        <p:spPr bwMode="auto">
          <a:xfrm>
            <a:off x="5376864" y="4522789"/>
            <a:ext cx="504825"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8" name="2 Marcador de contenido">
            <a:extLst>
              <a:ext uri="{FF2B5EF4-FFF2-40B4-BE49-F238E27FC236}">
                <a16:creationId xmlns:a16="http://schemas.microsoft.com/office/drawing/2014/main" id="{DE98B034-B860-4878-B52C-FF6B99DFB5BC}"/>
              </a:ext>
            </a:extLst>
          </p:cNvPr>
          <p:cNvSpPr txBox="1">
            <a:spLocks/>
          </p:cNvSpPr>
          <p:nvPr/>
        </p:nvSpPr>
        <p:spPr bwMode="auto">
          <a:xfrm>
            <a:off x="6021389" y="4967289"/>
            <a:ext cx="504825" cy="365125"/>
          </a:xfrm>
          <a:prstGeom prst="rect">
            <a:avLst/>
          </a:prstGeom>
          <a:noFill/>
          <a:ln w="9525">
            <a:noFill/>
            <a:miter lim="800000"/>
            <a:headEnd/>
            <a:tailEnd/>
          </a:ln>
        </p:spPr>
        <p:txBody>
          <a:bodyPr/>
          <a:lstStyle/>
          <a:p>
            <a:pPr marL="342900" indent="-342900" algn="ctr" eaLnBrk="0" hangingPunct="0">
              <a:spcBef>
                <a:spcPts val="600"/>
              </a:spcBef>
              <a:spcAft>
                <a:spcPts val="600"/>
              </a:spcAft>
              <a:buClr>
                <a:srgbClr val="990033"/>
              </a:buClr>
              <a:defRPr/>
            </a:pPr>
            <a:r>
              <a:rPr lang="es-MX" sz="1400" kern="0" dirty="0">
                <a:solidFill>
                  <a:srgbClr val="333333"/>
                </a:solidFill>
              </a:rPr>
              <a:t>E1</a:t>
            </a:r>
          </a:p>
        </p:txBody>
      </p:sp>
      <p:sp>
        <p:nvSpPr>
          <p:cNvPr id="29" name="2 Marcador de contenido">
            <a:extLst>
              <a:ext uri="{FF2B5EF4-FFF2-40B4-BE49-F238E27FC236}">
                <a16:creationId xmlns:a16="http://schemas.microsoft.com/office/drawing/2014/main" id="{5B549193-6201-4145-9679-BAC128999C5B}"/>
              </a:ext>
            </a:extLst>
          </p:cNvPr>
          <p:cNvSpPr txBox="1">
            <a:spLocks/>
          </p:cNvSpPr>
          <p:nvPr/>
        </p:nvSpPr>
        <p:spPr bwMode="auto">
          <a:xfrm>
            <a:off x="6335713" y="4514851"/>
            <a:ext cx="501650"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E2</a:t>
            </a:r>
          </a:p>
        </p:txBody>
      </p:sp>
      <p:sp>
        <p:nvSpPr>
          <p:cNvPr id="30" name="2 Marcador de contenido">
            <a:extLst>
              <a:ext uri="{FF2B5EF4-FFF2-40B4-BE49-F238E27FC236}">
                <a16:creationId xmlns:a16="http://schemas.microsoft.com/office/drawing/2014/main" id="{E69D4F7D-30AA-4D10-A1AC-897BF2ECD2C4}"/>
              </a:ext>
            </a:extLst>
          </p:cNvPr>
          <p:cNvSpPr txBox="1">
            <a:spLocks/>
          </p:cNvSpPr>
          <p:nvPr/>
        </p:nvSpPr>
        <p:spPr bwMode="auto">
          <a:xfrm>
            <a:off x="5437189" y="3352801"/>
            <a:ext cx="1336675"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No 10.0.0.0</a:t>
            </a:r>
          </a:p>
        </p:txBody>
      </p:sp>
      <p:sp>
        <p:nvSpPr>
          <p:cNvPr id="31" name="2 Marcador de contenido">
            <a:extLst>
              <a:ext uri="{FF2B5EF4-FFF2-40B4-BE49-F238E27FC236}">
                <a16:creationId xmlns:a16="http://schemas.microsoft.com/office/drawing/2014/main" id="{826374BF-D4E5-43FF-A3D1-CB99E5E82198}"/>
              </a:ext>
            </a:extLst>
          </p:cNvPr>
          <p:cNvSpPr txBox="1">
            <a:spLocks/>
          </p:cNvSpPr>
          <p:nvPr/>
        </p:nvSpPr>
        <p:spPr bwMode="auto">
          <a:xfrm>
            <a:off x="5935663" y="4356101"/>
            <a:ext cx="501650"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S0</a:t>
            </a:r>
          </a:p>
        </p:txBody>
      </p:sp>
      <p:sp>
        <p:nvSpPr>
          <p:cNvPr id="32" name="2 Marcador de contenido">
            <a:extLst>
              <a:ext uri="{FF2B5EF4-FFF2-40B4-BE49-F238E27FC236}">
                <a16:creationId xmlns:a16="http://schemas.microsoft.com/office/drawing/2014/main" id="{2F4C0490-6037-4761-B94E-89E332DDE169}"/>
              </a:ext>
            </a:extLst>
          </p:cNvPr>
          <p:cNvSpPr txBox="1">
            <a:spLocks/>
          </p:cNvSpPr>
          <p:nvPr/>
        </p:nvSpPr>
        <p:spPr bwMode="auto">
          <a:xfrm>
            <a:off x="5608639" y="4759325"/>
            <a:ext cx="1006475" cy="35560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200" kern="0" dirty="0" err="1">
                <a:solidFill>
                  <a:srgbClr val="333333"/>
                </a:solidFill>
              </a:rPr>
              <a:t>RouterX</a:t>
            </a:r>
            <a:endParaRPr lang="es-MX" sz="1200" kern="0" dirty="0">
              <a:solidFill>
                <a:srgbClr val="333333"/>
              </a:solidFill>
            </a:endParaRPr>
          </a:p>
          <a:p>
            <a:pPr marL="342900" indent="-342900" algn="ctr" eaLnBrk="0" hangingPunct="0">
              <a:spcBef>
                <a:spcPts val="600"/>
              </a:spcBef>
              <a:spcAft>
                <a:spcPts val="600"/>
              </a:spcAft>
              <a:buClr>
                <a:srgbClr val="990033"/>
              </a:buClr>
              <a:buFontTx/>
              <a:buChar char="•"/>
              <a:defRPr/>
            </a:pPr>
            <a:endParaRPr lang="es-MX" sz="1200" kern="0" dirty="0">
              <a:solidFill>
                <a:srgbClr val="333333"/>
              </a:solidFill>
            </a:endParaRPr>
          </a:p>
        </p:txBody>
      </p:sp>
      <p:sp>
        <p:nvSpPr>
          <p:cNvPr id="33" name="2 Marcador de contenido">
            <a:extLst>
              <a:ext uri="{FF2B5EF4-FFF2-40B4-BE49-F238E27FC236}">
                <a16:creationId xmlns:a16="http://schemas.microsoft.com/office/drawing/2014/main" id="{6FC1C18D-9397-467F-88A3-3A43665CC70D}"/>
              </a:ext>
            </a:extLst>
          </p:cNvPr>
          <p:cNvSpPr txBox="1">
            <a:spLocks/>
          </p:cNvSpPr>
          <p:nvPr/>
        </p:nvSpPr>
        <p:spPr bwMode="auto">
          <a:xfrm>
            <a:off x="2328863" y="4462464"/>
            <a:ext cx="153670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Servidor 10.4.16.10</a:t>
            </a:r>
          </a:p>
        </p:txBody>
      </p:sp>
      <p:cxnSp>
        <p:nvCxnSpPr>
          <p:cNvPr id="34" name="33 Conector recto">
            <a:extLst>
              <a:ext uri="{FF2B5EF4-FFF2-40B4-BE49-F238E27FC236}">
                <a16:creationId xmlns:a16="http://schemas.microsoft.com/office/drawing/2014/main" id="{70A05429-420F-409E-81BF-758AFDA3B4B1}"/>
              </a:ext>
            </a:extLst>
          </p:cNvPr>
          <p:cNvCxnSpPr/>
          <p:nvPr/>
        </p:nvCxnSpPr>
        <p:spPr bwMode="auto">
          <a:xfrm rot="16200000" flipH="1">
            <a:off x="5656264" y="5683251"/>
            <a:ext cx="327025" cy="3175"/>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pic>
        <p:nvPicPr>
          <p:cNvPr id="23584" name="16 Imagen" descr="PC gif.gif">
            <a:extLst>
              <a:ext uri="{FF2B5EF4-FFF2-40B4-BE49-F238E27FC236}">
                <a16:creationId xmlns:a16="http://schemas.microsoft.com/office/drawing/2014/main" id="{E51A88AD-6DBF-4D99-BE69-52E79E15C87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05463" y="533241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847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a:extLst>
              <a:ext uri="{FF2B5EF4-FFF2-40B4-BE49-F238E27FC236}">
                <a16:creationId xmlns:a16="http://schemas.microsoft.com/office/drawing/2014/main" id="{5B846B42-E28D-45F8-8F5A-15EB86B72073}"/>
              </a:ext>
            </a:extLst>
          </p:cNvPr>
          <p:cNvSpPr>
            <a:spLocks noGrp="1"/>
          </p:cNvSpPr>
          <p:nvPr>
            <p:ph type="title"/>
          </p:nvPr>
        </p:nvSpPr>
        <p:spPr/>
        <p:txBody>
          <a:bodyPr/>
          <a:lstStyle/>
          <a:p>
            <a:r>
              <a:rPr lang="es-MX" altLang="es-MX" dirty="0"/>
              <a:t>Solución</a:t>
            </a:r>
          </a:p>
        </p:txBody>
      </p:sp>
      <p:sp>
        <p:nvSpPr>
          <p:cNvPr id="61443" name="2 Marcador de contenido">
            <a:extLst>
              <a:ext uri="{FF2B5EF4-FFF2-40B4-BE49-F238E27FC236}">
                <a16:creationId xmlns:a16="http://schemas.microsoft.com/office/drawing/2014/main" id="{C8550461-99BF-41D4-BE83-A847C1933954}"/>
              </a:ext>
            </a:extLst>
          </p:cNvPr>
          <p:cNvSpPr>
            <a:spLocks noGrp="1"/>
          </p:cNvSpPr>
          <p:nvPr>
            <p:ph idx="1"/>
          </p:nvPr>
        </p:nvSpPr>
        <p:spPr/>
        <p:txBody>
          <a:bodyPr>
            <a:normAutofit/>
          </a:bodyPr>
          <a:lstStyle/>
          <a:p>
            <a:pPr marL="0" indent="0">
              <a:lnSpc>
                <a:spcPct val="150000"/>
              </a:lnSpc>
              <a:spcBef>
                <a:spcPts val="600"/>
              </a:spcBef>
              <a:spcAft>
                <a:spcPts val="600"/>
              </a:spcAft>
              <a:buNone/>
              <a:defRPr/>
            </a:pPr>
            <a:r>
              <a:rPr lang="es-MX" sz="2400" dirty="0"/>
              <a:t>Esto requiere de una lista de acceso extendida, que contendría  las siguientes líneas:</a:t>
            </a:r>
          </a:p>
          <a:p>
            <a:pPr>
              <a:defRPr/>
            </a:pPr>
            <a:endParaRPr lang="es-MX" sz="2400" dirty="0"/>
          </a:p>
        </p:txBody>
      </p:sp>
      <p:sp>
        <p:nvSpPr>
          <p:cNvPr id="5" name="2 Marcador de contenido">
            <a:extLst>
              <a:ext uri="{FF2B5EF4-FFF2-40B4-BE49-F238E27FC236}">
                <a16:creationId xmlns:a16="http://schemas.microsoft.com/office/drawing/2014/main" id="{0442707D-911A-4C44-B2D1-DB95C1D5E64D}"/>
              </a:ext>
            </a:extLst>
          </p:cNvPr>
          <p:cNvSpPr txBox="1">
            <a:spLocks/>
          </p:cNvSpPr>
          <p:nvPr/>
        </p:nvSpPr>
        <p:spPr bwMode="auto">
          <a:xfrm>
            <a:off x="838200" y="3016251"/>
            <a:ext cx="10515600" cy="2955058"/>
          </a:xfrm>
          <a:prstGeom prst="rect">
            <a:avLst/>
          </a:prstGeom>
          <a:noFill/>
          <a:ln w="28575">
            <a:solidFill>
              <a:schemeClr val="tx1"/>
            </a:solidFill>
            <a:miter lim="800000"/>
            <a:headEnd/>
            <a:tailEnd/>
          </a:ln>
        </p:spPr>
        <p:txBody>
          <a:bodyPr/>
          <a:lstStyle/>
          <a:p>
            <a:pPr eaLnBrk="0" hangingPunct="0">
              <a:spcBef>
                <a:spcPct val="20000"/>
              </a:spcBef>
              <a:buClr>
                <a:srgbClr val="990033"/>
              </a:buClr>
              <a:defRPr/>
            </a:pPr>
            <a:endParaRPr lang="es-MX" sz="20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access-list</a:t>
            </a:r>
            <a:r>
              <a:rPr lang="es-MX" sz="2000" kern="0" dirty="0">
                <a:solidFill>
                  <a:srgbClr val="333333"/>
                </a:solidFill>
                <a:latin typeface="Courier New" pitchFamily="49" charset="0"/>
                <a:cs typeface="Courier New" pitchFamily="49" charset="0"/>
              </a:rPr>
              <a:t> 112 </a:t>
            </a:r>
            <a:r>
              <a:rPr lang="es-MX" sz="2000" kern="0" dirty="0" err="1">
                <a:solidFill>
                  <a:srgbClr val="333333"/>
                </a:solidFill>
                <a:latin typeface="Courier New" pitchFamily="49" charset="0"/>
                <a:cs typeface="Courier New" pitchFamily="49" charset="0"/>
              </a:rPr>
              <a:t>deny</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tcp</a:t>
            </a:r>
            <a:r>
              <a:rPr lang="es-MX" sz="2000" kern="0" dirty="0">
                <a:solidFill>
                  <a:srgbClr val="333333"/>
                </a:solidFill>
                <a:latin typeface="Courier New" pitchFamily="49" charset="0"/>
                <a:cs typeface="Courier New" pitchFamily="49" charset="0"/>
              </a:rPr>
              <a:t> host 10.4.17.3 host 10.4.16.10 </a:t>
            </a:r>
            <a:r>
              <a:rPr lang="es-MX" sz="2000" kern="0" dirty="0" err="1">
                <a:solidFill>
                  <a:srgbClr val="333333"/>
                </a:solidFill>
                <a:latin typeface="Courier New" pitchFamily="49" charset="0"/>
                <a:cs typeface="Courier New" pitchFamily="49" charset="0"/>
              </a:rPr>
              <a:t>eq</a:t>
            </a:r>
            <a:r>
              <a:rPr lang="es-MX" sz="2000" kern="0" dirty="0">
                <a:solidFill>
                  <a:srgbClr val="333333"/>
                </a:solidFill>
                <a:latin typeface="Courier New" pitchFamily="49" charset="0"/>
                <a:cs typeface="Courier New" pitchFamily="49" charset="0"/>
              </a:rPr>
              <a:t> 23 </a:t>
            </a: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access-list</a:t>
            </a:r>
            <a:r>
              <a:rPr lang="es-MX" sz="2000" kern="0" dirty="0">
                <a:solidFill>
                  <a:srgbClr val="333333"/>
                </a:solidFill>
                <a:latin typeface="Courier New" pitchFamily="49" charset="0"/>
                <a:cs typeface="Courier New" pitchFamily="49" charset="0"/>
              </a:rPr>
              <a:t> 112 </a:t>
            </a:r>
            <a:r>
              <a:rPr lang="es-MX" sz="2000" kern="0" dirty="0" err="1">
                <a:solidFill>
                  <a:srgbClr val="333333"/>
                </a:solidFill>
                <a:latin typeface="Courier New" pitchFamily="49" charset="0"/>
                <a:cs typeface="Courier New" pitchFamily="49" charset="0"/>
              </a:rPr>
              <a:t>permit</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tcp</a:t>
            </a:r>
            <a:r>
              <a:rPr lang="es-MX" sz="2000" kern="0" dirty="0">
                <a:solidFill>
                  <a:srgbClr val="333333"/>
                </a:solidFill>
                <a:latin typeface="Courier New" pitchFamily="49" charset="0"/>
                <a:cs typeface="Courier New" pitchFamily="49" charset="0"/>
              </a:rPr>
              <a:t> host 10.4.17.3 </a:t>
            </a:r>
            <a:r>
              <a:rPr lang="es-MX" sz="2000" kern="0" dirty="0" err="1">
                <a:solidFill>
                  <a:srgbClr val="333333"/>
                </a:solidFill>
                <a:latin typeface="Courier New" pitchFamily="49" charset="0"/>
                <a:cs typeface="Courier New" pitchFamily="49" charset="0"/>
              </a:rPr>
              <a:t>any</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eq</a:t>
            </a:r>
            <a:r>
              <a:rPr lang="es-MX" sz="2000" kern="0" dirty="0">
                <a:solidFill>
                  <a:srgbClr val="333333"/>
                </a:solidFill>
                <a:latin typeface="Courier New" pitchFamily="49" charset="0"/>
                <a:cs typeface="Courier New" pitchFamily="49" charset="0"/>
              </a:rPr>
              <a:t> 445</a:t>
            </a: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access-list</a:t>
            </a:r>
            <a:r>
              <a:rPr lang="es-MX" sz="2000" kern="0" dirty="0">
                <a:solidFill>
                  <a:srgbClr val="333333"/>
                </a:solidFill>
                <a:latin typeface="Courier New" pitchFamily="49" charset="0"/>
                <a:cs typeface="Courier New" pitchFamily="49" charset="0"/>
              </a:rPr>
              <a:t> 112 </a:t>
            </a:r>
            <a:r>
              <a:rPr lang="es-MX" sz="2000" kern="0" dirty="0" err="1">
                <a:solidFill>
                  <a:srgbClr val="333333"/>
                </a:solidFill>
                <a:latin typeface="Courier New" pitchFamily="49" charset="0"/>
                <a:cs typeface="Courier New" pitchFamily="49" charset="0"/>
              </a:rPr>
              <a:t>deny</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tcp</a:t>
            </a:r>
            <a:r>
              <a:rPr lang="es-MX" sz="2000" kern="0" dirty="0">
                <a:solidFill>
                  <a:srgbClr val="333333"/>
                </a:solidFill>
                <a:latin typeface="Courier New" pitchFamily="49" charset="0"/>
                <a:cs typeface="Courier New" pitchFamily="49" charset="0"/>
              </a:rPr>
              <a:t> 10.4.17.0 0.0.0.255 </a:t>
            </a:r>
            <a:r>
              <a:rPr lang="es-MX" sz="2000" kern="0" dirty="0" err="1">
                <a:solidFill>
                  <a:srgbClr val="333333"/>
                </a:solidFill>
                <a:latin typeface="Courier New" pitchFamily="49" charset="0"/>
                <a:cs typeface="Courier New" pitchFamily="49" charset="0"/>
              </a:rPr>
              <a:t>any</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eq</a:t>
            </a:r>
            <a:r>
              <a:rPr lang="es-MX" sz="2000" kern="0" dirty="0">
                <a:solidFill>
                  <a:srgbClr val="333333"/>
                </a:solidFill>
                <a:latin typeface="Courier New" pitchFamily="49" charset="0"/>
                <a:cs typeface="Courier New" pitchFamily="49" charset="0"/>
              </a:rPr>
              <a:t> 445</a:t>
            </a: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access-list</a:t>
            </a:r>
            <a:r>
              <a:rPr lang="es-MX" sz="2000" kern="0" dirty="0">
                <a:solidFill>
                  <a:srgbClr val="333333"/>
                </a:solidFill>
                <a:latin typeface="Courier New" pitchFamily="49" charset="0"/>
                <a:cs typeface="Courier New" pitchFamily="49" charset="0"/>
              </a:rPr>
              <a:t> 112 </a:t>
            </a:r>
            <a:r>
              <a:rPr lang="es-MX" sz="2000" kern="0" dirty="0" err="1">
                <a:solidFill>
                  <a:srgbClr val="333333"/>
                </a:solidFill>
                <a:latin typeface="Courier New" pitchFamily="49" charset="0"/>
                <a:cs typeface="Courier New" pitchFamily="49" charset="0"/>
              </a:rPr>
              <a:t>permit</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ip</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any</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any</a:t>
            </a:r>
            <a:endParaRPr lang="es-MX" sz="20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endParaRPr lang="es-MX" sz="20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19491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9C7AC334-D011-4312-8219-E404B7034F45}"/>
              </a:ext>
            </a:extLst>
          </p:cNvPr>
          <p:cNvSpPr>
            <a:spLocks noGrp="1"/>
          </p:cNvSpPr>
          <p:nvPr>
            <p:ph type="title"/>
          </p:nvPr>
        </p:nvSpPr>
        <p:spPr/>
        <p:txBody>
          <a:bodyPr/>
          <a:lstStyle/>
          <a:p>
            <a:r>
              <a:rPr lang="es-MX" altLang="es-MX" dirty="0"/>
              <a:t>Solución</a:t>
            </a:r>
          </a:p>
        </p:txBody>
      </p:sp>
      <p:sp>
        <p:nvSpPr>
          <p:cNvPr id="2" name="Marcador de contenido 1">
            <a:extLst>
              <a:ext uri="{FF2B5EF4-FFF2-40B4-BE49-F238E27FC236}">
                <a16:creationId xmlns:a16="http://schemas.microsoft.com/office/drawing/2014/main" id="{69B14F88-D69D-4EF3-8C5D-497487E51CC5}"/>
              </a:ext>
            </a:extLst>
          </p:cNvPr>
          <p:cNvSpPr>
            <a:spLocks noGrp="1"/>
          </p:cNvSpPr>
          <p:nvPr>
            <p:ph idx="1"/>
          </p:nvPr>
        </p:nvSpPr>
        <p:spPr/>
        <p:txBody>
          <a:bodyPr/>
          <a:lstStyle/>
          <a:p>
            <a:pPr marL="0" indent="0">
              <a:buNone/>
            </a:pPr>
            <a:r>
              <a:rPr lang="es-MX" kern="0" dirty="0">
                <a:solidFill>
                  <a:srgbClr val="333333"/>
                </a:solidFill>
              </a:rPr>
              <a:t>Para que se aplique la ACL extendida debe ser configurada en la interfaz del </a:t>
            </a:r>
            <a:r>
              <a:rPr lang="es-MX" i="1" kern="0" dirty="0" err="1">
                <a:solidFill>
                  <a:srgbClr val="333333"/>
                </a:solidFill>
              </a:rPr>
              <a:t>router</a:t>
            </a:r>
            <a:r>
              <a:rPr lang="es-MX" kern="0" dirty="0">
                <a:solidFill>
                  <a:srgbClr val="333333"/>
                </a:solidFill>
              </a:rPr>
              <a:t>, ingresando al modo de configuración de interfaz.</a:t>
            </a:r>
          </a:p>
          <a:p>
            <a:pPr marL="0" indent="0">
              <a:buNone/>
            </a:pPr>
            <a:endParaRPr lang="es-MX" dirty="0"/>
          </a:p>
        </p:txBody>
      </p:sp>
      <p:sp>
        <p:nvSpPr>
          <p:cNvPr id="7" name="2 Marcador de contenido">
            <a:extLst>
              <a:ext uri="{FF2B5EF4-FFF2-40B4-BE49-F238E27FC236}">
                <a16:creationId xmlns:a16="http://schemas.microsoft.com/office/drawing/2014/main" id="{2553A0BB-8954-4479-8211-DD2E909C6D38}"/>
              </a:ext>
            </a:extLst>
          </p:cNvPr>
          <p:cNvSpPr txBox="1">
            <a:spLocks/>
          </p:cNvSpPr>
          <p:nvPr/>
        </p:nvSpPr>
        <p:spPr bwMode="auto">
          <a:xfrm>
            <a:off x="1282557" y="3433764"/>
            <a:ext cx="7918450" cy="1470025"/>
          </a:xfrm>
          <a:prstGeom prst="rect">
            <a:avLst/>
          </a:prstGeom>
          <a:noFill/>
          <a:ln w="28575">
            <a:solidFill>
              <a:schemeClr val="tx1"/>
            </a:solidFill>
            <a:miter lim="800000"/>
            <a:headEnd/>
            <a:tailEnd/>
          </a:ln>
        </p:spPr>
        <p:txBody>
          <a:bodyPr/>
          <a:lstStyle/>
          <a:p>
            <a:pPr eaLnBrk="0" hangingPunct="0">
              <a:spcBef>
                <a:spcPct val="20000"/>
              </a:spcBef>
              <a:buClr>
                <a:srgbClr val="990033"/>
              </a:buClr>
              <a:defRPr/>
            </a:pPr>
            <a:endParaRPr lang="es-MX" sz="20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a:t>
            </a:r>
            <a:r>
              <a:rPr lang="es-MX" sz="2000" kern="0" dirty="0">
                <a:solidFill>
                  <a:srgbClr val="333333"/>
                </a:solidFill>
                <a:latin typeface="Courier New" pitchFamily="49" charset="0"/>
                <a:cs typeface="Courier New" pitchFamily="49" charset="0"/>
              </a:rPr>
              <a:t>)# interface </a:t>
            </a:r>
            <a:r>
              <a:rPr lang="es-MX" sz="2000" kern="0" dirty="0" err="1">
                <a:solidFill>
                  <a:srgbClr val="333333"/>
                </a:solidFill>
                <a:latin typeface="Courier New" pitchFamily="49" charset="0"/>
                <a:cs typeface="Courier New" pitchFamily="49" charset="0"/>
              </a:rPr>
              <a:t>ethernet</a:t>
            </a:r>
            <a:r>
              <a:rPr lang="es-MX" sz="2000" kern="0" dirty="0">
                <a:solidFill>
                  <a:srgbClr val="333333"/>
                </a:solidFill>
                <a:latin typeface="Courier New" pitchFamily="49" charset="0"/>
                <a:cs typeface="Courier New" pitchFamily="49" charset="0"/>
              </a:rPr>
              <a:t> 2</a:t>
            </a:r>
          </a:p>
          <a:p>
            <a:pPr eaLnBrk="0" hangingPunct="0">
              <a:spcBef>
                <a:spcPct val="20000"/>
              </a:spcBef>
              <a:buClr>
                <a:srgbClr val="990033"/>
              </a:buClr>
              <a:defRPr/>
            </a:pPr>
            <a:r>
              <a:rPr lang="es-MX" sz="2000" kern="0" dirty="0" err="1">
                <a:solidFill>
                  <a:srgbClr val="333333"/>
                </a:solidFill>
                <a:latin typeface="Courier New" pitchFamily="49" charset="0"/>
                <a:cs typeface="Courier New" pitchFamily="49" charset="0"/>
              </a:rPr>
              <a:t>RouterX</a:t>
            </a:r>
            <a:r>
              <a:rPr lang="es-MX" sz="2000" kern="0" dirty="0">
                <a:solidFill>
                  <a:srgbClr val="333333"/>
                </a:solidFill>
                <a:latin typeface="Courier New" pitchFamily="49" charset="0"/>
                <a:cs typeface="Courier New" pitchFamily="49" charset="0"/>
              </a:rPr>
              <a:t>(</a:t>
            </a:r>
            <a:r>
              <a:rPr lang="es-MX" sz="2000" kern="0" dirty="0" err="1">
                <a:solidFill>
                  <a:srgbClr val="333333"/>
                </a:solidFill>
                <a:latin typeface="Courier New" pitchFamily="49" charset="0"/>
                <a:cs typeface="Courier New" pitchFamily="49" charset="0"/>
              </a:rPr>
              <a:t>config-if</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ip</a:t>
            </a:r>
            <a:r>
              <a:rPr lang="es-MX" sz="2000" kern="0" dirty="0">
                <a:solidFill>
                  <a:srgbClr val="333333"/>
                </a:solidFill>
                <a:latin typeface="Courier New" pitchFamily="49" charset="0"/>
                <a:cs typeface="Courier New" pitchFamily="49" charset="0"/>
              </a:rPr>
              <a:t> </a:t>
            </a:r>
            <a:r>
              <a:rPr lang="es-MX" sz="2000" kern="0" dirty="0" err="1">
                <a:solidFill>
                  <a:srgbClr val="333333"/>
                </a:solidFill>
                <a:latin typeface="Courier New" pitchFamily="49" charset="0"/>
                <a:cs typeface="Courier New" pitchFamily="49" charset="0"/>
              </a:rPr>
              <a:t>access-group</a:t>
            </a:r>
            <a:r>
              <a:rPr lang="es-MX" sz="2000" kern="0" dirty="0">
                <a:solidFill>
                  <a:srgbClr val="333333"/>
                </a:solidFill>
                <a:latin typeface="Courier New" pitchFamily="49" charset="0"/>
                <a:cs typeface="Courier New" pitchFamily="49" charset="0"/>
              </a:rPr>
              <a:t> 112 in</a:t>
            </a:r>
          </a:p>
          <a:p>
            <a:pPr eaLnBrk="0" hangingPunct="0">
              <a:spcBef>
                <a:spcPct val="20000"/>
              </a:spcBef>
              <a:buClr>
                <a:srgbClr val="990033"/>
              </a:buClr>
              <a:defRPr/>
            </a:pPr>
            <a:endParaRPr lang="es-MX" sz="20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328727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2FB06A3C-42C8-4696-9357-1F2C9F18E818}"/>
              </a:ext>
            </a:extLst>
          </p:cNvPr>
          <p:cNvSpPr>
            <a:spLocks noGrp="1" noChangeArrowheads="1"/>
          </p:cNvSpPr>
          <p:nvPr>
            <p:ph type="title"/>
          </p:nvPr>
        </p:nvSpPr>
        <p:spPr/>
        <p:txBody>
          <a:bodyPr/>
          <a:lstStyle/>
          <a:p>
            <a:r>
              <a:rPr lang="es-ES" b="1" dirty="0"/>
              <a:t>Definición de listas de acceso nombradas</a:t>
            </a:r>
            <a:endParaRPr lang="en-US" altLang="es-MX" dirty="0"/>
          </a:p>
        </p:txBody>
      </p:sp>
      <p:sp>
        <p:nvSpPr>
          <p:cNvPr id="5124" name="Rectangle 3">
            <a:extLst>
              <a:ext uri="{FF2B5EF4-FFF2-40B4-BE49-F238E27FC236}">
                <a16:creationId xmlns:a16="http://schemas.microsoft.com/office/drawing/2014/main" id="{14805C1B-DE75-4478-AE60-1F9F902B2020}"/>
              </a:ext>
            </a:extLst>
          </p:cNvPr>
          <p:cNvSpPr>
            <a:spLocks noGrp="1" noChangeArrowheads="1"/>
          </p:cNvSpPr>
          <p:nvPr>
            <p:ph type="body" idx="1"/>
          </p:nvPr>
        </p:nvSpPr>
        <p:spPr/>
        <p:txBody>
          <a:bodyPr>
            <a:normAutofit/>
          </a:bodyPr>
          <a:lstStyle/>
          <a:p>
            <a:pPr lvl="2">
              <a:lnSpc>
                <a:spcPct val="110000"/>
              </a:lnSpc>
              <a:defRPr/>
            </a:pPr>
            <a:r>
              <a:rPr lang="es-ES" dirty="0">
                <a:solidFill>
                  <a:schemeClr val="bg2">
                    <a:lumMod val="20000"/>
                    <a:lumOff val="80000"/>
                  </a:schemeClr>
                </a:solidFill>
              </a:rPr>
              <a:t>Concepto de lista de acceso.</a:t>
            </a:r>
          </a:p>
          <a:p>
            <a:pPr lvl="2">
              <a:lnSpc>
                <a:spcPct val="110000"/>
              </a:lnSpc>
              <a:defRPr/>
            </a:pPr>
            <a:r>
              <a:rPr lang="es-ES" dirty="0">
                <a:solidFill>
                  <a:schemeClr val="bg2">
                    <a:lumMod val="20000"/>
                    <a:lumOff val="80000"/>
                  </a:schemeClr>
                </a:solidFill>
              </a:rPr>
              <a:t>Operación de las </a:t>
            </a:r>
            <a:r>
              <a:rPr lang="es-ES" dirty="0" err="1">
                <a:solidFill>
                  <a:schemeClr val="bg2">
                    <a:lumMod val="20000"/>
                    <a:lumOff val="80000"/>
                  </a:schemeClr>
                </a:solidFill>
              </a:rPr>
              <a:t>ACLs</a:t>
            </a:r>
            <a:r>
              <a:rPr lang="es-ES" dirty="0">
                <a:solidFill>
                  <a:schemeClr val="bg2">
                    <a:lumMod val="20000"/>
                    <a:lumOff val="80000"/>
                  </a:schemeClr>
                </a:solidFill>
              </a:rPr>
              <a:t>.</a:t>
            </a:r>
          </a:p>
          <a:p>
            <a:pPr>
              <a:lnSpc>
                <a:spcPct val="110000"/>
              </a:lnSpc>
              <a:spcBef>
                <a:spcPts val="600"/>
              </a:spcBef>
              <a:spcAft>
                <a:spcPts val="600"/>
              </a:spcAft>
              <a:buNone/>
              <a:defRPr/>
            </a:pPr>
            <a:endParaRPr lang="es-ES" dirty="0">
              <a:solidFill>
                <a:schemeClr val="tx1"/>
              </a:solidFill>
            </a:endParaRPr>
          </a:p>
        </p:txBody>
      </p:sp>
    </p:spTree>
    <p:extLst>
      <p:ext uri="{BB962C8B-B14F-4D97-AF65-F5344CB8AC3E}">
        <p14:creationId xmlns:p14="http://schemas.microsoft.com/office/powerpoint/2010/main" val="106813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a:extLst>
              <a:ext uri="{FF2B5EF4-FFF2-40B4-BE49-F238E27FC236}">
                <a16:creationId xmlns:a16="http://schemas.microsoft.com/office/drawing/2014/main" id="{696AA4FC-ED3F-4E6E-970C-50F9E6530D04}"/>
              </a:ext>
            </a:extLst>
          </p:cNvPr>
          <p:cNvSpPr>
            <a:spLocks noGrp="1"/>
          </p:cNvSpPr>
          <p:nvPr>
            <p:ph type="title"/>
          </p:nvPr>
        </p:nvSpPr>
        <p:spPr/>
        <p:txBody>
          <a:bodyPr/>
          <a:lstStyle/>
          <a:p>
            <a:r>
              <a:rPr lang="es-MX" altLang="es-MX" dirty="0"/>
              <a:t>Definición de ACL nombrada</a:t>
            </a:r>
          </a:p>
        </p:txBody>
      </p:sp>
      <p:sp>
        <p:nvSpPr>
          <p:cNvPr id="46083" name="2 Marcador de contenido">
            <a:extLst>
              <a:ext uri="{FF2B5EF4-FFF2-40B4-BE49-F238E27FC236}">
                <a16:creationId xmlns:a16="http://schemas.microsoft.com/office/drawing/2014/main" id="{7064B342-0D53-4F6F-940B-543146B23375}"/>
              </a:ext>
            </a:extLst>
          </p:cNvPr>
          <p:cNvSpPr>
            <a:spLocks noGrp="1"/>
          </p:cNvSpPr>
          <p:nvPr>
            <p:ph idx="1"/>
          </p:nvPr>
        </p:nvSpPr>
        <p:spPr/>
        <p:txBody>
          <a:bodyPr>
            <a:normAutofit/>
          </a:bodyPr>
          <a:lstStyle/>
          <a:p>
            <a:pPr marL="0" indent="0">
              <a:lnSpc>
                <a:spcPct val="200000"/>
              </a:lnSpc>
              <a:spcBef>
                <a:spcPts val="600"/>
              </a:spcBef>
              <a:spcAft>
                <a:spcPts val="600"/>
              </a:spcAft>
              <a:buNone/>
              <a:defRPr/>
            </a:pPr>
            <a:r>
              <a:rPr lang="es-MX" sz="2000" dirty="0"/>
              <a:t>Introducidas en el software Cisco IOS versión 11.2, las </a:t>
            </a:r>
            <a:r>
              <a:rPr lang="es-MX" sz="2000" dirty="0" err="1"/>
              <a:t>ACLs</a:t>
            </a:r>
            <a:r>
              <a:rPr lang="es-MX" sz="2000" dirty="0"/>
              <a:t> IP con nombre permiten la asignación de una cadena de texto a las </a:t>
            </a:r>
            <a:r>
              <a:rPr lang="es-MX" sz="2000" dirty="0" err="1"/>
              <a:t>ACLs</a:t>
            </a:r>
            <a:r>
              <a:rPr lang="es-MX" sz="2000" dirty="0"/>
              <a:t> estándares y extendidas, en lugar de usar números. </a:t>
            </a:r>
          </a:p>
          <a:p>
            <a:pPr marL="0" indent="0">
              <a:lnSpc>
                <a:spcPct val="200000"/>
              </a:lnSpc>
              <a:spcBef>
                <a:spcPts val="600"/>
              </a:spcBef>
              <a:spcAft>
                <a:spcPts val="600"/>
              </a:spcAft>
              <a:buNone/>
              <a:defRPr/>
            </a:pPr>
            <a:r>
              <a:rPr lang="es-MX" sz="2000" dirty="0"/>
              <a:t>Proporciona las siguientes ventajas:</a:t>
            </a:r>
          </a:p>
          <a:p>
            <a:pPr lvl="1">
              <a:lnSpc>
                <a:spcPct val="200000"/>
              </a:lnSpc>
              <a:spcBef>
                <a:spcPts val="600"/>
              </a:spcBef>
              <a:spcAft>
                <a:spcPts val="600"/>
              </a:spcAft>
              <a:defRPr/>
            </a:pPr>
            <a:r>
              <a:rPr lang="es-MX" sz="1600" dirty="0"/>
              <a:t>Se identifica de forma intuitiva una ACL con la utilización de un nombre alfanumérico.</a:t>
            </a:r>
          </a:p>
          <a:p>
            <a:pPr lvl="1">
              <a:lnSpc>
                <a:spcPct val="200000"/>
              </a:lnSpc>
              <a:spcBef>
                <a:spcPts val="600"/>
              </a:spcBef>
              <a:spcAft>
                <a:spcPts val="600"/>
              </a:spcAft>
              <a:defRPr/>
            </a:pPr>
            <a:r>
              <a:rPr lang="es-MX" sz="1600" dirty="0"/>
              <a:t>Elimina el límite de 99 </a:t>
            </a:r>
            <a:r>
              <a:rPr lang="es-MX" sz="1600" dirty="0" err="1"/>
              <a:t>ACLs</a:t>
            </a:r>
            <a:r>
              <a:rPr lang="es-MX" sz="1600" dirty="0"/>
              <a:t> sencillas y 100 extendidas.</a:t>
            </a:r>
          </a:p>
          <a:p>
            <a:pPr lvl="1">
              <a:lnSpc>
                <a:spcPct val="200000"/>
              </a:lnSpc>
              <a:spcBef>
                <a:spcPts val="600"/>
              </a:spcBef>
              <a:spcAft>
                <a:spcPts val="600"/>
              </a:spcAft>
              <a:defRPr/>
            </a:pPr>
            <a:r>
              <a:rPr lang="es-MX" sz="1600" dirty="0"/>
              <a:t>Permite modificar las </a:t>
            </a:r>
            <a:r>
              <a:rPr lang="es-MX" sz="1600" dirty="0" err="1"/>
              <a:t>ACLs</a:t>
            </a:r>
            <a:r>
              <a:rPr lang="es-MX" sz="1600" dirty="0"/>
              <a:t> sin tener que borrarlas y luego reconfigurarlas.</a:t>
            </a:r>
          </a:p>
        </p:txBody>
      </p:sp>
    </p:spTree>
    <p:extLst>
      <p:ext uri="{BB962C8B-B14F-4D97-AF65-F5344CB8AC3E}">
        <p14:creationId xmlns:p14="http://schemas.microsoft.com/office/powerpoint/2010/main" val="829166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A134DB5D-07AD-429C-9977-9310EED86840}"/>
              </a:ext>
            </a:extLst>
          </p:cNvPr>
          <p:cNvSpPr>
            <a:spLocks noGrp="1"/>
          </p:cNvSpPr>
          <p:nvPr>
            <p:ph type="title"/>
          </p:nvPr>
        </p:nvSpPr>
        <p:spPr/>
        <p:txBody>
          <a:bodyPr/>
          <a:lstStyle/>
          <a:p>
            <a:r>
              <a:rPr lang="es-MX" altLang="es-MX" dirty="0"/>
              <a:t>Definición de ACL nombradas</a:t>
            </a:r>
          </a:p>
        </p:txBody>
      </p:sp>
      <p:sp>
        <p:nvSpPr>
          <p:cNvPr id="28675" name="2 Marcador de contenido">
            <a:extLst>
              <a:ext uri="{FF2B5EF4-FFF2-40B4-BE49-F238E27FC236}">
                <a16:creationId xmlns:a16="http://schemas.microsoft.com/office/drawing/2014/main" id="{FCD7BE55-C599-4C22-90E6-84A0987D3666}"/>
              </a:ext>
            </a:extLst>
          </p:cNvPr>
          <p:cNvSpPr>
            <a:spLocks noGrp="1"/>
          </p:cNvSpPr>
          <p:nvPr>
            <p:ph idx="1"/>
          </p:nvPr>
        </p:nvSpPr>
        <p:spPr/>
        <p:txBody>
          <a:bodyPr>
            <a:normAutofit/>
          </a:bodyPr>
          <a:lstStyle/>
          <a:p>
            <a:pPr marL="0" indent="0">
              <a:lnSpc>
                <a:spcPct val="200000"/>
              </a:lnSpc>
              <a:spcBef>
                <a:spcPts val="600"/>
              </a:spcBef>
              <a:spcAft>
                <a:spcPts val="600"/>
              </a:spcAft>
              <a:buNone/>
            </a:pPr>
            <a:r>
              <a:rPr lang="es-MX" altLang="es-MX" sz="2000" dirty="0"/>
              <a:t>La creación de una ACL con nombre se inicia con el comando </a:t>
            </a:r>
            <a:r>
              <a:rPr lang="es-MX" altLang="es-MX" sz="2000" b="1" dirty="0" err="1"/>
              <a:t>ip</a:t>
            </a:r>
            <a:r>
              <a:rPr lang="es-MX" altLang="es-MX" sz="2000" b="1" dirty="0"/>
              <a:t> </a:t>
            </a:r>
            <a:r>
              <a:rPr lang="es-MX" altLang="es-MX" sz="2000" b="1" dirty="0" err="1"/>
              <a:t>access-list</a:t>
            </a:r>
            <a:r>
              <a:rPr lang="es-MX" altLang="es-MX" sz="2000" dirty="0"/>
              <a:t>, con la siguiente sintaxis:</a:t>
            </a:r>
          </a:p>
          <a:p>
            <a:pPr marL="0" indent="0">
              <a:lnSpc>
                <a:spcPct val="200000"/>
              </a:lnSpc>
              <a:spcBef>
                <a:spcPts val="600"/>
              </a:spcBef>
              <a:spcAft>
                <a:spcPts val="600"/>
              </a:spcAft>
              <a:buNone/>
            </a:pPr>
            <a:r>
              <a:rPr lang="es-MX" altLang="es-MX" sz="2000" b="1" dirty="0" err="1">
                <a:latin typeface="Courier New" panose="02070309020205020404" pitchFamily="49" charset="0"/>
                <a:cs typeface="Courier New" panose="02070309020205020404" pitchFamily="49" charset="0"/>
              </a:rPr>
              <a:t>ip</a:t>
            </a:r>
            <a:r>
              <a:rPr lang="es-MX" altLang="es-MX" sz="2000" b="1" dirty="0">
                <a:latin typeface="Courier New" panose="02070309020205020404" pitchFamily="49" charset="0"/>
                <a:cs typeface="Courier New" panose="02070309020205020404" pitchFamily="49" charset="0"/>
              </a:rPr>
              <a:t> </a:t>
            </a:r>
            <a:r>
              <a:rPr lang="es-MX" altLang="es-MX" sz="2000" b="1" dirty="0" err="1">
                <a:latin typeface="Courier New" panose="02070309020205020404" pitchFamily="49" charset="0"/>
                <a:cs typeface="Courier New" panose="02070309020205020404" pitchFamily="49" charset="0"/>
              </a:rPr>
              <a:t>access-list</a:t>
            </a:r>
            <a:r>
              <a:rPr lang="es-MX" altLang="es-MX" sz="2000" b="1" dirty="0">
                <a:latin typeface="Courier New" panose="02070309020205020404" pitchFamily="49" charset="0"/>
                <a:cs typeface="Courier New" panose="02070309020205020404" pitchFamily="49" charset="0"/>
              </a:rPr>
              <a:t>  </a:t>
            </a:r>
            <a:r>
              <a:rPr lang="es-MX" altLang="es-MX" sz="2000" dirty="0">
                <a:latin typeface="Courier New" panose="02070309020205020404" pitchFamily="49" charset="0"/>
                <a:cs typeface="Courier New" panose="02070309020205020404" pitchFamily="49" charset="0"/>
              </a:rPr>
              <a:t>{</a:t>
            </a:r>
            <a:r>
              <a:rPr lang="es-MX" altLang="es-MX" sz="2000" b="1" dirty="0">
                <a:latin typeface="Courier New" panose="02070309020205020404" pitchFamily="49" charset="0"/>
                <a:cs typeface="Courier New" panose="02070309020205020404" pitchFamily="49" charset="0"/>
              </a:rPr>
              <a:t>extended | standard</a:t>
            </a:r>
            <a:r>
              <a:rPr lang="es-MX" altLang="es-MX" sz="2000" dirty="0">
                <a:latin typeface="Courier New" panose="02070309020205020404" pitchFamily="49" charset="0"/>
                <a:cs typeface="Courier New" panose="02070309020205020404" pitchFamily="49" charset="0"/>
              </a:rPr>
              <a:t>} </a:t>
            </a:r>
            <a:r>
              <a:rPr lang="es-MX" altLang="es-MX" sz="2000" i="1" dirty="0">
                <a:latin typeface="Courier New" panose="02070309020205020404" pitchFamily="49" charset="0"/>
                <a:cs typeface="Courier New" panose="02070309020205020404" pitchFamily="49" charset="0"/>
              </a:rPr>
              <a:t>nombre</a:t>
            </a:r>
          </a:p>
          <a:p>
            <a:pPr marL="0" indent="0">
              <a:lnSpc>
                <a:spcPct val="200000"/>
              </a:lnSpc>
              <a:spcBef>
                <a:spcPts val="600"/>
              </a:spcBef>
              <a:spcAft>
                <a:spcPts val="600"/>
              </a:spcAft>
              <a:buNone/>
            </a:pPr>
            <a:r>
              <a:rPr lang="es-MX" altLang="es-MX" sz="2000" dirty="0"/>
              <a:t>Esto introduce al modo de configuración de ACL. En este modo se pueden especificar las condiciones para permitir o denegar el acceso a los paquetes.</a:t>
            </a:r>
          </a:p>
        </p:txBody>
      </p:sp>
    </p:spTree>
    <p:extLst>
      <p:ext uri="{BB962C8B-B14F-4D97-AF65-F5344CB8AC3E}">
        <p14:creationId xmlns:p14="http://schemas.microsoft.com/office/powerpoint/2010/main" val="343154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84C72597-BFF1-439E-AAA6-BD97373A9AF2}"/>
              </a:ext>
            </a:extLst>
          </p:cNvPr>
          <p:cNvSpPr>
            <a:spLocks noGrp="1" noChangeArrowheads="1"/>
          </p:cNvSpPr>
          <p:nvPr>
            <p:ph type="title"/>
          </p:nvPr>
        </p:nvSpPr>
        <p:spPr/>
        <p:txBody>
          <a:bodyPr/>
          <a:lstStyle/>
          <a:p>
            <a:r>
              <a:rPr lang="es-ES" b="1" dirty="0">
                <a:solidFill>
                  <a:srgbClr val="002060"/>
                </a:solidFill>
              </a:rPr>
              <a:t>Ejemplos de configuración de listas de acceso nombradas</a:t>
            </a:r>
            <a:endParaRPr lang="en-US" altLang="es-MX" dirty="0">
              <a:solidFill>
                <a:srgbClr val="002060"/>
              </a:solidFill>
            </a:endParaRPr>
          </a:p>
        </p:txBody>
      </p:sp>
      <p:sp>
        <p:nvSpPr>
          <p:cNvPr id="4" name="Marcador de texto 3">
            <a:extLst>
              <a:ext uri="{FF2B5EF4-FFF2-40B4-BE49-F238E27FC236}">
                <a16:creationId xmlns:a16="http://schemas.microsoft.com/office/drawing/2014/main" id="{4B32C014-87BB-44FC-AB16-0C5F48DA0EDC}"/>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93354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a:extLst>
              <a:ext uri="{FF2B5EF4-FFF2-40B4-BE49-F238E27FC236}">
                <a16:creationId xmlns:a16="http://schemas.microsoft.com/office/drawing/2014/main" id="{E9C8E479-48B5-4839-8792-D2EC58028CA1}"/>
              </a:ext>
            </a:extLst>
          </p:cNvPr>
          <p:cNvSpPr>
            <a:spLocks noGrp="1"/>
          </p:cNvSpPr>
          <p:nvPr>
            <p:ph type="title"/>
          </p:nvPr>
        </p:nvSpPr>
        <p:spPr/>
        <p:txBody>
          <a:bodyPr/>
          <a:lstStyle/>
          <a:p>
            <a:r>
              <a:rPr lang="es-MX" altLang="es-MX" dirty="0"/>
              <a:t>Ejemplos ACL nombradas</a:t>
            </a:r>
          </a:p>
        </p:txBody>
      </p:sp>
      <p:sp>
        <p:nvSpPr>
          <p:cNvPr id="30723" name="2 Marcador de contenido">
            <a:extLst>
              <a:ext uri="{FF2B5EF4-FFF2-40B4-BE49-F238E27FC236}">
                <a16:creationId xmlns:a16="http://schemas.microsoft.com/office/drawing/2014/main" id="{DD419C90-4226-4BD1-84E2-E471748A0138}"/>
              </a:ext>
            </a:extLst>
          </p:cNvPr>
          <p:cNvSpPr>
            <a:spLocks noGrp="1"/>
          </p:cNvSpPr>
          <p:nvPr>
            <p:ph idx="1"/>
          </p:nvPr>
        </p:nvSpPr>
        <p:spPr/>
        <p:txBody>
          <a:bodyPr>
            <a:normAutofit/>
          </a:bodyPr>
          <a:lstStyle/>
          <a:p>
            <a:pPr marL="0" indent="0">
              <a:lnSpc>
                <a:spcPct val="150000"/>
              </a:lnSpc>
              <a:spcBef>
                <a:spcPct val="0"/>
              </a:spcBef>
              <a:buNone/>
            </a:pPr>
            <a:r>
              <a:rPr lang="es-MX" altLang="es-MX" sz="1600" dirty="0"/>
              <a:t>En este ejemplo, se creará una ACL estándar con nombre para no permitir el acceso de la subred 10.4.25.0 hacia la subred 10.4.16.0, permitiendo el acceso a las demás redes.</a:t>
            </a:r>
          </a:p>
          <a:p>
            <a:pPr marL="0" indent="0">
              <a:lnSpc>
                <a:spcPct val="150000"/>
              </a:lnSpc>
              <a:spcBef>
                <a:spcPct val="0"/>
              </a:spcBef>
              <a:buNone/>
            </a:pPr>
            <a:r>
              <a:rPr lang="es-MX" altLang="es-MX" sz="1600" dirty="0"/>
              <a:t>Además, es requerida una ACL extendida con nombre para controlar el acceso del host 10.4.17.3 hacia el servidor 10.4.16.10 por medio de telnet (no permitir). Además, se requiere que este host sea el único de esta subred que pueda establecer conexiones a las demás redes a través del puerto 445.</a:t>
            </a:r>
          </a:p>
          <a:p>
            <a:pPr marL="0" indent="0">
              <a:lnSpc>
                <a:spcPct val="150000"/>
              </a:lnSpc>
              <a:spcBef>
                <a:spcPct val="0"/>
              </a:spcBef>
            </a:pPr>
            <a:endParaRPr lang="es-MX" altLang="es-MX" sz="1600" dirty="0"/>
          </a:p>
        </p:txBody>
      </p:sp>
      <p:pic>
        <p:nvPicPr>
          <p:cNvPr id="30725" name="25 Imagen" descr="SerialLine(Thick).gif">
            <a:extLst>
              <a:ext uri="{FF2B5EF4-FFF2-40B4-BE49-F238E27FC236}">
                <a16:creationId xmlns:a16="http://schemas.microsoft.com/office/drawing/2014/main" id="{7C146CF0-854E-41B0-970F-6B0684284BC6}"/>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29326" y="3822701"/>
            <a:ext cx="1428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6 Conector recto">
            <a:extLst>
              <a:ext uri="{FF2B5EF4-FFF2-40B4-BE49-F238E27FC236}">
                <a16:creationId xmlns:a16="http://schemas.microsoft.com/office/drawing/2014/main" id="{3867CA8E-9385-406D-B39C-29EA8017E0E3}"/>
              </a:ext>
            </a:extLst>
          </p:cNvPr>
          <p:cNvCxnSpPr/>
          <p:nvPr/>
        </p:nvCxnSpPr>
        <p:spPr bwMode="auto">
          <a:xfrm rot="10800000" flipH="1">
            <a:off x="6351588" y="4995863"/>
            <a:ext cx="1439862"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8" name="7 Conector recto">
            <a:extLst>
              <a:ext uri="{FF2B5EF4-FFF2-40B4-BE49-F238E27FC236}">
                <a16:creationId xmlns:a16="http://schemas.microsoft.com/office/drawing/2014/main" id="{4AA9974E-3944-4800-92C6-D5AAE187EAA6}"/>
              </a:ext>
            </a:extLst>
          </p:cNvPr>
          <p:cNvCxnSpPr/>
          <p:nvPr/>
        </p:nvCxnSpPr>
        <p:spPr bwMode="auto">
          <a:xfrm flipH="1">
            <a:off x="4422776" y="4995863"/>
            <a:ext cx="143986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9" name="8 Conector recto">
            <a:extLst>
              <a:ext uri="{FF2B5EF4-FFF2-40B4-BE49-F238E27FC236}">
                <a16:creationId xmlns:a16="http://schemas.microsoft.com/office/drawing/2014/main" id="{3E9EBD7D-B533-433A-A3E2-C0EE430A2504}"/>
              </a:ext>
            </a:extLst>
          </p:cNvPr>
          <p:cNvCxnSpPr/>
          <p:nvPr/>
        </p:nvCxnSpPr>
        <p:spPr bwMode="auto">
          <a:xfrm rot="16200000" flipH="1">
            <a:off x="4028282" y="4912519"/>
            <a:ext cx="792162"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0" name="9 Conector recto">
            <a:extLst>
              <a:ext uri="{FF2B5EF4-FFF2-40B4-BE49-F238E27FC236}">
                <a16:creationId xmlns:a16="http://schemas.microsoft.com/office/drawing/2014/main" id="{DBA5C43E-9680-4E3E-8621-4E1D1FE959E0}"/>
              </a:ext>
            </a:extLst>
          </p:cNvPr>
          <p:cNvCxnSpPr/>
          <p:nvPr/>
        </p:nvCxnSpPr>
        <p:spPr bwMode="auto">
          <a:xfrm rot="16200000" flipH="1">
            <a:off x="7396163" y="4933951"/>
            <a:ext cx="790575"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1" name="10 Conector recto">
            <a:extLst>
              <a:ext uri="{FF2B5EF4-FFF2-40B4-BE49-F238E27FC236}">
                <a16:creationId xmlns:a16="http://schemas.microsoft.com/office/drawing/2014/main" id="{8FAA586F-E08E-4091-B1A9-D60A688C8B0A}"/>
              </a:ext>
            </a:extLst>
          </p:cNvPr>
          <p:cNvCxnSpPr/>
          <p:nvPr/>
        </p:nvCxnSpPr>
        <p:spPr bwMode="auto">
          <a:xfrm rot="10800000" flipH="1">
            <a:off x="5553075" y="6030913"/>
            <a:ext cx="1187450"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2" name="11 Conector recto">
            <a:extLst>
              <a:ext uri="{FF2B5EF4-FFF2-40B4-BE49-F238E27FC236}">
                <a16:creationId xmlns:a16="http://schemas.microsoft.com/office/drawing/2014/main" id="{800A27D2-D54C-41BF-8812-84DF5FDF556C}"/>
              </a:ext>
            </a:extLst>
          </p:cNvPr>
          <p:cNvCxnSpPr/>
          <p:nvPr/>
        </p:nvCxnSpPr>
        <p:spPr bwMode="auto">
          <a:xfrm rot="16200000" flipH="1">
            <a:off x="5665788" y="5591175"/>
            <a:ext cx="863600"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3" name="12 Conector recto">
            <a:extLst>
              <a:ext uri="{FF2B5EF4-FFF2-40B4-BE49-F238E27FC236}">
                <a16:creationId xmlns:a16="http://schemas.microsoft.com/office/drawing/2014/main" id="{A744A0F9-F7F9-4C01-ADC6-573B3320481C}"/>
              </a:ext>
            </a:extLst>
          </p:cNvPr>
          <p:cNvCxnSpPr/>
          <p:nvPr/>
        </p:nvCxnSpPr>
        <p:spPr bwMode="auto">
          <a:xfrm rot="16200000" flipH="1">
            <a:off x="6341269" y="6161882"/>
            <a:ext cx="25241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4" name="13 Conector recto">
            <a:extLst>
              <a:ext uri="{FF2B5EF4-FFF2-40B4-BE49-F238E27FC236}">
                <a16:creationId xmlns:a16="http://schemas.microsoft.com/office/drawing/2014/main" id="{5F387F4E-42C7-4669-B84A-697C9B9B90BB}"/>
              </a:ext>
            </a:extLst>
          </p:cNvPr>
          <p:cNvCxnSpPr/>
          <p:nvPr/>
        </p:nvCxnSpPr>
        <p:spPr bwMode="auto">
          <a:xfrm rot="10800000" flipH="1">
            <a:off x="7785101" y="5108575"/>
            <a:ext cx="36036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5" name="14 Conector recto">
            <a:extLst>
              <a:ext uri="{FF2B5EF4-FFF2-40B4-BE49-F238E27FC236}">
                <a16:creationId xmlns:a16="http://schemas.microsoft.com/office/drawing/2014/main" id="{28F6567C-5419-47C9-A243-17B4B7F5274E}"/>
              </a:ext>
            </a:extLst>
          </p:cNvPr>
          <p:cNvCxnSpPr/>
          <p:nvPr/>
        </p:nvCxnSpPr>
        <p:spPr bwMode="auto">
          <a:xfrm rot="10800000" flipH="1">
            <a:off x="4059238" y="4929188"/>
            <a:ext cx="360362"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pic>
        <p:nvPicPr>
          <p:cNvPr id="30735" name="5 Imagen" descr="RouterGenericB.gif">
            <a:extLst>
              <a:ext uri="{FF2B5EF4-FFF2-40B4-BE49-F238E27FC236}">
                <a16:creationId xmlns:a16="http://schemas.microsoft.com/office/drawing/2014/main" id="{6BE21416-2E01-401A-AF10-6BC4AD5826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4797425"/>
            <a:ext cx="609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11 Imagen" descr="Cloud gif.gif">
            <a:extLst>
              <a:ext uri="{FF2B5EF4-FFF2-40B4-BE49-F238E27FC236}">
                <a16:creationId xmlns:a16="http://schemas.microsoft.com/office/drawing/2014/main" id="{8A81271A-68BC-4C1E-8709-9D5BE4AC0F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2426" y="3325021"/>
            <a:ext cx="13366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15 Imagen" descr="Server.gif">
            <a:extLst>
              <a:ext uri="{FF2B5EF4-FFF2-40B4-BE49-F238E27FC236}">
                <a16:creationId xmlns:a16="http://schemas.microsoft.com/office/drawing/2014/main" id="{7869F58A-E60D-4C3E-B55B-5F761B9A783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86189" y="4681539"/>
            <a:ext cx="320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16 Imagen" descr="PC gif.gif">
            <a:extLst>
              <a:ext uri="{FF2B5EF4-FFF2-40B4-BE49-F238E27FC236}">
                <a16:creationId xmlns:a16="http://schemas.microsoft.com/office/drawing/2014/main" id="{3619D7DD-5F36-4777-A230-F50910E3EE7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6245225"/>
            <a:ext cx="458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18 Imagen" descr="PC gif.gif">
            <a:extLst>
              <a:ext uri="{FF2B5EF4-FFF2-40B4-BE49-F238E27FC236}">
                <a16:creationId xmlns:a16="http://schemas.microsoft.com/office/drawing/2014/main" id="{128CDA2B-3509-4586-A46B-2BB5556422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2275" y="4918076"/>
            <a:ext cx="4587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2 Marcador de contenido">
            <a:extLst>
              <a:ext uri="{FF2B5EF4-FFF2-40B4-BE49-F238E27FC236}">
                <a16:creationId xmlns:a16="http://schemas.microsoft.com/office/drawing/2014/main" id="{8AEC94D6-A87E-4680-B682-B580DC5FBD65}"/>
              </a:ext>
            </a:extLst>
          </p:cNvPr>
          <p:cNvSpPr txBox="1">
            <a:spLocks/>
          </p:cNvSpPr>
          <p:nvPr/>
        </p:nvSpPr>
        <p:spPr bwMode="auto">
          <a:xfrm>
            <a:off x="3592513" y="4133851"/>
            <a:ext cx="1338262"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10.4.16.0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2" name="2 Marcador de contenido">
            <a:extLst>
              <a:ext uri="{FF2B5EF4-FFF2-40B4-BE49-F238E27FC236}">
                <a16:creationId xmlns:a16="http://schemas.microsoft.com/office/drawing/2014/main" id="{3E47307D-963F-400A-93FE-17CF3143AB75}"/>
              </a:ext>
            </a:extLst>
          </p:cNvPr>
          <p:cNvSpPr txBox="1">
            <a:spLocks/>
          </p:cNvSpPr>
          <p:nvPr/>
        </p:nvSpPr>
        <p:spPr bwMode="auto">
          <a:xfrm>
            <a:off x="4314826" y="5802314"/>
            <a:ext cx="1338263"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10.4.25.0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3" name="2 Marcador de contenido">
            <a:extLst>
              <a:ext uri="{FF2B5EF4-FFF2-40B4-BE49-F238E27FC236}">
                <a16:creationId xmlns:a16="http://schemas.microsoft.com/office/drawing/2014/main" id="{817C3DF9-2818-4F68-B861-65920515CED8}"/>
              </a:ext>
            </a:extLst>
          </p:cNvPr>
          <p:cNvSpPr txBox="1">
            <a:spLocks/>
          </p:cNvSpPr>
          <p:nvPr/>
        </p:nvSpPr>
        <p:spPr bwMode="auto">
          <a:xfrm>
            <a:off x="7443788" y="4127501"/>
            <a:ext cx="1338262"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10.4.17.0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4" name="2 Marcador de contenido">
            <a:extLst>
              <a:ext uri="{FF2B5EF4-FFF2-40B4-BE49-F238E27FC236}">
                <a16:creationId xmlns:a16="http://schemas.microsoft.com/office/drawing/2014/main" id="{6EB0B25A-8C52-4F87-85FD-56D7C0213D7D}"/>
              </a:ext>
            </a:extLst>
          </p:cNvPr>
          <p:cNvSpPr txBox="1">
            <a:spLocks/>
          </p:cNvSpPr>
          <p:nvPr/>
        </p:nvSpPr>
        <p:spPr bwMode="auto">
          <a:xfrm>
            <a:off x="8437563" y="4943476"/>
            <a:ext cx="153670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Host 10.4.17.3</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5" name="2 Marcador de contenido">
            <a:extLst>
              <a:ext uri="{FF2B5EF4-FFF2-40B4-BE49-F238E27FC236}">
                <a16:creationId xmlns:a16="http://schemas.microsoft.com/office/drawing/2014/main" id="{1B75DF7E-B18C-434D-9F63-48665534D7A2}"/>
              </a:ext>
            </a:extLst>
          </p:cNvPr>
          <p:cNvSpPr txBox="1">
            <a:spLocks/>
          </p:cNvSpPr>
          <p:nvPr/>
        </p:nvSpPr>
        <p:spPr bwMode="auto">
          <a:xfrm>
            <a:off x="5372100" y="4713289"/>
            <a:ext cx="503238"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6" name="2 Marcador de contenido">
            <a:extLst>
              <a:ext uri="{FF2B5EF4-FFF2-40B4-BE49-F238E27FC236}">
                <a16:creationId xmlns:a16="http://schemas.microsoft.com/office/drawing/2014/main" id="{AFD53D01-F59A-4189-A63F-FACF0437FFF8}"/>
              </a:ext>
            </a:extLst>
          </p:cNvPr>
          <p:cNvSpPr txBox="1">
            <a:spLocks/>
          </p:cNvSpPr>
          <p:nvPr/>
        </p:nvSpPr>
        <p:spPr bwMode="auto">
          <a:xfrm>
            <a:off x="6016625" y="5157789"/>
            <a:ext cx="503238" cy="365125"/>
          </a:xfrm>
          <a:prstGeom prst="rect">
            <a:avLst/>
          </a:prstGeom>
          <a:noFill/>
          <a:ln w="9525">
            <a:noFill/>
            <a:miter lim="800000"/>
            <a:headEnd/>
            <a:tailEnd/>
          </a:ln>
        </p:spPr>
        <p:txBody>
          <a:bodyPr/>
          <a:lstStyle/>
          <a:p>
            <a:pPr marL="342900" indent="-342900" algn="ctr" eaLnBrk="0" hangingPunct="0">
              <a:spcBef>
                <a:spcPts val="600"/>
              </a:spcBef>
              <a:spcAft>
                <a:spcPts val="600"/>
              </a:spcAft>
              <a:buClr>
                <a:srgbClr val="990033"/>
              </a:buClr>
              <a:defRPr/>
            </a:pPr>
            <a:r>
              <a:rPr lang="es-MX" sz="1400" kern="0" dirty="0">
                <a:solidFill>
                  <a:srgbClr val="333333"/>
                </a:solidFill>
              </a:rPr>
              <a:t>E1</a:t>
            </a:r>
          </a:p>
        </p:txBody>
      </p:sp>
      <p:sp>
        <p:nvSpPr>
          <p:cNvPr id="27" name="2 Marcador de contenido">
            <a:extLst>
              <a:ext uri="{FF2B5EF4-FFF2-40B4-BE49-F238E27FC236}">
                <a16:creationId xmlns:a16="http://schemas.microsoft.com/office/drawing/2014/main" id="{7C5C2129-F602-4A56-A32E-3140D32A4F50}"/>
              </a:ext>
            </a:extLst>
          </p:cNvPr>
          <p:cNvSpPr txBox="1">
            <a:spLocks/>
          </p:cNvSpPr>
          <p:nvPr/>
        </p:nvSpPr>
        <p:spPr bwMode="auto">
          <a:xfrm>
            <a:off x="6329363" y="4705351"/>
            <a:ext cx="501650"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E2</a:t>
            </a:r>
          </a:p>
        </p:txBody>
      </p:sp>
      <p:sp>
        <p:nvSpPr>
          <p:cNvPr id="28" name="2 Marcador de contenido">
            <a:extLst>
              <a:ext uri="{FF2B5EF4-FFF2-40B4-BE49-F238E27FC236}">
                <a16:creationId xmlns:a16="http://schemas.microsoft.com/office/drawing/2014/main" id="{34E365DB-9C7D-49B1-8B57-102EDFF7CA25}"/>
              </a:ext>
            </a:extLst>
          </p:cNvPr>
          <p:cNvSpPr txBox="1">
            <a:spLocks/>
          </p:cNvSpPr>
          <p:nvPr/>
        </p:nvSpPr>
        <p:spPr bwMode="auto">
          <a:xfrm>
            <a:off x="5432426" y="3543301"/>
            <a:ext cx="1336675"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No 10.0.0.0</a:t>
            </a:r>
          </a:p>
        </p:txBody>
      </p:sp>
      <p:sp>
        <p:nvSpPr>
          <p:cNvPr id="29" name="2 Marcador de contenido">
            <a:extLst>
              <a:ext uri="{FF2B5EF4-FFF2-40B4-BE49-F238E27FC236}">
                <a16:creationId xmlns:a16="http://schemas.microsoft.com/office/drawing/2014/main" id="{A57A597C-5B6F-4144-BB49-7A904A80A265}"/>
              </a:ext>
            </a:extLst>
          </p:cNvPr>
          <p:cNvSpPr txBox="1">
            <a:spLocks/>
          </p:cNvSpPr>
          <p:nvPr/>
        </p:nvSpPr>
        <p:spPr bwMode="auto">
          <a:xfrm>
            <a:off x="5929314" y="4546601"/>
            <a:ext cx="503237"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S0</a:t>
            </a:r>
          </a:p>
        </p:txBody>
      </p:sp>
      <p:sp>
        <p:nvSpPr>
          <p:cNvPr id="30" name="2 Marcador de contenido">
            <a:extLst>
              <a:ext uri="{FF2B5EF4-FFF2-40B4-BE49-F238E27FC236}">
                <a16:creationId xmlns:a16="http://schemas.microsoft.com/office/drawing/2014/main" id="{7AFC35EC-7036-413D-9651-8F71D949EDB0}"/>
              </a:ext>
            </a:extLst>
          </p:cNvPr>
          <p:cNvSpPr txBox="1">
            <a:spLocks/>
          </p:cNvSpPr>
          <p:nvPr/>
        </p:nvSpPr>
        <p:spPr bwMode="auto">
          <a:xfrm>
            <a:off x="5603875" y="4949825"/>
            <a:ext cx="1004888" cy="35560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200" kern="0" dirty="0" err="1">
                <a:solidFill>
                  <a:srgbClr val="333333"/>
                </a:solidFill>
              </a:rPr>
              <a:t>RouterX</a:t>
            </a:r>
            <a:endParaRPr lang="es-MX" sz="1200" kern="0" dirty="0">
              <a:solidFill>
                <a:srgbClr val="333333"/>
              </a:solidFill>
            </a:endParaRPr>
          </a:p>
          <a:p>
            <a:pPr marL="342900" indent="-342900" algn="ctr" eaLnBrk="0" hangingPunct="0">
              <a:spcBef>
                <a:spcPts val="600"/>
              </a:spcBef>
              <a:spcAft>
                <a:spcPts val="600"/>
              </a:spcAft>
              <a:buClr>
                <a:srgbClr val="990033"/>
              </a:buClr>
              <a:buFontTx/>
              <a:buChar char="•"/>
              <a:defRPr/>
            </a:pPr>
            <a:endParaRPr lang="es-MX" sz="1200" kern="0" dirty="0">
              <a:solidFill>
                <a:srgbClr val="333333"/>
              </a:solidFill>
            </a:endParaRPr>
          </a:p>
        </p:txBody>
      </p:sp>
      <p:sp>
        <p:nvSpPr>
          <p:cNvPr id="31" name="2 Marcador de contenido">
            <a:extLst>
              <a:ext uri="{FF2B5EF4-FFF2-40B4-BE49-F238E27FC236}">
                <a16:creationId xmlns:a16="http://schemas.microsoft.com/office/drawing/2014/main" id="{A58F046D-F668-4974-9362-C496EA3F0046}"/>
              </a:ext>
            </a:extLst>
          </p:cNvPr>
          <p:cNvSpPr txBox="1">
            <a:spLocks/>
          </p:cNvSpPr>
          <p:nvPr/>
        </p:nvSpPr>
        <p:spPr bwMode="auto">
          <a:xfrm>
            <a:off x="2322513" y="4652964"/>
            <a:ext cx="153670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Servidor 10.4.16.10</a:t>
            </a:r>
          </a:p>
        </p:txBody>
      </p:sp>
      <p:cxnSp>
        <p:nvCxnSpPr>
          <p:cNvPr id="32" name="31 Conector recto">
            <a:extLst>
              <a:ext uri="{FF2B5EF4-FFF2-40B4-BE49-F238E27FC236}">
                <a16:creationId xmlns:a16="http://schemas.microsoft.com/office/drawing/2014/main" id="{2E55D57C-33A2-43E9-87A3-11027C29F557}"/>
              </a:ext>
            </a:extLst>
          </p:cNvPr>
          <p:cNvCxnSpPr/>
          <p:nvPr/>
        </p:nvCxnSpPr>
        <p:spPr bwMode="auto">
          <a:xfrm rot="16200000" flipH="1">
            <a:off x="5651501" y="5873751"/>
            <a:ext cx="327025" cy="3175"/>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pic>
        <p:nvPicPr>
          <p:cNvPr id="30752" name="16 Imagen" descr="PC gif.gif">
            <a:extLst>
              <a:ext uri="{FF2B5EF4-FFF2-40B4-BE49-F238E27FC236}">
                <a16:creationId xmlns:a16="http://schemas.microsoft.com/office/drawing/2014/main" id="{F658FE44-271D-4F5F-98A7-F07E7B6CED2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99114" y="5522913"/>
            <a:ext cx="4587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39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7C786-9483-4057-B15B-8C46DC681C30}"/>
              </a:ext>
            </a:extLst>
          </p:cNvPr>
          <p:cNvSpPr>
            <a:spLocks noGrp="1"/>
          </p:cNvSpPr>
          <p:nvPr>
            <p:ph type="title"/>
          </p:nvPr>
        </p:nvSpPr>
        <p:spPr/>
        <p:txBody>
          <a:bodyPr>
            <a:normAutofit/>
          </a:bodyPr>
          <a:lstStyle/>
          <a:p>
            <a:pPr lvl="2">
              <a:lnSpc>
                <a:spcPct val="110000"/>
              </a:lnSpc>
              <a:defRPr/>
            </a:pPr>
            <a:r>
              <a:rPr lang="es-ES" sz="3600" b="1" dirty="0">
                <a:solidFill>
                  <a:schemeClr val="tx1"/>
                </a:solidFill>
              </a:rPr>
              <a:t>Definición de listas de acceso estándares</a:t>
            </a:r>
            <a:r>
              <a:rPr lang="es-ES" sz="3600" dirty="0">
                <a:solidFill>
                  <a:schemeClr val="tx1"/>
                </a:solidFill>
              </a:rPr>
              <a:t>.</a:t>
            </a:r>
            <a:br>
              <a:rPr lang="es-ES" sz="3600" dirty="0">
                <a:solidFill>
                  <a:schemeClr val="tx1"/>
                </a:solidFill>
              </a:rPr>
            </a:br>
            <a:br>
              <a:rPr lang="es-ES" sz="3600" dirty="0">
                <a:solidFill>
                  <a:schemeClr val="tx1"/>
                </a:solidFill>
              </a:rPr>
            </a:br>
            <a:endParaRPr lang="es-MX" sz="3600" dirty="0">
              <a:solidFill>
                <a:schemeClr val="tx1"/>
              </a:solidFill>
            </a:endParaRPr>
          </a:p>
        </p:txBody>
      </p:sp>
      <p:sp>
        <p:nvSpPr>
          <p:cNvPr id="5124" name="Rectangle 3">
            <a:extLst>
              <a:ext uri="{FF2B5EF4-FFF2-40B4-BE49-F238E27FC236}">
                <a16:creationId xmlns:a16="http://schemas.microsoft.com/office/drawing/2014/main" id="{41554B65-F34F-4ACD-8DED-6B6118620CD4}"/>
              </a:ext>
            </a:extLst>
          </p:cNvPr>
          <p:cNvSpPr>
            <a:spLocks noGrp="1" noChangeArrowheads="1"/>
          </p:cNvSpPr>
          <p:nvPr>
            <p:ph type="body" idx="1"/>
          </p:nvPr>
        </p:nvSpPr>
        <p:spPr/>
        <p:txBody>
          <a:bodyPr>
            <a:normAutofit/>
          </a:bodyPr>
          <a:lstStyle/>
          <a:p>
            <a:pPr lvl="1">
              <a:lnSpc>
                <a:spcPct val="110000"/>
              </a:lnSpc>
              <a:spcBef>
                <a:spcPts val="600"/>
              </a:spcBef>
              <a:spcAft>
                <a:spcPts val="600"/>
              </a:spcAft>
              <a:buNone/>
              <a:defRPr/>
            </a:pPr>
            <a:endParaRPr lang="en-US" dirty="0"/>
          </a:p>
          <a:p>
            <a:pPr>
              <a:lnSpc>
                <a:spcPct val="110000"/>
              </a:lnSpc>
              <a:spcBef>
                <a:spcPts val="600"/>
              </a:spcBef>
              <a:spcAft>
                <a:spcPts val="600"/>
              </a:spcAft>
              <a:buNone/>
              <a:defRPr/>
            </a:pPr>
            <a:endParaRPr lang="es-ES" dirty="0">
              <a:solidFill>
                <a:schemeClr val="tx1"/>
              </a:solidFill>
            </a:endParaRPr>
          </a:p>
        </p:txBody>
      </p:sp>
    </p:spTree>
    <p:extLst>
      <p:ext uri="{BB962C8B-B14F-4D97-AF65-F5344CB8AC3E}">
        <p14:creationId xmlns:p14="http://schemas.microsoft.com/office/powerpoint/2010/main" val="3726270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a:extLst>
              <a:ext uri="{FF2B5EF4-FFF2-40B4-BE49-F238E27FC236}">
                <a16:creationId xmlns:a16="http://schemas.microsoft.com/office/drawing/2014/main" id="{D1A76687-E854-41F1-95FD-0C9589FF164C}"/>
              </a:ext>
            </a:extLst>
          </p:cNvPr>
          <p:cNvSpPr>
            <a:spLocks noGrp="1"/>
          </p:cNvSpPr>
          <p:nvPr>
            <p:ph type="title"/>
          </p:nvPr>
        </p:nvSpPr>
        <p:spPr/>
        <p:txBody>
          <a:bodyPr/>
          <a:lstStyle/>
          <a:p>
            <a:r>
              <a:rPr lang="es-MX" altLang="es-MX" dirty="0"/>
              <a:t>Ejemplos de configuración de ACL estándares</a:t>
            </a:r>
          </a:p>
        </p:txBody>
      </p:sp>
      <p:sp>
        <p:nvSpPr>
          <p:cNvPr id="31747" name="2 Marcador de contenido">
            <a:extLst>
              <a:ext uri="{FF2B5EF4-FFF2-40B4-BE49-F238E27FC236}">
                <a16:creationId xmlns:a16="http://schemas.microsoft.com/office/drawing/2014/main" id="{8BEFCC16-4CD4-46CC-A1B1-BC89636EFCDC}"/>
              </a:ext>
            </a:extLst>
          </p:cNvPr>
          <p:cNvSpPr>
            <a:spLocks noGrp="1"/>
          </p:cNvSpPr>
          <p:nvPr>
            <p:ph idx="1"/>
          </p:nvPr>
        </p:nvSpPr>
        <p:spPr/>
        <p:txBody>
          <a:bodyPr>
            <a:normAutofit/>
          </a:bodyPr>
          <a:lstStyle/>
          <a:p>
            <a:pPr marL="0" indent="0">
              <a:lnSpc>
                <a:spcPct val="150000"/>
              </a:lnSpc>
              <a:spcBef>
                <a:spcPts val="600"/>
              </a:spcBef>
              <a:spcAft>
                <a:spcPts val="600"/>
              </a:spcAft>
              <a:buNone/>
            </a:pPr>
            <a:r>
              <a:rPr lang="es-MX" altLang="es-MX" sz="2400" dirty="0"/>
              <a:t>La configuración de la ACL estándar con nombre de este ejemplo y su aplicación a la interfaz  ethernet 0 contiene los siguientes comandos:</a:t>
            </a:r>
          </a:p>
          <a:p>
            <a:pPr marL="0" indent="0">
              <a:lnSpc>
                <a:spcPct val="150000"/>
              </a:lnSpc>
              <a:spcBef>
                <a:spcPts val="600"/>
              </a:spcBef>
              <a:spcAft>
                <a:spcPts val="600"/>
              </a:spcAft>
              <a:buNone/>
            </a:pPr>
            <a:endParaRPr lang="es-MX" altLang="es-MX" sz="2400" dirty="0"/>
          </a:p>
        </p:txBody>
      </p:sp>
      <p:sp>
        <p:nvSpPr>
          <p:cNvPr id="5" name="2 Marcador de contenido">
            <a:extLst>
              <a:ext uri="{FF2B5EF4-FFF2-40B4-BE49-F238E27FC236}">
                <a16:creationId xmlns:a16="http://schemas.microsoft.com/office/drawing/2014/main" id="{38B8F66E-6E29-459E-B4B7-D4FE4A9A8951}"/>
              </a:ext>
            </a:extLst>
          </p:cNvPr>
          <p:cNvSpPr txBox="1">
            <a:spLocks/>
          </p:cNvSpPr>
          <p:nvPr/>
        </p:nvSpPr>
        <p:spPr bwMode="auto">
          <a:xfrm>
            <a:off x="2136775" y="3787775"/>
            <a:ext cx="7918450" cy="2389188"/>
          </a:xfrm>
          <a:prstGeom prst="rect">
            <a:avLst/>
          </a:prstGeom>
          <a:noFill/>
          <a:ln w="28575">
            <a:solidFill>
              <a:schemeClr val="tx1"/>
            </a:solidFill>
            <a:miter lim="800000"/>
            <a:headEnd/>
            <a:tailEnd/>
          </a:ln>
        </p:spPr>
        <p:txBody>
          <a:bodyPr/>
          <a:lstStyle/>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access-list</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standard</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bloqsubred</a:t>
            </a: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deny</a:t>
            </a:r>
            <a:r>
              <a:rPr lang="es-MX" sz="1600" kern="0" dirty="0">
                <a:solidFill>
                  <a:srgbClr val="333333"/>
                </a:solidFill>
                <a:latin typeface="Courier New" pitchFamily="49" charset="0"/>
                <a:cs typeface="Courier New" pitchFamily="49" charset="0"/>
              </a:rPr>
              <a:t> 10.4.25.0 0.0.0.255</a:t>
            </a: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permit</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any</a:t>
            </a: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interface e0</a:t>
            </a:r>
          </a:p>
          <a:p>
            <a:pPr eaLnBrk="0" hangingPunct="0">
              <a:spcBef>
                <a:spcPct val="20000"/>
              </a:spcBef>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config-if</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access-group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bloqsubred</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out</a:t>
            </a:r>
            <a:endParaRPr lang="es-MX" sz="1600" kern="0" dirty="0">
              <a:solidFill>
                <a:srgbClr val="333333"/>
              </a:solidFill>
              <a:latin typeface="Courier New" pitchFamily="49" charset="0"/>
              <a:cs typeface="Courier New" pitchFamily="49" charset="0"/>
            </a:endParaRPr>
          </a:p>
          <a:p>
            <a:pPr eaLnBrk="0" hangingPunct="0">
              <a:spcBef>
                <a:spcPct val="20000"/>
              </a:spcBef>
              <a:buClr>
                <a:srgbClr val="990033"/>
              </a:buClr>
              <a:defRPr/>
            </a:pPr>
            <a:endParaRPr lang="es-MX" sz="16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203022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a:extLst>
              <a:ext uri="{FF2B5EF4-FFF2-40B4-BE49-F238E27FC236}">
                <a16:creationId xmlns:a16="http://schemas.microsoft.com/office/drawing/2014/main" id="{750A6D42-ABC2-40D8-B4F6-CBE0E20A99D8}"/>
              </a:ext>
            </a:extLst>
          </p:cNvPr>
          <p:cNvSpPr>
            <a:spLocks noGrp="1"/>
          </p:cNvSpPr>
          <p:nvPr>
            <p:ph type="title"/>
          </p:nvPr>
        </p:nvSpPr>
        <p:spPr/>
        <p:txBody>
          <a:bodyPr/>
          <a:lstStyle/>
          <a:p>
            <a:r>
              <a:rPr lang="es-MX" altLang="es-MX" dirty="0"/>
              <a:t>Ejemplos de configuración de ACL extendida</a:t>
            </a:r>
          </a:p>
        </p:txBody>
      </p:sp>
      <p:sp>
        <p:nvSpPr>
          <p:cNvPr id="32771" name="2 Marcador de contenido">
            <a:extLst>
              <a:ext uri="{FF2B5EF4-FFF2-40B4-BE49-F238E27FC236}">
                <a16:creationId xmlns:a16="http://schemas.microsoft.com/office/drawing/2014/main" id="{DE96EF1C-5127-4294-A175-EE3DEF56C968}"/>
              </a:ext>
            </a:extLst>
          </p:cNvPr>
          <p:cNvSpPr>
            <a:spLocks noGrp="1"/>
          </p:cNvSpPr>
          <p:nvPr>
            <p:ph idx="1"/>
          </p:nvPr>
        </p:nvSpPr>
        <p:spPr/>
        <p:txBody>
          <a:bodyPr>
            <a:normAutofit/>
          </a:bodyPr>
          <a:lstStyle/>
          <a:p>
            <a:pPr marL="0" indent="0">
              <a:lnSpc>
                <a:spcPct val="150000"/>
              </a:lnSpc>
              <a:spcBef>
                <a:spcPts val="600"/>
              </a:spcBef>
              <a:spcAft>
                <a:spcPts val="600"/>
              </a:spcAft>
              <a:buNone/>
            </a:pPr>
            <a:r>
              <a:rPr lang="es-MX" altLang="es-MX" sz="2400" dirty="0"/>
              <a:t>Configurando la lista de acceso extendida con nombre y asignándola a la interfaz ethernet 2 tendríamos:</a:t>
            </a:r>
          </a:p>
        </p:txBody>
      </p:sp>
      <p:sp>
        <p:nvSpPr>
          <p:cNvPr id="5" name="2 Marcador de contenido">
            <a:extLst>
              <a:ext uri="{FF2B5EF4-FFF2-40B4-BE49-F238E27FC236}">
                <a16:creationId xmlns:a16="http://schemas.microsoft.com/office/drawing/2014/main" id="{5EC5BD38-50A9-4335-BBCA-B67E1ADEAE78}"/>
              </a:ext>
            </a:extLst>
          </p:cNvPr>
          <p:cNvSpPr txBox="1">
            <a:spLocks/>
          </p:cNvSpPr>
          <p:nvPr/>
        </p:nvSpPr>
        <p:spPr bwMode="auto">
          <a:xfrm>
            <a:off x="1407248" y="3475905"/>
            <a:ext cx="7918450" cy="3082925"/>
          </a:xfrm>
          <a:prstGeom prst="rect">
            <a:avLst/>
          </a:prstGeom>
          <a:noFill/>
          <a:ln w="28575">
            <a:solidFill>
              <a:schemeClr val="tx1"/>
            </a:solidFill>
            <a:miter lim="800000"/>
            <a:headEnd/>
            <a:tailEnd/>
          </a:ln>
        </p:spPr>
        <p:txBody>
          <a:bodyPr/>
          <a:lstStyle/>
          <a:p>
            <a:pPr eaLnBrk="0" hangingPunct="0">
              <a:buClr>
                <a:srgbClr val="990033"/>
              </a:buClr>
              <a:defRPr/>
            </a:pPr>
            <a:endParaRPr lang="es-MX" sz="1600" kern="0" dirty="0">
              <a:solidFill>
                <a:srgbClr val="333333"/>
              </a:solidFill>
              <a:latin typeface="Courier New" pitchFamily="49" charset="0"/>
              <a:cs typeface="Courier New" pitchFamily="49" charset="0"/>
            </a:endParaRP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access-list</a:t>
            </a:r>
            <a:r>
              <a:rPr lang="es-MX" sz="1600" kern="0" dirty="0">
                <a:solidFill>
                  <a:srgbClr val="333333"/>
                </a:solidFill>
                <a:latin typeface="Courier New" pitchFamily="49" charset="0"/>
                <a:cs typeface="Courier New" pitchFamily="49" charset="0"/>
              </a:rPr>
              <a:t> extended </a:t>
            </a:r>
            <a:r>
              <a:rPr lang="es-MX" sz="1600" kern="0" dirty="0" err="1">
                <a:solidFill>
                  <a:srgbClr val="333333"/>
                </a:solidFill>
                <a:latin typeface="Courier New" pitchFamily="49" charset="0"/>
                <a:cs typeface="Courier New" pitchFamily="49" charset="0"/>
              </a:rPr>
              <a:t>ejemploext</a:t>
            </a:r>
            <a:endParaRPr lang="es-MX" sz="1600" kern="0" dirty="0">
              <a:solidFill>
                <a:srgbClr val="333333"/>
              </a:solidFill>
              <a:latin typeface="Courier New" pitchFamily="49" charset="0"/>
              <a:cs typeface="Courier New" pitchFamily="49" charset="0"/>
            </a:endParaRP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deny</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tcp</a:t>
            </a:r>
            <a:r>
              <a:rPr lang="es-MX" sz="1600" kern="0" dirty="0">
                <a:solidFill>
                  <a:srgbClr val="333333"/>
                </a:solidFill>
                <a:latin typeface="Courier New" pitchFamily="49" charset="0"/>
                <a:cs typeface="Courier New" pitchFamily="49" charset="0"/>
              </a:rPr>
              <a:t> host 10.4.17.3 host 10.4.16.10 </a:t>
            </a:r>
            <a:r>
              <a:rPr lang="es-MX" sz="1600" kern="0" dirty="0" err="1">
                <a:solidFill>
                  <a:srgbClr val="333333"/>
                </a:solidFill>
                <a:latin typeface="Courier New" pitchFamily="49" charset="0"/>
                <a:cs typeface="Courier New" pitchFamily="49" charset="0"/>
              </a:rPr>
              <a:t>eq</a:t>
            </a:r>
            <a:r>
              <a:rPr lang="es-MX" sz="1600" kern="0" dirty="0">
                <a:solidFill>
                  <a:srgbClr val="333333"/>
                </a:solidFill>
                <a:latin typeface="Courier New" pitchFamily="49" charset="0"/>
                <a:cs typeface="Courier New" pitchFamily="49" charset="0"/>
              </a:rPr>
              <a:t> 23 </a:t>
            </a: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permit</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tcp</a:t>
            </a:r>
            <a:r>
              <a:rPr lang="es-MX" sz="1600" kern="0" dirty="0">
                <a:solidFill>
                  <a:srgbClr val="333333"/>
                </a:solidFill>
                <a:latin typeface="Courier New" pitchFamily="49" charset="0"/>
                <a:cs typeface="Courier New" pitchFamily="49" charset="0"/>
              </a:rPr>
              <a:t> host 10.4.17.3 </a:t>
            </a:r>
            <a:r>
              <a:rPr lang="es-MX" sz="1600" kern="0" dirty="0" err="1">
                <a:solidFill>
                  <a:srgbClr val="333333"/>
                </a:solidFill>
                <a:latin typeface="Courier New" pitchFamily="49" charset="0"/>
                <a:cs typeface="Courier New" pitchFamily="49" charset="0"/>
              </a:rPr>
              <a:t>any</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eq</a:t>
            </a:r>
            <a:r>
              <a:rPr lang="es-MX" sz="1600" kern="0" dirty="0">
                <a:solidFill>
                  <a:srgbClr val="333333"/>
                </a:solidFill>
                <a:latin typeface="Courier New" pitchFamily="49" charset="0"/>
                <a:cs typeface="Courier New" pitchFamily="49" charset="0"/>
              </a:rPr>
              <a:t> 445</a:t>
            </a: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deny</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tcp</a:t>
            </a:r>
            <a:r>
              <a:rPr lang="es-MX" sz="1600" kern="0" dirty="0">
                <a:solidFill>
                  <a:srgbClr val="333333"/>
                </a:solidFill>
                <a:latin typeface="Courier New" pitchFamily="49" charset="0"/>
                <a:cs typeface="Courier New" pitchFamily="49" charset="0"/>
              </a:rPr>
              <a:t> 10.4.17.0 0.0.0.255 </a:t>
            </a:r>
            <a:r>
              <a:rPr lang="es-MX" sz="1600" kern="0" dirty="0" err="1">
                <a:solidFill>
                  <a:srgbClr val="333333"/>
                </a:solidFill>
                <a:latin typeface="Courier New" pitchFamily="49" charset="0"/>
                <a:cs typeface="Courier New" pitchFamily="49" charset="0"/>
              </a:rPr>
              <a:t>any</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eq</a:t>
            </a:r>
            <a:r>
              <a:rPr lang="es-MX" sz="1600" kern="0" dirty="0">
                <a:solidFill>
                  <a:srgbClr val="333333"/>
                </a:solidFill>
                <a:latin typeface="Courier New" pitchFamily="49" charset="0"/>
                <a:cs typeface="Courier New" pitchFamily="49" charset="0"/>
              </a:rPr>
              <a:t> 445</a:t>
            </a: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permit</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any</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any</a:t>
            </a:r>
            <a:endParaRPr lang="es-MX" sz="1600" kern="0" dirty="0">
              <a:solidFill>
                <a:srgbClr val="333333"/>
              </a:solidFill>
              <a:latin typeface="Courier New" pitchFamily="49" charset="0"/>
              <a:cs typeface="Courier New" pitchFamily="49" charset="0"/>
            </a:endParaRP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config-std-nacl</a:t>
            </a:r>
            <a:r>
              <a:rPr lang="es-MX" sz="1600" kern="0" dirty="0">
                <a:solidFill>
                  <a:srgbClr val="333333"/>
                </a:solidFill>
                <a:latin typeface="Courier New" pitchFamily="49" charset="0"/>
                <a:cs typeface="Courier New" pitchFamily="49" charset="0"/>
              </a:rPr>
              <a:t>)# interface </a:t>
            </a:r>
            <a:r>
              <a:rPr lang="es-MX" sz="1600" kern="0" dirty="0" err="1">
                <a:solidFill>
                  <a:srgbClr val="333333"/>
                </a:solidFill>
                <a:latin typeface="Courier New" pitchFamily="49" charset="0"/>
                <a:cs typeface="Courier New" pitchFamily="49" charset="0"/>
              </a:rPr>
              <a:t>ethernet</a:t>
            </a:r>
            <a:r>
              <a:rPr lang="es-MX" sz="1600" kern="0" dirty="0">
                <a:solidFill>
                  <a:srgbClr val="333333"/>
                </a:solidFill>
                <a:latin typeface="Courier New" pitchFamily="49" charset="0"/>
                <a:cs typeface="Courier New" pitchFamily="49" charset="0"/>
              </a:rPr>
              <a:t> 2</a:t>
            </a:r>
          </a:p>
          <a:p>
            <a:pPr eaLnBrk="0" hangingPunct="0">
              <a:buClr>
                <a:srgbClr val="990033"/>
              </a:buClr>
              <a:defRPr/>
            </a:pPr>
            <a:r>
              <a:rPr lang="es-MX" sz="1600" kern="0" dirty="0" err="1">
                <a:solidFill>
                  <a:srgbClr val="333333"/>
                </a:solidFill>
                <a:latin typeface="Courier New" pitchFamily="49" charset="0"/>
                <a:cs typeface="Courier New" pitchFamily="49" charset="0"/>
              </a:rPr>
              <a:t>RouterX</a:t>
            </a:r>
            <a:r>
              <a:rPr lang="es-MX" sz="1600" kern="0" dirty="0">
                <a:solidFill>
                  <a:srgbClr val="333333"/>
                </a:solidFill>
                <a:latin typeface="Courier New" pitchFamily="49" charset="0"/>
                <a:cs typeface="Courier New" pitchFamily="49" charset="0"/>
              </a:rPr>
              <a:t>(</a:t>
            </a:r>
            <a:r>
              <a:rPr lang="es-MX" sz="1600" kern="0" dirty="0" err="1">
                <a:solidFill>
                  <a:srgbClr val="333333"/>
                </a:solidFill>
                <a:latin typeface="Courier New" pitchFamily="49" charset="0"/>
                <a:cs typeface="Courier New" pitchFamily="49" charset="0"/>
              </a:rPr>
              <a:t>config-if</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ip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access-group</a:t>
            </a:r>
            <a:r>
              <a:rPr lang="es-MX" sz="1600" kern="0" dirty="0">
                <a:solidFill>
                  <a:srgbClr val="333333"/>
                </a:solidFill>
                <a:latin typeface="Courier New" pitchFamily="49" charset="0"/>
                <a:cs typeface="Courier New" pitchFamily="49" charset="0"/>
              </a:rPr>
              <a:t> </a:t>
            </a:r>
            <a:r>
              <a:rPr lang="es-MX" sz="1600" kern="0" dirty="0" err="1">
                <a:solidFill>
                  <a:srgbClr val="333333"/>
                </a:solidFill>
                <a:latin typeface="Courier New" pitchFamily="49" charset="0"/>
                <a:cs typeface="Courier New" pitchFamily="49" charset="0"/>
              </a:rPr>
              <a:t>ejemploext</a:t>
            </a:r>
            <a:r>
              <a:rPr lang="es-MX" sz="1600" kern="0" dirty="0">
                <a:solidFill>
                  <a:srgbClr val="333333"/>
                </a:solidFill>
                <a:latin typeface="Courier New" pitchFamily="49" charset="0"/>
                <a:cs typeface="Courier New" pitchFamily="49" charset="0"/>
              </a:rPr>
              <a:t> in</a:t>
            </a:r>
          </a:p>
          <a:p>
            <a:pPr eaLnBrk="0" hangingPunct="0">
              <a:buClr>
                <a:srgbClr val="990033"/>
              </a:buClr>
              <a:defRPr/>
            </a:pPr>
            <a:endParaRPr lang="es-MX" sz="1600" kern="0"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4088476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6F942A99-2CA7-49A1-850B-CCEBF7F53F87}"/>
              </a:ext>
            </a:extLst>
          </p:cNvPr>
          <p:cNvSpPr>
            <a:spLocks noGrp="1" noChangeArrowheads="1"/>
          </p:cNvSpPr>
          <p:nvPr>
            <p:ph type="title"/>
          </p:nvPr>
        </p:nvSpPr>
        <p:spPr/>
        <p:txBody>
          <a:bodyPr/>
          <a:lstStyle/>
          <a:p>
            <a:r>
              <a:rPr lang="es-ES" b="1" dirty="0">
                <a:solidFill>
                  <a:srgbClr val="002060"/>
                </a:solidFill>
              </a:rPr>
              <a:t>Monitoreo y depuración de las </a:t>
            </a:r>
            <a:r>
              <a:rPr lang="es-ES" b="1" dirty="0" err="1">
                <a:solidFill>
                  <a:srgbClr val="002060"/>
                </a:solidFill>
              </a:rPr>
              <a:t>ACLs</a:t>
            </a:r>
            <a:endParaRPr lang="en-US" altLang="es-MX" dirty="0">
              <a:solidFill>
                <a:srgbClr val="002060"/>
              </a:solidFill>
            </a:endParaRPr>
          </a:p>
        </p:txBody>
      </p:sp>
      <p:sp>
        <p:nvSpPr>
          <p:cNvPr id="4" name="Marcador de texto 3">
            <a:extLst>
              <a:ext uri="{FF2B5EF4-FFF2-40B4-BE49-F238E27FC236}">
                <a16:creationId xmlns:a16="http://schemas.microsoft.com/office/drawing/2014/main" id="{B1EC0FDC-2D01-4EAD-BEA2-05E54436B07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03631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0B377D9F-1DA6-4592-B578-E86CBA04273F}"/>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34819" name="2 Marcador de contenido">
            <a:extLst>
              <a:ext uri="{FF2B5EF4-FFF2-40B4-BE49-F238E27FC236}">
                <a16:creationId xmlns:a16="http://schemas.microsoft.com/office/drawing/2014/main" id="{040DCA8D-5F75-40AB-B961-7FBD23A725CF}"/>
              </a:ext>
            </a:extLst>
          </p:cNvPr>
          <p:cNvSpPr>
            <a:spLocks noGrp="1"/>
          </p:cNvSpPr>
          <p:nvPr>
            <p:ph idx="1"/>
          </p:nvPr>
        </p:nvSpPr>
        <p:spPr/>
        <p:txBody>
          <a:bodyPr>
            <a:normAutofit/>
          </a:bodyPr>
          <a:lstStyle/>
          <a:p>
            <a:pPr marL="0" indent="0">
              <a:lnSpc>
                <a:spcPct val="150000"/>
              </a:lnSpc>
              <a:spcBef>
                <a:spcPts val="600"/>
              </a:spcBef>
              <a:spcAft>
                <a:spcPts val="600"/>
              </a:spcAft>
              <a:buNone/>
            </a:pPr>
            <a:r>
              <a:rPr lang="es-MX" altLang="es-MX" sz="1800" dirty="0"/>
              <a:t>Comando </a:t>
            </a:r>
            <a:r>
              <a:rPr lang="es-MX" altLang="es-MX" sz="1800" b="1" dirty="0"/>
              <a:t>show </a:t>
            </a:r>
            <a:r>
              <a:rPr lang="es-MX" altLang="es-MX" sz="1800" b="1" dirty="0" err="1"/>
              <a:t>access-list</a:t>
            </a:r>
            <a:r>
              <a:rPr lang="es-MX" altLang="es-MX" sz="1800" dirty="0"/>
              <a:t>.</a:t>
            </a:r>
          </a:p>
          <a:p>
            <a:pPr marL="0" indent="0">
              <a:lnSpc>
                <a:spcPct val="150000"/>
              </a:lnSpc>
              <a:spcBef>
                <a:spcPts val="600"/>
              </a:spcBef>
              <a:spcAft>
                <a:spcPts val="600"/>
              </a:spcAft>
              <a:buNone/>
            </a:pPr>
            <a:r>
              <a:rPr lang="es-MX" altLang="es-MX" sz="1800" dirty="0"/>
              <a:t>Visualiza la configuración de las listas de acceso en el </a:t>
            </a:r>
            <a:r>
              <a:rPr lang="es-MX" altLang="es-MX" sz="1800" dirty="0" err="1"/>
              <a:t>router</a:t>
            </a:r>
            <a:r>
              <a:rPr lang="es-MX" altLang="es-MX" sz="1800" dirty="0"/>
              <a:t>.</a:t>
            </a:r>
          </a:p>
          <a:p>
            <a:pPr marL="0" indent="0">
              <a:lnSpc>
                <a:spcPct val="120000"/>
              </a:lnSpc>
              <a:spcBef>
                <a:spcPts val="600"/>
              </a:spcBef>
              <a:spcAft>
                <a:spcPts val="600"/>
              </a:spcAft>
              <a:buNone/>
            </a:pPr>
            <a:r>
              <a:rPr lang="es-MX" altLang="es-MX" sz="1800" dirty="0"/>
              <a:t>Sintaxis de este comando:</a:t>
            </a:r>
          </a:p>
          <a:p>
            <a:pPr marL="457200" lvl="1" indent="0">
              <a:lnSpc>
                <a:spcPct val="120000"/>
              </a:lnSpc>
              <a:spcBef>
                <a:spcPts val="600"/>
              </a:spcBef>
              <a:spcAft>
                <a:spcPts val="600"/>
              </a:spcAft>
              <a:buNone/>
            </a:pPr>
            <a:r>
              <a:rPr lang="es-MX" altLang="es-MX" sz="1400" b="1" dirty="0">
                <a:latin typeface="Courier New" panose="02070309020205020404" pitchFamily="49" charset="0"/>
                <a:cs typeface="Courier New" panose="02070309020205020404" pitchFamily="49" charset="0"/>
              </a:rPr>
              <a:t>show </a:t>
            </a:r>
            <a:r>
              <a:rPr lang="es-MX" altLang="es-MX" sz="1400" b="1" dirty="0" err="1">
                <a:latin typeface="Courier New" panose="02070309020205020404" pitchFamily="49" charset="0"/>
                <a:cs typeface="Courier New" panose="02070309020205020404" pitchFamily="49" charset="0"/>
              </a:rPr>
              <a:t>access‐lists</a:t>
            </a:r>
            <a:r>
              <a:rPr lang="es-MX" altLang="es-MX" sz="1400" b="1" dirty="0">
                <a:latin typeface="Courier New" panose="02070309020205020404" pitchFamily="49" charset="0"/>
                <a:cs typeface="Courier New" panose="02070309020205020404" pitchFamily="49" charset="0"/>
              </a:rPr>
              <a:t> [</a:t>
            </a:r>
            <a:r>
              <a:rPr lang="es-MX" altLang="es-MX" sz="1400" i="1" dirty="0">
                <a:latin typeface="Courier New" panose="02070309020205020404" pitchFamily="49" charset="0"/>
                <a:cs typeface="Courier New" panose="02070309020205020404" pitchFamily="49" charset="0"/>
              </a:rPr>
              <a:t>número</a:t>
            </a:r>
            <a:r>
              <a:rPr lang="es-MX" altLang="es-MX" sz="1400" b="1" i="1" dirty="0">
                <a:latin typeface="Courier New" panose="02070309020205020404" pitchFamily="49" charset="0"/>
                <a:cs typeface="Courier New" panose="02070309020205020404" pitchFamily="49" charset="0"/>
              </a:rPr>
              <a:t>]</a:t>
            </a:r>
            <a:endParaRPr lang="es-MX" altLang="es-MX" sz="1400" dirty="0"/>
          </a:p>
          <a:p>
            <a:pPr marL="0" indent="0">
              <a:lnSpc>
                <a:spcPct val="120000"/>
              </a:lnSpc>
              <a:spcBef>
                <a:spcPts val="600"/>
              </a:spcBef>
              <a:spcAft>
                <a:spcPts val="600"/>
              </a:spcAft>
              <a:buNone/>
            </a:pPr>
            <a:r>
              <a:rPr lang="es-MX" altLang="es-MX" sz="1800" dirty="0"/>
              <a:t>Puede proporcionar la información de una lista de acceso específica, ingresando el identificador numérico de la ACL en este comando.</a:t>
            </a:r>
          </a:p>
          <a:p>
            <a:pPr marL="0" indent="0">
              <a:lnSpc>
                <a:spcPct val="120000"/>
              </a:lnSpc>
              <a:spcBef>
                <a:spcPts val="600"/>
              </a:spcBef>
              <a:spcAft>
                <a:spcPts val="600"/>
              </a:spcAft>
              <a:buNone/>
            </a:pPr>
            <a:r>
              <a:rPr lang="es-MX" altLang="es-MX" sz="1800" dirty="0"/>
              <a:t>Si no es especificado ningún número, la tabla entera de listas de acceso será visualizada.</a:t>
            </a:r>
          </a:p>
          <a:p>
            <a:pPr marL="0" indent="0">
              <a:lnSpc>
                <a:spcPct val="150000"/>
              </a:lnSpc>
              <a:spcBef>
                <a:spcPts val="600"/>
              </a:spcBef>
              <a:spcAft>
                <a:spcPts val="600"/>
              </a:spcAft>
              <a:buNone/>
            </a:pPr>
            <a:r>
              <a:rPr lang="es-MX" altLang="es-MX" sz="1800" dirty="0"/>
              <a:t>Este comando muestra el número de coincidencias que han ocurrido con las sentencias de las </a:t>
            </a:r>
            <a:r>
              <a:rPr lang="es-MX" altLang="es-MX" sz="1800" dirty="0" err="1"/>
              <a:t>ACLs</a:t>
            </a:r>
            <a:r>
              <a:rPr lang="es-MX" altLang="es-MX" sz="1800" dirty="0"/>
              <a:t> que se encuentren aplicadas sobre interfaces del </a:t>
            </a:r>
            <a:r>
              <a:rPr lang="es-MX" altLang="es-MX" sz="1800" i="1" dirty="0" err="1"/>
              <a:t>router</a:t>
            </a:r>
            <a:r>
              <a:rPr lang="es-MX" altLang="es-MX" sz="1800" dirty="0"/>
              <a:t>.</a:t>
            </a:r>
          </a:p>
        </p:txBody>
      </p:sp>
    </p:spTree>
    <p:extLst>
      <p:ext uri="{BB962C8B-B14F-4D97-AF65-F5344CB8AC3E}">
        <p14:creationId xmlns:p14="http://schemas.microsoft.com/office/powerpoint/2010/main" val="36652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a:extLst>
              <a:ext uri="{FF2B5EF4-FFF2-40B4-BE49-F238E27FC236}">
                <a16:creationId xmlns:a16="http://schemas.microsoft.com/office/drawing/2014/main" id="{4DF7AFEC-DD1C-4C91-AA4B-CBB845775A6B}"/>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35843" name="2 Marcador de contenido">
            <a:extLst>
              <a:ext uri="{FF2B5EF4-FFF2-40B4-BE49-F238E27FC236}">
                <a16:creationId xmlns:a16="http://schemas.microsoft.com/office/drawing/2014/main" id="{C85BC9DD-4EBA-4D5A-9A5B-59F65479E424}"/>
              </a:ext>
            </a:extLst>
          </p:cNvPr>
          <p:cNvSpPr>
            <a:spLocks noGrp="1"/>
          </p:cNvSpPr>
          <p:nvPr>
            <p:ph idx="1"/>
          </p:nvPr>
        </p:nvSpPr>
        <p:spPr/>
        <p:txBody>
          <a:bodyPr>
            <a:normAutofit/>
          </a:bodyPr>
          <a:lstStyle/>
          <a:p>
            <a:pPr marL="0" indent="0">
              <a:lnSpc>
                <a:spcPct val="150000"/>
              </a:lnSpc>
              <a:spcBef>
                <a:spcPts val="600"/>
              </a:spcBef>
              <a:buNone/>
            </a:pPr>
            <a:r>
              <a:rPr lang="es-MX" altLang="es-MX" sz="2400" dirty="0"/>
              <a:t>Comando </a:t>
            </a:r>
            <a:r>
              <a:rPr lang="es-MX" altLang="es-MX" sz="2400" b="1" dirty="0"/>
              <a:t>show </a:t>
            </a:r>
            <a:r>
              <a:rPr lang="es-MX" altLang="es-MX" sz="2400" b="1" dirty="0" err="1"/>
              <a:t>ip</a:t>
            </a:r>
            <a:r>
              <a:rPr lang="es-MX" altLang="es-MX" sz="2400" b="1" dirty="0"/>
              <a:t> interface</a:t>
            </a:r>
            <a:r>
              <a:rPr lang="es-MX" altLang="es-MX" sz="2400" dirty="0"/>
              <a:t>.</a:t>
            </a:r>
          </a:p>
          <a:p>
            <a:pPr marL="0" indent="0">
              <a:lnSpc>
                <a:spcPct val="150000"/>
              </a:lnSpc>
              <a:spcBef>
                <a:spcPts val="600"/>
              </a:spcBef>
              <a:buNone/>
            </a:pPr>
            <a:r>
              <a:rPr lang="es-MX" altLang="es-MX" sz="2400" dirty="0"/>
              <a:t>Muestra información acerca de una interfaz como el estado y configuración IP; además permite ver las listas de acceso aplicadas en la interfaz, tanto en forma entrante  como saliente.</a:t>
            </a:r>
          </a:p>
          <a:p>
            <a:pPr marL="0" indent="0">
              <a:lnSpc>
                <a:spcPct val="150000"/>
              </a:lnSpc>
              <a:spcBef>
                <a:spcPts val="600"/>
              </a:spcBef>
              <a:buNone/>
            </a:pPr>
            <a:r>
              <a:rPr lang="es-MX" altLang="es-MX" sz="2400" dirty="0"/>
              <a:t>Comando </a:t>
            </a:r>
            <a:r>
              <a:rPr lang="es-MX" altLang="es-MX" sz="2400" b="1" dirty="0"/>
              <a:t>show running-</a:t>
            </a:r>
            <a:r>
              <a:rPr lang="es-MX" altLang="es-MX" sz="2400" b="1" dirty="0" err="1"/>
              <a:t>config</a:t>
            </a:r>
            <a:r>
              <a:rPr lang="es-MX" altLang="es-MX" sz="2400" dirty="0"/>
              <a:t>.</a:t>
            </a:r>
          </a:p>
          <a:p>
            <a:pPr marL="0" indent="0">
              <a:lnSpc>
                <a:spcPct val="150000"/>
              </a:lnSpc>
              <a:spcBef>
                <a:spcPts val="600"/>
              </a:spcBef>
              <a:buNone/>
            </a:pPr>
            <a:r>
              <a:rPr lang="es-MX" altLang="es-MX" sz="2400" dirty="0"/>
              <a:t>Muestra la configuración del </a:t>
            </a:r>
            <a:r>
              <a:rPr lang="es-MX" altLang="es-MX" sz="2400" dirty="0" err="1"/>
              <a:t>router</a:t>
            </a:r>
            <a:r>
              <a:rPr lang="es-MX" altLang="es-MX" sz="2400" dirty="0"/>
              <a:t>, incluyendo la configuración de listas de acceso creadas en el equipo y en que interfaces están aplicadas.</a:t>
            </a:r>
          </a:p>
          <a:p>
            <a:pPr marL="0" indent="0">
              <a:lnSpc>
                <a:spcPct val="150000"/>
              </a:lnSpc>
              <a:buNone/>
            </a:pPr>
            <a:endParaRPr lang="es-MX" altLang="es-MX" sz="2400" dirty="0"/>
          </a:p>
          <a:p>
            <a:pPr marL="0" indent="0">
              <a:lnSpc>
                <a:spcPct val="150000"/>
              </a:lnSpc>
              <a:buNone/>
            </a:pPr>
            <a:endParaRPr lang="es-MX" altLang="es-MX" sz="2400" dirty="0"/>
          </a:p>
          <a:p>
            <a:pPr marL="0" indent="0">
              <a:lnSpc>
                <a:spcPct val="150000"/>
              </a:lnSpc>
              <a:buNone/>
            </a:pPr>
            <a:endParaRPr lang="es-MX" altLang="es-MX" sz="2400" dirty="0"/>
          </a:p>
        </p:txBody>
      </p:sp>
    </p:spTree>
    <p:extLst>
      <p:ext uri="{BB962C8B-B14F-4D97-AF65-F5344CB8AC3E}">
        <p14:creationId xmlns:p14="http://schemas.microsoft.com/office/powerpoint/2010/main" val="2883973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a:extLst>
              <a:ext uri="{FF2B5EF4-FFF2-40B4-BE49-F238E27FC236}">
                <a16:creationId xmlns:a16="http://schemas.microsoft.com/office/drawing/2014/main" id="{C6BBF28F-6693-4AF3-AE88-92F7AE51A36B}"/>
              </a:ext>
            </a:extLst>
          </p:cNvPr>
          <p:cNvSpPr>
            <a:spLocks noGrp="1"/>
          </p:cNvSpPr>
          <p:nvPr>
            <p:ph type="title"/>
          </p:nvPr>
        </p:nvSpPr>
        <p:spPr/>
        <p:txBody>
          <a:bodyPr/>
          <a:lstStyle/>
          <a:p>
            <a:r>
              <a:rPr lang="es-MX" altLang="es-MX" dirty="0"/>
              <a:t>Definición de listas de acceso estándares</a:t>
            </a:r>
          </a:p>
        </p:txBody>
      </p:sp>
      <p:sp>
        <p:nvSpPr>
          <p:cNvPr id="36867" name="2 Marcador de contenido">
            <a:extLst>
              <a:ext uri="{FF2B5EF4-FFF2-40B4-BE49-F238E27FC236}">
                <a16:creationId xmlns:a16="http://schemas.microsoft.com/office/drawing/2014/main" id="{BAB3C791-2CB5-4C47-A12C-A833CD1DD100}"/>
              </a:ext>
            </a:extLst>
          </p:cNvPr>
          <p:cNvSpPr>
            <a:spLocks noGrp="1"/>
          </p:cNvSpPr>
          <p:nvPr>
            <p:ph idx="1"/>
          </p:nvPr>
        </p:nvSpPr>
        <p:spPr/>
        <p:txBody>
          <a:bodyPr>
            <a:normAutofit/>
          </a:bodyPr>
          <a:lstStyle/>
          <a:p>
            <a:pPr marL="0" indent="0">
              <a:lnSpc>
                <a:spcPct val="150000"/>
              </a:lnSpc>
              <a:buNone/>
              <a:defRPr/>
            </a:pPr>
            <a:r>
              <a:rPr lang="es-MX" sz="2000" dirty="0"/>
              <a:t>En los </a:t>
            </a:r>
            <a:r>
              <a:rPr lang="es-MX" sz="2000" dirty="0" err="1"/>
              <a:t>routers</a:t>
            </a:r>
            <a:r>
              <a:rPr lang="es-MX" sz="2000" dirty="0"/>
              <a:t> actuales se han incluido opciones en los comandos para facilitar el manejo y la edición de la configuración en las </a:t>
            </a:r>
            <a:r>
              <a:rPr lang="es-MX" sz="2000" dirty="0" err="1"/>
              <a:t>ACLs</a:t>
            </a:r>
            <a:r>
              <a:rPr lang="es-MX" sz="2000" dirty="0"/>
              <a:t>.</a:t>
            </a:r>
          </a:p>
          <a:p>
            <a:pPr>
              <a:lnSpc>
                <a:spcPct val="150000"/>
              </a:lnSpc>
              <a:buFontTx/>
              <a:buNone/>
              <a:defRPr/>
            </a:pPr>
            <a:r>
              <a:rPr lang="es-MX" sz="2000" dirty="0"/>
              <a:t>Por ejemplo, en los equipos </a:t>
            </a:r>
            <a:r>
              <a:rPr lang="es-MX" sz="2000" dirty="0" err="1"/>
              <a:t>Enterasys</a:t>
            </a:r>
            <a:r>
              <a:rPr lang="es-MX" sz="2000" dirty="0"/>
              <a:t> tenemos las facilidades siguientes.</a:t>
            </a:r>
          </a:p>
          <a:p>
            <a:pPr>
              <a:lnSpc>
                <a:spcPct val="150000"/>
              </a:lnSpc>
              <a:spcBef>
                <a:spcPts val="1200"/>
              </a:spcBef>
              <a:buNone/>
              <a:defRPr/>
            </a:pPr>
            <a:r>
              <a:rPr lang="en-US" sz="2000" dirty="0"/>
              <a:t>Para </a:t>
            </a:r>
            <a:r>
              <a:rPr lang="en-US" sz="2000" dirty="0" err="1"/>
              <a:t>insertar</a:t>
            </a:r>
            <a:r>
              <a:rPr lang="en-US" sz="2000" dirty="0"/>
              <a:t> o </a:t>
            </a:r>
            <a:r>
              <a:rPr lang="en-US" sz="2000" dirty="0" err="1"/>
              <a:t>reemplazar</a:t>
            </a:r>
            <a:r>
              <a:rPr lang="en-US" sz="2000" dirty="0"/>
              <a:t> </a:t>
            </a:r>
            <a:r>
              <a:rPr lang="en-US" sz="2000" dirty="0" err="1"/>
              <a:t>una</a:t>
            </a:r>
            <a:r>
              <a:rPr lang="en-US" sz="2000" dirty="0"/>
              <a:t> </a:t>
            </a:r>
            <a:r>
              <a:rPr lang="en-US" sz="2000" dirty="0" err="1"/>
              <a:t>entrada</a:t>
            </a:r>
            <a:r>
              <a:rPr lang="en-US" sz="2000" dirty="0"/>
              <a:t> de </a:t>
            </a:r>
            <a:r>
              <a:rPr lang="en-US" sz="2000" dirty="0" err="1"/>
              <a:t>una</a:t>
            </a:r>
            <a:r>
              <a:rPr lang="en-US" sz="2000" dirty="0"/>
              <a:t> ACL </a:t>
            </a:r>
            <a:r>
              <a:rPr lang="en-US" sz="2000" dirty="0" err="1"/>
              <a:t>estándar</a:t>
            </a:r>
            <a:r>
              <a:rPr lang="en-US" sz="2000" dirty="0"/>
              <a:t> o </a:t>
            </a:r>
            <a:r>
              <a:rPr lang="en-US" sz="2000" dirty="0" err="1"/>
              <a:t>extendida</a:t>
            </a:r>
            <a:r>
              <a:rPr lang="en-US" sz="2000" dirty="0"/>
              <a:t>:</a:t>
            </a:r>
          </a:p>
          <a:p>
            <a:pPr>
              <a:lnSpc>
                <a:spcPct val="150000"/>
              </a:lnSpc>
              <a:spcAft>
                <a:spcPts val="600"/>
              </a:spcAft>
              <a:buNone/>
              <a:defRPr/>
            </a:pPr>
            <a:r>
              <a:rPr lang="en-US" sz="2000" b="1" dirty="0">
                <a:latin typeface="Courier New" pitchFamily="49" charset="0"/>
                <a:cs typeface="Courier New" pitchFamily="49" charset="0"/>
              </a:rPr>
              <a:t>access-list </a:t>
            </a:r>
            <a:r>
              <a:rPr lang="en-US" sz="2000" i="1" dirty="0">
                <a:latin typeface="Courier New" pitchFamily="49" charset="0"/>
                <a:cs typeface="Courier New" pitchFamily="49" charset="0"/>
              </a:rPr>
              <a:t>access-list-number</a:t>
            </a:r>
            <a:r>
              <a:rPr lang="en-US" sz="2000" b="1" i="1" dirty="0">
                <a:latin typeface="Courier New" pitchFamily="49" charset="0"/>
                <a:cs typeface="Courier New" pitchFamily="49" charset="0"/>
              </a:rPr>
              <a:t> insert | replace </a:t>
            </a:r>
            <a:r>
              <a:rPr lang="en-US" sz="2000" i="1" dirty="0">
                <a:latin typeface="Courier New" pitchFamily="49" charset="0"/>
                <a:cs typeface="Courier New" pitchFamily="49" charset="0"/>
              </a:rPr>
              <a:t>entry</a:t>
            </a:r>
          </a:p>
          <a:p>
            <a:pPr>
              <a:lnSpc>
                <a:spcPct val="150000"/>
              </a:lnSpc>
              <a:spcBef>
                <a:spcPts val="1200"/>
              </a:spcBef>
              <a:buNone/>
              <a:defRPr/>
            </a:pPr>
            <a:r>
              <a:rPr lang="en-US" sz="2000" dirty="0"/>
              <a:t>Para mover el </a:t>
            </a:r>
            <a:r>
              <a:rPr lang="en-US" sz="2000" dirty="0" err="1"/>
              <a:t>orden</a:t>
            </a:r>
            <a:r>
              <a:rPr lang="en-US" sz="2000" dirty="0"/>
              <a:t> de </a:t>
            </a:r>
            <a:r>
              <a:rPr lang="en-US" sz="2000" dirty="0" err="1"/>
              <a:t>las</a:t>
            </a:r>
            <a:r>
              <a:rPr lang="en-US" sz="2000" dirty="0"/>
              <a:t> </a:t>
            </a:r>
            <a:r>
              <a:rPr lang="en-US" sz="2000" dirty="0" err="1"/>
              <a:t>entradas</a:t>
            </a:r>
            <a:r>
              <a:rPr lang="en-US" sz="2000" dirty="0"/>
              <a:t> en </a:t>
            </a:r>
            <a:r>
              <a:rPr lang="en-US" sz="2000" dirty="0" err="1"/>
              <a:t>una</a:t>
            </a:r>
            <a:r>
              <a:rPr lang="en-US" sz="2000" dirty="0"/>
              <a:t> ACL </a:t>
            </a:r>
            <a:r>
              <a:rPr lang="en-US" sz="2000" dirty="0" err="1"/>
              <a:t>estándar</a:t>
            </a:r>
            <a:r>
              <a:rPr lang="en-US" sz="2000" dirty="0"/>
              <a:t> o </a:t>
            </a:r>
            <a:r>
              <a:rPr lang="en-US" sz="2000" dirty="0" err="1"/>
              <a:t>extendida</a:t>
            </a:r>
            <a:r>
              <a:rPr lang="en-US" sz="2000" dirty="0"/>
              <a:t>:</a:t>
            </a:r>
          </a:p>
          <a:p>
            <a:pPr>
              <a:lnSpc>
                <a:spcPct val="150000"/>
              </a:lnSpc>
              <a:buFontTx/>
              <a:buNone/>
              <a:defRPr/>
            </a:pPr>
            <a:r>
              <a:rPr lang="es-MX" sz="2000" b="1" dirty="0" err="1">
                <a:latin typeface="Courier New" pitchFamily="49" charset="0"/>
                <a:cs typeface="Courier New" pitchFamily="49" charset="0"/>
              </a:rPr>
              <a:t>access-list</a:t>
            </a:r>
            <a:r>
              <a:rPr lang="es-MX" sz="2000" b="1" dirty="0">
                <a:latin typeface="Courier New" pitchFamily="49" charset="0"/>
                <a:cs typeface="Courier New" pitchFamily="49" charset="0"/>
              </a:rPr>
              <a:t> </a:t>
            </a:r>
            <a:r>
              <a:rPr lang="es-MX" sz="2000" b="1" i="1" dirty="0" err="1">
                <a:latin typeface="Courier New" pitchFamily="49" charset="0"/>
                <a:cs typeface="Courier New" pitchFamily="49" charset="0"/>
              </a:rPr>
              <a:t>access-list-number</a:t>
            </a:r>
            <a:r>
              <a:rPr lang="es-MX" sz="2000" b="1" i="1" dirty="0">
                <a:latin typeface="Courier New" pitchFamily="49" charset="0"/>
                <a:cs typeface="Courier New" pitchFamily="49" charset="0"/>
              </a:rPr>
              <a:t> </a:t>
            </a:r>
            <a:r>
              <a:rPr lang="es-MX" sz="2000" b="1" i="1" dirty="0" err="1">
                <a:latin typeface="Courier New" pitchFamily="49" charset="0"/>
                <a:cs typeface="Courier New" pitchFamily="49" charset="0"/>
              </a:rPr>
              <a:t>move</a:t>
            </a:r>
            <a:r>
              <a:rPr lang="es-MX" sz="2000" b="1" i="1" dirty="0">
                <a:latin typeface="Courier New" pitchFamily="49" charset="0"/>
                <a:cs typeface="Courier New" pitchFamily="49" charset="0"/>
              </a:rPr>
              <a:t> </a:t>
            </a:r>
            <a:r>
              <a:rPr lang="es-MX" sz="2000" b="1" i="1" dirty="0" err="1">
                <a:latin typeface="Courier New" pitchFamily="49" charset="0"/>
                <a:cs typeface="Courier New" pitchFamily="49" charset="0"/>
              </a:rPr>
              <a:t>destination</a:t>
            </a:r>
            <a:r>
              <a:rPr lang="es-MX" sz="2000" b="1" i="1" dirty="0">
                <a:latin typeface="Courier New" pitchFamily="49" charset="0"/>
                <a:cs typeface="Courier New" pitchFamily="49" charset="0"/>
              </a:rPr>
              <a:t> </a:t>
            </a:r>
            <a:r>
              <a:rPr lang="es-MX" sz="2000" i="1" dirty="0">
                <a:latin typeface="Courier New" pitchFamily="49" charset="0"/>
                <a:cs typeface="Courier New" pitchFamily="49" charset="0"/>
              </a:rPr>
              <a:t>source1</a:t>
            </a:r>
            <a:r>
              <a:rPr lang="es-MX" sz="2000" b="1" i="1" dirty="0">
                <a:latin typeface="Courier New" pitchFamily="49" charset="0"/>
                <a:cs typeface="Courier New" pitchFamily="49" charset="0"/>
              </a:rPr>
              <a:t> </a:t>
            </a:r>
            <a:r>
              <a:rPr lang="es-MX" sz="2000" i="1" dirty="0">
                <a:latin typeface="Courier New" pitchFamily="49" charset="0"/>
                <a:cs typeface="Courier New" pitchFamily="49" charset="0"/>
              </a:rPr>
              <a:t>[source2]</a:t>
            </a:r>
            <a:endParaRPr lang="en-US" sz="2000" i="1" dirty="0">
              <a:latin typeface="Courier New" pitchFamily="49" charset="0"/>
              <a:cs typeface="Courier New" pitchFamily="49" charset="0"/>
            </a:endParaRPr>
          </a:p>
          <a:p>
            <a:pPr>
              <a:lnSpc>
                <a:spcPct val="150000"/>
              </a:lnSpc>
              <a:buFontTx/>
              <a:buNone/>
              <a:defRPr/>
            </a:pPr>
            <a:endParaRPr lang="en-US" sz="2000" i="1" dirty="0">
              <a:latin typeface="Courier New" pitchFamily="49" charset="0"/>
              <a:cs typeface="Courier New" pitchFamily="49" charset="0"/>
            </a:endParaRPr>
          </a:p>
        </p:txBody>
      </p:sp>
    </p:spTree>
    <p:extLst>
      <p:ext uri="{BB962C8B-B14F-4D97-AF65-F5344CB8AC3E}">
        <p14:creationId xmlns:p14="http://schemas.microsoft.com/office/powerpoint/2010/main" val="103163736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a:extLst>
              <a:ext uri="{FF2B5EF4-FFF2-40B4-BE49-F238E27FC236}">
                <a16:creationId xmlns:a16="http://schemas.microsoft.com/office/drawing/2014/main" id="{54C644AA-4837-4978-8B2D-0E44AC013ADE}"/>
              </a:ext>
            </a:extLst>
          </p:cNvPr>
          <p:cNvSpPr>
            <a:spLocks noGrp="1"/>
          </p:cNvSpPr>
          <p:nvPr>
            <p:ph type="title"/>
          </p:nvPr>
        </p:nvSpPr>
        <p:spPr/>
        <p:txBody>
          <a:bodyPr/>
          <a:lstStyle/>
          <a:p>
            <a:r>
              <a:rPr lang="es-MX" altLang="es-MX" dirty="0"/>
              <a:t>Definición de listas de acceso estándares</a:t>
            </a:r>
          </a:p>
        </p:txBody>
      </p:sp>
      <p:sp>
        <p:nvSpPr>
          <p:cNvPr id="10243" name="2 Marcador de contenido">
            <a:extLst>
              <a:ext uri="{FF2B5EF4-FFF2-40B4-BE49-F238E27FC236}">
                <a16:creationId xmlns:a16="http://schemas.microsoft.com/office/drawing/2014/main" id="{ABC8EC0F-C5B5-47A4-9CC6-C5DB1C445DE4}"/>
              </a:ext>
            </a:extLst>
          </p:cNvPr>
          <p:cNvSpPr>
            <a:spLocks noGrp="1"/>
          </p:cNvSpPr>
          <p:nvPr>
            <p:ph idx="1"/>
          </p:nvPr>
        </p:nvSpPr>
        <p:spPr/>
        <p:txBody>
          <a:bodyPr>
            <a:normAutofit fontScale="92500"/>
          </a:bodyPr>
          <a:lstStyle/>
          <a:p>
            <a:pPr marL="0" indent="0">
              <a:lnSpc>
                <a:spcPct val="150000"/>
              </a:lnSpc>
              <a:spcBef>
                <a:spcPts val="1200"/>
              </a:spcBef>
              <a:spcAft>
                <a:spcPts val="1200"/>
              </a:spcAft>
              <a:buNone/>
              <a:defRPr/>
            </a:pPr>
            <a:r>
              <a:rPr lang="es-MX" sz="2000" dirty="0"/>
              <a:t>Donde:</a:t>
            </a:r>
          </a:p>
          <a:p>
            <a:pPr>
              <a:lnSpc>
                <a:spcPct val="150000"/>
              </a:lnSpc>
              <a:spcBef>
                <a:spcPts val="1200"/>
              </a:spcBef>
              <a:spcAft>
                <a:spcPts val="1200"/>
              </a:spcAft>
              <a:defRPr/>
            </a:pPr>
            <a:r>
              <a:rPr lang="es-MX" sz="2000" b="1" dirty="0" err="1">
                <a:solidFill>
                  <a:srgbClr val="0070C0"/>
                </a:solidFill>
              </a:rPr>
              <a:t>insert</a:t>
            </a:r>
            <a:r>
              <a:rPr lang="es-MX" sz="2000" b="1" dirty="0">
                <a:solidFill>
                  <a:srgbClr val="0070C0"/>
                </a:solidFill>
              </a:rPr>
              <a:t> | </a:t>
            </a:r>
            <a:r>
              <a:rPr lang="es-MX" sz="2000" b="1" dirty="0" err="1">
                <a:solidFill>
                  <a:srgbClr val="0070C0"/>
                </a:solidFill>
              </a:rPr>
              <a:t>replace</a:t>
            </a:r>
            <a:r>
              <a:rPr lang="es-MX" sz="2000" b="1" dirty="0">
                <a:solidFill>
                  <a:srgbClr val="0070C0"/>
                </a:solidFill>
              </a:rPr>
              <a:t> </a:t>
            </a:r>
            <a:r>
              <a:rPr lang="es-MX" sz="2000" i="1" dirty="0" err="1">
                <a:solidFill>
                  <a:srgbClr val="0070C0"/>
                </a:solidFill>
              </a:rPr>
              <a:t>entry</a:t>
            </a:r>
            <a:r>
              <a:rPr lang="es-MX" sz="2000" i="1" dirty="0">
                <a:solidFill>
                  <a:srgbClr val="0070C0"/>
                </a:solidFill>
              </a:rPr>
              <a:t> </a:t>
            </a:r>
            <a:r>
              <a:rPr lang="es-MX" sz="2000" dirty="0">
                <a:solidFill>
                  <a:srgbClr val="0070C0"/>
                </a:solidFill>
              </a:rPr>
              <a:t>(Opcional).</a:t>
            </a:r>
            <a:r>
              <a:rPr lang="es-MX" sz="2000" dirty="0"/>
              <a:t> Inserta la nueva entrada antes de una entrada especificada en una </a:t>
            </a:r>
            <a:r>
              <a:rPr lang="es-MX" sz="2000" dirty="0" err="1"/>
              <a:t>ACL</a:t>
            </a:r>
            <a:r>
              <a:rPr lang="es-MX" sz="2000" dirty="0"/>
              <a:t> existente, o reemplaza una entrada especificada con una nueva entrada.</a:t>
            </a:r>
          </a:p>
          <a:p>
            <a:pPr>
              <a:lnSpc>
                <a:spcPct val="150000"/>
              </a:lnSpc>
              <a:spcBef>
                <a:spcPts val="1200"/>
              </a:spcBef>
              <a:spcAft>
                <a:spcPts val="1200"/>
              </a:spcAft>
              <a:defRPr/>
            </a:pPr>
            <a:r>
              <a:rPr lang="es-MX" sz="2000" b="1" dirty="0" err="1">
                <a:solidFill>
                  <a:srgbClr val="0070C0"/>
                </a:solidFill>
              </a:rPr>
              <a:t>move</a:t>
            </a:r>
            <a:r>
              <a:rPr lang="es-MX" sz="2000" b="1" dirty="0">
                <a:solidFill>
                  <a:srgbClr val="0070C0"/>
                </a:solidFill>
              </a:rPr>
              <a:t> </a:t>
            </a:r>
            <a:r>
              <a:rPr lang="es-MX" sz="2000" i="1" dirty="0" err="1">
                <a:solidFill>
                  <a:srgbClr val="0070C0"/>
                </a:solidFill>
              </a:rPr>
              <a:t>destination</a:t>
            </a:r>
            <a:r>
              <a:rPr lang="es-MX" sz="2000" i="1" dirty="0">
                <a:solidFill>
                  <a:srgbClr val="0070C0"/>
                </a:solidFill>
              </a:rPr>
              <a:t> source1 source2</a:t>
            </a:r>
            <a:r>
              <a:rPr lang="en-US" sz="2000" dirty="0">
                <a:solidFill>
                  <a:srgbClr val="0070C0"/>
                </a:solidFill>
              </a:rPr>
              <a:t>(</a:t>
            </a:r>
            <a:r>
              <a:rPr lang="en-US" sz="2000" dirty="0" err="1">
                <a:solidFill>
                  <a:srgbClr val="0070C0"/>
                </a:solidFill>
              </a:rPr>
              <a:t>Opcional</a:t>
            </a:r>
            <a:r>
              <a:rPr lang="en-US" sz="2000" dirty="0">
                <a:solidFill>
                  <a:srgbClr val="0070C0"/>
                </a:solidFill>
              </a:rPr>
              <a:t>). </a:t>
            </a:r>
            <a:r>
              <a:rPr lang="es-MX" sz="2000" dirty="0"/>
              <a:t>Mueve una secuencia de entradas de la lista de acceso antes de otra entrada. El parámetro </a:t>
            </a:r>
            <a:r>
              <a:rPr lang="en-US" sz="2000" dirty="0"/>
              <a:t>d</a:t>
            </a:r>
            <a:r>
              <a:rPr lang="en-US" sz="2000" i="1" dirty="0"/>
              <a:t>estination </a:t>
            </a:r>
            <a:r>
              <a:rPr lang="es-MX" sz="2000" dirty="0"/>
              <a:t>es el número de la entrada existente antes de la cual la nueva entrada será movida. El parámetro </a:t>
            </a:r>
            <a:r>
              <a:rPr lang="en-US" sz="2000" i="1" dirty="0"/>
              <a:t>source1 </a:t>
            </a:r>
            <a:r>
              <a:rPr lang="es-MX" sz="2000" dirty="0"/>
              <a:t>es el número de una sola </a:t>
            </a:r>
            <a:r>
              <a:rPr lang="es-MX" sz="2000" dirty="0" err="1"/>
              <a:t>entrade</a:t>
            </a:r>
            <a:r>
              <a:rPr lang="es-MX" sz="2000" dirty="0"/>
              <a:t> o la primera entrada de un rango a ser movido</a:t>
            </a:r>
            <a:r>
              <a:rPr lang="en-US" sz="2000" i="1" dirty="0"/>
              <a:t>.</a:t>
            </a:r>
            <a:r>
              <a:rPr lang="en-US" sz="2000" dirty="0"/>
              <a:t> </a:t>
            </a:r>
            <a:r>
              <a:rPr lang="es-MX" sz="2000" dirty="0"/>
              <a:t>El parámetro </a:t>
            </a:r>
            <a:r>
              <a:rPr lang="en-US" sz="2000" dirty="0"/>
              <a:t>s</a:t>
            </a:r>
            <a:r>
              <a:rPr lang="en-US" sz="2000" i="1" dirty="0"/>
              <a:t>ource2 (</a:t>
            </a:r>
            <a:r>
              <a:rPr lang="en-US" sz="2000" i="1" dirty="0" err="1"/>
              <a:t>opcional</a:t>
            </a:r>
            <a:r>
              <a:rPr lang="en-US" sz="2000" i="1" dirty="0"/>
              <a:t>) </a:t>
            </a:r>
            <a:r>
              <a:rPr lang="es-MX" sz="2000" dirty="0"/>
              <a:t>es el número de la última entrada del rango a ser movido. </a:t>
            </a:r>
            <a:r>
              <a:rPr lang="en-US" sz="2000" i="1" dirty="0"/>
              <a:t>Si source2 </a:t>
            </a:r>
            <a:r>
              <a:rPr lang="es-MX" sz="2000" dirty="0"/>
              <a:t>no es especificado, solamente  la entrada source1 será movida.</a:t>
            </a:r>
            <a:endParaRPr lang="en-US" sz="2000" i="1" dirty="0">
              <a:latin typeface="Courier New" pitchFamily="49" charset="0"/>
              <a:cs typeface="Courier New" pitchFamily="49" charset="0"/>
            </a:endParaRPr>
          </a:p>
          <a:p>
            <a:pPr>
              <a:lnSpc>
                <a:spcPct val="150000"/>
              </a:lnSpc>
              <a:spcBef>
                <a:spcPts val="1200"/>
              </a:spcBef>
              <a:spcAft>
                <a:spcPts val="1200"/>
              </a:spcAft>
              <a:buNone/>
              <a:defRPr/>
            </a:pPr>
            <a:endParaRPr lang="en-US" sz="2000" i="1" dirty="0">
              <a:latin typeface="Courier New" pitchFamily="49" charset="0"/>
              <a:cs typeface="Courier New" pitchFamily="49" charset="0"/>
            </a:endParaRPr>
          </a:p>
        </p:txBody>
      </p:sp>
    </p:spTree>
    <p:extLst>
      <p:ext uri="{BB962C8B-B14F-4D97-AF65-F5344CB8AC3E}">
        <p14:creationId xmlns:p14="http://schemas.microsoft.com/office/powerpoint/2010/main" val="65610246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a:extLst>
              <a:ext uri="{FF2B5EF4-FFF2-40B4-BE49-F238E27FC236}">
                <a16:creationId xmlns:a16="http://schemas.microsoft.com/office/drawing/2014/main" id="{BE6D90F9-2527-4F89-B0C8-918A6C207CC8}"/>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3" name="2 Marcador de contenido">
            <a:extLst>
              <a:ext uri="{FF2B5EF4-FFF2-40B4-BE49-F238E27FC236}">
                <a16:creationId xmlns:a16="http://schemas.microsoft.com/office/drawing/2014/main" id="{F807B083-D47F-4918-84D7-B3A12BE3B345}"/>
              </a:ext>
            </a:extLst>
          </p:cNvPr>
          <p:cNvSpPr>
            <a:spLocks noGrp="1"/>
          </p:cNvSpPr>
          <p:nvPr>
            <p:ph idx="1"/>
          </p:nvPr>
        </p:nvSpPr>
        <p:spPr/>
        <p:txBody>
          <a:bodyPr>
            <a:normAutofit fontScale="92500" lnSpcReduction="20000"/>
          </a:bodyPr>
          <a:lstStyle/>
          <a:p>
            <a:pPr marL="0" indent="0">
              <a:lnSpc>
                <a:spcPct val="150000"/>
              </a:lnSpc>
              <a:spcBef>
                <a:spcPts val="1200"/>
              </a:spcBef>
              <a:spcAft>
                <a:spcPts val="1200"/>
              </a:spcAft>
              <a:buNone/>
              <a:defRPr/>
            </a:pPr>
            <a:r>
              <a:rPr lang="es-MX" sz="2400" dirty="0"/>
              <a:t>Algunos dispositivos antiguos o con capacidades limitadas no ofrecen el soporte para la edición de listas de acceso, como la eliminación, inserción o cambio del orden de las sentencias. </a:t>
            </a:r>
          </a:p>
          <a:p>
            <a:pPr marL="265113" indent="-265113">
              <a:lnSpc>
                <a:spcPct val="150000"/>
              </a:lnSpc>
              <a:spcBef>
                <a:spcPts val="1200"/>
              </a:spcBef>
              <a:spcAft>
                <a:spcPts val="1200"/>
              </a:spcAft>
              <a:buFont typeface="Wingdings" pitchFamily="2" charset="2"/>
              <a:buChar char="§"/>
              <a:defRPr/>
            </a:pPr>
            <a:r>
              <a:rPr lang="es-MX" sz="2400" dirty="0"/>
              <a:t>Obliga a que la lista a editar sea eliminada usando el comando </a:t>
            </a:r>
            <a:r>
              <a:rPr lang="es-MX" sz="2400" b="1" dirty="0"/>
              <a:t>no </a:t>
            </a:r>
            <a:r>
              <a:rPr lang="es-MX" sz="2400" b="1" dirty="0" err="1"/>
              <a:t>access-list</a:t>
            </a:r>
            <a:r>
              <a:rPr lang="es-MX" sz="2400" b="1" dirty="0"/>
              <a:t>,</a:t>
            </a:r>
            <a:r>
              <a:rPr lang="es-MX" sz="2400" dirty="0"/>
              <a:t> para posteriormente reconfigurarla con los cambios.</a:t>
            </a:r>
          </a:p>
          <a:p>
            <a:pPr marL="265113" indent="-265113">
              <a:lnSpc>
                <a:spcPct val="150000"/>
              </a:lnSpc>
              <a:spcBef>
                <a:spcPts val="1200"/>
              </a:spcBef>
              <a:spcAft>
                <a:spcPts val="1200"/>
              </a:spcAft>
              <a:buFont typeface="Wingdings" pitchFamily="2" charset="2"/>
              <a:buChar char="§"/>
              <a:defRPr/>
            </a:pPr>
            <a:r>
              <a:rPr lang="es-MX" sz="2400" dirty="0"/>
              <a:t>Si una lista de acceso está aplicada en alguna o varias interfaces del </a:t>
            </a:r>
            <a:r>
              <a:rPr lang="es-MX" sz="2400" i="1" dirty="0" err="1"/>
              <a:t>router</a:t>
            </a:r>
            <a:r>
              <a:rPr lang="es-MX" sz="2400" dirty="0"/>
              <a:t> y es eliminada, automáticamente se eliminarán las líneas de configuración que aplican esa ACL sobre esas interfaces.</a:t>
            </a:r>
          </a:p>
        </p:txBody>
      </p:sp>
    </p:spTree>
    <p:extLst>
      <p:ext uri="{BB962C8B-B14F-4D97-AF65-F5344CB8AC3E}">
        <p14:creationId xmlns:p14="http://schemas.microsoft.com/office/powerpoint/2010/main" val="618617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a:extLst>
              <a:ext uri="{FF2B5EF4-FFF2-40B4-BE49-F238E27FC236}">
                <a16:creationId xmlns:a16="http://schemas.microsoft.com/office/drawing/2014/main" id="{31BC23C1-E4C6-4DDA-83BE-A8D79295059E}"/>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75779" name="2 Marcador de contenido">
            <a:extLst>
              <a:ext uri="{FF2B5EF4-FFF2-40B4-BE49-F238E27FC236}">
                <a16:creationId xmlns:a16="http://schemas.microsoft.com/office/drawing/2014/main" id="{0A189004-2AE6-46FC-A079-19FA9278E44A}"/>
              </a:ext>
            </a:extLst>
          </p:cNvPr>
          <p:cNvSpPr>
            <a:spLocks noGrp="1"/>
          </p:cNvSpPr>
          <p:nvPr>
            <p:ph idx="1"/>
          </p:nvPr>
        </p:nvSpPr>
        <p:spPr/>
        <p:txBody>
          <a:bodyPr>
            <a:normAutofit/>
          </a:bodyPr>
          <a:lstStyle/>
          <a:p>
            <a:pPr marL="0" indent="0">
              <a:lnSpc>
                <a:spcPct val="150000"/>
              </a:lnSpc>
              <a:spcBef>
                <a:spcPts val="600"/>
              </a:spcBef>
              <a:spcAft>
                <a:spcPts val="600"/>
              </a:spcAft>
              <a:buNone/>
              <a:defRPr/>
            </a:pPr>
            <a:r>
              <a:rPr lang="es-MX" sz="2400" dirty="0"/>
              <a:t>En estos casos, las tareas de depuración de una ACL pueden ser auxiliadas con el uso de un editor de texto.</a:t>
            </a:r>
          </a:p>
          <a:p>
            <a:pPr marL="265113" indent="-265113">
              <a:lnSpc>
                <a:spcPct val="150000"/>
              </a:lnSpc>
              <a:spcBef>
                <a:spcPts val="600"/>
              </a:spcBef>
              <a:spcAft>
                <a:spcPts val="600"/>
              </a:spcAft>
              <a:buFont typeface="Wingdings" pitchFamily="2" charset="2"/>
              <a:buChar char="§"/>
              <a:defRPr/>
            </a:pPr>
            <a:r>
              <a:rPr lang="es-MX" sz="2400" dirty="0"/>
              <a:t>Es recomendable usar un software de emulación de terminal que permita de forma adecuada copiar y pegar texto (</a:t>
            </a:r>
            <a:r>
              <a:rPr lang="es-MX" sz="2400" dirty="0" err="1"/>
              <a:t>TeraTerm</a:t>
            </a:r>
            <a:r>
              <a:rPr lang="es-MX" sz="2400" dirty="0"/>
              <a:t>, </a:t>
            </a:r>
            <a:r>
              <a:rPr lang="es-MX" sz="2400" dirty="0" err="1"/>
              <a:t>SecureCRT</a:t>
            </a:r>
            <a:r>
              <a:rPr lang="es-MX" sz="2400" dirty="0"/>
              <a:t>, SSH </a:t>
            </a:r>
            <a:r>
              <a:rPr lang="es-MX" sz="2400" dirty="0" err="1"/>
              <a:t>Tectia</a:t>
            </a:r>
            <a:r>
              <a:rPr lang="es-MX" sz="2400" dirty="0"/>
              <a:t> </a:t>
            </a:r>
            <a:r>
              <a:rPr lang="es-MX" sz="2400" dirty="0" err="1"/>
              <a:t>Client</a:t>
            </a:r>
            <a:r>
              <a:rPr lang="es-MX" sz="2400" dirty="0"/>
              <a:t>, </a:t>
            </a:r>
            <a:r>
              <a:rPr lang="es-MX" sz="2400" dirty="0" err="1"/>
              <a:t>etc</a:t>
            </a:r>
            <a:r>
              <a:rPr lang="es-MX" sz="2400" dirty="0"/>
              <a:t>).</a:t>
            </a:r>
          </a:p>
          <a:p>
            <a:pPr>
              <a:defRPr/>
            </a:pPr>
            <a:endParaRPr lang="es-MX" sz="2400" dirty="0"/>
          </a:p>
        </p:txBody>
      </p:sp>
    </p:spTree>
    <p:extLst>
      <p:ext uri="{BB962C8B-B14F-4D97-AF65-F5344CB8AC3E}">
        <p14:creationId xmlns:p14="http://schemas.microsoft.com/office/powerpoint/2010/main" val="3803188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108F5DB1-160F-4E1D-9D47-31652D1087A0}"/>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76803" name="2 Marcador de contenido">
            <a:extLst>
              <a:ext uri="{FF2B5EF4-FFF2-40B4-BE49-F238E27FC236}">
                <a16:creationId xmlns:a16="http://schemas.microsoft.com/office/drawing/2014/main" id="{AB2FB2D2-3D05-4D19-9689-68EDCD22B68F}"/>
              </a:ext>
            </a:extLst>
          </p:cNvPr>
          <p:cNvSpPr>
            <a:spLocks noGrp="1"/>
          </p:cNvSpPr>
          <p:nvPr>
            <p:ph idx="1"/>
          </p:nvPr>
        </p:nvSpPr>
        <p:spPr/>
        <p:txBody>
          <a:bodyPr>
            <a:normAutofit/>
          </a:bodyPr>
          <a:lstStyle/>
          <a:p>
            <a:pPr>
              <a:buFontTx/>
              <a:buNone/>
              <a:defRPr/>
            </a:pPr>
            <a:r>
              <a:rPr lang="es-MX" sz="2400" b="1" dirty="0"/>
              <a:t>Ejemplo.</a:t>
            </a:r>
          </a:p>
          <a:p>
            <a:pPr marL="0" indent="0">
              <a:buNone/>
              <a:defRPr/>
            </a:pPr>
            <a:r>
              <a:rPr lang="es-MX" sz="2400" dirty="0"/>
              <a:t>En un equipo con un sistema operativo que no cuenta con las facilidades para la edición de </a:t>
            </a:r>
            <a:r>
              <a:rPr lang="es-MX" sz="2400" dirty="0" err="1"/>
              <a:t>ACLs</a:t>
            </a:r>
            <a:r>
              <a:rPr lang="es-MX" sz="2400" dirty="0"/>
              <a:t>, se ha ingresado a la CLI a través de una conexión SSH. Es ejecutado el comando </a:t>
            </a:r>
            <a:r>
              <a:rPr lang="es-MX" sz="2400" b="1" dirty="0"/>
              <a:t>show </a:t>
            </a:r>
            <a:r>
              <a:rPr lang="es-MX" sz="2400" b="1" dirty="0" err="1"/>
              <a:t>running-config</a:t>
            </a:r>
            <a:r>
              <a:rPr lang="es-MX" sz="2400" dirty="0"/>
              <a:t> para la visualización de la configuración del </a:t>
            </a:r>
            <a:r>
              <a:rPr lang="es-MX" sz="2400" i="1" dirty="0" err="1"/>
              <a:t>router</a:t>
            </a:r>
            <a:r>
              <a:rPr lang="es-MX" sz="2400" dirty="0"/>
              <a:t>.</a:t>
            </a:r>
          </a:p>
        </p:txBody>
      </p:sp>
      <p:pic>
        <p:nvPicPr>
          <p:cNvPr id="40965" name="Picture 8" descr="C:\Documents and Settings\Johannes Mobile\My Documents\Red IPN\Diplomado 09\Módulo 06 - D09\Presentaciones M06D09\show-run-terminal_window.jpg">
            <a:extLst>
              <a:ext uri="{FF2B5EF4-FFF2-40B4-BE49-F238E27FC236}">
                <a16:creationId xmlns:a16="http://schemas.microsoft.com/office/drawing/2014/main" id="{36095B06-8730-47EF-A052-CA900BF0C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018" y="3348561"/>
            <a:ext cx="5083464" cy="327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09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B7BBAC45-7716-46CE-B7E9-0F9658FD1612}"/>
              </a:ext>
            </a:extLst>
          </p:cNvPr>
          <p:cNvSpPr>
            <a:spLocks noGrp="1"/>
          </p:cNvSpPr>
          <p:nvPr>
            <p:ph type="title"/>
          </p:nvPr>
        </p:nvSpPr>
        <p:spPr/>
        <p:txBody>
          <a:bodyPr/>
          <a:lstStyle/>
          <a:p>
            <a:r>
              <a:rPr lang="es-MX" altLang="es-MX" dirty="0"/>
              <a:t>Listas de acceso estándares</a:t>
            </a:r>
          </a:p>
        </p:txBody>
      </p:sp>
      <p:sp>
        <p:nvSpPr>
          <p:cNvPr id="5123" name="2 Marcador de contenido">
            <a:extLst>
              <a:ext uri="{FF2B5EF4-FFF2-40B4-BE49-F238E27FC236}">
                <a16:creationId xmlns:a16="http://schemas.microsoft.com/office/drawing/2014/main" id="{81091DBD-6A53-4989-92C0-1039556700FA}"/>
              </a:ext>
            </a:extLst>
          </p:cNvPr>
          <p:cNvSpPr>
            <a:spLocks noGrp="1"/>
          </p:cNvSpPr>
          <p:nvPr>
            <p:ph idx="1"/>
          </p:nvPr>
        </p:nvSpPr>
        <p:spPr/>
        <p:txBody>
          <a:bodyPr>
            <a:normAutofit/>
          </a:bodyPr>
          <a:lstStyle/>
          <a:p>
            <a:pPr>
              <a:lnSpc>
                <a:spcPct val="100000"/>
              </a:lnSpc>
              <a:spcBef>
                <a:spcPts val="1200"/>
              </a:spcBef>
              <a:spcAft>
                <a:spcPts val="600"/>
              </a:spcAft>
            </a:pPr>
            <a:r>
              <a:rPr lang="es-MX" altLang="es-MX" sz="3200" dirty="0"/>
              <a:t>Revisa la </a:t>
            </a:r>
            <a:r>
              <a:rPr lang="es-MX" altLang="es-MX" sz="3200" b="1" dirty="0"/>
              <a:t>dirección origen </a:t>
            </a:r>
            <a:r>
              <a:rPr lang="es-MX" altLang="es-MX" sz="3200" dirty="0"/>
              <a:t>del paquete que puede ser enrutado.</a:t>
            </a:r>
          </a:p>
          <a:p>
            <a:pPr>
              <a:lnSpc>
                <a:spcPct val="100000"/>
              </a:lnSpc>
              <a:spcBef>
                <a:spcPts val="1200"/>
              </a:spcBef>
              <a:spcAft>
                <a:spcPts val="600"/>
              </a:spcAft>
            </a:pPr>
            <a:r>
              <a:rPr lang="es-MX" altLang="es-MX" sz="3200" dirty="0"/>
              <a:t>Generalmente permite o deniega la salida para una suite de protocolo entera basado en la red origen, subred o dirección IP de host.</a:t>
            </a:r>
          </a:p>
          <a:p>
            <a:pPr>
              <a:lnSpc>
                <a:spcPct val="100000"/>
              </a:lnSpc>
              <a:spcBef>
                <a:spcPts val="1200"/>
              </a:spcBef>
              <a:spcAft>
                <a:spcPts val="600"/>
              </a:spcAft>
            </a:pPr>
            <a:r>
              <a:rPr lang="es-MX" altLang="es-MX" sz="3200" dirty="0"/>
              <a:t>Se identifican con los números del intervalo 1 al 99.</a:t>
            </a:r>
          </a:p>
          <a:p>
            <a:pPr>
              <a:lnSpc>
                <a:spcPct val="100000"/>
              </a:lnSpc>
              <a:spcBef>
                <a:spcPts val="1200"/>
              </a:spcBef>
              <a:spcAft>
                <a:spcPts val="600"/>
              </a:spcAft>
            </a:pPr>
            <a:r>
              <a:rPr lang="es-MX" altLang="es-MX" sz="3200" dirty="0"/>
              <a:t>Aplicadas al puerto más cercano al destino.</a:t>
            </a:r>
          </a:p>
        </p:txBody>
      </p:sp>
    </p:spTree>
    <p:extLst>
      <p:ext uri="{BB962C8B-B14F-4D97-AF65-F5344CB8AC3E}">
        <p14:creationId xmlns:p14="http://schemas.microsoft.com/office/powerpoint/2010/main" val="4141060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8E86E931-6EC8-4EA8-B6B0-978BCE71DFA6}"/>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1987" name="2 Marcador de contenido">
            <a:extLst>
              <a:ext uri="{FF2B5EF4-FFF2-40B4-BE49-F238E27FC236}">
                <a16:creationId xmlns:a16="http://schemas.microsoft.com/office/drawing/2014/main" id="{FBBC9B40-FC81-4F9A-889D-DEA4953AFC2A}"/>
              </a:ext>
            </a:extLst>
          </p:cNvPr>
          <p:cNvSpPr>
            <a:spLocks noGrp="1"/>
          </p:cNvSpPr>
          <p:nvPr>
            <p:ph idx="1"/>
          </p:nvPr>
        </p:nvSpPr>
        <p:spPr/>
        <p:txBody>
          <a:bodyPr>
            <a:normAutofit/>
          </a:bodyPr>
          <a:lstStyle/>
          <a:p>
            <a:pPr marL="0" indent="0">
              <a:lnSpc>
                <a:spcPct val="150000"/>
              </a:lnSpc>
              <a:buNone/>
            </a:pPr>
            <a:r>
              <a:rPr lang="es-MX" altLang="es-MX" sz="2000"/>
              <a:t>La respuesta de </a:t>
            </a:r>
            <a:r>
              <a:rPr lang="es-MX" altLang="es-MX" sz="2000" b="1"/>
              <a:t>show running-config</a:t>
            </a:r>
            <a:r>
              <a:rPr lang="es-MX" altLang="es-MX" sz="2000"/>
              <a:t> consiste en las líneas de configuración del </a:t>
            </a:r>
            <a:r>
              <a:rPr lang="es-MX" altLang="es-MX" sz="2000" i="1"/>
              <a:t>router</a:t>
            </a:r>
            <a:r>
              <a:rPr lang="es-MX" altLang="es-MX" sz="2000"/>
              <a:t>, incluyendo las entradas y comandos de ACLs. Debe tenerse atención a las interfaces en las que está aplicada la ACL a editar.</a:t>
            </a:r>
          </a:p>
        </p:txBody>
      </p:sp>
      <p:pic>
        <p:nvPicPr>
          <p:cNvPr id="41989" name="4 Imagen" descr="sh-run_output_display.jpg">
            <a:extLst>
              <a:ext uri="{FF2B5EF4-FFF2-40B4-BE49-F238E27FC236}">
                <a16:creationId xmlns:a16="http://schemas.microsoft.com/office/drawing/2014/main" id="{0BCDAAD7-B7DE-4287-937C-6FADA6C25C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7713" y="3338946"/>
            <a:ext cx="5163531" cy="334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402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4 Imagen" descr="sh-run_output_display.jpg">
            <a:extLst>
              <a:ext uri="{FF2B5EF4-FFF2-40B4-BE49-F238E27FC236}">
                <a16:creationId xmlns:a16="http://schemas.microsoft.com/office/drawing/2014/main" id="{0BCDAAD7-B7DE-4287-937C-6FADA6C25C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746" y="103072"/>
            <a:ext cx="10181936" cy="659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941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7B6D60FB-CCAF-46EC-891D-A8062BC793DA}"/>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76803" name="2 Marcador de contenido">
            <a:extLst>
              <a:ext uri="{FF2B5EF4-FFF2-40B4-BE49-F238E27FC236}">
                <a16:creationId xmlns:a16="http://schemas.microsoft.com/office/drawing/2014/main" id="{66ED57CD-47E7-4167-8A63-AA4DEA6EA15B}"/>
              </a:ext>
            </a:extLst>
          </p:cNvPr>
          <p:cNvSpPr>
            <a:spLocks noGrp="1"/>
          </p:cNvSpPr>
          <p:nvPr>
            <p:ph idx="1"/>
          </p:nvPr>
        </p:nvSpPr>
        <p:spPr/>
        <p:txBody>
          <a:bodyPr>
            <a:normAutofit/>
          </a:bodyPr>
          <a:lstStyle/>
          <a:p>
            <a:pPr marL="0" indent="0">
              <a:buNone/>
            </a:pPr>
            <a:r>
              <a:rPr lang="es-MX" altLang="es-MX"/>
              <a:t>El siguiente paso es la selección del texto correspondiente a la configuración de la ACL a editar.</a:t>
            </a:r>
          </a:p>
        </p:txBody>
      </p:sp>
      <p:pic>
        <p:nvPicPr>
          <p:cNvPr id="5" name="4 Imagen" descr="config_line_select.jpg">
            <a:extLst>
              <a:ext uri="{FF2B5EF4-FFF2-40B4-BE49-F238E27FC236}">
                <a16:creationId xmlns:a16="http://schemas.microsoft.com/office/drawing/2014/main" id="{1D81541C-F977-47D3-9EF7-1944E8BC27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2387" y="2867891"/>
            <a:ext cx="5548640" cy="35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832567"/>
      </p:ext>
    </p:extLst>
  </p:cSld>
  <p:clrMapOvr>
    <a:masterClrMapping/>
  </p:clrMapOvr>
  <p:transition advClick="0" advTm="10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2000"/>
                                        <p:tgtEl>
                                          <p:spTgt spid="768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Título">
            <a:extLst>
              <a:ext uri="{FF2B5EF4-FFF2-40B4-BE49-F238E27FC236}">
                <a16:creationId xmlns:a16="http://schemas.microsoft.com/office/drawing/2014/main" id="{2A3A69C2-1DB6-4CEB-9A53-A9A4BC3C99A1}"/>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7" name="6 Marcador de contenido">
            <a:extLst>
              <a:ext uri="{FF2B5EF4-FFF2-40B4-BE49-F238E27FC236}">
                <a16:creationId xmlns:a16="http://schemas.microsoft.com/office/drawing/2014/main" id="{F4DFFFC9-D3B9-4467-9DA7-0BD0F855A0EC}"/>
              </a:ext>
            </a:extLst>
          </p:cNvPr>
          <p:cNvSpPr>
            <a:spLocks noGrp="1"/>
          </p:cNvSpPr>
          <p:nvPr>
            <p:ph idx="1"/>
          </p:nvPr>
        </p:nvSpPr>
        <p:spPr/>
        <p:txBody>
          <a:bodyPr>
            <a:normAutofit/>
          </a:bodyPr>
          <a:lstStyle/>
          <a:p>
            <a:pPr marL="0" indent="0">
              <a:buNone/>
              <a:defRPr/>
            </a:pPr>
            <a:r>
              <a:rPr lang="es-MX" dirty="0"/>
              <a:t>Una vez seleccionadas las líneas de configuración, se les aplica la función copiar del software de emulación de terminal.</a:t>
            </a:r>
          </a:p>
          <a:p>
            <a:pPr>
              <a:buFontTx/>
              <a:buNone/>
              <a:defRPr/>
            </a:pPr>
            <a:endParaRPr lang="es-MX" sz="4400" dirty="0"/>
          </a:p>
        </p:txBody>
      </p:sp>
      <p:pic>
        <p:nvPicPr>
          <p:cNvPr id="5" name="4 Imagen" descr="right_clk-copy.jpg">
            <a:extLst>
              <a:ext uri="{FF2B5EF4-FFF2-40B4-BE49-F238E27FC236}">
                <a16:creationId xmlns:a16="http://schemas.microsoft.com/office/drawing/2014/main" id="{2DCD2E6F-E3D5-4BF8-98C3-AE38E097B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2545" y="2795802"/>
            <a:ext cx="5776192" cy="373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6937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right_clk-copy.jpg">
            <a:extLst>
              <a:ext uri="{FF2B5EF4-FFF2-40B4-BE49-F238E27FC236}">
                <a16:creationId xmlns:a16="http://schemas.microsoft.com/office/drawing/2014/main" id="{2DCD2E6F-E3D5-4BF8-98C3-AE38E097B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4727" y="198183"/>
            <a:ext cx="9794010" cy="633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38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a:extLst>
              <a:ext uri="{FF2B5EF4-FFF2-40B4-BE49-F238E27FC236}">
                <a16:creationId xmlns:a16="http://schemas.microsoft.com/office/drawing/2014/main" id="{6D58743E-D8A4-4217-8C4B-0CF684BFD80A}"/>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5059" name="2 Marcador de contenido">
            <a:extLst>
              <a:ext uri="{FF2B5EF4-FFF2-40B4-BE49-F238E27FC236}">
                <a16:creationId xmlns:a16="http://schemas.microsoft.com/office/drawing/2014/main" id="{5687A12E-0FF7-4901-B334-7EC1135D41A6}"/>
              </a:ext>
            </a:extLst>
          </p:cNvPr>
          <p:cNvSpPr>
            <a:spLocks noGrp="1"/>
          </p:cNvSpPr>
          <p:nvPr>
            <p:ph idx="1"/>
          </p:nvPr>
        </p:nvSpPr>
        <p:spPr/>
        <p:txBody>
          <a:bodyPr>
            <a:normAutofit/>
          </a:bodyPr>
          <a:lstStyle/>
          <a:p>
            <a:pPr marL="0" indent="0">
              <a:lnSpc>
                <a:spcPct val="120000"/>
              </a:lnSpc>
              <a:buNone/>
            </a:pPr>
            <a:r>
              <a:rPr lang="es-MX" altLang="es-MX" sz="2400" dirty="0"/>
              <a:t>Las líneas de configuración fueron extraídas de la CLI para ser pegadas en un editor de texto, que es una herramienta auxiliar donde es posible realizar modificaciones a la configuración de la ACL.</a:t>
            </a:r>
          </a:p>
        </p:txBody>
      </p:sp>
      <p:pic>
        <p:nvPicPr>
          <p:cNvPr id="45061" name="4 Imagen" descr="notepad-paste.jpg">
            <a:extLst>
              <a:ext uri="{FF2B5EF4-FFF2-40B4-BE49-F238E27FC236}">
                <a16:creationId xmlns:a16="http://schemas.microsoft.com/office/drawing/2014/main" id="{1AA2B385-3FC7-41F4-B551-F48DF716B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31127"/>
            <a:ext cx="5465529" cy="34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762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a:extLst>
              <a:ext uri="{FF2B5EF4-FFF2-40B4-BE49-F238E27FC236}">
                <a16:creationId xmlns:a16="http://schemas.microsoft.com/office/drawing/2014/main" id="{99E546D3-13F9-4E3D-9666-55DF8F43244F}"/>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6083" name="2 Marcador de contenido">
            <a:extLst>
              <a:ext uri="{FF2B5EF4-FFF2-40B4-BE49-F238E27FC236}">
                <a16:creationId xmlns:a16="http://schemas.microsoft.com/office/drawing/2014/main" id="{D43A41CC-972E-43F6-9B66-6426F121BA3C}"/>
              </a:ext>
            </a:extLst>
          </p:cNvPr>
          <p:cNvSpPr>
            <a:spLocks noGrp="1"/>
          </p:cNvSpPr>
          <p:nvPr>
            <p:ph idx="1"/>
          </p:nvPr>
        </p:nvSpPr>
        <p:spPr/>
        <p:txBody>
          <a:bodyPr>
            <a:normAutofit/>
          </a:bodyPr>
          <a:lstStyle/>
          <a:p>
            <a:pPr marL="0" indent="0">
              <a:lnSpc>
                <a:spcPct val="120000"/>
              </a:lnSpc>
              <a:buNone/>
            </a:pPr>
            <a:r>
              <a:rPr lang="es-MX" altLang="es-MX" sz="2000"/>
              <a:t> Adicionalmente a los cambios sobre las sentencias de la ACL, se pueden insertar líneas a fin de que se genere un script de configuración con los procesos de eliminación y reconfiguración de la ACL, así como su reactivación sobre las interfaces correspondientes.</a:t>
            </a:r>
          </a:p>
        </p:txBody>
      </p:sp>
      <p:pic>
        <p:nvPicPr>
          <p:cNvPr id="46085" name="4 Imagen" descr="notepad-config_edit.jpg">
            <a:extLst>
              <a:ext uri="{FF2B5EF4-FFF2-40B4-BE49-F238E27FC236}">
                <a16:creationId xmlns:a16="http://schemas.microsoft.com/office/drawing/2014/main" id="{54ED9CB5-9B26-4E8C-B237-DC88F9F2C6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1485" y="3048000"/>
            <a:ext cx="5467252" cy="348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656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4 Imagen" descr="notepad-config_edit.jpg">
            <a:extLst>
              <a:ext uri="{FF2B5EF4-FFF2-40B4-BE49-F238E27FC236}">
                <a16:creationId xmlns:a16="http://schemas.microsoft.com/office/drawing/2014/main" id="{54ED9CB5-9B26-4E8C-B237-DC88F9F2C6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8364" y="71551"/>
            <a:ext cx="10140373" cy="645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57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a:extLst>
              <a:ext uri="{FF2B5EF4-FFF2-40B4-BE49-F238E27FC236}">
                <a16:creationId xmlns:a16="http://schemas.microsoft.com/office/drawing/2014/main" id="{E314F3E3-C3C5-41D9-800A-075CA8B6670B}"/>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7107" name="2 Marcador de contenido">
            <a:extLst>
              <a:ext uri="{FF2B5EF4-FFF2-40B4-BE49-F238E27FC236}">
                <a16:creationId xmlns:a16="http://schemas.microsoft.com/office/drawing/2014/main" id="{78B96A11-F870-46D1-A2DF-7F94B4A47EBF}"/>
              </a:ext>
            </a:extLst>
          </p:cNvPr>
          <p:cNvSpPr>
            <a:spLocks noGrp="1"/>
          </p:cNvSpPr>
          <p:nvPr>
            <p:ph idx="1"/>
          </p:nvPr>
        </p:nvSpPr>
        <p:spPr>
          <a:xfrm>
            <a:off x="838200" y="1853334"/>
            <a:ext cx="10515600" cy="4351338"/>
          </a:xfrm>
        </p:spPr>
        <p:txBody>
          <a:bodyPr>
            <a:normAutofit/>
          </a:bodyPr>
          <a:lstStyle/>
          <a:p>
            <a:pPr marL="0" indent="0">
              <a:lnSpc>
                <a:spcPct val="120000"/>
              </a:lnSpc>
              <a:buNone/>
            </a:pPr>
            <a:r>
              <a:rPr lang="es-MX" altLang="es-MX"/>
              <a:t>Una vez concluidas las modificaciones en el editor de texto, son seleccionadas las líneas del script y posteriormente copiadas.</a:t>
            </a:r>
          </a:p>
        </p:txBody>
      </p:sp>
      <p:pic>
        <p:nvPicPr>
          <p:cNvPr id="47109" name="4 Imagen" descr="notepad-copy.jpg">
            <a:extLst>
              <a:ext uri="{FF2B5EF4-FFF2-40B4-BE49-F238E27FC236}">
                <a16:creationId xmlns:a16="http://schemas.microsoft.com/office/drawing/2014/main" id="{74DE470D-6980-4AD7-A3A0-64B2403B86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0955" y="2927700"/>
            <a:ext cx="5332845" cy="33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545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a:extLst>
              <a:ext uri="{FF2B5EF4-FFF2-40B4-BE49-F238E27FC236}">
                <a16:creationId xmlns:a16="http://schemas.microsoft.com/office/drawing/2014/main" id="{595CE1A1-D663-4F29-9217-D4CA461AD187}"/>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8131" name="2 Marcador de contenido">
            <a:extLst>
              <a:ext uri="{FF2B5EF4-FFF2-40B4-BE49-F238E27FC236}">
                <a16:creationId xmlns:a16="http://schemas.microsoft.com/office/drawing/2014/main" id="{73489385-E5CE-401C-9D91-5283DB08BFD3}"/>
              </a:ext>
            </a:extLst>
          </p:cNvPr>
          <p:cNvSpPr>
            <a:spLocks noGrp="1"/>
          </p:cNvSpPr>
          <p:nvPr>
            <p:ph idx="1"/>
          </p:nvPr>
        </p:nvSpPr>
        <p:spPr/>
        <p:txBody>
          <a:bodyPr>
            <a:normAutofit/>
          </a:bodyPr>
          <a:lstStyle/>
          <a:p>
            <a:pPr marL="0" indent="0">
              <a:lnSpc>
                <a:spcPct val="120000"/>
              </a:lnSpc>
              <a:buNone/>
            </a:pPr>
            <a:r>
              <a:rPr lang="es-MX" altLang="es-MX" sz="1800" dirty="0"/>
              <a:t>Con el comando </a:t>
            </a:r>
            <a:r>
              <a:rPr lang="es-MX" altLang="es-MX" sz="1800" i="1" dirty="0"/>
              <a:t>pegar</a:t>
            </a:r>
            <a:r>
              <a:rPr lang="es-MX" altLang="es-MX" sz="1800" dirty="0"/>
              <a:t> del software de terminal, es insertada esta nueva configuración en el </a:t>
            </a:r>
            <a:r>
              <a:rPr lang="es-MX" altLang="es-MX" sz="1800" dirty="0" err="1"/>
              <a:t>router</a:t>
            </a:r>
            <a:r>
              <a:rPr lang="es-MX" altLang="es-MX" sz="1800" dirty="0"/>
              <a:t>. Si las modificaciones se realizaron correctamente, no debe haber ninguna notificación de error en la ejecución de las líneas.</a:t>
            </a:r>
          </a:p>
        </p:txBody>
      </p:sp>
      <p:pic>
        <p:nvPicPr>
          <p:cNvPr id="48133" name="4 Imagen" descr="paste-terminal_window.jpg">
            <a:extLst>
              <a:ext uri="{FF2B5EF4-FFF2-40B4-BE49-F238E27FC236}">
                <a16:creationId xmlns:a16="http://schemas.microsoft.com/office/drawing/2014/main" id="{87014014-0957-4248-9DE6-CF92B57EA4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7710" y="2881746"/>
            <a:ext cx="5606090" cy="363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46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67527549-8C95-4DDF-84D1-0D726BF65AE6}"/>
              </a:ext>
            </a:extLst>
          </p:cNvPr>
          <p:cNvSpPr>
            <a:spLocks noGrp="1"/>
          </p:cNvSpPr>
          <p:nvPr>
            <p:ph type="title"/>
          </p:nvPr>
        </p:nvSpPr>
        <p:spPr/>
        <p:txBody>
          <a:bodyPr/>
          <a:lstStyle/>
          <a:p>
            <a:r>
              <a:rPr lang="es-MX" altLang="es-MX" dirty="0"/>
              <a:t>Operación de la ACL estándar</a:t>
            </a:r>
          </a:p>
        </p:txBody>
      </p:sp>
      <p:pic>
        <p:nvPicPr>
          <p:cNvPr id="6147" name="4 Marcador de contenido" descr="OperACL_standard.gif">
            <a:extLst>
              <a:ext uri="{FF2B5EF4-FFF2-40B4-BE49-F238E27FC236}">
                <a16:creationId xmlns:a16="http://schemas.microsoft.com/office/drawing/2014/main" id="{6DC7AFAE-6C83-4A4C-A76A-379C5517034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64422" y="1760394"/>
            <a:ext cx="8475662" cy="4808537"/>
          </a:xfrm>
        </p:spPr>
      </p:pic>
    </p:spTree>
    <p:extLst>
      <p:ext uri="{BB962C8B-B14F-4D97-AF65-F5344CB8AC3E}">
        <p14:creationId xmlns:p14="http://schemas.microsoft.com/office/powerpoint/2010/main" val="3437473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4 Imagen" descr="paste-terminal_window.jpg">
            <a:extLst>
              <a:ext uri="{FF2B5EF4-FFF2-40B4-BE49-F238E27FC236}">
                <a16:creationId xmlns:a16="http://schemas.microsoft.com/office/drawing/2014/main" id="{87014014-0957-4248-9DE6-CF92B57EA4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673" y="-206971"/>
            <a:ext cx="10370127" cy="672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7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a:extLst>
              <a:ext uri="{FF2B5EF4-FFF2-40B4-BE49-F238E27FC236}">
                <a16:creationId xmlns:a16="http://schemas.microsoft.com/office/drawing/2014/main" id="{D165D0BE-4AC0-4011-992F-82EABB72E0D1}"/>
              </a:ext>
            </a:extLst>
          </p:cNvPr>
          <p:cNvSpPr>
            <a:spLocks noGrp="1"/>
          </p:cNvSpPr>
          <p:nvPr>
            <p:ph type="title"/>
          </p:nvPr>
        </p:nvSpPr>
        <p:spPr/>
        <p:txBody>
          <a:bodyPr/>
          <a:lstStyle/>
          <a:p>
            <a:r>
              <a:rPr lang="es-MX" altLang="es-MX" dirty="0"/>
              <a:t>Monitoreo y depuración de las </a:t>
            </a:r>
            <a:r>
              <a:rPr lang="es-MX" altLang="es-MX" dirty="0" err="1"/>
              <a:t>ACLs</a:t>
            </a:r>
            <a:endParaRPr lang="es-MX" altLang="es-MX" dirty="0"/>
          </a:p>
        </p:txBody>
      </p:sp>
      <p:sp>
        <p:nvSpPr>
          <p:cNvPr id="49155" name="2 Marcador de contenido">
            <a:extLst>
              <a:ext uri="{FF2B5EF4-FFF2-40B4-BE49-F238E27FC236}">
                <a16:creationId xmlns:a16="http://schemas.microsoft.com/office/drawing/2014/main" id="{7EBD38F4-5BB8-4E63-80B1-BCE691985A08}"/>
              </a:ext>
            </a:extLst>
          </p:cNvPr>
          <p:cNvSpPr>
            <a:spLocks noGrp="1"/>
          </p:cNvSpPr>
          <p:nvPr>
            <p:ph idx="1"/>
          </p:nvPr>
        </p:nvSpPr>
        <p:spPr/>
        <p:txBody>
          <a:bodyPr>
            <a:normAutofit/>
          </a:bodyPr>
          <a:lstStyle/>
          <a:p>
            <a:pPr marL="0" indent="0">
              <a:lnSpc>
                <a:spcPct val="120000"/>
              </a:lnSpc>
              <a:buNone/>
            </a:pPr>
            <a:r>
              <a:rPr lang="es-MX" altLang="es-MX" sz="2000"/>
              <a:t>Para verificar que la nueva configuración se aplicó de forma correcta, se requiere ejecutar nuevamente el comando </a:t>
            </a:r>
            <a:r>
              <a:rPr lang="es-MX" altLang="es-MX" sz="2000" b="1"/>
              <a:t>show running-config </a:t>
            </a:r>
            <a:r>
              <a:rPr lang="es-MX" altLang="es-MX" sz="2000"/>
              <a:t>y verificar el estado la información referente a las listas de acceso.</a:t>
            </a:r>
          </a:p>
        </p:txBody>
      </p:sp>
      <p:pic>
        <p:nvPicPr>
          <p:cNvPr id="49157" name="4 Imagen" descr="show-run-terminal_window.jpg">
            <a:extLst>
              <a:ext uri="{FF2B5EF4-FFF2-40B4-BE49-F238E27FC236}">
                <a16:creationId xmlns:a16="http://schemas.microsoft.com/office/drawing/2014/main" id="{20F8BE71-A7D0-43C9-9689-7BE24A526F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2400" y="2620964"/>
            <a:ext cx="61214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93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a:extLst>
              <a:ext uri="{FF2B5EF4-FFF2-40B4-BE49-F238E27FC236}">
                <a16:creationId xmlns:a16="http://schemas.microsoft.com/office/drawing/2014/main" id="{6F83B107-ADDE-465D-839C-73BF3123DCFD}"/>
              </a:ext>
            </a:extLst>
          </p:cNvPr>
          <p:cNvSpPr>
            <a:spLocks noGrp="1"/>
          </p:cNvSpPr>
          <p:nvPr>
            <p:ph type="title"/>
          </p:nvPr>
        </p:nvSpPr>
        <p:spPr/>
        <p:txBody>
          <a:bodyPr/>
          <a:lstStyle/>
          <a:p>
            <a:r>
              <a:rPr lang="es-MX" altLang="es-MX" dirty="0"/>
              <a:t>Sintaxis de una ACL estándar:</a:t>
            </a:r>
          </a:p>
        </p:txBody>
      </p:sp>
      <p:sp>
        <p:nvSpPr>
          <p:cNvPr id="7171" name="2 Marcador de contenido">
            <a:extLst>
              <a:ext uri="{FF2B5EF4-FFF2-40B4-BE49-F238E27FC236}">
                <a16:creationId xmlns:a16="http://schemas.microsoft.com/office/drawing/2014/main" id="{486CE4C0-7E16-4885-82F1-5C2ACC1F25BF}"/>
              </a:ext>
            </a:extLst>
          </p:cNvPr>
          <p:cNvSpPr>
            <a:spLocks noGrp="1"/>
          </p:cNvSpPr>
          <p:nvPr>
            <p:ph idx="1"/>
          </p:nvPr>
        </p:nvSpPr>
        <p:spPr/>
        <p:txBody>
          <a:bodyPr>
            <a:normAutofit/>
          </a:bodyPr>
          <a:lstStyle/>
          <a:p>
            <a:pPr marL="0" indent="0">
              <a:lnSpc>
                <a:spcPct val="100000"/>
              </a:lnSpc>
              <a:spcBef>
                <a:spcPts val="600"/>
              </a:spcBef>
              <a:spcAft>
                <a:spcPts val="600"/>
              </a:spcAft>
              <a:buNone/>
            </a:pPr>
            <a:r>
              <a:rPr lang="es-MX" altLang="es-MX" sz="2400" dirty="0" err="1">
                <a:latin typeface="Courier New" panose="02070309020205020404" pitchFamily="49" charset="0"/>
                <a:cs typeface="Courier New" panose="02070309020205020404" pitchFamily="49" charset="0"/>
              </a:rPr>
              <a:t>Router</a:t>
            </a:r>
            <a:r>
              <a:rPr lang="es-MX" altLang="es-MX" sz="2400" dirty="0">
                <a:latin typeface="Courier New" panose="02070309020205020404" pitchFamily="49" charset="0"/>
                <a:cs typeface="Courier New" panose="02070309020205020404" pitchFamily="49" charset="0"/>
              </a:rPr>
              <a:t>(</a:t>
            </a:r>
            <a:r>
              <a:rPr lang="es-MX" altLang="es-MX" sz="2400" dirty="0" err="1">
                <a:latin typeface="Courier New" panose="02070309020205020404" pitchFamily="49" charset="0"/>
                <a:cs typeface="Courier New" panose="02070309020205020404" pitchFamily="49" charset="0"/>
              </a:rPr>
              <a:t>config</a:t>
            </a:r>
            <a:r>
              <a:rPr lang="es-MX" altLang="es-MX" sz="2400" dirty="0">
                <a:latin typeface="Courier New" panose="02070309020205020404" pitchFamily="49" charset="0"/>
                <a:cs typeface="Courier New" panose="02070309020205020404" pitchFamily="49" charset="0"/>
              </a:rPr>
              <a:t>)# </a:t>
            </a:r>
            <a:r>
              <a:rPr lang="es-MX" altLang="es-MX" sz="2400" b="1" dirty="0" err="1">
                <a:latin typeface="Courier New" panose="02070309020205020404" pitchFamily="49" charset="0"/>
                <a:cs typeface="Courier New" panose="02070309020205020404" pitchFamily="49" charset="0"/>
              </a:rPr>
              <a:t>access-list</a:t>
            </a:r>
            <a:r>
              <a:rPr lang="es-MX" altLang="es-MX" sz="2400" b="1" dirty="0">
                <a:latin typeface="Courier New" panose="02070309020205020404" pitchFamily="49" charset="0"/>
                <a:cs typeface="Courier New" panose="02070309020205020404" pitchFamily="49" charset="0"/>
              </a:rPr>
              <a:t> </a:t>
            </a:r>
            <a:r>
              <a:rPr lang="es-MX" altLang="es-MX" sz="2400" i="1" dirty="0">
                <a:latin typeface="Courier New" panose="02070309020205020404" pitchFamily="49" charset="0"/>
                <a:cs typeface="Courier New" panose="02070309020205020404" pitchFamily="49" charset="0"/>
              </a:rPr>
              <a:t>número-lista-acceso </a:t>
            </a:r>
            <a:r>
              <a:rPr lang="es-MX" altLang="es-MX" sz="2400" dirty="0">
                <a:latin typeface="Courier New" panose="02070309020205020404" pitchFamily="49" charset="0"/>
                <a:cs typeface="Courier New" panose="02070309020205020404" pitchFamily="49" charset="0"/>
              </a:rPr>
              <a:t>{</a:t>
            </a:r>
            <a:r>
              <a:rPr lang="es-MX" altLang="es-MX" sz="2400" b="1" dirty="0" err="1">
                <a:latin typeface="Courier New" panose="02070309020205020404" pitchFamily="49" charset="0"/>
                <a:cs typeface="Courier New" panose="02070309020205020404" pitchFamily="49" charset="0"/>
              </a:rPr>
              <a:t>deny</a:t>
            </a:r>
            <a:r>
              <a:rPr lang="es-MX" altLang="es-MX" sz="2400" b="1" dirty="0">
                <a:latin typeface="Courier New" panose="02070309020205020404" pitchFamily="49" charset="0"/>
                <a:cs typeface="Courier New" panose="02070309020205020404" pitchFamily="49" charset="0"/>
              </a:rPr>
              <a:t> | </a:t>
            </a:r>
            <a:r>
              <a:rPr lang="es-MX" altLang="es-MX" sz="2400" b="1" dirty="0" err="1">
                <a:latin typeface="Courier New" panose="02070309020205020404" pitchFamily="49" charset="0"/>
                <a:cs typeface="Courier New" panose="02070309020205020404" pitchFamily="49" charset="0"/>
              </a:rPr>
              <a:t>permit</a:t>
            </a:r>
            <a:r>
              <a:rPr lang="es-MX" altLang="es-MX" sz="2400" dirty="0">
                <a:latin typeface="Courier New" panose="02070309020205020404" pitchFamily="49" charset="0"/>
                <a:cs typeface="Courier New" panose="02070309020205020404" pitchFamily="49" charset="0"/>
              </a:rPr>
              <a:t>} </a:t>
            </a:r>
            <a:r>
              <a:rPr lang="es-MX" altLang="es-MX" sz="2400" i="1" dirty="0">
                <a:latin typeface="Courier New" panose="02070309020205020404" pitchFamily="49" charset="0"/>
                <a:cs typeface="Courier New" panose="02070309020205020404" pitchFamily="49" charset="0"/>
              </a:rPr>
              <a:t>origen </a:t>
            </a:r>
            <a:r>
              <a:rPr lang="es-MX" altLang="es-MX" sz="2400" dirty="0">
                <a:latin typeface="Courier New" panose="02070309020205020404" pitchFamily="49" charset="0"/>
                <a:cs typeface="Courier New" panose="02070309020205020404" pitchFamily="49" charset="0"/>
              </a:rPr>
              <a:t>[</a:t>
            </a:r>
            <a:r>
              <a:rPr lang="es-MX" altLang="es-MX" sz="2400" i="1" dirty="0" err="1">
                <a:latin typeface="Courier New" panose="02070309020205020404" pitchFamily="49" charset="0"/>
                <a:cs typeface="Courier New" panose="02070309020205020404" pitchFamily="49" charset="0"/>
              </a:rPr>
              <a:t>wildcard</a:t>
            </a:r>
            <a:r>
              <a:rPr lang="es-MX" altLang="es-MX" sz="2400" i="1" dirty="0">
                <a:latin typeface="Courier New" panose="02070309020205020404" pitchFamily="49" charset="0"/>
                <a:cs typeface="Courier New" panose="02070309020205020404" pitchFamily="49" charset="0"/>
              </a:rPr>
              <a:t>-origen</a:t>
            </a:r>
            <a:r>
              <a:rPr lang="es-MX" altLang="es-MX" sz="2400" dirty="0">
                <a:latin typeface="Courier New" panose="02070309020205020404" pitchFamily="49" charset="0"/>
                <a:cs typeface="Courier New" panose="02070309020205020404" pitchFamily="49" charset="0"/>
              </a:rPr>
              <a:t>] [</a:t>
            </a:r>
            <a:r>
              <a:rPr lang="es-MX" altLang="es-MX" sz="2400" b="1" dirty="0">
                <a:latin typeface="Courier New" panose="02070309020205020404" pitchFamily="49" charset="0"/>
                <a:cs typeface="Courier New" panose="02070309020205020404" pitchFamily="49" charset="0"/>
              </a:rPr>
              <a:t>log</a:t>
            </a:r>
            <a:r>
              <a:rPr lang="es-MX" altLang="es-MX" sz="2400" dirty="0">
                <a:latin typeface="Courier New" panose="02070309020205020404" pitchFamily="49" charset="0"/>
                <a:cs typeface="Courier New" panose="02070309020205020404" pitchFamily="49" charset="0"/>
              </a:rPr>
              <a:t>]</a:t>
            </a:r>
          </a:p>
          <a:p>
            <a:pPr marL="0" indent="0">
              <a:lnSpc>
                <a:spcPct val="100000"/>
              </a:lnSpc>
              <a:spcBef>
                <a:spcPts val="1800"/>
              </a:spcBef>
              <a:spcAft>
                <a:spcPts val="600"/>
              </a:spcAft>
              <a:buNone/>
            </a:pPr>
            <a:r>
              <a:rPr lang="es-MX" altLang="es-MX" sz="2400" dirty="0"/>
              <a:t>La forma no de este comando elimina una ACL estándar.</a:t>
            </a:r>
          </a:p>
          <a:p>
            <a:pPr marL="0" indent="0">
              <a:lnSpc>
                <a:spcPct val="100000"/>
              </a:lnSpc>
              <a:spcBef>
                <a:spcPts val="600"/>
              </a:spcBef>
              <a:spcAft>
                <a:spcPts val="600"/>
              </a:spcAft>
              <a:buNone/>
            </a:pPr>
            <a:r>
              <a:rPr lang="es-MX" altLang="es-MX" sz="2400" dirty="0" err="1">
                <a:latin typeface="Courier New" panose="02070309020205020404" pitchFamily="49" charset="0"/>
                <a:cs typeface="Courier New" panose="02070309020205020404" pitchFamily="49" charset="0"/>
              </a:rPr>
              <a:t>Router</a:t>
            </a:r>
            <a:r>
              <a:rPr lang="es-MX" altLang="es-MX" sz="2400" dirty="0">
                <a:latin typeface="Courier New" panose="02070309020205020404" pitchFamily="49" charset="0"/>
                <a:cs typeface="Courier New" panose="02070309020205020404" pitchFamily="49" charset="0"/>
              </a:rPr>
              <a:t>(</a:t>
            </a:r>
            <a:r>
              <a:rPr lang="es-MX" altLang="es-MX" sz="2400" dirty="0" err="1">
                <a:latin typeface="Courier New" panose="02070309020205020404" pitchFamily="49" charset="0"/>
                <a:cs typeface="Courier New" panose="02070309020205020404" pitchFamily="49" charset="0"/>
              </a:rPr>
              <a:t>config</a:t>
            </a:r>
            <a:r>
              <a:rPr lang="es-MX" altLang="es-MX" sz="2400" dirty="0">
                <a:latin typeface="Courier New" panose="02070309020205020404" pitchFamily="49" charset="0"/>
                <a:cs typeface="Courier New" panose="02070309020205020404" pitchFamily="49" charset="0"/>
              </a:rPr>
              <a:t>)# </a:t>
            </a:r>
            <a:r>
              <a:rPr lang="es-MX" altLang="es-MX" sz="2400" b="1" dirty="0">
                <a:latin typeface="Courier New" panose="02070309020205020404" pitchFamily="49" charset="0"/>
                <a:cs typeface="Courier New" panose="02070309020205020404" pitchFamily="49" charset="0"/>
              </a:rPr>
              <a:t>no </a:t>
            </a:r>
            <a:r>
              <a:rPr lang="es-MX" altLang="es-MX" sz="2400" b="1" dirty="0" err="1">
                <a:latin typeface="Courier New" panose="02070309020205020404" pitchFamily="49" charset="0"/>
                <a:cs typeface="Courier New" panose="02070309020205020404" pitchFamily="49" charset="0"/>
              </a:rPr>
              <a:t>access-list</a:t>
            </a:r>
            <a:r>
              <a:rPr lang="es-MX" altLang="es-MX" sz="2400" b="1" dirty="0">
                <a:latin typeface="Courier New" panose="02070309020205020404" pitchFamily="49" charset="0"/>
                <a:cs typeface="Courier New" panose="02070309020205020404" pitchFamily="49" charset="0"/>
              </a:rPr>
              <a:t> </a:t>
            </a:r>
            <a:r>
              <a:rPr lang="es-MX" altLang="es-MX" sz="2400" i="1" dirty="0">
                <a:latin typeface="Courier New" panose="02070309020205020404" pitchFamily="49" charset="0"/>
                <a:cs typeface="Courier New" panose="02070309020205020404" pitchFamily="49" charset="0"/>
              </a:rPr>
              <a:t>número-lista-acceso</a:t>
            </a:r>
          </a:p>
          <a:p>
            <a:pPr marL="0" indent="0">
              <a:lnSpc>
                <a:spcPct val="100000"/>
              </a:lnSpc>
              <a:spcBef>
                <a:spcPts val="1800"/>
              </a:spcBef>
              <a:spcAft>
                <a:spcPts val="600"/>
              </a:spcAft>
              <a:buNone/>
            </a:pPr>
            <a:r>
              <a:rPr lang="es-MX" altLang="es-MX" sz="2400" dirty="0"/>
              <a:t>Las listas de acceso estándar </a:t>
            </a:r>
            <a:r>
              <a:rPr lang="es-MX" altLang="es-MX" sz="2400" dirty="0">
                <a:solidFill>
                  <a:srgbClr val="0070C0"/>
                </a:solidFill>
              </a:rPr>
              <a:t>se configuran en el modo de configuración global</a:t>
            </a:r>
            <a:r>
              <a:rPr lang="es-MX" altLang="es-MX" sz="2400" dirty="0"/>
              <a:t>.</a:t>
            </a:r>
          </a:p>
        </p:txBody>
      </p:sp>
    </p:spTree>
    <p:extLst>
      <p:ext uri="{BB962C8B-B14F-4D97-AF65-F5344CB8AC3E}">
        <p14:creationId xmlns:p14="http://schemas.microsoft.com/office/powerpoint/2010/main" val="112862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a:extLst>
              <a:ext uri="{FF2B5EF4-FFF2-40B4-BE49-F238E27FC236}">
                <a16:creationId xmlns:a16="http://schemas.microsoft.com/office/drawing/2014/main" id="{A21E43DB-E773-44FE-9BAA-A72B4CD17832}"/>
              </a:ext>
            </a:extLst>
          </p:cNvPr>
          <p:cNvSpPr>
            <a:spLocks noGrp="1"/>
          </p:cNvSpPr>
          <p:nvPr>
            <p:ph type="title"/>
          </p:nvPr>
        </p:nvSpPr>
        <p:spPr/>
        <p:txBody>
          <a:bodyPr/>
          <a:lstStyle/>
          <a:p>
            <a:r>
              <a:rPr lang="es-MX" altLang="es-MX" dirty="0"/>
              <a:t>Parámetros</a:t>
            </a:r>
          </a:p>
        </p:txBody>
      </p:sp>
      <p:sp>
        <p:nvSpPr>
          <p:cNvPr id="8195" name="2 Marcador de contenido">
            <a:extLst>
              <a:ext uri="{FF2B5EF4-FFF2-40B4-BE49-F238E27FC236}">
                <a16:creationId xmlns:a16="http://schemas.microsoft.com/office/drawing/2014/main" id="{DA9BC2DB-2785-44DD-91BE-DB43E6C8C459}"/>
              </a:ext>
            </a:extLst>
          </p:cNvPr>
          <p:cNvSpPr>
            <a:spLocks noGrp="1"/>
          </p:cNvSpPr>
          <p:nvPr>
            <p:ph idx="1"/>
          </p:nvPr>
        </p:nvSpPr>
        <p:spPr/>
        <p:txBody>
          <a:bodyPr>
            <a:normAutofit/>
          </a:bodyPr>
          <a:lstStyle/>
          <a:p>
            <a:pPr>
              <a:spcBef>
                <a:spcPts val="1200"/>
              </a:spcBef>
            </a:pPr>
            <a:r>
              <a:rPr lang="es-MX" altLang="es-MX" sz="1800" i="1" dirty="0" err="1">
                <a:solidFill>
                  <a:srgbClr val="0070C0"/>
                </a:solidFill>
              </a:rPr>
              <a:t>access‐list-number</a:t>
            </a:r>
            <a:r>
              <a:rPr lang="es-MX" altLang="es-MX" sz="1800" i="1" dirty="0">
                <a:solidFill>
                  <a:srgbClr val="0070C0"/>
                </a:solidFill>
              </a:rPr>
              <a:t>.</a:t>
            </a:r>
            <a:r>
              <a:rPr lang="es-MX" altLang="es-MX" sz="1800" i="1" dirty="0"/>
              <a:t> </a:t>
            </a:r>
            <a:r>
              <a:rPr lang="es-MX" altLang="es-MX" sz="1800" dirty="0"/>
              <a:t>Especifica un número de lista de acceso estándar. Los valores válidos son del 1 al 99.</a:t>
            </a:r>
            <a:endParaRPr lang="es-MX" altLang="es-MX" sz="1800" b="1" dirty="0"/>
          </a:p>
          <a:p>
            <a:pPr>
              <a:lnSpc>
                <a:spcPct val="150000"/>
              </a:lnSpc>
              <a:spcBef>
                <a:spcPts val="1200"/>
              </a:spcBef>
            </a:pPr>
            <a:r>
              <a:rPr lang="en-US" altLang="es-MX" sz="1800" b="1" dirty="0">
                <a:solidFill>
                  <a:srgbClr val="0070C0"/>
                </a:solidFill>
              </a:rPr>
              <a:t>deny | permit. </a:t>
            </a:r>
            <a:r>
              <a:rPr lang="es-MX" altLang="es-MX" sz="1800" dirty="0"/>
              <a:t>Deniega o permite el acceso si las condiciones especifica das son cumplidas.</a:t>
            </a:r>
          </a:p>
          <a:p>
            <a:pPr>
              <a:lnSpc>
                <a:spcPct val="150000"/>
              </a:lnSpc>
              <a:spcBef>
                <a:spcPts val="1200"/>
              </a:spcBef>
            </a:pPr>
            <a:r>
              <a:rPr lang="en-US" altLang="es-MX" sz="1800" i="1" dirty="0">
                <a:solidFill>
                  <a:srgbClr val="0070C0"/>
                </a:solidFill>
              </a:rPr>
              <a:t>source </a:t>
            </a:r>
            <a:r>
              <a:rPr lang="en-US" altLang="es-MX" sz="1800" dirty="0">
                <a:solidFill>
                  <a:srgbClr val="0070C0"/>
                </a:solidFill>
              </a:rPr>
              <a:t>(</a:t>
            </a:r>
            <a:r>
              <a:rPr lang="en-US" altLang="es-MX" sz="1800" dirty="0" err="1">
                <a:solidFill>
                  <a:srgbClr val="0070C0"/>
                </a:solidFill>
              </a:rPr>
              <a:t>origen</a:t>
            </a:r>
            <a:r>
              <a:rPr lang="en-US" altLang="es-MX" sz="1800" dirty="0">
                <a:solidFill>
                  <a:srgbClr val="0070C0"/>
                </a:solidFill>
              </a:rPr>
              <a:t>). </a:t>
            </a:r>
            <a:r>
              <a:rPr lang="es-MX" altLang="es-MX" sz="1800" dirty="0"/>
              <a:t>Especifica la red o </a:t>
            </a:r>
            <a:r>
              <a:rPr lang="es-MX" altLang="es-MX" sz="1800" i="1" dirty="0"/>
              <a:t>host </a:t>
            </a:r>
            <a:r>
              <a:rPr lang="es-MX" altLang="es-MX" sz="1800" dirty="0"/>
              <a:t>que envía el paquete. Las opciones válidas para expresar el origen son:</a:t>
            </a:r>
          </a:p>
          <a:p>
            <a:pPr lvl="1">
              <a:lnSpc>
                <a:spcPct val="130000"/>
              </a:lnSpc>
              <a:spcBef>
                <a:spcPts val="600"/>
              </a:spcBef>
              <a:buNone/>
            </a:pPr>
            <a:r>
              <a:rPr lang="es-MX" altLang="es-MX" sz="1800" dirty="0"/>
              <a:t>• Dirección IP o rango de direcciones (A.B.C.D).</a:t>
            </a:r>
          </a:p>
          <a:p>
            <a:pPr lvl="1">
              <a:lnSpc>
                <a:spcPct val="130000"/>
              </a:lnSpc>
              <a:spcBef>
                <a:spcPts val="600"/>
              </a:spcBef>
              <a:buNone/>
            </a:pPr>
            <a:r>
              <a:rPr lang="es-MX" altLang="es-MX" sz="1800" dirty="0"/>
              <a:t>• </a:t>
            </a:r>
            <a:r>
              <a:rPr lang="es-MX" altLang="es-MX" sz="1800" b="1" dirty="0" err="1"/>
              <a:t>any</a:t>
            </a:r>
            <a:r>
              <a:rPr lang="es-MX" altLang="es-MX" sz="1800" b="1" dirty="0"/>
              <a:t> ‐ </a:t>
            </a:r>
            <a:r>
              <a:rPr lang="es-MX" altLang="es-MX" sz="1800" dirty="0"/>
              <a:t>Cualquier </a:t>
            </a:r>
            <a:r>
              <a:rPr lang="es-MX" altLang="es-MX" sz="1800" i="1" dirty="0"/>
              <a:t>host</a:t>
            </a:r>
            <a:r>
              <a:rPr lang="es-MX" altLang="es-MX" sz="1800" dirty="0"/>
              <a:t> origen.</a:t>
            </a:r>
          </a:p>
          <a:p>
            <a:pPr lvl="1">
              <a:lnSpc>
                <a:spcPct val="130000"/>
              </a:lnSpc>
              <a:spcBef>
                <a:spcPts val="600"/>
              </a:spcBef>
              <a:buNone/>
            </a:pPr>
            <a:r>
              <a:rPr lang="en-US" altLang="es-MX" sz="1800" dirty="0"/>
              <a:t>• </a:t>
            </a:r>
            <a:r>
              <a:rPr lang="en-US" altLang="es-MX" sz="1800" b="1" dirty="0"/>
              <a:t>host </a:t>
            </a:r>
            <a:r>
              <a:rPr lang="en-US" altLang="es-MX" sz="1800" b="1" i="1" dirty="0"/>
              <a:t>source ‐ </a:t>
            </a:r>
            <a:r>
              <a:rPr lang="es-MX" altLang="es-MX" sz="1800" dirty="0"/>
              <a:t>Dirección IP de un único </a:t>
            </a:r>
            <a:r>
              <a:rPr lang="es-MX" altLang="es-MX" sz="1800" i="1" dirty="0"/>
              <a:t>host.</a:t>
            </a:r>
          </a:p>
          <a:p>
            <a:pPr>
              <a:lnSpc>
                <a:spcPct val="130000"/>
              </a:lnSpc>
              <a:spcBef>
                <a:spcPts val="1200"/>
              </a:spcBef>
            </a:pPr>
            <a:r>
              <a:rPr lang="en-US" altLang="es-MX" sz="1800" i="1" dirty="0">
                <a:solidFill>
                  <a:srgbClr val="0070C0"/>
                </a:solidFill>
              </a:rPr>
              <a:t>source‐wildcard </a:t>
            </a:r>
            <a:r>
              <a:rPr lang="es-MX" altLang="es-MX" sz="1800" dirty="0">
                <a:solidFill>
                  <a:srgbClr val="0070C0"/>
                </a:solidFill>
              </a:rPr>
              <a:t>(Opcional).</a:t>
            </a:r>
            <a:r>
              <a:rPr lang="es-MX" altLang="es-MX" sz="1800" dirty="0"/>
              <a:t> Especifica los bits a ignorar en la dirección origen.</a:t>
            </a:r>
          </a:p>
          <a:p>
            <a:pPr>
              <a:lnSpc>
                <a:spcPct val="130000"/>
              </a:lnSpc>
              <a:spcBef>
                <a:spcPts val="1200"/>
              </a:spcBef>
            </a:pPr>
            <a:r>
              <a:rPr lang="en-US" altLang="es-MX" sz="1800" i="1" dirty="0">
                <a:solidFill>
                  <a:srgbClr val="0070C0"/>
                </a:solidFill>
              </a:rPr>
              <a:t>log </a:t>
            </a:r>
            <a:r>
              <a:rPr lang="es-MX" altLang="es-MX" sz="1800" dirty="0">
                <a:solidFill>
                  <a:srgbClr val="0070C0"/>
                </a:solidFill>
              </a:rPr>
              <a:t>(Opcional).</a:t>
            </a:r>
            <a:r>
              <a:rPr lang="es-MX" altLang="es-MX" sz="1800" dirty="0"/>
              <a:t> Indica si se quiere activar el log para eventos de esta ACL</a:t>
            </a:r>
          </a:p>
          <a:p>
            <a:pPr>
              <a:lnSpc>
                <a:spcPct val="130000"/>
              </a:lnSpc>
              <a:spcBef>
                <a:spcPts val="1200"/>
              </a:spcBef>
            </a:pPr>
            <a:endParaRPr lang="es-MX" altLang="es-MX" sz="1800" dirty="0"/>
          </a:p>
        </p:txBody>
      </p:sp>
    </p:spTree>
    <p:extLst>
      <p:ext uri="{BB962C8B-B14F-4D97-AF65-F5344CB8AC3E}">
        <p14:creationId xmlns:p14="http://schemas.microsoft.com/office/powerpoint/2010/main" val="18336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B272A4F-C0D9-490F-A9EA-62E90B52BEEB}"/>
              </a:ext>
            </a:extLst>
          </p:cNvPr>
          <p:cNvSpPr>
            <a:spLocks noGrp="1"/>
          </p:cNvSpPr>
          <p:nvPr>
            <p:ph type="title"/>
          </p:nvPr>
        </p:nvSpPr>
        <p:spPr/>
        <p:txBody>
          <a:bodyPr/>
          <a:lstStyle/>
          <a:p>
            <a:r>
              <a:rPr lang="es-ES" b="1" dirty="0"/>
              <a:t>Ejemplos de configuración de listas de acceso estándares.</a:t>
            </a:r>
            <a:br>
              <a:rPr lang="es-ES" b="1" dirty="0"/>
            </a:br>
            <a:endParaRPr lang="es-MX" dirty="0"/>
          </a:p>
        </p:txBody>
      </p:sp>
      <p:sp>
        <p:nvSpPr>
          <p:cNvPr id="5124" name="Rectangle 3">
            <a:extLst>
              <a:ext uri="{FF2B5EF4-FFF2-40B4-BE49-F238E27FC236}">
                <a16:creationId xmlns:a16="http://schemas.microsoft.com/office/drawing/2014/main" id="{6CC98DB3-C0F1-4B78-AC70-10BC8A62A561}"/>
              </a:ext>
            </a:extLst>
          </p:cNvPr>
          <p:cNvSpPr>
            <a:spLocks noGrp="1" noChangeArrowheads="1"/>
          </p:cNvSpPr>
          <p:nvPr>
            <p:ph type="body" idx="1"/>
          </p:nvPr>
        </p:nvSpPr>
        <p:spPr/>
        <p:txBody>
          <a:bodyPr>
            <a:normAutofit/>
          </a:bodyPr>
          <a:lstStyle/>
          <a:p>
            <a:pPr lvl="1">
              <a:lnSpc>
                <a:spcPct val="110000"/>
              </a:lnSpc>
              <a:spcBef>
                <a:spcPts val="600"/>
              </a:spcBef>
              <a:spcAft>
                <a:spcPts val="600"/>
              </a:spcAft>
              <a:buNone/>
              <a:defRPr/>
            </a:pPr>
            <a:endParaRPr lang="en-US" dirty="0"/>
          </a:p>
          <a:p>
            <a:pPr>
              <a:lnSpc>
                <a:spcPct val="110000"/>
              </a:lnSpc>
              <a:spcBef>
                <a:spcPts val="600"/>
              </a:spcBef>
              <a:spcAft>
                <a:spcPts val="600"/>
              </a:spcAft>
              <a:buNone/>
              <a:defRPr/>
            </a:pPr>
            <a:endParaRPr lang="es-ES" dirty="0">
              <a:solidFill>
                <a:schemeClr val="tx1"/>
              </a:solidFill>
            </a:endParaRPr>
          </a:p>
        </p:txBody>
      </p:sp>
    </p:spTree>
    <p:extLst>
      <p:ext uri="{BB962C8B-B14F-4D97-AF65-F5344CB8AC3E}">
        <p14:creationId xmlns:p14="http://schemas.microsoft.com/office/powerpoint/2010/main" val="221878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25 Imagen" descr="SerialLine(Thick).gif">
            <a:extLst>
              <a:ext uri="{FF2B5EF4-FFF2-40B4-BE49-F238E27FC236}">
                <a16:creationId xmlns:a16="http://schemas.microsoft.com/office/drawing/2014/main" id="{A807FDE2-C481-4459-9144-6447D66A41B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29326" y="3822701"/>
            <a:ext cx="1428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1 Título">
            <a:extLst>
              <a:ext uri="{FF2B5EF4-FFF2-40B4-BE49-F238E27FC236}">
                <a16:creationId xmlns:a16="http://schemas.microsoft.com/office/drawing/2014/main" id="{928AD3E3-5081-4AE5-84AC-031B51904973}"/>
              </a:ext>
            </a:extLst>
          </p:cNvPr>
          <p:cNvSpPr>
            <a:spLocks noGrp="1"/>
          </p:cNvSpPr>
          <p:nvPr>
            <p:ph type="title"/>
          </p:nvPr>
        </p:nvSpPr>
        <p:spPr>
          <a:xfrm>
            <a:off x="838200" y="365125"/>
            <a:ext cx="10515600" cy="790575"/>
          </a:xfrm>
        </p:spPr>
        <p:txBody>
          <a:bodyPr/>
          <a:lstStyle/>
          <a:p>
            <a:r>
              <a:rPr lang="es-MX" altLang="es-MX" dirty="0"/>
              <a:t>Ejemplos de ACL estándar</a:t>
            </a:r>
          </a:p>
        </p:txBody>
      </p:sp>
      <p:sp>
        <p:nvSpPr>
          <p:cNvPr id="10244" name="2 Marcador de contenido">
            <a:extLst>
              <a:ext uri="{FF2B5EF4-FFF2-40B4-BE49-F238E27FC236}">
                <a16:creationId xmlns:a16="http://schemas.microsoft.com/office/drawing/2014/main" id="{18015CE0-2EEB-4BB8-BD65-21A46A617110}"/>
              </a:ext>
            </a:extLst>
          </p:cNvPr>
          <p:cNvSpPr>
            <a:spLocks noGrp="1"/>
          </p:cNvSpPr>
          <p:nvPr>
            <p:ph idx="1"/>
          </p:nvPr>
        </p:nvSpPr>
        <p:spPr>
          <a:xfrm>
            <a:off x="838200" y="1155700"/>
            <a:ext cx="10515600" cy="5021263"/>
          </a:xfrm>
        </p:spPr>
        <p:txBody>
          <a:bodyPr>
            <a:normAutofit/>
          </a:bodyPr>
          <a:lstStyle/>
          <a:p>
            <a:pPr marL="0" indent="0">
              <a:lnSpc>
                <a:spcPct val="150000"/>
              </a:lnSpc>
              <a:buNone/>
            </a:pPr>
            <a:r>
              <a:rPr lang="es-MX" altLang="es-MX" sz="2000" dirty="0"/>
              <a:t>De acuerdo a la información mostrada en el diagrama, se quiere aplicar una lista de acceso que no permita el paso de paquetes hacia la red 10.4.16.0 provenientes del host 10.4.17.3, así como bloquear el tráfico hacia esta misma red desde la subred 10.4.25.0, y permitir el acceso solamente al resto de la red 10.0.0.0.</a:t>
            </a:r>
          </a:p>
        </p:txBody>
      </p:sp>
      <p:cxnSp>
        <p:nvCxnSpPr>
          <p:cNvPr id="9" name="8 Conector recto">
            <a:extLst>
              <a:ext uri="{FF2B5EF4-FFF2-40B4-BE49-F238E27FC236}">
                <a16:creationId xmlns:a16="http://schemas.microsoft.com/office/drawing/2014/main" id="{9C34C4BD-7370-4FBE-A2C1-83B913760568}"/>
              </a:ext>
            </a:extLst>
          </p:cNvPr>
          <p:cNvCxnSpPr/>
          <p:nvPr/>
        </p:nvCxnSpPr>
        <p:spPr bwMode="auto">
          <a:xfrm rot="10800000" flipH="1">
            <a:off x="6351588" y="4995863"/>
            <a:ext cx="1439862"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0" name="9 Conector recto">
            <a:extLst>
              <a:ext uri="{FF2B5EF4-FFF2-40B4-BE49-F238E27FC236}">
                <a16:creationId xmlns:a16="http://schemas.microsoft.com/office/drawing/2014/main" id="{F6A7F88F-B484-4862-96F2-1E29B2554FB6}"/>
              </a:ext>
            </a:extLst>
          </p:cNvPr>
          <p:cNvCxnSpPr/>
          <p:nvPr/>
        </p:nvCxnSpPr>
        <p:spPr bwMode="auto">
          <a:xfrm flipH="1">
            <a:off x="4422776" y="4995863"/>
            <a:ext cx="143986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1" name="10 Conector recto">
            <a:extLst>
              <a:ext uri="{FF2B5EF4-FFF2-40B4-BE49-F238E27FC236}">
                <a16:creationId xmlns:a16="http://schemas.microsoft.com/office/drawing/2014/main" id="{F1BFE5DF-EB46-46D8-8052-5E2B2625D97E}"/>
              </a:ext>
            </a:extLst>
          </p:cNvPr>
          <p:cNvCxnSpPr/>
          <p:nvPr/>
        </p:nvCxnSpPr>
        <p:spPr bwMode="auto">
          <a:xfrm rot="16200000" flipH="1">
            <a:off x="4028282" y="4912519"/>
            <a:ext cx="792162"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3" name="12 Conector recto">
            <a:extLst>
              <a:ext uri="{FF2B5EF4-FFF2-40B4-BE49-F238E27FC236}">
                <a16:creationId xmlns:a16="http://schemas.microsoft.com/office/drawing/2014/main" id="{9B757B4D-B79F-4796-98A5-2C3D9C9A2752}"/>
              </a:ext>
            </a:extLst>
          </p:cNvPr>
          <p:cNvCxnSpPr/>
          <p:nvPr/>
        </p:nvCxnSpPr>
        <p:spPr bwMode="auto">
          <a:xfrm rot="16200000" flipH="1">
            <a:off x="7396163" y="4933951"/>
            <a:ext cx="790575"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4" name="13 Conector recto">
            <a:extLst>
              <a:ext uri="{FF2B5EF4-FFF2-40B4-BE49-F238E27FC236}">
                <a16:creationId xmlns:a16="http://schemas.microsoft.com/office/drawing/2014/main" id="{2355FA8C-975C-465A-9808-75F06BAFA3E7}"/>
              </a:ext>
            </a:extLst>
          </p:cNvPr>
          <p:cNvCxnSpPr/>
          <p:nvPr/>
        </p:nvCxnSpPr>
        <p:spPr bwMode="auto">
          <a:xfrm rot="10800000" flipH="1">
            <a:off x="5705476" y="5840413"/>
            <a:ext cx="790575"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cxnSp>
        <p:nvCxnSpPr>
          <p:cNvPr id="15" name="14 Conector recto">
            <a:extLst>
              <a:ext uri="{FF2B5EF4-FFF2-40B4-BE49-F238E27FC236}">
                <a16:creationId xmlns:a16="http://schemas.microsoft.com/office/drawing/2014/main" id="{3F5C3FC1-8B4B-49C9-A17A-AB9577E59DF9}"/>
              </a:ext>
            </a:extLst>
          </p:cNvPr>
          <p:cNvCxnSpPr/>
          <p:nvPr/>
        </p:nvCxnSpPr>
        <p:spPr bwMode="auto">
          <a:xfrm rot="16200000" flipH="1">
            <a:off x="5773738" y="5507038"/>
            <a:ext cx="647700"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17 Conector recto">
            <a:extLst>
              <a:ext uri="{FF2B5EF4-FFF2-40B4-BE49-F238E27FC236}">
                <a16:creationId xmlns:a16="http://schemas.microsoft.com/office/drawing/2014/main" id="{820C34AA-A0DB-4E98-B414-BE655AF2DEBC}"/>
              </a:ext>
            </a:extLst>
          </p:cNvPr>
          <p:cNvCxnSpPr/>
          <p:nvPr/>
        </p:nvCxnSpPr>
        <p:spPr bwMode="auto">
          <a:xfrm rot="16200000" flipH="1">
            <a:off x="6163469" y="5977732"/>
            <a:ext cx="25241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20" name="19 Conector recto">
            <a:extLst>
              <a:ext uri="{FF2B5EF4-FFF2-40B4-BE49-F238E27FC236}">
                <a16:creationId xmlns:a16="http://schemas.microsoft.com/office/drawing/2014/main" id="{FDB964F3-787E-4C24-B6DC-5AAA1A3B6E6B}"/>
              </a:ext>
            </a:extLst>
          </p:cNvPr>
          <p:cNvCxnSpPr/>
          <p:nvPr/>
        </p:nvCxnSpPr>
        <p:spPr bwMode="auto">
          <a:xfrm rot="10800000" flipH="1">
            <a:off x="7785101" y="5108575"/>
            <a:ext cx="360363"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21" name="20 Conector recto">
            <a:extLst>
              <a:ext uri="{FF2B5EF4-FFF2-40B4-BE49-F238E27FC236}">
                <a16:creationId xmlns:a16="http://schemas.microsoft.com/office/drawing/2014/main" id="{3D8A3729-B65C-4583-80D1-7859C2BA6BA3}"/>
              </a:ext>
            </a:extLst>
          </p:cNvPr>
          <p:cNvCxnSpPr/>
          <p:nvPr/>
        </p:nvCxnSpPr>
        <p:spPr bwMode="auto">
          <a:xfrm rot="10800000" flipH="1">
            <a:off x="4059238" y="4929188"/>
            <a:ext cx="360362" cy="0"/>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pic>
        <p:nvPicPr>
          <p:cNvPr id="10255" name="5 Imagen" descr="RouterGenericB.gif">
            <a:extLst>
              <a:ext uri="{FF2B5EF4-FFF2-40B4-BE49-F238E27FC236}">
                <a16:creationId xmlns:a16="http://schemas.microsoft.com/office/drawing/2014/main" id="{EE57368B-CAB6-4A6D-8C3A-708860EF86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4797425"/>
            <a:ext cx="609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11 Imagen" descr="Cloud gif.gif">
            <a:extLst>
              <a:ext uri="{FF2B5EF4-FFF2-40B4-BE49-F238E27FC236}">
                <a16:creationId xmlns:a16="http://schemas.microsoft.com/office/drawing/2014/main" id="{21223855-FA25-4BFE-A8A5-BD78F9E2E5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2426" y="3227388"/>
            <a:ext cx="13366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15 Imagen" descr="Server.gif">
            <a:extLst>
              <a:ext uri="{FF2B5EF4-FFF2-40B4-BE49-F238E27FC236}">
                <a16:creationId xmlns:a16="http://schemas.microsoft.com/office/drawing/2014/main" id="{E7A43C64-C309-46FB-9FDA-F24AECF8E0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86189" y="4681539"/>
            <a:ext cx="320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16 Imagen" descr="PC gif.gif">
            <a:extLst>
              <a:ext uri="{FF2B5EF4-FFF2-40B4-BE49-F238E27FC236}">
                <a16:creationId xmlns:a16="http://schemas.microsoft.com/office/drawing/2014/main" id="{9772C71A-BE98-48F9-8DF4-D3DB218E5F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6061075"/>
            <a:ext cx="458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9" name="18 Imagen" descr="PC gif.gif">
            <a:extLst>
              <a:ext uri="{FF2B5EF4-FFF2-40B4-BE49-F238E27FC236}">
                <a16:creationId xmlns:a16="http://schemas.microsoft.com/office/drawing/2014/main" id="{9408432D-CC0C-41BF-8F6B-364F0315141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2275" y="4918076"/>
            <a:ext cx="4587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2 Marcador de contenido">
            <a:extLst>
              <a:ext uri="{FF2B5EF4-FFF2-40B4-BE49-F238E27FC236}">
                <a16:creationId xmlns:a16="http://schemas.microsoft.com/office/drawing/2014/main" id="{6DE10C50-F3A5-42AE-B41D-268B98903840}"/>
              </a:ext>
            </a:extLst>
          </p:cNvPr>
          <p:cNvSpPr txBox="1">
            <a:spLocks/>
          </p:cNvSpPr>
          <p:nvPr/>
        </p:nvSpPr>
        <p:spPr bwMode="auto">
          <a:xfrm>
            <a:off x="3592513" y="4133851"/>
            <a:ext cx="1338262"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10.4.16.0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3" name="2 Marcador de contenido">
            <a:extLst>
              <a:ext uri="{FF2B5EF4-FFF2-40B4-BE49-F238E27FC236}">
                <a16:creationId xmlns:a16="http://schemas.microsoft.com/office/drawing/2014/main" id="{0A34AA43-755C-4302-BC9C-80F98B5EBD9F}"/>
              </a:ext>
            </a:extLst>
          </p:cNvPr>
          <p:cNvSpPr txBox="1">
            <a:spLocks/>
          </p:cNvSpPr>
          <p:nvPr/>
        </p:nvSpPr>
        <p:spPr bwMode="auto">
          <a:xfrm>
            <a:off x="4448176" y="5722939"/>
            <a:ext cx="1338263"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10.4.25.0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4" name="2 Marcador de contenido">
            <a:extLst>
              <a:ext uri="{FF2B5EF4-FFF2-40B4-BE49-F238E27FC236}">
                <a16:creationId xmlns:a16="http://schemas.microsoft.com/office/drawing/2014/main" id="{0B715651-E754-4AA2-9622-469E63E350E1}"/>
              </a:ext>
            </a:extLst>
          </p:cNvPr>
          <p:cNvSpPr txBox="1">
            <a:spLocks/>
          </p:cNvSpPr>
          <p:nvPr/>
        </p:nvSpPr>
        <p:spPr bwMode="auto">
          <a:xfrm>
            <a:off x="7443788" y="4127501"/>
            <a:ext cx="1338262"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10.4.17.0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5" name="2 Marcador de contenido">
            <a:extLst>
              <a:ext uri="{FF2B5EF4-FFF2-40B4-BE49-F238E27FC236}">
                <a16:creationId xmlns:a16="http://schemas.microsoft.com/office/drawing/2014/main" id="{21C77BB1-2EED-4902-B493-426FD6ED0FAB}"/>
              </a:ext>
            </a:extLst>
          </p:cNvPr>
          <p:cNvSpPr txBox="1">
            <a:spLocks/>
          </p:cNvSpPr>
          <p:nvPr/>
        </p:nvSpPr>
        <p:spPr bwMode="auto">
          <a:xfrm>
            <a:off x="8437563" y="4943476"/>
            <a:ext cx="1536700"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Host 10.4.17.3</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7" name="2 Marcador de contenido">
            <a:extLst>
              <a:ext uri="{FF2B5EF4-FFF2-40B4-BE49-F238E27FC236}">
                <a16:creationId xmlns:a16="http://schemas.microsoft.com/office/drawing/2014/main" id="{98032CC1-B08A-4FF9-8F00-EE39DDD538AC}"/>
              </a:ext>
            </a:extLst>
          </p:cNvPr>
          <p:cNvSpPr txBox="1">
            <a:spLocks/>
          </p:cNvSpPr>
          <p:nvPr/>
        </p:nvSpPr>
        <p:spPr bwMode="auto">
          <a:xfrm>
            <a:off x="5372100" y="4713289"/>
            <a:ext cx="503238"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28" name="2 Marcador de contenido">
            <a:extLst>
              <a:ext uri="{FF2B5EF4-FFF2-40B4-BE49-F238E27FC236}">
                <a16:creationId xmlns:a16="http://schemas.microsoft.com/office/drawing/2014/main" id="{D199602D-51F1-45C9-9D0A-DE28D9F09F2A}"/>
              </a:ext>
            </a:extLst>
          </p:cNvPr>
          <p:cNvSpPr txBox="1">
            <a:spLocks/>
          </p:cNvSpPr>
          <p:nvPr/>
        </p:nvSpPr>
        <p:spPr bwMode="auto">
          <a:xfrm>
            <a:off x="6016625" y="5157789"/>
            <a:ext cx="503238" cy="365125"/>
          </a:xfrm>
          <a:prstGeom prst="rect">
            <a:avLst/>
          </a:prstGeom>
          <a:noFill/>
          <a:ln w="9525">
            <a:noFill/>
            <a:miter lim="800000"/>
            <a:headEnd/>
            <a:tailEnd/>
          </a:ln>
        </p:spPr>
        <p:txBody>
          <a:bodyPr/>
          <a:lstStyle/>
          <a:p>
            <a:pPr marL="342900" indent="-342900" algn="ctr" eaLnBrk="0" hangingPunct="0">
              <a:spcBef>
                <a:spcPts val="600"/>
              </a:spcBef>
              <a:spcAft>
                <a:spcPts val="600"/>
              </a:spcAft>
              <a:buClr>
                <a:srgbClr val="990033"/>
              </a:buClr>
              <a:defRPr/>
            </a:pPr>
            <a:r>
              <a:rPr lang="es-MX" sz="1400" kern="0" dirty="0">
                <a:solidFill>
                  <a:srgbClr val="333333"/>
                </a:solidFill>
              </a:rPr>
              <a:t>E1</a:t>
            </a:r>
          </a:p>
        </p:txBody>
      </p:sp>
      <p:sp>
        <p:nvSpPr>
          <p:cNvPr id="29" name="2 Marcador de contenido">
            <a:extLst>
              <a:ext uri="{FF2B5EF4-FFF2-40B4-BE49-F238E27FC236}">
                <a16:creationId xmlns:a16="http://schemas.microsoft.com/office/drawing/2014/main" id="{2C086F42-C3C1-4CD2-8A84-067AE45A5A8A}"/>
              </a:ext>
            </a:extLst>
          </p:cNvPr>
          <p:cNvSpPr txBox="1">
            <a:spLocks/>
          </p:cNvSpPr>
          <p:nvPr/>
        </p:nvSpPr>
        <p:spPr bwMode="auto">
          <a:xfrm>
            <a:off x="6329363" y="4705351"/>
            <a:ext cx="501650"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E2</a:t>
            </a:r>
          </a:p>
        </p:txBody>
      </p:sp>
      <p:sp>
        <p:nvSpPr>
          <p:cNvPr id="30" name="2 Marcador de contenido">
            <a:extLst>
              <a:ext uri="{FF2B5EF4-FFF2-40B4-BE49-F238E27FC236}">
                <a16:creationId xmlns:a16="http://schemas.microsoft.com/office/drawing/2014/main" id="{8EADB55A-7C17-465C-9037-84C2ED3B375D}"/>
              </a:ext>
            </a:extLst>
          </p:cNvPr>
          <p:cNvSpPr txBox="1">
            <a:spLocks/>
          </p:cNvSpPr>
          <p:nvPr/>
        </p:nvSpPr>
        <p:spPr bwMode="auto">
          <a:xfrm>
            <a:off x="5432426" y="3543301"/>
            <a:ext cx="1336675" cy="4286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No 10.0.0.0</a:t>
            </a:r>
          </a:p>
        </p:txBody>
      </p:sp>
      <p:sp>
        <p:nvSpPr>
          <p:cNvPr id="31" name="2 Marcador de contenido">
            <a:extLst>
              <a:ext uri="{FF2B5EF4-FFF2-40B4-BE49-F238E27FC236}">
                <a16:creationId xmlns:a16="http://schemas.microsoft.com/office/drawing/2014/main" id="{E43758AA-E293-4B7A-852A-5CFC1605ED9A}"/>
              </a:ext>
            </a:extLst>
          </p:cNvPr>
          <p:cNvSpPr txBox="1">
            <a:spLocks/>
          </p:cNvSpPr>
          <p:nvPr/>
        </p:nvSpPr>
        <p:spPr bwMode="auto">
          <a:xfrm>
            <a:off x="5929314" y="4546601"/>
            <a:ext cx="503237" cy="365125"/>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S0</a:t>
            </a:r>
          </a:p>
        </p:txBody>
      </p:sp>
      <p:sp>
        <p:nvSpPr>
          <p:cNvPr id="32" name="2 Marcador de contenido">
            <a:extLst>
              <a:ext uri="{FF2B5EF4-FFF2-40B4-BE49-F238E27FC236}">
                <a16:creationId xmlns:a16="http://schemas.microsoft.com/office/drawing/2014/main" id="{A51CF07D-D1E9-4509-90BE-65B72DEFEE88}"/>
              </a:ext>
            </a:extLst>
          </p:cNvPr>
          <p:cNvSpPr txBox="1">
            <a:spLocks/>
          </p:cNvSpPr>
          <p:nvPr/>
        </p:nvSpPr>
        <p:spPr bwMode="auto">
          <a:xfrm>
            <a:off x="5603875" y="4949825"/>
            <a:ext cx="1004888" cy="35560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200" kern="0" dirty="0" err="1">
                <a:solidFill>
                  <a:srgbClr val="333333"/>
                </a:solidFill>
              </a:rPr>
              <a:t>RouterX</a:t>
            </a:r>
            <a:endParaRPr lang="es-MX" sz="1200" kern="0" dirty="0">
              <a:solidFill>
                <a:srgbClr val="333333"/>
              </a:solidFill>
            </a:endParaRPr>
          </a:p>
          <a:p>
            <a:pPr marL="342900" indent="-342900" algn="ctr" eaLnBrk="0" hangingPunct="0">
              <a:spcBef>
                <a:spcPts val="600"/>
              </a:spcBef>
              <a:spcAft>
                <a:spcPts val="600"/>
              </a:spcAft>
              <a:buClr>
                <a:srgbClr val="990033"/>
              </a:buClr>
              <a:buFontTx/>
              <a:buChar char="•"/>
              <a:defRPr/>
            </a:pPr>
            <a:endParaRPr lang="es-MX" sz="1200" kern="0" dirty="0">
              <a:solidFill>
                <a:srgbClr val="333333"/>
              </a:solidFill>
            </a:endParaRPr>
          </a:p>
        </p:txBody>
      </p:sp>
    </p:spTree>
    <p:extLst>
      <p:ext uri="{BB962C8B-B14F-4D97-AF65-F5344CB8AC3E}">
        <p14:creationId xmlns:p14="http://schemas.microsoft.com/office/powerpoint/2010/main" val="37639040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2582</Words>
  <Application>Microsoft Office PowerPoint</Application>
  <PresentationFormat>Panorámica</PresentationFormat>
  <Paragraphs>230</Paragraphs>
  <Slides>51</Slides>
  <Notes>8</Notes>
  <HiddenSlides>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51</vt:i4>
      </vt:variant>
    </vt:vector>
  </HeadingPairs>
  <TitlesOfParts>
    <vt:vector size="58" baseType="lpstr">
      <vt:lpstr>Arial</vt:lpstr>
      <vt:lpstr>Calibri</vt:lpstr>
      <vt:lpstr>Calibri Light</vt:lpstr>
      <vt:lpstr>Courier New</vt:lpstr>
      <vt:lpstr>Rockwell</vt:lpstr>
      <vt:lpstr>Wingdings</vt:lpstr>
      <vt:lpstr>Tema de Office</vt:lpstr>
      <vt:lpstr>Clase ACLs</vt:lpstr>
      <vt:lpstr>Seguridad y filtrado de paquetes con ACLs</vt:lpstr>
      <vt:lpstr>Definición de listas de acceso estándares.  </vt:lpstr>
      <vt:lpstr>Listas de acceso estándares</vt:lpstr>
      <vt:lpstr>Operación de la ACL estándar</vt:lpstr>
      <vt:lpstr>Sintaxis de una ACL estándar:</vt:lpstr>
      <vt:lpstr>Parámetros</vt:lpstr>
      <vt:lpstr>Ejemplos de configuración de listas de acceso estándares. </vt:lpstr>
      <vt:lpstr>Ejemplos de ACL estándar</vt:lpstr>
      <vt:lpstr>Ejemplos de configuración de ACL estándares</vt:lpstr>
      <vt:lpstr>Ejemplos de configuración de ACL estándar</vt:lpstr>
      <vt:lpstr>Definición de listas de acceso extendidas.  </vt:lpstr>
      <vt:lpstr>Listas de acceso extendidas</vt:lpstr>
      <vt:lpstr>Operación de la ACL extendida</vt:lpstr>
      <vt:lpstr>Definición de una ACL extendida</vt:lpstr>
      <vt:lpstr>Parámetros </vt:lpstr>
      <vt:lpstr>Parámetros</vt:lpstr>
      <vt:lpstr>Parámetros</vt:lpstr>
      <vt:lpstr>Sintaxis de lista extendida en el SecureStack C3</vt:lpstr>
      <vt:lpstr>Sintaxis de ACL extendida en los equipos Serie NX</vt:lpstr>
      <vt:lpstr>Ejemplo de configuración de listas de acceso extendidas. </vt:lpstr>
      <vt:lpstr>Ejemplos de ACL extendidas</vt:lpstr>
      <vt:lpstr>Solución</vt:lpstr>
      <vt:lpstr>Solución</vt:lpstr>
      <vt:lpstr>Definición de listas de acceso nombradas</vt:lpstr>
      <vt:lpstr>Definición de ACL nombrada</vt:lpstr>
      <vt:lpstr>Definición de ACL nombradas</vt:lpstr>
      <vt:lpstr>Ejemplos de configuración de listas de acceso nombradas</vt:lpstr>
      <vt:lpstr>Ejemplos ACL nombradas</vt:lpstr>
      <vt:lpstr>Ejemplos de configuración de ACL estándares</vt:lpstr>
      <vt:lpstr>Ejemplos de configuración de ACL extendida</vt:lpstr>
      <vt:lpstr>Monitoreo y depuración de las ACLs</vt:lpstr>
      <vt:lpstr>Monitoreo y depuración de las ACLs</vt:lpstr>
      <vt:lpstr>Monitoreo y depuración de las ACLs</vt:lpstr>
      <vt:lpstr>Definición de listas de acceso estándares</vt:lpstr>
      <vt:lpstr>Definición de listas de acceso estándares</vt:lpstr>
      <vt:lpstr>Monitoreo y depuración de las ACLs</vt:lpstr>
      <vt:lpstr>Monitoreo y depuración de las ACLs</vt:lpstr>
      <vt:lpstr>Monitoreo y depuración de las ACLs</vt:lpstr>
      <vt:lpstr>Monitoreo y depuración de las ACLs</vt:lpstr>
      <vt:lpstr>Presentación de PowerPoint</vt:lpstr>
      <vt:lpstr>Monitoreo y depuración de las ACLs</vt:lpstr>
      <vt:lpstr>Monitoreo y depuración de las ACLs</vt:lpstr>
      <vt:lpstr>Presentación de PowerPoint</vt:lpstr>
      <vt:lpstr>Monitoreo y depuración de las ACLs</vt:lpstr>
      <vt:lpstr>Monitoreo y depuración de las ACLs</vt:lpstr>
      <vt:lpstr>Presentación de PowerPoint</vt:lpstr>
      <vt:lpstr>Monitoreo y depuración de las ACLs</vt:lpstr>
      <vt:lpstr>Monitoreo y depuración de las ACLs</vt:lpstr>
      <vt:lpstr>Presentación de PowerPoint</vt:lpstr>
      <vt:lpstr>Monitoreo y depuración de las ACLs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6: Seguridad y Filtrado de Paquetes con ACLs</dc:title>
  <dc:creator>Ricardo Mtz</dc:creator>
  <cp:lastModifiedBy>Ricardo Mtz</cp:lastModifiedBy>
  <cp:revision>3</cp:revision>
  <dcterms:created xsi:type="dcterms:W3CDTF">2017-10-31T17:09:42Z</dcterms:created>
  <dcterms:modified xsi:type="dcterms:W3CDTF">2020-11-13T15:29:18Z</dcterms:modified>
</cp:coreProperties>
</file>