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49"/>
  </p:notesMasterIdLst>
  <p:handoutMasterIdLst>
    <p:handoutMasterId r:id="rId50"/>
  </p:handoutMasterIdLst>
  <p:sldIdLst>
    <p:sldId id="256" r:id="rId5"/>
    <p:sldId id="277" r:id="rId6"/>
    <p:sldId id="280" r:id="rId7"/>
    <p:sldId id="281" r:id="rId8"/>
    <p:sldId id="283" r:id="rId9"/>
    <p:sldId id="282" r:id="rId10"/>
    <p:sldId id="313" r:id="rId11"/>
    <p:sldId id="314" r:id="rId12"/>
    <p:sldId id="315" r:id="rId13"/>
    <p:sldId id="316" r:id="rId14"/>
    <p:sldId id="318" r:id="rId15"/>
    <p:sldId id="317" r:id="rId16"/>
    <p:sldId id="319" r:id="rId17"/>
    <p:sldId id="299" r:id="rId18"/>
    <p:sldId id="300" r:id="rId19"/>
    <p:sldId id="301" r:id="rId20"/>
    <p:sldId id="302" r:id="rId21"/>
    <p:sldId id="303" r:id="rId22"/>
    <p:sldId id="304" r:id="rId23"/>
    <p:sldId id="305" r:id="rId24"/>
    <p:sldId id="306" r:id="rId25"/>
    <p:sldId id="307" r:id="rId26"/>
    <p:sldId id="310" r:id="rId27"/>
    <p:sldId id="311" r:id="rId28"/>
    <p:sldId id="312" r:id="rId29"/>
    <p:sldId id="308" r:id="rId30"/>
    <p:sldId id="309" r:id="rId31"/>
    <p:sldId id="279" r:id="rId32"/>
    <p:sldId id="285" r:id="rId33"/>
    <p:sldId id="278" r:id="rId34"/>
    <p:sldId id="286" r:id="rId35"/>
    <p:sldId id="284" r:id="rId36"/>
    <p:sldId id="287" r:id="rId37"/>
    <p:sldId id="288" r:id="rId38"/>
    <p:sldId id="289" r:id="rId39"/>
    <p:sldId id="290" r:id="rId40"/>
    <p:sldId id="298" r:id="rId41"/>
    <p:sldId id="292" r:id="rId42"/>
    <p:sldId id="291" r:id="rId43"/>
    <p:sldId id="293" r:id="rId44"/>
    <p:sldId id="294" r:id="rId45"/>
    <p:sldId id="295" r:id="rId46"/>
    <p:sldId id="297" r:id="rId47"/>
    <p:sldId id="296" r:id="rId48"/>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963" autoAdjust="0"/>
    <p:restoredTop sz="67161" autoAdjust="0"/>
  </p:normalViewPr>
  <p:slideViewPr>
    <p:cSldViewPr snapToGrid="0">
      <p:cViewPr varScale="1">
        <p:scale>
          <a:sx n="46" d="100"/>
          <a:sy n="46" d="100"/>
        </p:scale>
        <p:origin x="480" y="48"/>
      </p:cViewPr>
      <p:guideLst/>
    </p:cSldViewPr>
  </p:slideViewPr>
  <p:outlineViewPr>
    <p:cViewPr>
      <p:scale>
        <a:sx n="33" d="100"/>
        <a:sy n="33" d="100"/>
      </p:scale>
      <p:origin x="0" y="-2478"/>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786"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rtlCol="0"/>
        <a:lstStyle/>
        <a:p>
          <a:pPr rtl="0"/>
          <a:endParaRPr lang="en-US"/>
        </a:p>
      </dgm:t>
    </dgm:pt>
    <dgm:pt modelId="{40FC4FFE-8987-4A26-B7F4-8A516F18ADAE}">
      <dgm:prSet/>
      <dgm:spPr/>
      <dgm:t>
        <a:bodyPr rtlCol="0"/>
        <a:lstStyle/>
        <a:p>
          <a:pPr>
            <a:lnSpc>
              <a:spcPct val="100000"/>
            </a:lnSpc>
            <a:defRPr cap="all"/>
          </a:pPr>
          <a:r>
            <a:rPr lang="es-ES" noProof="1"/>
            <a:t>Comparación web frameworks para Python</a:t>
          </a:r>
        </a:p>
      </dgm:t>
    </dgm:pt>
    <dgm:pt modelId="{CAD7EF86-FB23-41F6-BF42-040B36DEFDB1}" type="parTrans" cxnId="{C7AD8469-3C68-4AF9-AB82-79B0043AA120}">
      <dgm:prSet/>
      <dgm:spPr/>
      <dgm:t>
        <a:bodyPr rtlCol="0"/>
        <a:lstStyle/>
        <a:p>
          <a:pPr rtl="0"/>
          <a:endParaRPr lang="es-ES" noProof="1"/>
        </a:p>
      </dgm:t>
    </dgm:pt>
    <dgm:pt modelId="{5B62599A-5C9B-48E7-896E-EA782AC60C8B}" type="sibTrans" cxnId="{C7AD8469-3C68-4AF9-AB82-79B0043AA120}">
      <dgm:prSet/>
      <dgm:spPr/>
      <dgm:t>
        <a:bodyPr rtlCol="0"/>
        <a:lstStyle/>
        <a:p>
          <a:pPr rtl="0"/>
          <a:endParaRPr lang="es-ES" noProof="1"/>
        </a:p>
      </dgm:t>
    </dgm:pt>
    <dgm:pt modelId="{49225C73-1633-42F1-AB3B-7CB183E5F8B8}">
      <dgm:prSet/>
      <dgm:spPr/>
      <dgm:t>
        <a:bodyPr rtlCol="0"/>
        <a:lstStyle/>
        <a:p>
          <a:pPr>
            <a:lnSpc>
              <a:spcPct val="100000"/>
            </a:lnSpc>
            <a:defRPr cap="all"/>
          </a:pPr>
          <a:r>
            <a:rPr lang="es-ES" noProof="1"/>
            <a:t>Introducción a Flask</a:t>
          </a:r>
        </a:p>
      </dgm:t>
    </dgm:pt>
    <dgm:pt modelId="{1A0E2090-1D4F-438A-8766-B6030CE01ADD}" type="parTrans" cxnId="{A9154303-8225-4248-91DC-1B0156A35F07}">
      <dgm:prSet/>
      <dgm:spPr/>
      <dgm:t>
        <a:bodyPr rtlCol="0"/>
        <a:lstStyle/>
        <a:p>
          <a:pPr rtl="0"/>
          <a:endParaRPr lang="es-ES" noProof="1"/>
        </a:p>
      </dgm:t>
    </dgm:pt>
    <dgm:pt modelId="{9646853A-8964-4519-A5B1-0B7D18B2983D}" type="sibTrans" cxnId="{A9154303-8225-4248-91DC-1B0156A35F07}">
      <dgm:prSet/>
      <dgm:spPr/>
      <dgm:t>
        <a:bodyPr rtlCol="0"/>
        <a:lstStyle/>
        <a:p>
          <a:pPr rtl="0"/>
          <a:endParaRPr lang="es-ES" noProof="1"/>
        </a:p>
      </dgm:t>
    </dgm:pt>
    <dgm:pt modelId="{BB32BCAD-15AD-4D0A-9027-9B6D357E2B7D}">
      <dgm:prSet/>
      <dgm:spPr/>
      <dgm:t>
        <a:bodyPr rtlCol="0"/>
        <a:lstStyle/>
        <a:p>
          <a:pPr>
            <a:lnSpc>
              <a:spcPct val="100000"/>
            </a:lnSpc>
            <a:defRPr cap="all"/>
          </a:pPr>
          <a:r>
            <a:rPr lang="es-ES" noProof="1"/>
            <a:t>Introducción a REST</a:t>
          </a:r>
        </a:p>
      </dgm:t>
    </dgm:pt>
    <dgm:pt modelId="{7DF18514-7B5F-4F68-A00A-B50129623BC5}" type="parTrans" cxnId="{D1B1C846-187A-42AE-8B01-11615BAB3E8E}">
      <dgm:prSet/>
      <dgm:spPr/>
      <dgm:t>
        <a:bodyPr/>
        <a:lstStyle/>
        <a:p>
          <a:endParaRPr lang="es-MX"/>
        </a:p>
      </dgm:t>
    </dgm:pt>
    <dgm:pt modelId="{F1D53477-9536-4B84-8A14-A222A32E1FC1}" type="sibTrans" cxnId="{D1B1C846-187A-42AE-8B01-11615BAB3E8E}">
      <dgm:prSet/>
      <dgm:spPr/>
      <dgm:t>
        <a:bodyPr/>
        <a:lstStyle/>
        <a:p>
          <a:endParaRPr lang="es-MX"/>
        </a:p>
      </dgm:t>
    </dgm:pt>
    <dgm:pt modelId="{50B3CE7C-E10B-4E23-BD93-03664997C932}" type="pres">
      <dgm:prSet presAssocID="{01A66772-F185-4D58-B8BB-E9370D7A7A2B}" presName="root" presStyleCnt="0">
        <dgm:presLayoutVars>
          <dgm:dir/>
          <dgm:resizeHandles val="exact"/>
        </dgm:presLayoutVars>
      </dgm:prSet>
      <dgm:spPr/>
    </dgm:pt>
    <dgm:pt modelId="{BA4635C5-6336-4EC8-983A-E1B35D0CD20A}" type="pres">
      <dgm:prSet presAssocID="{BB32BCAD-15AD-4D0A-9027-9B6D357E2B7D}" presName="compNode" presStyleCnt="0"/>
      <dgm:spPr/>
    </dgm:pt>
    <dgm:pt modelId="{7F352B6F-459E-4382-9CAA-FA99AA74344E}" type="pres">
      <dgm:prSet presAssocID="{BB32BCAD-15AD-4D0A-9027-9B6D357E2B7D}" presName="iconBgRect" presStyleLbl="bgShp" presStyleIdx="0" presStyleCnt="3"/>
      <dgm:spPr/>
    </dgm:pt>
    <dgm:pt modelId="{356E8E96-17F0-4678-A326-886476D3F2D2}" type="pres">
      <dgm:prSet presAssocID="{BB32BCAD-15AD-4D0A-9027-9B6D357E2B7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ama"/>
        </a:ext>
      </dgm:extLst>
    </dgm:pt>
    <dgm:pt modelId="{028853EF-6653-4CB6-BA11-0CB75B56A62B}" type="pres">
      <dgm:prSet presAssocID="{BB32BCAD-15AD-4D0A-9027-9B6D357E2B7D}" presName="spaceRect" presStyleCnt="0"/>
      <dgm:spPr/>
    </dgm:pt>
    <dgm:pt modelId="{9AC04DA7-8AEC-4AF0-AB1C-FF3D28525250}" type="pres">
      <dgm:prSet presAssocID="{BB32BCAD-15AD-4D0A-9027-9B6D357E2B7D}" presName="textRect" presStyleLbl="revTx" presStyleIdx="0" presStyleCnt="3">
        <dgm:presLayoutVars>
          <dgm:chMax val="1"/>
          <dgm:chPref val="1"/>
        </dgm:presLayoutVars>
      </dgm:prSet>
      <dgm:spPr/>
    </dgm:pt>
    <dgm:pt modelId="{9B1AD08A-B532-4A00-A17D-9490D3EA6761}" type="pres">
      <dgm:prSet presAssocID="{F1D53477-9536-4B84-8A14-A222A32E1FC1}" presName="sibTrans" presStyleCnt="0"/>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1" presStyleCnt="3"/>
      <dgm:spPr>
        <a:solidFill>
          <a:schemeClr val="accent1"/>
        </a:solidFill>
      </dgm:spPr>
    </dgm:pt>
    <dgm:pt modelId="{7C175B98-93F4-4D7C-BB95-1514AB879CD5}" type="pres">
      <dgm:prSet presAssocID="{40FC4FFE-8987-4A26-B7F4-8A516F18ADAE}"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Gráfico de barras con tendencia alcista"/>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1"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2" presStyleCnt="3"/>
      <dgm:spPr>
        <a:solidFill>
          <a:schemeClr val="accent1"/>
        </a:solidFill>
      </dgm:spPr>
    </dgm:pt>
    <dgm:pt modelId="{DB4CA7C4-FCA1-4127-B20A-2A5C031A3CF4}" type="pres">
      <dgm:prSet presAssocID="{49225C73-1633-42F1-AB3B-7CB183E5F8B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log"/>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2" destOrd="0" parTransId="{1A0E2090-1D4F-438A-8766-B6030CE01ADD}" sibTransId="{9646853A-8964-4519-A5B1-0B7D18B2983D}"/>
    <dgm:cxn modelId="{D1B1C846-187A-42AE-8B01-11615BAB3E8E}" srcId="{01A66772-F185-4D58-B8BB-E9370D7A7A2B}" destId="{BB32BCAD-15AD-4D0A-9027-9B6D357E2B7D}" srcOrd="0" destOrd="0" parTransId="{7DF18514-7B5F-4F68-A00A-B50129623BC5}" sibTransId="{F1D53477-9536-4B84-8A14-A222A32E1FC1}"/>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1"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2F353D1-8180-4CB9-889D-F73636745372}" type="presOf" srcId="{BB32BCAD-15AD-4D0A-9027-9B6D357E2B7D}" destId="{9AC04DA7-8AEC-4AF0-AB1C-FF3D28525250}" srcOrd="0" destOrd="0" presId="urn:microsoft.com/office/officeart/2018/5/layout/IconCircleLabelList"/>
    <dgm:cxn modelId="{355227E3-55E0-4343-BC8D-FC0EB1694F48}" type="presOf" srcId="{40FC4FFE-8987-4A26-B7F4-8A516F18ADAE}" destId="{127117FB-F8A7-4A20-A8A7-EC686DDC76D0}" srcOrd="0" destOrd="0" presId="urn:microsoft.com/office/officeart/2018/5/layout/IconCircleLabelList"/>
    <dgm:cxn modelId="{36734523-8034-4204-94BC-81CF06EB7F08}" type="presParOf" srcId="{50B3CE7C-E10B-4E23-BD93-03664997C932}" destId="{BA4635C5-6336-4EC8-983A-E1B35D0CD20A}" srcOrd="0" destOrd="0" presId="urn:microsoft.com/office/officeart/2018/5/layout/IconCircleLabelList"/>
    <dgm:cxn modelId="{C692F337-B1CA-4B44-ABA9-E1EBD5D395A0}" type="presParOf" srcId="{BA4635C5-6336-4EC8-983A-E1B35D0CD20A}" destId="{7F352B6F-459E-4382-9CAA-FA99AA74344E}" srcOrd="0" destOrd="0" presId="urn:microsoft.com/office/officeart/2018/5/layout/IconCircleLabelList"/>
    <dgm:cxn modelId="{653E5BA3-9792-44FD-B9BA-A26E94883B70}" type="presParOf" srcId="{BA4635C5-6336-4EC8-983A-E1B35D0CD20A}" destId="{356E8E96-17F0-4678-A326-886476D3F2D2}" srcOrd="1" destOrd="0" presId="urn:microsoft.com/office/officeart/2018/5/layout/IconCircleLabelList"/>
    <dgm:cxn modelId="{E9970D22-520D-49EF-AA51-3D7DD281AECF}" type="presParOf" srcId="{BA4635C5-6336-4EC8-983A-E1B35D0CD20A}" destId="{028853EF-6653-4CB6-BA11-0CB75B56A62B}" srcOrd="2" destOrd="0" presId="urn:microsoft.com/office/officeart/2018/5/layout/IconCircleLabelList"/>
    <dgm:cxn modelId="{5DAC9FB5-90BD-42AF-B376-91337D4BE1BA}" type="presParOf" srcId="{BA4635C5-6336-4EC8-983A-E1B35D0CD20A}" destId="{9AC04DA7-8AEC-4AF0-AB1C-FF3D28525250}" srcOrd="3" destOrd="0" presId="urn:microsoft.com/office/officeart/2018/5/layout/IconCircleLabelList"/>
    <dgm:cxn modelId="{D8640894-D664-4D4D-850D-5719288982EB}" type="presParOf" srcId="{50B3CE7C-E10B-4E23-BD93-03664997C932}" destId="{9B1AD08A-B532-4A00-A17D-9490D3EA6761}" srcOrd="1" destOrd="0" presId="urn:microsoft.com/office/officeart/2018/5/layout/IconCircleLabelList"/>
    <dgm:cxn modelId="{555498CB-3ED1-404E-A25F-EB243EFC5FB1}" type="presParOf" srcId="{50B3CE7C-E10B-4E23-BD93-03664997C932}" destId="{DE9CE479-E4AE-4283-AEF1-10C1535B4324}" srcOrd="2"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3" destOrd="0" presId="urn:microsoft.com/office/officeart/2018/5/layout/IconCircleLabelList"/>
    <dgm:cxn modelId="{2772E199-56B0-4310-A55E-67D00CA3E59E}" type="presParOf" srcId="{50B3CE7C-E10B-4E23-BD93-03664997C932}" destId="{C998AB0A-577D-44AA-A068-F634DDE7BD47}" srcOrd="4"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352B6F-459E-4382-9CAA-FA99AA74344E}">
      <dsp:nvSpPr>
        <dsp:cNvPr id="0" name=""/>
        <dsp:cNvSpPr/>
      </dsp:nvSpPr>
      <dsp:spPr>
        <a:xfrm>
          <a:off x="614381" y="503862"/>
          <a:ext cx="1749937" cy="17499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6E8E96-17F0-4678-A326-886476D3F2D2}">
      <dsp:nvSpPr>
        <dsp:cNvPr id="0" name=""/>
        <dsp:cNvSpPr/>
      </dsp:nvSpPr>
      <dsp:spPr>
        <a:xfrm>
          <a:off x="987318" y="876800"/>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C04DA7-8AEC-4AF0-AB1C-FF3D28525250}">
      <dsp:nvSpPr>
        <dsp:cNvPr id="0" name=""/>
        <dsp:cNvSpPr/>
      </dsp:nvSpPr>
      <dsp:spPr>
        <a:xfrm>
          <a:off x="54974"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a:lnSpc>
              <a:spcPct val="100000"/>
            </a:lnSpc>
            <a:spcBef>
              <a:spcPct val="0"/>
            </a:spcBef>
            <a:spcAft>
              <a:spcPct val="35000"/>
            </a:spcAft>
            <a:buNone/>
            <a:defRPr cap="all"/>
          </a:pPr>
          <a:r>
            <a:rPr lang="es-ES" sz="1800" kern="1200" noProof="1"/>
            <a:t>Introducción a REST</a:t>
          </a:r>
        </a:p>
      </dsp:txBody>
      <dsp:txXfrm>
        <a:off x="54974" y="2798862"/>
        <a:ext cx="2868750" cy="720000"/>
      </dsp:txXfrm>
    </dsp:sp>
    <dsp:sp modelId="{B59FCF02-CAD2-4D6F-9542-AD86711168CA}">
      <dsp:nvSpPr>
        <dsp:cNvPr id="0" name=""/>
        <dsp:cNvSpPr/>
      </dsp:nvSpPr>
      <dsp:spPr>
        <a:xfrm>
          <a:off x="3985162"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4358099" y="876800"/>
          <a:ext cx="1004062" cy="100406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425756"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a:lnSpc>
              <a:spcPct val="100000"/>
            </a:lnSpc>
            <a:spcBef>
              <a:spcPct val="0"/>
            </a:spcBef>
            <a:spcAft>
              <a:spcPct val="35000"/>
            </a:spcAft>
            <a:buNone/>
            <a:defRPr cap="all"/>
          </a:pPr>
          <a:r>
            <a:rPr lang="es-ES" sz="1800" kern="1200" noProof="1"/>
            <a:t>Comparación web frameworks para Python</a:t>
          </a:r>
        </a:p>
      </dsp:txBody>
      <dsp:txXfrm>
        <a:off x="3425756" y="2798862"/>
        <a:ext cx="2868750" cy="720000"/>
      </dsp:txXfrm>
    </dsp:sp>
    <dsp:sp modelId="{BCD8CDD9-0C56-4401-ADB1-8B48DAB2C96F}">
      <dsp:nvSpPr>
        <dsp:cNvPr id="0" name=""/>
        <dsp:cNvSpPr/>
      </dsp:nvSpPr>
      <dsp:spPr>
        <a:xfrm>
          <a:off x="7355943"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7728881" y="876800"/>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6796537"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a:lnSpc>
              <a:spcPct val="100000"/>
            </a:lnSpc>
            <a:spcBef>
              <a:spcPct val="0"/>
            </a:spcBef>
            <a:spcAft>
              <a:spcPct val="35000"/>
            </a:spcAft>
            <a:buNone/>
            <a:defRPr cap="all"/>
          </a:pPr>
          <a:r>
            <a:rPr lang="es-ES" sz="1800" kern="1200" noProof="1"/>
            <a:t>Introducción a Flask</a:t>
          </a:r>
        </a:p>
      </dsp:txBody>
      <dsp:txXfrm>
        <a:off x="6796537" y="2798862"/>
        <a:ext cx="286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o de la lista de etiquetas de círculo"/>
  <dgm:desc val="Se usa para mostrar fragmentos no secuenciales o agrupados de información acompañados de elementos visuales relacionados. Funciona mejor con iconos o imágenes pequeñas con leyendas de texto breve."/>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B0FAE97-1210-4E36-A60A-8BA798A12A99}" type="datetime1">
              <a:rPr lang="es-ES" smtClean="0"/>
              <a:t>28/02/2022</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es-ES" smtClean="0"/>
              <a:t>‹Nº›</a:t>
            </a:fld>
            <a:endParaRPr lang="es-ES"/>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3D3D879-06F7-4BB3-9FD8-DADB216A1AB3}" type="datetime1">
              <a:rPr lang="es-ES" noProof="0" smtClean="0"/>
              <a:t>28/02/2022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es-ES" noProof="0" smtClean="0"/>
              <a:t>‹Nº›</a:t>
            </a:fld>
            <a:endParaRPr lang="es-ES" noProof="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4B725628-3A68-42F4-BA86-981817953149}" type="slidenum">
              <a:rPr lang="es-ES" smtClean="0"/>
              <a:t>1</a:t>
            </a:fld>
            <a:endParaRPr lang="es-ES"/>
          </a:p>
        </p:txBody>
      </p:sp>
    </p:spTree>
    <p:extLst>
      <p:ext uri="{BB962C8B-B14F-4D97-AF65-F5344CB8AC3E}">
        <p14:creationId xmlns:p14="http://schemas.microsoft.com/office/powerpoint/2010/main" val="3859257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ecesitamos</a:t>
            </a:r>
            <a:r>
              <a:rPr lang="es-ES" dirty="0"/>
              <a:t> asegurarnos de que la URL base de la API sea simple. Por ejemplo, si queremos diseñar </a:t>
            </a:r>
            <a:r>
              <a:rPr lang="es-ES" dirty="0" err="1"/>
              <a:t>APIs</a:t>
            </a:r>
            <a:r>
              <a:rPr lang="es-ES" dirty="0"/>
              <a:t> para productos, debería diseñarse como:</a:t>
            </a:r>
          </a:p>
          <a:p>
            <a:r>
              <a:rPr lang="es-ES" dirty="0"/>
              <a:t>La primera API es para obtener todos los productos y la segunda es para obtener un producto específico.</a:t>
            </a:r>
            <a:endParaRPr lang="es-MX" dirty="0"/>
          </a:p>
        </p:txBody>
      </p:sp>
      <p:sp>
        <p:nvSpPr>
          <p:cNvPr id="4" name="Marcador de número de diapositiva 3"/>
          <p:cNvSpPr>
            <a:spLocks noGrp="1"/>
          </p:cNvSpPr>
          <p:nvPr>
            <p:ph type="sldNum" sz="quarter" idx="5"/>
          </p:nvPr>
        </p:nvSpPr>
        <p:spPr/>
        <p:txBody>
          <a:bodyPr/>
          <a:lstStyle/>
          <a:p>
            <a:pPr rtl="0"/>
            <a:fld id="{4B725628-3A68-42F4-BA86-981817953149}" type="slidenum">
              <a:rPr lang="es-ES" noProof="0" smtClean="0"/>
              <a:t>19</a:t>
            </a:fld>
            <a:endParaRPr lang="es-ES" noProof="0"/>
          </a:p>
        </p:txBody>
      </p:sp>
    </p:spTree>
    <p:extLst>
      <p:ext uri="{BB962C8B-B14F-4D97-AF65-F5344CB8AC3E}">
        <p14:creationId xmlns:p14="http://schemas.microsoft.com/office/powerpoint/2010/main" val="23977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Muchos desarrolladores cometen este error. Generalmente olvidan que tenemos métodos HTTP para describir mejor las </a:t>
            </a:r>
            <a:r>
              <a:rPr lang="es-ES" dirty="0" err="1"/>
              <a:t>APIs</a:t>
            </a:r>
            <a:r>
              <a:rPr lang="es-ES" dirty="0"/>
              <a:t> y terminan usando verbos en las </a:t>
            </a:r>
            <a:r>
              <a:rPr lang="es-ES" dirty="0" err="1"/>
              <a:t>URLs</a:t>
            </a:r>
            <a:r>
              <a:rPr lang="es-ES" dirty="0"/>
              <a:t> de las </a:t>
            </a:r>
            <a:r>
              <a:rPr lang="es-ES" dirty="0" err="1"/>
              <a:t>APIs</a:t>
            </a:r>
            <a:r>
              <a:rPr lang="es-ES" dirty="0"/>
              <a:t>. Por ejemplo, API para obtener todos los productos debe ser</a:t>
            </a:r>
            <a:endParaRPr lang="es-MX" dirty="0"/>
          </a:p>
        </p:txBody>
      </p:sp>
      <p:sp>
        <p:nvSpPr>
          <p:cNvPr id="4" name="Marcador de número de diapositiva 3"/>
          <p:cNvSpPr>
            <a:spLocks noGrp="1"/>
          </p:cNvSpPr>
          <p:nvPr>
            <p:ph type="sldNum" sz="quarter" idx="5"/>
          </p:nvPr>
        </p:nvSpPr>
        <p:spPr/>
        <p:txBody>
          <a:bodyPr/>
          <a:lstStyle/>
          <a:p>
            <a:pPr rtl="0"/>
            <a:fld id="{4B725628-3A68-42F4-BA86-981817953149}" type="slidenum">
              <a:rPr lang="es-ES" noProof="0" smtClean="0"/>
              <a:t>20</a:t>
            </a:fld>
            <a:endParaRPr lang="es-ES" noProof="0"/>
          </a:p>
        </p:txBody>
      </p:sp>
    </p:spTree>
    <p:extLst>
      <p:ext uri="{BB962C8B-B14F-4D97-AF65-F5344CB8AC3E}">
        <p14:creationId xmlns:p14="http://schemas.microsoft.com/office/powerpoint/2010/main" val="190766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Este tema es un poco discutible. A algunas personas les gusta mantener el URL del recurso con nombres plurales mientras que a otras les gusta mantenerlo en singular. Por ejemplo —</a:t>
            </a:r>
          </a:p>
          <a:p>
            <a:endParaRPr lang="es-ES" dirty="0"/>
          </a:p>
          <a:p>
            <a:r>
              <a:rPr lang="es-ES" dirty="0"/>
              <a:t>Me gusta mantenerlo en plural ya que evita confusiones sobre si estamos hablando de obtener un solo recurso o una colección. También evita añadir cosas adicionales como adjuntar todo a la URL base, por ejemplo /</a:t>
            </a:r>
            <a:r>
              <a:rPr lang="es-ES" dirty="0" err="1"/>
              <a:t>product</a:t>
            </a:r>
            <a:r>
              <a:rPr lang="es-ES" dirty="0"/>
              <a:t>/</a:t>
            </a:r>
            <a:r>
              <a:rPr lang="es-ES" dirty="0" err="1"/>
              <a:t>all</a:t>
            </a:r>
            <a:endParaRPr lang="es-ES" dirty="0"/>
          </a:p>
          <a:p>
            <a:r>
              <a:rPr lang="es-ES" dirty="0"/>
              <a:t>Puede que a algunas personas no les guste esto, pero mi única sugerencia es mantenerlo uniforme en todo el proyecto.</a:t>
            </a:r>
          </a:p>
          <a:p>
            <a:endParaRPr lang="es-MX" dirty="0"/>
          </a:p>
        </p:txBody>
      </p:sp>
      <p:sp>
        <p:nvSpPr>
          <p:cNvPr id="4" name="Marcador de número de diapositiva 3"/>
          <p:cNvSpPr>
            <a:spLocks noGrp="1"/>
          </p:cNvSpPr>
          <p:nvPr>
            <p:ph type="sldNum" sz="quarter" idx="5"/>
          </p:nvPr>
        </p:nvSpPr>
        <p:spPr/>
        <p:txBody>
          <a:bodyPr/>
          <a:lstStyle/>
          <a:p>
            <a:pPr rtl="0"/>
            <a:fld id="{4B725628-3A68-42F4-BA86-981817953149}" type="slidenum">
              <a:rPr lang="es-ES" noProof="0" smtClean="0"/>
              <a:t>21</a:t>
            </a:fld>
            <a:endParaRPr lang="es-ES" noProof="0"/>
          </a:p>
        </p:txBody>
      </p:sp>
    </p:spTree>
    <p:extLst>
      <p:ext uri="{BB962C8B-B14F-4D97-AF65-F5344CB8AC3E}">
        <p14:creationId xmlns:p14="http://schemas.microsoft.com/office/powerpoint/2010/main" val="3982316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 veces necesitamos tener una API que debería contar más que sólo por identificación. Aquí debemos hacer uso de los parámetros de consulta para diseñar la API.</a:t>
            </a:r>
          </a:p>
          <a:p>
            <a:endParaRPr lang="es-ES" dirty="0"/>
          </a:p>
          <a:p>
            <a:r>
              <a:rPr lang="es-ES" dirty="0"/>
              <a:t>De esta manera puede evitar </a:t>
            </a:r>
            <a:r>
              <a:rPr lang="es-ES" dirty="0" err="1"/>
              <a:t>URLs</a:t>
            </a:r>
            <a:r>
              <a:rPr lang="es-ES" dirty="0"/>
              <a:t> largas con simplicidad en el diseño.</a:t>
            </a:r>
            <a:endParaRPr lang="es-MX" dirty="0"/>
          </a:p>
        </p:txBody>
      </p:sp>
      <p:sp>
        <p:nvSpPr>
          <p:cNvPr id="4" name="Marcador de número de diapositiva 3"/>
          <p:cNvSpPr>
            <a:spLocks noGrp="1"/>
          </p:cNvSpPr>
          <p:nvPr>
            <p:ph type="sldNum" sz="quarter" idx="5"/>
          </p:nvPr>
        </p:nvSpPr>
        <p:spPr/>
        <p:txBody>
          <a:bodyPr/>
          <a:lstStyle/>
          <a:p>
            <a:pPr rtl="0"/>
            <a:fld id="{4B725628-3A68-42F4-BA86-981817953149}" type="slidenum">
              <a:rPr lang="es-ES" noProof="0" smtClean="0"/>
              <a:t>22</a:t>
            </a:fld>
            <a:endParaRPr lang="es-ES" noProof="0"/>
          </a:p>
        </p:txBody>
      </p:sp>
    </p:spTree>
    <p:extLst>
      <p:ext uri="{BB962C8B-B14F-4D97-AF65-F5344CB8AC3E}">
        <p14:creationId xmlns:p14="http://schemas.microsoft.com/office/powerpoint/2010/main" val="3089274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XML</a:t>
            </a:r>
            <a:r>
              <a:rPr lang="es-ES" dirty="0"/>
              <a:t> </a:t>
            </a:r>
            <a:r>
              <a:rPr lang="es-ES" b="1" i="1" dirty="0"/>
              <a:t>(Lenguaje de Marcado Extensible)</a:t>
            </a:r>
            <a:r>
              <a:rPr lang="es-ES" dirty="0"/>
              <a:t> ha sido una forma popular de estructurar datos usando un lenguaje de marcado familiar. Es a la vez humano y legible por máquina y es muy similar en apariencia al lenguaje HTML. Sigue un conjunto de estándares para la comunicación de datos a través de redes entre dispositivos y es iterativamente </a:t>
            </a:r>
            <a:r>
              <a:rPr lang="es-ES" dirty="0" err="1"/>
              <a:t>parseable</a:t>
            </a:r>
            <a:r>
              <a:rPr lang="es-ES" dirty="0"/>
              <a:t>. Una ventaja de consumir datos en este formato es su estructura. Los datos se pueden agregar o quitar del conjunto de resultados, pero a menudo existirá en un formato predecible para que no tenga que preocuparse de que su rutina de análisis se rompa cuando los datos cambian con el tiempo. A pesar de sus ventajas, un inconveniente de XML es su tamaño, ya que contiene muchos caracteres estrictamente relacionados con el formato. Al descargar datos a un dispositivo móvil, sería ideal para obtener el contenido relevante en lugar de los datos relacionados con el formato de contenido. Aquí es donde entra JSON.</a:t>
            </a:r>
          </a:p>
          <a:p>
            <a:r>
              <a:rPr lang="es-ES" b="1" i="1" dirty="0"/>
              <a:t>JSON (JavaScript </a:t>
            </a:r>
            <a:r>
              <a:rPr lang="es-ES" b="1" i="1" dirty="0" err="1"/>
              <a:t>Object</a:t>
            </a:r>
            <a:r>
              <a:rPr lang="es-ES" b="1" i="1" dirty="0"/>
              <a:t> </a:t>
            </a:r>
            <a:r>
              <a:rPr lang="es-ES" b="1" i="1" dirty="0" err="1"/>
              <a:t>Notation</a:t>
            </a:r>
            <a:r>
              <a:rPr lang="es-ES" b="1" i="1" dirty="0"/>
              <a:t>)</a:t>
            </a:r>
            <a:r>
              <a:rPr lang="es-ES" dirty="0"/>
              <a:t> es un formato de intercambio de datos basado en texto derivado del lenguaje de encriptación de JavaScript. Está formateado como pares </a:t>
            </a:r>
            <a:r>
              <a:rPr lang="es-ES" b="1" i="1" dirty="0"/>
              <a:t>clave-valor</a:t>
            </a:r>
            <a:r>
              <a:rPr lang="es-ES" dirty="0"/>
              <a:t> y es a menudo elogiado como un </a:t>
            </a:r>
            <a:r>
              <a:rPr lang="es-ES" dirty="0" err="1"/>
              <a:t>overhead</a:t>
            </a:r>
            <a:r>
              <a:rPr lang="es-ES" dirty="0"/>
              <a:t> menor a XML, ya que se centra más en el contenido y menos en el formato. Esto funciona a nuestro favor cuando queremos mantener los paquetes de intercambio de datos tan compactos posibles. Ahora, para ser justos con XML, es posible formatearlo de formas específicas o usar compresión para que sea comparable en tamaño a JSON, pero generalmente encuentro JSON que es mucho más pequeño en tamaño y por lo tanto preferible a XML.</a:t>
            </a:r>
          </a:p>
          <a:p>
            <a:endParaRPr lang="es-MX" dirty="0"/>
          </a:p>
        </p:txBody>
      </p:sp>
      <p:sp>
        <p:nvSpPr>
          <p:cNvPr id="4" name="Marcador de número de diapositiva 3"/>
          <p:cNvSpPr>
            <a:spLocks noGrp="1"/>
          </p:cNvSpPr>
          <p:nvPr>
            <p:ph type="sldNum" sz="quarter" idx="5"/>
          </p:nvPr>
        </p:nvSpPr>
        <p:spPr/>
        <p:txBody>
          <a:bodyPr/>
          <a:lstStyle/>
          <a:p>
            <a:pPr rtl="0"/>
            <a:fld id="{4B725628-3A68-42F4-BA86-981817953149}" type="slidenum">
              <a:rPr lang="es-ES" noProof="0" smtClean="0"/>
              <a:t>23</a:t>
            </a:fld>
            <a:endParaRPr lang="es-ES" noProof="0"/>
          </a:p>
        </p:txBody>
      </p:sp>
    </p:spTree>
    <p:extLst>
      <p:ext uri="{BB962C8B-B14F-4D97-AF65-F5344CB8AC3E}">
        <p14:creationId xmlns:p14="http://schemas.microsoft.com/office/powerpoint/2010/main" val="2994568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creación de versiones de las API es muy importante. Muchas empresas diferentes utilizan las versiones de diferentes maneras. Algunas utilizan versiones como fechas, mientras que otras utilizan versiones como parámetros de consulta. Generalmente me gusta mantenerlo prefijado al recurso. </a:t>
            </a:r>
          </a:p>
          <a:p>
            <a:r>
              <a:rPr lang="es-ES" dirty="0"/>
              <a:t>Por ejemplo:</a:t>
            </a:r>
          </a:p>
          <a:p>
            <a:endParaRPr lang="es-ES" dirty="0"/>
          </a:p>
          <a:p>
            <a:r>
              <a:rPr lang="es-ES" dirty="0"/>
              <a:t>También me gustaría evitar el uso de /v1.2/</a:t>
            </a:r>
            <a:r>
              <a:rPr lang="es-ES" dirty="0" err="1"/>
              <a:t>products</a:t>
            </a:r>
            <a:r>
              <a:rPr lang="es-ES" dirty="0"/>
              <a:t>, ya que implica que la API cambiaría con frecuencia. Además, los puntos (.) pueden no ser fácilmente visibles en las URL. Así que hazlo simple.</a:t>
            </a:r>
          </a:p>
          <a:p>
            <a:endParaRPr lang="es-ES" dirty="0"/>
          </a:p>
          <a:p>
            <a:r>
              <a:rPr lang="es-ES" dirty="0"/>
              <a:t>Siempre es una buena práctica mantener la compatibilidad hacia atrás para que si cambia la versión de la API, los consumidores tengan suficiente tiempo para pasar a la siguiente versión.</a:t>
            </a:r>
          </a:p>
          <a:p>
            <a:endParaRPr lang="es-MX" dirty="0"/>
          </a:p>
        </p:txBody>
      </p:sp>
      <p:sp>
        <p:nvSpPr>
          <p:cNvPr id="4" name="Marcador de número de diapositiva 3"/>
          <p:cNvSpPr>
            <a:spLocks noGrp="1"/>
          </p:cNvSpPr>
          <p:nvPr>
            <p:ph type="sldNum" sz="quarter" idx="5"/>
          </p:nvPr>
        </p:nvSpPr>
        <p:spPr/>
        <p:txBody>
          <a:bodyPr/>
          <a:lstStyle/>
          <a:p>
            <a:pPr rtl="0"/>
            <a:fld id="{4B725628-3A68-42F4-BA86-981817953149}" type="slidenum">
              <a:rPr lang="es-ES" noProof="0" smtClean="0"/>
              <a:t>26</a:t>
            </a:fld>
            <a:endParaRPr lang="es-ES" noProof="0"/>
          </a:p>
        </p:txBody>
      </p:sp>
    </p:spTree>
    <p:extLst>
      <p:ext uri="{BB962C8B-B14F-4D97-AF65-F5344CB8AC3E}">
        <p14:creationId xmlns:p14="http://schemas.microsoft.com/office/powerpoint/2010/main" val="1840595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uso de la paginación es imprescindible cuando se expone una API que puede devolver grandes cantidades de datos, y si no se hace un balanceo de carga adecuado, el consumidor puede terminar por derribar el servicio. Debemos tener siempre en mente que el diseño de la API debe ser a prueba de tontos y a prueba de tontos.</a:t>
            </a:r>
          </a:p>
          <a:p>
            <a:r>
              <a:rPr lang="es-ES" dirty="0"/>
              <a:t>Uso de </a:t>
            </a:r>
            <a:r>
              <a:rPr lang="es-ES" dirty="0" err="1"/>
              <a:t>limit</a:t>
            </a:r>
            <a:r>
              <a:rPr lang="es-ES" dirty="0"/>
              <a:t> y offset se recomienda aquí. Por ejemplo, /</a:t>
            </a:r>
            <a:r>
              <a:rPr lang="es-ES" dirty="0" err="1"/>
              <a:t>products?limit</a:t>
            </a:r>
            <a:r>
              <a:rPr lang="es-ES" dirty="0"/>
              <a:t>=25&amp;offset=50. También se aconseja mantener un valor predeterminado de </a:t>
            </a:r>
            <a:r>
              <a:rPr lang="es-ES" dirty="0" err="1"/>
              <a:t>limit</a:t>
            </a:r>
            <a:r>
              <a:rPr lang="es-ES" dirty="0"/>
              <a:t> y offset.</a:t>
            </a:r>
          </a:p>
          <a:p>
            <a:endParaRPr lang="es-MX" dirty="0"/>
          </a:p>
        </p:txBody>
      </p:sp>
      <p:sp>
        <p:nvSpPr>
          <p:cNvPr id="4" name="Marcador de número de diapositiva 3"/>
          <p:cNvSpPr>
            <a:spLocks noGrp="1"/>
          </p:cNvSpPr>
          <p:nvPr>
            <p:ph type="sldNum" sz="quarter" idx="5"/>
          </p:nvPr>
        </p:nvSpPr>
        <p:spPr/>
        <p:txBody>
          <a:bodyPr/>
          <a:lstStyle/>
          <a:p>
            <a:pPr rtl="0"/>
            <a:fld id="{4B725628-3A68-42F4-BA86-981817953149}" type="slidenum">
              <a:rPr lang="es-ES" noProof="0" smtClean="0"/>
              <a:t>27</a:t>
            </a:fld>
            <a:endParaRPr lang="es-ES" noProof="0"/>
          </a:p>
        </p:txBody>
      </p:sp>
    </p:spTree>
    <p:extLst>
      <p:ext uri="{BB962C8B-B14F-4D97-AF65-F5344CB8AC3E}">
        <p14:creationId xmlns:p14="http://schemas.microsoft.com/office/powerpoint/2010/main" val="1105809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Python tienen una gran cantidad de </a:t>
            </a:r>
            <a:r>
              <a:rPr lang="es-MX" dirty="0" err="1"/>
              <a:t>frameworks</a:t>
            </a:r>
            <a:r>
              <a:rPr lang="es-MX" dirty="0"/>
              <a:t> para web, ¿Qué </a:t>
            </a:r>
            <a:r>
              <a:rPr lang="es-MX" dirty="0" err="1"/>
              <a:t>framework</a:t>
            </a:r>
            <a:r>
              <a:rPr lang="es-MX" dirty="0"/>
              <a:t> elegir?</a:t>
            </a:r>
          </a:p>
        </p:txBody>
      </p:sp>
      <p:sp>
        <p:nvSpPr>
          <p:cNvPr id="4" name="Marcador de número de diapositiva 3"/>
          <p:cNvSpPr>
            <a:spLocks noGrp="1"/>
          </p:cNvSpPr>
          <p:nvPr>
            <p:ph type="sldNum" sz="quarter" idx="5"/>
          </p:nvPr>
        </p:nvSpPr>
        <p:spPr/>
        <p:txBody>
          <a:bodyPr/>
          <a:lstStyle/>
          <a:p>
            <a:pPr rtl="0"/>
            <a:fld id="{4B725628-3A68-42F4-BA86-981817953149}" type="slidenum">
              <a:rPr lang="es-ES" noProof="0" smtClean="0"/>
              <a:t>30</a:t>
            </a:fld>
            <a:endParaRPr lang="es-ES" noProof="0"/>
          </a:p>
        </p:txBody>
      </p:sp>
    </p:spTree>
    <p:extLst>
      <p:ext uri="{BB962C8B-B14F-4D97-AF65-F5344CB8AC3E}">
        <p14:creationId xmlns:p14="http://schemas.microsoft.com/office/powerpoint/2010/main" val="673703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4B725628-3A68-42F4-BA86-981817953149}" type="slidenum">
              <a:rPr lang="es-ES" smtClean="0"/>
              <a:t>2</a:t>
            </a:fld>
            <a:endParaRPr lang="es-ES"/>
          </a:p>
        </p:txBody>
      </p:sp>
    </p:spTree>
    <p:extLst>
      <p:ext uri="{BB962C8B-B14F-4D97-AF65-F5344CB8AC3E}">
        <p14:creationId xmlns:p14="http://schemas.microsoft.com/office/powerpoint/2010/main" val="3959845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siguiente </a:t>
            </a:r>
            <a:r>
              <a:rPr lang="es-ES" b="1" dirty="0"/>
              <a:t>paso es lo que se denomina nivel 1</a:t>
            </a:r>
            <a:r>
              <a:rPr lang="es-ES" dirty="0"/>
              <a:t> , en vez de tener servicios con métodos diversos declaramos Recursos. </a:t>
            </a:r>
            <a:r>
              <a:rPr lang="es-ES" b="1" dirty="0"/>
              <a:t>¿Qué es un Recurso?</a:t>
            </a:r>
            <a:r>
              <a:rPr lang="es-ES" dirty="0"/>
              <a:t> . Un recurso hace referencia a un concepto importante de nuestro negocio (Facturas ,Cursos , Compras </a:t>
            </a:r>
            <a:r>
              <a:rPr lang="es-ES" dirty="0" err="1"/>
              <a:t>etc</a:t>
            </a:r>
            <a:r>
              <a:rPr lang="es-ES" dirty="0"/>
              <a:t>). Es lo que habitualmente se denomina un objeto de negocio. Este estilo permite un primer nivel de organización permitiendo acceder a cada uno de los recursos de forma independiente, favoreciendo la reutilización , aumentando la flexibilidad y abordando operaciones de inserción ,borrado , </a:t>
            </a:r>
            <a:r>
              <a:rPr lang="es-ES" dirty="0" err="1"/>
              <a:t>busqueda</a:t>
            </a:r>
            <a:r>
              <a:rPr lang="es-ES" dirty="0"/>
              <a:t> etc.</a:t>
            </a:r>
            <a:endParaRPr lang="es-MX" dirty="0"/>
          </a:p>
        </p:txBody>
      </p:sp>
      <p:sp>
        <p:nvSpPr>
          <p:cNvPr id="4" name="Marcador de número de diapositiva 3"/>
          <p:cNvSpPr>
            <a:spLocks noGrp="1"/>
          </p:cNvSpPr>
          <p:nvPr>
            <p:ph type="sldNum" sz="quarter" idx="5"/>
          </p:nvPr>
        </p:nvSpPr>
        <p:spPr/>
        <p:txBody>
          <a:bodyPr/>
          <a:lstStyle/>
          <a:p>
            <a:pPr rtl="0"/>
            <a:fld id="{4B725628-3A68-42F4-BA86-981817953149}" type="slidenum">
              <a:rPr lang="es-ES" noProof="0" smtClean="0"/>
              <a:t>9</a:t>
            </a:fld>
            <a:endParaRPr lang="es-ES" noProof="0"/>
          </a:p>
        </p:txBody>
      </p:sp>
    </p:spTree>
    <p:extLst>
      <p:ext uri="{BB962C8B-B14F-4D97-AF65-F5344CB8AC3E}">
        <p14:creationId xmlns:p14="http://schemas.microsoft.com/office/powerpoint/2010/main" val="1106129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pPr rtl="0"/>
            <a:fld id="{4B725628-3A68-42F4-BA86-981817953149}" type="slidenum">
              <a:rPr lang="es-ES" noProof="0" smtClean="0"/>
              <a:t>10</a:t>
            </a:fld>
            <a:endParaRPr lang="es-ES" noProof="0"/>
          </a:p>
        </p:txBody>
      </p:sp>
    </p:spTree>
    <p:extLst>
      <p:ext uri="{BB962C8B-B14F-4D97-AF65-F5344CB8AC3E}">
        <p14:creationId xmlns:p14="http://schemas.microsoft.com/office/powerpoint/2010/main" val="1680572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Todavía nos queda un nivel más  que es el que se denomina</a:t>
            </a:r>
            <a:r>
              <a:rPr lang="es-ES" b="1" dirty="0"/>
              <a:t> HATEOAS (</a:t>
            </a:r>
            <a:r>
              <a:rPr lang="es-ES" b="1" dirty="0" err="1"/>
              <a:t>Hypertext</a:t>
            </a:r>
            <a:r>
              <a:rPr lang="es-ES" b="1" dirty="0"/>
              <a:t> As </a:t>
            </a:r>
            <a:r>
              <a:rPr lang="es-ES" b="1" dirty="0" err="1"/>
              <a:t>The</a:t>
            </a:r>
            <a:r>
              <a:rPr lang="es-ES" b="1" dirty="0"/>
              <a:t> </a:t>
            </a:r>
            <a:r>
              <a:rPr lang="es-ES" b="1" dirty="0" err="1"/>
              <a:t>Engine</a:t>
            </a:r>
            <a:r>
              <a:rPr lang="es-ES" b="1" dirty="0"/>
              <a:t> </a:t>
            </a:r>
            <a:r>
              <a:rPr lang="es-ES" b="1" dirty="0" err="1"/>
              <a:t>Of</a:t>
            </a:r>
            <a:r>
              <a:rPr lang="es-ES" b="1" dirty="0"/>
              <a:t> </a:t>
            </a:r>
            <a:r>
              <a:rPr lang="es-ES" b="1" dirty="0" err="1"/>
              <a:t>Application</a:t>
            </a:r>
            <a:r>
              <a:rPr lang="es-ES" b="1" dirty="0"/>
              <a:t> </a:t>
            </a:r>
            <a:r>
              <a:rPr lang="es-ES" b="1" dirty="0" err="1"/>
              <a:t>State</a:t>
            </a:r>
            <a:r>
              <a:rPr lang="es-ES" b="1" dirty="0"/>
              <a:t>). ¿Para qué sirve este nivel?.</a:t>
            </a:r>
            <a:r>
              <a:rPr lang="es-ES" dirty="0"/>
              <a:t> Supongamos que queremos acceder a un recurso Alumno </a:t>
            </a:r>
            <a:r>
              <a:rPr lang="es-ES" dirty="0" err="1"/>
              <a:t>via</a:t>
            </a:r>
            <a:r>
              <a:rPr lang="es-ES" dirty="0"/>
              <a:t> REST . Si tenemos</a:t>
            </a:r>
            <a:r>
              <a:rPr lang="es-ES" b="1" dirty="0"/>
              <a:t> una Arquitectura a nivel 2</a:t>
            </a:r>
            <a:r>
              <a:rPr lang="es-ES" dirty="0"/>
              <a:t>  primero accederemos a ese recurso </a:t>
            </a:r>
            <a:r>
              <a:rPr lang="es-ES" b="1" dirty="0"/>
              <a:t>utilizando GET.</a:t>
            </a:r>
            <a:r>
              <a:rPr lang="es-ES" dirty="0"/>
              <a:t> En segundo lugar deberemos acceder al recurso de Cursos para añadir al alumno </a:t>
            </a:r>
            <a:r>
              <a:rPr lang="es-ES" b="1" dirty="0"/>
              <a:t>al curso (</a:t>
            </a:r>
            <a:r>
              <a:rPr lang="es-ES" b="1" dirty="0" err="1"/>
              <a:t>linea</a:t>
            </a:r>
            <a:r>
              <a:rPr lang="es-ES" b="1" dirty="0"/>
              <a:t> roja)</a:t>
            </a:r>
            <a:r>
              <a:rPr lang="es-ES" dirty="0"/>
              <a:t> .</a:t>
            </a:r>
          </a:p>
          <a:p>
            <a:r>
              <a:rPr lang="es-ES" dirty="0"/>
              <a:t>Esto implica que el cliente que accede a los servicios REST</a:t>
            </a:r>
            <a:r>
              <a:rPr lang="es-ES" b="1" dirty="0"/>
              <a:t> asume un acoplamiento muy alto, debe conocer la </a:t>
            </a:r>
            <a:r>
              <a:rPr lang="es-ES" b="1" dirty="0" err="1"/>
              <a:t>url</a:t>
            </a:r>
            <a:r>
              <a:rPr lang="es-ES" b="1" dirty="0"/>
              <a:t> del Alumno y la del Curso</a:t>
            </a:r>
            <a:r>
              <a:rPr lang="es-ES" dirty="0"/>
              <a:t>.</a:t>
            </a:r>
            <a:endParaRPr lang="es-MX" dirty="0"/>
          </a:p>
        </p:txBody>
      </p:sp>
      <p:sp>
        <p:nvSpPr>
          <p:cNvPr id="4" name="Marcador de número de diapositiva 3"/>
          <p:cNvSpPr>
            <a:spLocks noGrp="1"/>
          </p:cNvSpPr>
          <p:nvPr>
            <p:ph type="sldNum" sz="quarter" idx="5"/>
          </p:nvPr>
        </p:nvSpPr>
        <p:spPr/>
        <p:txBody>
          <a:bodyPr/>
          <a:lstStyle/>
          <a:p>
            <a:pPr rtl="0"/>
            <a:fld id="{4B725628-3A68-42F4-BA86-981817953149}" type="slidenum">
              <a:rPr lang="es-ES" noProof="0" smtClean="0"/>
              <a:t>11</a:t>
            </a:fld>
            <a:endParaRPr lang="es-ES" noProof="0"/>
          </a:p>
        </p:txBody>
      </p:sp>
    </p:spTree>
    <p:extLst>
      <p:ext uri="{BB962C8B-B14F-4D97-AF65-F5344CB8AC3E}">
        <p14:creationId xmlns:p14="http://schemas.microsoft.com/office/powerpoint/2010/main" val="3347381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Sin embargo</a:t>
            </a:r>
            <a:r>
              <a:rPr lang="es-ES" b="1" dirty="0"/>
              <a:t> si el recurso del Alumno contiene un link al recurso de Curso esto no hará falta</a:t>
            </a:r>
            <a:r>
              <a:rPr lang="es-ES" dirty="0"/>
              <a:t> y desde la </a:t>
            </a:r>
            <a:r>
              <a:rPr lang="es-ES" dirty="0" err="1"/>
              <a:t>url</a:t>
            </a:r>
            <a:r>
              <a:rPr lang="es-ES" dirty="0"/>
              <a:t> de Alumno directamente podremos acceder a la </a:t>
            </a:r>
            <a:r>
              <a:rPr lang="es-ES" dirty="0" err="1"/>
              <a:t>url</a:t>
            </a:r>
            <a:r>
              <a:rPr lang="es-ES" dirty="0"/>
              <a:t> del curso que pertenece a ese alumno.</a:t>
            </a:r>
          </a:p>
          <a:p>
            <a:r>
              <a:rPr lang="es-ES" b="1" dirty="0"/>
              <a:t>Cursos asociados</a:t>
            </a:r>
          </a:p>
          <a:p>
            <a:r>
              <a:rPr lang="es-ES" dirty="0"/>
              <a:t>Podremos acceder directamente al recurso de  Curso utilizando las  propiedades del Alumno esto es </a:t>
            </a:r>
            <a:r>
              <a:rPr lang="es-ES" b="1" dirty="0"/>
              <a:t>HATEOAS</a:t>
            </a:r>
            <a:r>
              <a:rPr lang="es-ES" dirty="0"/>
              <a:t>. De esta forma se aumenta la flexibilidad </a:t>
            </a:r>
            <a:r>
              <a:rPr lang="es-ES" b="1" dirty="0"/>
              <a:t>y se reduce el acoplamiento. </a:t>
            </a:r>
            <a:r>
              <a:rPr lang="es-ES" dirty="0"/>
              <a:t>Construir arquitecturas sobre estilo REST no es sencillo </a:t>
            </a:r>
            <a:r>
              <a:rPr lang="es-ES" b="1" dirty="0"/>
              <a:t>y hay que ir paso a paso.</a:t>
            </a:r>
            <a:endParaRPr lang="es-MX" dirty="0"/>
          </a:p>
        </p:txBody>
      </p:sp>
      <p:sp>
        <p:nvSpPr>
          <p:cNvPr id="4" name="Marcador de número de diapositiva 3"/>
          <p:cNvSpPr>
            <a:spLocks noGrp="1"/>
          </p:cNvSpPr>
          <p:nvPr>
            <p:ph type="sldNum" sz="quarter" idx="5"/>
          </p:nvPr>
        </p:nvSpPr>
        <p:spPr/>
        <p:txBody>
          <a:bodyPr/>
          <a:lstStyle/>
          <a:p>
            <a:pPr rtl="0"/>
            <a:fld id="{4B725628-3A68-42F4-BA86-981817953149}" type="slidenum">
              <a:rPr lang="es-ES" noProof="0" smtClean="0"/>
              <a:t>12</a:t>
            </a:fld>
            <a:endParaRPr lang="es-ES" noProof="0"/>
          </a:p>
        </p:txBody>
      </p:sp>
    </p:spTree>
    <p:extLst>
      <p:ext uri="{BB962C8B-B14F-4D97-AF65-F5344CB8AC3E}">
        <p14:creationId xmlns:p14="http://schemas.microsoft.com/office/powerpoint/2010/main" val="1716722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Las </a:t>
            </a:r>
            <a:r>
              <a:rPr lang="es-ES" dirty="0" err="1"/>
              <a:t>APIs</a:t>
            </a:r>
            <a:r>
              <a:rPr lang="es-ES" dirty="0"/>
              <a:t> de </a:t>
            </a:r>
            <a:r>
              <a:rPr lang="es-ES" dirty="0" err="1"/>
              <a:t>RESTful</a:t>
            </a:r>
            <a:r>
              <a:rPr lang="es-ES" dirty="0"/>
              <a:t> tienen varios métodos para indicar el tipo de operación que vamos a realizar con esta API.</a:t>
            </a:r>
          </a:p>
          <a:p>
            <a:r>
              <a:rPr lang="es-ES" dirty="0"/>
              <a:t>Necesitamos asegurarnos de que usamos el método HTTP correcto para una operación determinada.</a:t>
            </a:r>
            <a:endParaRPr lang="es-MX" dirty="0"/>
          </a:p>
        </p:txBody>
      </p:sp>
      <p:sp>
        <p:nvSpPr>
          <p:cNvPr id="4" name="Marcador de número de diapositiva 3"/>
          <p:cNvSpPr>
            <a:spLocks noGrp="1"/>
          </p:cNvSpPr>
          <p:nvPr>
            <p:ph type="sldNum" sz="quarter" idx="5"/>
          </p:nvPr>
        </p:nvSpPr>
        <p:spPr/>
        <p:txBody>
          <a:bodyPr/>
          <a:lstStyle/>
          <a:p>
            <a:pPr rtl="0"/>
            <a:fld id="{4B725628-3A68-42F4-BA86-981817953149}" type="slidenum">
              <a:rPr lang="es-ES" noProof="0" smtClean="0"/>
              <a:t>15</a:t>
            </a:fld>
            <a:endParaRPr lang="es-ES" noProof="0"/>
          </a:p>
        </p:txBody>
      </p:sp>
    </p:spTree>
    <p:extLst>
      <p:ext uri="{BB962C8B-B14F-4D97-AF65-F5344CB8AC3E}">
        <p14:creationId xmlns:p14="http://schemas.microsoft.com/office/powerpoint/2010/main" val="1880170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Tenemos muchos códigos HTTP. La mayoría de nosotros sólo terminamos usando dos - 200 y 500! Esta no es, desde luego, una buena práctica. A continuación se presentan algunos de los códigos HTTP más utilizados.</a:t>
            </a:r>
            <a:endParaRPr lang="es-MX" dirty="0"/>
          </a:p>
        </p:txBody>
      </p:sp>
      <p:sp>
        <p:nvSpPr>
          <p:cNvPr id="4" name="Marcador de número de diapositiva 3"/>
          <p:cNvSpPr>
            <a:spLocks noGrp="1"/>
          </p:cNvSpPr>
          <p:nvPr>
            <p:ph type="sldNum" sz="quarter" idx="5"/>
          </p:nvPr>
        </p:nvSpPr>
        <p:spPr/>
        <p:txBody>
          <a:bodyPr/>
          <a:lstStyle/>
          <a:p>
            <a:pPr rtl="0"/>
            <a:fld id="{4B725628-3A68-42F4-BA86-981817953149}" type="slidenum">
              <a:rPr lang="es-ES" noProof="0" smtClean="0"/>
              <a:t>16</a:t>
            </a:fld>
            <a:endParaRPr lang="es-ES" noProof="0"/>
          </a:p>
        </p:txBody>
      </p:sp>
    </p:spTree>
    <p:extLst>
      <p:ext uri="{BB962C8B-B14F-4D97-AF65-F5344CB8AC3E}">
        <p14:creationId xmlns:p14="http://schemas.microsoft.com/office/powerpoint/2010/main" val="1982120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Siempre es una buena práctica mantener un conjunto de mensajes de error que la aplicación envía y responder a ellos con la identificación adecuada. Por ejemplo, si utilizas </a:t>
            </a:r>
            <a:r>
              <a:rPr lang="es-ES" dirty="0" err="1"/>
              <a:t>APIs</a:t>
            </a:r>
            <a:r>
              <a:rPr lang="es-ES" dirty="0"/>
              <a:t> de gráficos de Facebook, en caso de errores, devuelve un mensaje como este:</a:t>
            </a:r>
          </a:p>
          <a:p>
            <a:endParaRPr lang="es-ES" dirty="0"/>
          </a:p>
          <a:p>
            <a:r>
              <a:rPr lang="es-ES" dirty="0"/>
              <a:t>También he visto algunos ejemplos en los que la gente devuelve una URL con un mensaje de error, que le dice más sobre el mensaje de error y cómo manejarlo también.</a:t>
            </a:r>
            <a:endParaRPr lang="es-MX" dirty="0"/>
          </a:p>
        </p:txBody>
      </p:sp>
      <p:sp>
        <p:nvSpPr>
          <p:cNvPr id="4" name="Marcador de número de diapositiva 3"/>
          <p:cNvSpPr>
            <a:spLocks noGrp="1"/>
          </p:cNvSpPr>
          <p:nvPr>
            <p:ph type="sldNum" sz="quarter" idx="5"/>
          </p:nvPr>
        </p:nvSpPr>
        <p:spPr/>
        <p:txBody>
          <a:bodyPr/>
          <a:lstStyle/>
          <a:p>
            <a:pPr rtl="0"/>
            <a:fld id="{4B725628-3A68-42F4-BA86-981817953149}" type="slidenum">
              <a:rPr lang="es-ES" noProof="0" smtClean="0"/>
              <a:t>18</a:t>
            </a:fld>
            <a:endParaRPr lang="es-ES" noProof="0"/>
          </a:p>
        </p:txBody>
      </p:sp>
    </p:spTree>
    <p:extLst>
      <p:ext uri="{BB962C8B-B14F-4D97-AF65-F5344CB8AC3E}">
        <p14:creationId xmlns:p14="http://schemas.microsoft.com/office/powerpoint/2010/main" val="1637546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ángulo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Elips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es-ES" noProof="0"/>
              <a:t>Haga clic para modificar el estilo de título del patrón</a:t>
            </a:r>
          </a:p>
        </p:txBody>
      </p:sp>
      <p:sp>
        <p:nvSpPr>
          <p:cNvPr id="3" name="Subtítulo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es-ES" noProof="0"/>
              <a:t>Haga clic para modificar el estilo de subtítulo del patrón</a:t>
            </a:r>
          </a:p>
        </p:txBody>
      </p:sp>
      <p:sp>
        <p:nvSpPr>
          <p:cNvPr id="4" name="Marcador de fecha 3"/>
          <p:cNvSpPr>
            <a:spLocks noGrp="1"/>
          </p:cNvSpPr>
          <p:nvPr>
            <p:ph type="dt" sz="half" idx="10"/>
          </p:nvPr>
        </p:nvSpPr>
        <p:spPr/>
        <p:txBody>
          <a:bodyPr rtlCol="0"/>
          <a:lstStyle>
            <a:lvl1pPr algn="l">
              <a:defRPr/>
            </a:lvl1pPr>
          </a:lstStyle>
          <a:p>
            <a:pPr rtl="0"/>
            <a:fld id="{14CEBD4D-085C-498A-87ED-B94FC4CBCFC7}" type="datetime1">
              <a:rPr lang="es-ES" noProof="0" smtClean="0"/>
              <a:t>28/02/2022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cxnSp>
        <p:nvCxnSpPr>
          <p:cNvPr id="8" name="Conector recto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AA3C0138-BF83-46A1-914E-F1E2A8306695}" type="datetime1">
              <a:rPr lang="es-ES" noProof="0" smtClean="0"/>
              <a:t>28/02/2022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1" y="762000"/>
            <a:ext cx="2628900" cy="5410200"/>
          </a:xfrm>
        </p:spPr>
        <p:txBody>
          <a:bodyPr vert="eaVert" lIns="45720" tIns="91440" rIns="45720" bIns="91440"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990601" y="762000"/>
            <a:ext cx="7581900" cy="5410200"/>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900568A9-B9DF-49AA-9F31-6F462455E52A}" type="datetime1">
              <a:rPr lang="es-ES" noProof="0" smtClean="0"/>
              <a:t>28/02/2022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cxnSp>
        <p:nvCxnSpPr>
          <p:cNvPr id="7" name="Conector recto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E44DC918-9477-44C9-87CA-58BC8D7EC64E}" type="datetime1">
              <a:rPr lang="es-ES" noProof="0" smtClean="0"/>
              <a:t>28/02/2022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ángulo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Elips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CBAA7CFC-FF55-48D5-B9D9-FA93FB0A1F63}" type="datetime1">
              <a:rPr lang="es-ES" noProof="0" smtClean="0"/>
              <a:t>28/02/2022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cxnSp>
        <p:nvCxnSpPr>
          <p:cNvPr id="8" name="Conector recto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6"/>
            <a:ext cx="9720072" cy="1499616"/>
          </a:xfrm>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p:nvPr>
        </p:nvSpPr>
        <p:spPr>
          <a:xfrm>
            <a:off x="1024127" y="2286000"/>
            <a:ext cx="4754880" cy="4023360"/>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p:nvPr>
        </p:nvSpPr>
        <p:spPr>
          <a:xfrm>
            <a:off x="5989320" y="2286000"/>
            <a:ext cx="4754880" cy="4023360"/>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BE9DBD11-34E4-448E-809B-329C5E8C1419}" type="datetime1">
              <a:rPr lang="es-ES" noProof="0" smtClean="0"/>
              <a:t>28/02/2022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24128" y="2967788"/>
            <a:ext cx="4754880" cy="334157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noProof="0"/>
              <a:t>Haga clic para modificar los estilos de texto del patrón</a:t>
            </a:r>
          </a:p>
        </p:txBody>
      </p:sp>
      <p:sp>
        <p:nvSpPr>
          <p:cNvPr id="6" name="Marcador de posición de contenido 5"/>
          <p:cNvSpPr>
            <a:spLocks noGrp="1"/>
          </p:cNvSpPr>
          <p:nvPr>
            <p:ph sz="quarter" idx="4"/>
          </p:nvPr>
        </p:nvSpPr>
        <p:spPr>
          <a:xfrm>
            <a:off x="5990888" y="2967788"/>
            <a:ext cx="4754880" cy="334157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D5DB1031-BFAF-464E-A517-D151D571897F}" type="datetime1">
              <a:rPr lang="es-ES" noProof="0" smtClean="0"/>
              <a:t>28/02/2022</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C9BED521-1CC1-404B-8AD1-BBD24E269425}" type="datetime1">
              <a:rPr lang="es-ES" noProof="0" smtClean="0"/>
              <a:t>28/02/2022</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A53E9304-DC69-42FE-B771-884D748CD27D}" type="datetime1">
              <a:rPr lang="es-ES" noProof="0" smtClean="0"/>
              <a:t>28/02/2022</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ítulo 7"/>
          <p:cNvSpPr>
            <a:spLocks noGrp="1"/>
          </p:cNvSpPr>
          <p:nvPr>
            <p:ph type="title" hasCustomPrompt="1"/>
          </p:nvPr>
        </p:nvSpPr>
        <p:spPr>
          <a:xfrm>
            <a:off x="1024128" y="471509"/>
            <a:ext cx="4389120" cy="1737360"/>
          </a:xfrm>
        </p:spPr>
        <p:txBody>
          <a:bodyPr rtlCol="0">
            <a:noAutofit/>
          </a:bodyPr>
          <a:lstStyle>
            <a:lvl1pPr>
              <a:lnSpc>
                <a:spcPct val="80000"/>
              </a:lnSpc>
              <a:defRPr sz="4000"/>
            </a:lvl1pPr>
          </a:lstStyle>
          <a:p>
            <a:pPr rtl="0"/>
            <a:r>
              <a:rPr lang="es-ES" noProof="0"/>
              <a:t>Haga clic para modificar el estilo del título del patrón</a:t>
            </a:r>
          </a:p>
        </p:txBody>
      </p:sp>
      <p:sp>
        <p:nvSpPr>
          <p:cNvPr id="3" name="Marcador de posición de contenido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3993D1A9-6AEF-4FF0-93A8-BB445C605128}" type="datetime1">
              <a:rPr lang="es-ES" noProof="0" smtClean="0"/>
              <a:t>28/02/2022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BFAA2184-F169-47A9-9381-0045417AD705}" type="datetime1">
              <a:rPr lang="es-ES" noProof="0" smtClean="0"/>
              <a:t>28/02/2022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867E5644-1E61-4311-A31E-84CB9C7AA8A9}" type="slidenum">
              <a:rPr lang="es-ES" noProof="0" smtClean="0"/>
              <a:t>‹Nº›</a:t>
            </a:fld>
            <a:endParaRPr lang="es-ES" noProof="0"/>
          </a:p>
        </p:txBody>
      </p:sp>
      <p:cxnSp>
        <p:nvCxnSpPr>
          <p:cNvPr id="8" name="Conector recto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EC354E2A-D5C7-4832-8F7D-7F0C53F06735}" type="datetime1">
              <a:rPr lang="es-ES" noProof="0" smtClean="0"/>
              <a:t>28/02/2022</a:t>
            </a:fld>
            <a:endParaRPr lang="es-ES" noProof="0"/>
          </a:p>
        </p:txBody>
      </p:sp>
      <p:sp>
        <p:nvSpPr>
          <p:cNvPr id="5" name="Marcador de pie de página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endParaRPr lang="es-ES" noProof="0"/>
          </a:p>
        </p:txBody>
      </p:sp>
      <p:sp>
        <p:nvSpPr>
          <p:cNvPr id="6" name="Marcador de posición de número de diapositiva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4FAB73BC-B049-4115-A692-8D63A059BFB8}" type="slidenum">
              <a:rPr lang="es-ES" noProof="0" smtClean="0"/>
              <a:pPr rtl="0"/>
              <a:t>‹Nº›</a:t>
            </a:fld>
            <a:endParaRPr lang="es-ES" noProof="0"/>
          </a:p>
        </p:txBody>
      </p:sp>
      <p:cxnSp>
        <p:nvCxnSpPr>
          <p:cNvPr id="7" name="Conector recto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flask.poco.org/" TargetMode="External"/><Relationship Id="rId2" Type="http://schemas.openxmlformats.org/officeDocument/2006/relationships/hyperlink" Target="https://www.djangoproyect.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blog.miguelgrinberg.com/" TargetMode="External"/><Relationship Id="rId2" Type="http://schemas.openxmlformats.org/officeDocument/2006/relationships/hyperlink" Target="http://flask.poco.org/docs/0.10" TargetMode="External"/><Relationship Id="rId1" Type="http://schemas.openxmlformats.org/officeDocument/2006/relationships/slideLayout" Target="../slideLayouts/slideLayout2.xml"/><Relationship Id="rId4" Type="http://schemas.openxmlformats.org/officeDocument/2006/relationships/hyperlink" Target="https://github.com/miguelgrinberg/oreilly-flask-apis-video"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5" name="Imagen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Rectángulo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ES"/>
          </a:p>
        </p:txBody>
      </p:sp>
      <p:sp>
        <p:nvSpPr>
          <p:cNvPr id="2" name="Título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a:bodyPr>
          <a:lstStyle/>
          <a:p>
            <a:pPr algn="l"/>
            <a:r>
              <a:rPr lang="es-ES" dirty="0">
                <a:solidFill>
                  <a:srgbClr val="FFFFFF"/>
                </a:solidFill>
              </a:rPr>
              <a:t>REST con Python para redes</a:t>
            </a:r>
          </a:p>
        </p:txBody>
      </p:sp>
      <p:sp>
        <p:nvSpPr>
          <p:cNvPr id="3" name="Subtítulo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rtlCol="0" anchor="t">
            <a:normAutofit/>
          </a:bodyPr>
          <a:lstStyle/>
          <a:p>
            <a:pPr rtl="0"/>
            <a:r>
              <a:rPr lang="es-ES" dirty="0">
                <a:solidFill>
                  <a:srgbClr val="FFFFFF"/>
                </a:solidFill>
              </a:rPr>
              <a:t>Usando </a:t>
            </a:r>
            <a:r>
              <a:rPr lang="es-ES" dirty="0" err="1">
                <a:solidFill>
                  <a:srgbClr val="FFFFFF"/>
                </a:solidFill>
              </a:rPr>
              <a:t>Flask</a:t>
            </a:r>
            <a:endParaRPr lang="es-ES" dirty="0">
              <a:solidFill>
                <a:srgbClr val="FFFFFF"/>
              </a:solidFill>
            </a:endParaRPr>
          </a:p>
        </p:txBody>
      </p:sp>
      <p:cxnSp>
        <p:nvCxnSpPr>
          <p:cNvPr id="23" name="Conector recto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3A59B5-42C9-4F10-8BD0-4EE095F72C87}"/>
              </a:ext>
            </a:extLst>
          </p:cNvPr>
          <p:cNvSpPr>
            <a:spLocks noGrp="1"/>
          </p:cNvSpPr>
          <p:nvPr>
            <p:ph type="title"/>
          </p:nvPr>
        </p:nvSpPr>
        <p:spPr>
          <a:xfrm>
            <a:off x="1024128" y="471509"/>
            <a:ext cx="4389120" cy="1737360"/>
          </a:xfrm>
        </p:spPr>
        <p:txBody>
          <a:bodyPr anchor="ctr">
            <a:normAutofit/>
          </a:bodyPr>
          <a:lstStyle/>
          <a:p>
            <a:r>
              <a:rPr lang="es-MX" dirty="0"/>
              <a:t>Nivel 2 – Método HTTP</a:t>
            </a:r>
          </a:p>
        </p:txBody>
      </p:sp>
      <p:pic>
        <p:nvPicPr>
          <p:cNvPr id="5" name="Marcador de contenido 4" descr="Imagen de la pantalla de un celular de un mensaje en letras blancas&#10;&#10;Descripción generada automáticamente con confianza media">
            <a:extLst>
              <a:ext uri="{FF2B5EF4-FFF2-40B4-BE49-F238E27FC236}">
                <a16:creationId xmlns:a16="http://schemas.microsoft.com/office/drawing/2014/main" id="{21DE67B1-9408-47A4-BBC2-12BC63D218C1}"/>
              </a:ext>
            </a:extLst>
          </p:cNvPr>
          <p:cNvPicPr>
            <a:picLocks noGrp="1" noChangeAspect="1"/>
          </p:cNvPicPr>
          <p:nvPr>
            <p:ph idx="1"/>
          </p:nvPr>
        </p:nvPicPr>
        <p:blipFill>
          <a:blip r:embed="rId3"/>
          <a:stretch>
            <a:fillRect/>
          </a:stretch>
        </p:blipFill>
        <p:spPr>
          <a:xfrm>
            <a:off x="5715000" y="1306416"/>
            <a:ext cx="5678424" cy="4217736"/>
          </a:xfrm>
          <a:noFill/>
        </p:spPr>
      </p:pic>
      <p:sp>
        <p:nvSpPr>
          <p:cNvPr id="10" name="Text Placeholder 3">
            <a:extLst>
              <a:ext uri="{FF2B5EF4-FFF2-40B4-BE49-F238E27FC236}">
                <a16:creationId xmlns:a16="http://schemas.microsoft.com/office/drawing/2014/main" id="{F1DE8D42-336D-490B-AF8A-10C51E8E1147}"/>
              </a:ext>
            </a:extLst>
          </p:cNvPr>
          <p:cNvSpPr>
            <a:spLocks noGrp="1"/>
          </p:cNvSpPr>
          <p:nvPr>
            <p:ph type="body" sz="half" idx="2"/>
          </p:nvPr>
        </p:nvSpPr>
        <p:spPr>
          <a:xfrm>
            <a:off x="1024128" y="2257506"/>
            <a:ext cx="4389120" cy="3762294"/>
          </a:xfrm>
        </p:spPr>
        <p:txBody>
          <a:bodyPr/>
          <a:lstStyle/>
          <a:p>
            <a:endParaRPr lang="en-US"/>
          </a:p>
        </p:txBody>
      </p:sp>
    </p:spTree>
    <p:extLst>
      <p:ext uri="{BB962C8B-B14F-4D97-AF65-F5344CB8AC3E}">
        <p14:creationId xmlns:p14="http://schemas.microsoft.com/office/powerpoint/2010/main" val="1662596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7CC20F-9879-453E-B729-ACE304D7105F}"/>
              </a:ext>
            </a:extLst>
          </p:cNvPr>
          <p:cNvSpPr>
            <a:spLocks noGrp="1"/>
          </p:cNvSpPr>
          <p:nvPr>
            <p:ph type="title"/>
          </p:nvPr>
        </p:nvSpPr>
        <p:spPr>
          <a:xfrm>
            <a:off x="1024128" y="471509"/>
            <a:ext cx="4389120" cy="1737360"/>
          </a:xfrm>
        </p:spPr>
        <p:txBody>
          <a:bodyPr anchor="ctr">
            <a:normAutofit/>
          </a:bodyPr>
          <a:lstStyle/>
          <a:p>
            <a:r>
              <a:rPr lang="es-MX" dirty="0" err="1"/>
              <a:t>NIVel</a:t>
            </a:r>
            <a:r>
              <a:rPr lang="es-MX" dirty="0"/>
              <a:t> 3 - HATEOAS</a:t>
            </a:r>
          </a:p>
        </p:txBody>
      </p:sp>
      <p:pic>
        <p:nvPicPr>
          <p:cNvPr id="5" name="Marcador de contenido 4" descr="Diagrama&#10;&#10;Descripción generada automáticamente">
            <a:extLst>
              <a:ext uri="{FF2B5EF4-FFF2-40B4-BE49-F238E27FC236}">
                <a16:creationId xmlns:a16="http://schemas.microsoft.com/office/drawing/2014/main" id="{62BAEB73-765D-4B5E-B385-A084CB2AEDC8}"/>
              </a:ext>
            </a:extLst>
          </p:cNvPr>
          <p:cNvPicPr>
            <a:picLocks noGrp="1" noChangeAspect="1"/>
          </p:cNvPicPr>
          <p:nvPr>
            <p:ph idx="1"/>
          </p:nvPr>
        </p:nvPicPr>
        <p:blipFill>
          <a:blip r:embed="rId3"/>
          <a:stretch>
            <a:fillRect/>
          </a:stretch>
        </p:blipFill>
        <p:spPr>
          <a:xfrm>
            <a:off x="6026992" y="822960"/>
            <a:ext cx="5054439" cy="5184648"/>
          </a:xfrm>
          <a:noFill/>
        </p:spPr>
      </p:pic>
      <p:sp>
        <p:nvSpPr>
          <p:cNvPr id="10" name="Text Placeholder 3">
            <a:extLst>
              <a:ext uri="{FF2B5EF4-FFF2-40B4-BE49-F238E27FC236}">
                <a16:creationId xmlns:a16="http://schemas.microsoft.com/office/drawing/2014/main" id="{564A80AE-4500-4EFE-9F46-64BE1CC94868}"/>
              </a:ext>
            </a:extLst>
          </p:cNvPr>
          <p:cNvSpPr>
            <a:spLocks noGrp="1"/>
          </p:cNvSpPr>
          <p:nvPr>
            <p:ph type="body" sz="half" idx="2"/>
          </p:nvPr>
        </p:nvSpPr>
        <p:spPr>
          <a:xfrm>
            <a:off x="1024128" y="2257506"/>
            <a:ext cx="4389120" cy="3762294"/>
          </a:xfrm>
        </p:spPr>
        <p:txBody>
          <a:bodyPr/>
          <a:lstStyle/>
          <a:p>
            <a:r>
              <a:rPr lang="es-ES" b="1" dirty="0" err="1"/>
              <a:t>Hypertext</a:t>
            </a:r>
            <a:r>
              <a:rPr lang="es-ES" b="1" dirty="0"/>
              <a:t> As </a:t>
            </a:r>
            <a:r>
              <a:rPr lang="es-ES" b="1" dirty="0" err="1"/>
              <a:t>The</a:t>
            </a:r>
            <a:r>
              <a:rPr lang="es-ES" b="1" dirty="0"/>
              <a:t> </a:t>
            </a:r>
            <a:r>
              <a:rPr lang="es-ES" b="1" dirty="0" err="1"/>
              <a:t>Engine</a:t>
            </a:r>
            <a:r>
              <a:rPr lang="es-ES" b="1" dirty="0"/>
              <a:t> </a:t>
            </a:r>
            <a:r>
              <a:rPr lang="es-ES" b="1" dirty="0" err="1"/>
              <a:t>Of</a:t>
            </a:r>
            <a:r>
              <a:rPr lang="es-ES" b="1" dirty="0"/>
              <a:t> </a:t>
            </a:r>
            <a:r>
              <a:rPr lang="es-ES" b="1" dirty="0" err="1"/>
              <a:t>Application</a:t>
            </a:r>
            <a:r>
              <a:rPr lang="es-ES" b="1" dirty="0"/>
              <a:t> </a:t>
            </a:r>
            <a:r>
              <a:rPr lang="es-ES" b="1" dirty="0" err="1"/>
              <a:t>State</a:t>
            </a:r>
            <a:endParaRPr lang="en-US" dirty="0"/>
          </a:p>
        </p:txBody>
      </p:sp>
    </p:spTree>
    <p:extLst>
      <p:ext uri="{BB962C8B-B14F-4D97-AF65-F5344CB8AC3E}">
        <p14:creationId xmlns:p14="http://schemas.microsoft.com/office/powerpoint/2010/main" val="2730144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7CC20F-9879-453E-B729-ACE304D7105F}"/>
              </a:ext>
            </a:extLst>
          </p:cNvPr>
          <p:cNvSpPr>
            <a:spLocks noGrp="1"/>
          </p:cNvSpPr>
          <p:nvPr>
            <p:ph type="title"/>
          </p:nvPr>
        </p:nvSpPr>
        <p:spPr>
          <a:xfrm>
            <a:off x="1024128" y="585216"/>
            <a:ext cx="9720072" cy="1499616"/>
          </a:xfrm>
        </p:spPr>
        <p:txBody>
          <a:bodyPr anchor="ctr">
            <a:normAutofit/>
          </a:bodyPr>
          <a:lstStyle/>
          <a:p>
            <a:r>
              <a:rPr lang="es-MX" dirty="0" err="1"/>
              <a:t>NIVel</a:t>
            </a:r>
            <a:r>
              <a:rPr lang="es-MX" dirty="0"/>
              <a:t> 3 - HATEOAS</a:t>
            </a:r>
          </a:p>
        </p:txBody>
      </p:sp>
      <p:sp>
        <p:nvSpPr>
          <p:cNvPr id="10" name="Content Placeholder 2">
            <a:extLst>
              <a:ext uri="{FF2B5EF4-FFF2-40B4-BE49-F238E27FC236}">
                <a16:creationId xmlns:a16="http://schemas.microsoft.com/office/drawing/2014/main" id="{259A3FE3-AEA5-48D1-9417-3FD8A48A038C}"/>
              </a:ext>
            </a:extLst>
          </p:cNvPr>
          <p:cNvSpPr>
            <a:spLocks noGrp="1"/>
          </p:cNvSpPr>
          <p:nvPr>
            <p:ph sz="half" idx="1"/>
          </p:nvPr>
        </p:nvSpPr>
        <p:spPr>
          <a:xfrm>
            <a:off x="1024127" y="4773168"/>
            <a:ext cx="8978002" cy="1536191"/>
          </a:xfrm>
        </p:spPr>
        <p:txBody>
          <a:bodyPr/>
          <a:lstStyle/>
          <a:p>
            <a:r>
              <a:rPr lang="pt-BR" dirty="0"/>
              <a:t>{</a:t>
            </a:r>
            <a:r>
              <a:rPr lang="pt-BR" dirty="0" err="1"/>
              <a:t>nombre</a:t>
            </a:r>
            <a:r>
              <a:rPr lang="pt-BR" dirty="0"/>
              <a:t>:”</a:t>
            </a:r>
            <a:r>
              <a:rPr lang="pt-BR" dirty="0" err="1"/>
              <a:t>pedro</a:t>
            </a:r>
            <a:r>
              <a:rPr lang="pt-BR" dirty="0"/>
              <a:t>”, </a:t>
            </a:r>
            <a:r>
              <a:rPr lang="pt-BR" dirty="0" err="1"/>
              <a:t>apellidos</a:t>
            </a:r>
            <a:r>
              <a:rPr lang="pt-BR" dirty="0"/>
              <a:t>:”</a:t>
            </a:r>
            <a:r>
              <a:rPr lang="pt-BR" dirty="0" err="1"/>
              <a:t>gomez</a:t>
            </a:r>
            <a:r>
              <a:rPr lang="pt-BR" dirty="0"/>
              <a:t>”,</a:t>
            </a:r>
            <a:r>
              <a:rPr lang="pt-BR" b="1" dirty="0"/>
              <a:t>  </a:t>
            </a:r>
            <a:r>
              <a:rPr lang="pt-BR" b="1" dirty="0" err="1"/>
              <a:t>cursos:”http</a:t>
            </a:r>
            <a:r>
              <a:rPr lang="pt-BR" b="1" dirty="0"/>
              <a:t>://miurl/cursos”</a:t>
            </a:r>
            <a:r>
              <a:rPr lang="pt-BR" dirty="0"/>
              <a:t>}</a:t>
            </a:r>
            <a:endParaRPr lang="en-US" dirty="0"/>
          </a:p>
        </p:txBody>
      </p:sp>
      <p:pic>
        <p:nvPicPr>
          <p:cNvPr id="5" name="Marcador de contenido 4" descr="Diagrama&#10;&#10;Descripción generada automáticamente">
            <a:extLst>
              <a:ext uri="{FF2B5EF4-FFF2-40B4-BE49-F238E27FC236}">
                <a16:creationId xmlns:a16="http://schemas.microsoft.com/office/drawing/2014/main" id="{A44254D4-227C-4C44-9D60-982E3143D88F}"/>
              </a:ext>
            </a:extLst>
          </p:cNvPr>
          <p:cNvPicPr>
            <a:picLocks noGrp="1" noChangeAspect="1"/>
          </p:cNvPicPr>
          <p:nvPr>
            <p:ph sz="half" idx="2"/>
          </p:nvPr>
        </p:nvPicPr>
        <p:blipFill>
          <a:blip r:embed="rId3"/>
          <a:stretch>
            <a:fillRect/>
          </a:stretch>
        </p:blipFill>
        <p:spPr>
          <a:xfrm>
            <a:off x="3006970" y="2216860"/>
            <a:ext cx="4754880" cy="1741995"/>
          </a:xfrm>
          <a:noFill/>
        </p:spPr>
      </p:pic>
    </p:spTree>
    <p:extLst>
      <p:ext uri="{BB962C8B-B14F-4D97-AF65-F5344CB8AC3E}">
        <p14:creationId xmlns:p14="http://schemas.microsoft.com/office/powerpoint/2010/main" val="2183638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B61600D1-6BBA-4F2E-A26F-4326C418969A}"/>
              </a:ext>
            </a:extLst>
          </p:cNvPr>
          <p:cNvSpPr>
            <a:spLocks noGrp="1"/>
          </p:cNvSpPr>
          <p:nvPr>
            <p:ph type="title"/>
          </p:nvPr>
        </p:nvSpPr>
        <p:spPr/>
        <p:txBody>
          <a:bodyPr/>
          <a:lstStyle/>
          <a:p>
            <a:r>
              <a:rPr lang="es-MX" dirty="0"/>
              <a:t>API REST</a:t>
            </a:r>
          </a:p>
        </p:txBody>
      </p:sp>
      <p:sp>
        <p:nvSpPr>
          <p:cNvPr id="6" name="Marcador de contenido 5">
            <a:extLst>
              <a:ext uri="{FF2B5EF4-FFF2-40B4-BE49-F238E27FC236}">
                <a16:creationId xmlns:a16="http://schemas.microsoft.com/office/drawing/2014/main" id="{FF5615AC-72BD-4DA8-8FF2-8007B305B894}"/>
              </a:ext>
            </a:extLst>
          </p:cNvPr>
          <p:cNvSpPr>
            <a:spLocks noGrp="1"/>
          </p:cNvSpPr>
          <p:nvPr>
            <p:ph idx="1"/>
          </p:nvPr>
        </p:nvSpPr>
        <p:spPr/>
        <p:txBody>
          <a:bodyPr/>
          <a:lstStyle/>
          <a:p>
            <a:r>
              <a:rPr lang="es-ES" dirty="0"/>
              <a:t>Es una interfaz de programación de aplicaciones (API o API web) que se ajusta a los límites de la arquitectura REST y permite la interacción con los servicios web de </a:t>
            </a:r>
            <a:r>
              <a:rPr lang="es-ES" dirty="0" err="1"/>
              <a:t>RESTful</a:t>
            </a:r>
            <a:r>
              <a:rPr lang="es-ES" dirty="0"/>
              <a:t>. El informático Roy Fielding es el creador de la transferencia de estado representacional (REST).</a:t>
            </a:r>
            <a:endParaRPr lang="es-MX" dirty="0"/>
          </a:p>
        </p:txBody>
      </p:sp>
    </p:spTree>
    <p:extLst>
      <p:ext uri="{BB962C8B-B14F-4D97-AF65-F5344CB8AC3E}">
        <p14:creationId xmlns:p14="http://schemas.microsoft.com/office/powerpoint/2010/main" val="1551029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72B5D4-C7B9-4B3E-AA8D-B5444814AF7E}"/>
              </a:ext>
            </a:extLst>
          </p:cNvPr>
          <p:cNvSpPr>
            <a:spLocks noGrp="1"/>
          </p:cNvSpPr>
          <p:nvPr>
            <p:ph type="title"/>
          </p:nvPr>
        </p:nvSpPr>
        <p:spPr/>
        <p:txBody>
          <a:bodyPr/>
          <a:lstStyle/>
          <a:p>
            <a:r>
              <a:rPr lang="es-MX" dirty="0"/>
              <a:t>Consideraciones</a:t>
            </a:r>
          </a:p>
        </p:txBody>
      </p:sp>
      <p:sp>
        <p:nvSpPr>
          <p:cNvPr id="4" name="Marcador de texto 3">
            <a:extLst>
              <a:ext uri="{FF2B5EF4-FFF2-40B4-BE49-F238E27FC236}">
                <a16:creationId xmlns:a16="http://schemas.microsoft.com/office/drawing/2014/main" id="{068235E2-8C36-4963-9148-A511A9B6F52C}"/>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1146064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587BE4-47A5-42EF-AAAB-6722C1EEFF61}"/>
              </a:ext>
            </a:extLst>
          </p:cNvPr>
          <p:cNvSpPr>
            <a:spLocks noGrp="1"/>
          </p:cNvSpPr>
          <p:nvPr>
            <p:ph type="title"/>
          </p:nvPr>
        </p:nvSpPr>
        <p:spPr/>
        <p:txBody>
          <a:bodyPr/>
          <a:lstStyle/>
          <a:p>
            <a:r>
              <a:rPr lang="es-MX" dirty="0"/>
              <a:t>Usar el método adecuado</a:t>
            </a:r>
          </a:p>
        </p:txBody>
      </p:sp>
      <p:sp>
        <p:nvSpPr>
          <p:cNvPr id="3" name="Marcador de contenido 2">
            <a:extLst>
              <a:ext uri="{FF2B5EF4-FFF2-40B4-BE49-F238E27FC236}">
                <a16:creationId xmlns:a16="http://schemas.microsoft.com/office/drawing/2014/main" id="{C19EB22E-F619-422B-B5D1-98EE67E86B9D}"/>
              </a:ext>
            </a:extLst>
          </p:cNvPr>
          <p:cNvSpPr>
            <a:spLocks noGrp="1"/>
          </p:cNvSpPr>
          <p:nvPr>
            <p:ph idx="1"/>
          </p:nvPr>
        </p:nvSpPr>
        <p:spPr/>
        <p:txBody>
          <a:bodyPr/>
          <a:lstStyle/>
          <a:p>
            <a:r>
              <a:rPr lang="es-MX" dirty="0"/>
              <a:t>GET – Para obtener uno o varios recursos.</a:t>
            </a:r>
          </a:p>
          <a:p>
            <a:r>
              <a:rPr lang="es-MX" dirty="0"/>
              <a:t>POST – Para crear uno o varios recursos.</a:t>
            </a:r>
          </a:p>
          <a:p>
            <a:r>
              <a:rPr lang="es-MX" dirty="0"/>
              <a:t>PUT/PATCH – Para realizar cambios a uno o varios recursos existentes.</a:t>
            </a:r>
          </a:p>
          <a:p>
            <a:r>
              <a:rPr lang="es-MX" dirty="0"/>
              <a:t>DELETE – Para eliminar uno o varios recursos existentes.</a:t>
            </a:r>
          </a:p>
        </p:txBody>
      </p:sp>
    </p:spTree>
    <p:extLst>
      <p:ext uri="{BB962C8B-B14F-4D97-AF65-F5344CB8AC3E}">
        <p14:creationId xmlns:p14="http://schemas.microsoft.com/office/powerpoint/2010/main" val="3983809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A1F0F6-92C5-4650-B6F0-8D42D74DBB54}"/>
              </a:ext>
            </a:extLst>
          </p:cNvPr>
          <p:cNvSpPr>
            <a:spLocks noGrp="1"/>
          </p:cNvSpPr>
          <p:nvPr>
            <p:ph type="title"/>
          </p:nvPr>
        </p:nvSpPr>
        <p:spPr/>
        <p:txBody>
          <a:bodyPr/>
          <a:lstStyle/>
          <a:p>
            <a:r>
              <a:rPr lang="es-MX" dirty="0"/>
              <a:t>Utilizar el código http adecuado</a:t>
            </a:r>
          </a:p>
        </p:txBody>
      </p:sp>
      <p:sp>
        <p:nvSpPr>
          <p:cNvPr id="3" name="Marcador de contenido 2">
            <a:extLst>
              <a:ext uri="{FF2B5EF4-FFF2-40B4-BE49-F238E27FC236}">
                <a16:creationId xmlns:a16="http://schemas.microsoft.com/office/drawing/2014/main" id="{BCF5C47B-BC9F-41D3-A037-480B1DC574C9}"/>
              </a:ext>
            </a:extLst>
          </p:cNvPr>
          <p:cNvSpPr>
            <a:spLocks noGrp="1"/>
          </p:cNvSpPr>
          <p:nvPr>
            <p:ph idx="1"/>
          </p:nvPr>
        </p:nvSpPr>
        <p:spPr/>
        <p:txBody>
          <a:bodyPr>
            <a:normAutofit/>
          </a:bodyPr>
          <a:lstStyle/>
          <a:p>
            <a:r>
              <a:rPr lang="es-MX" sz="2400" dirty="0"/>
              <a:t>200 OK – Operación exitosa</a:t>
            </a:r>
          </a:p>
          <a:p>
            <a:r>
              <a:rPr lang="es-MX" sz="2400" dirty="0"/>
              <a:t>201 CREATED – Cuando se usa POST y el resultado es correcto.</a:t>
            </a:r>
          </a:p>
          <a:p>
            <a:r>
              <a:rPr lang="es-MX" sz="2400" dirty="0"/>
              <a:t>202 ACCEPTED – Confirmación de una petición.</a:t>
            </a:r>
          </a:p>
          <a:p>
            <a:r>
              <a:rPr lang="es-MX" sz="2400" dirty="0"/>
              <a:t>400 BAD REQUEST – Fallo de validación de algún parámetro enviado por el cliente.</a:t>
            </a:r>
          </a:p>
          <a:p>
            <a:pPr marL="0" indent="0">
              <a:buNone/>
            </a:pPr>
            <a:endParaRPr lang="es-MX" sz="2400" dirty="0"/>
          </a:p>
        </p:txBody>
      </p:sp>
    </p:spTree>
    <p:extLst>
      <p:ext uri="{BB962C8B-B14F-4D97-AF65-F5344CB8AC3E}">
        <p14:creationId xmlns:p14="http://schemas.microsoft.com/office/powerpoint/2010/main" val="2338440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A1F0F6-92C5-4650-B6F0-8D42D74DBB54}"/>
              </a:ext>
            </a:extLst>
          </p:cNvPr>
          <p:cNvSpPr>
            <a:spLocks noGrp="1"/>
          </p:cNvSpPr>
          <p:nvPr>
            <p:ph type="title"/>
          </p:nvPr>
        </p:nvSpPr>
        <p:spPr/>
        <p:txBody>
          <a:bodyPr/>
          <a:lstStyle/>
          <a:p>
            <a:r>
              <a:rPr lang="es-MX" dirty="0"/>
              <a:t>Utilizar el código http adecuado</a:t>
            </a:r>
          </a:p>
        </p:txBody>
      </p:sp>
      <p:sp>
        <p:nvSpPr>
          <p:cNvPr id="3" name="Marcador de contenido 2">
            <a:extLst>
              <a:ext uri="{FF2B5EF4-FFF2-40B4-BE49-F238E27FC236}">
                <a16:creationId xmlns:a16="http://schemas.microsoft.com/office/drawing/2014/main" id="{BCF5C47B-BC9F-41D3-A037-480B1DC574C9}"/>
              </a:ext>
            </a:extLst>
          </p:cNvPr>
          <p:cNvSpPr>
            <a:spLocks noGrp="1"/>
          </p:cNvSpPr>
          <p:nvPr>
            <p:ph idx="1"/>
          </p:nvPr>
        </p:nvSpPr>
        <p:spPr/>
        <p:txBody>
          <a:bodyPr>
            <a:normAutofit/>
          </a:bodyPr>
          <a:lstStyle/>
          <a:p>
            <a:r>
              <a:rPr lang="es-MX" sz="2400" dirty="0"/>
              <a:t>401 UNAUTHORIZED / 403 FORBIDDEN – Si el usuario no tiene permisos para realizar una solicitud.</a:t>
            </a:r>
          </a:p>
          <a:p>
            <a:r>
              <a:rPr lang="es-MX" sz="2400" dirty="0"/>
              <a:t>404 NOT FOUND – Respuesta a la solicitud de un recurso inexistente.</a:t>
            </a:r>
          </a:p>
          <a:p>
            <a:r>
              <a:rPr lang="es-MX" sz="2400" dirty="0"/>
              <a:t>500 INTERNAL SERVER ERROR – En caso de que el sistema falle, pero no se lanza explícitamente.</a:t>
            </a:r>
          </a:p>
          <a:p>
            <a:r>
              <a:rPr lang="es-MX" sz="2400" dirty="0"/>
              <a:t>502 BAD GATEWAY – Se puede utilizar si se ha recibido una respuesta no válida de otro servidor.</a:t>
            </a:r>
          </a:p>
          <a:p>
            <a:endParaRPr lang="es-MX" sz="2400" dirty="0"/>
          </a:p>
        </p:txBody>
      </p:sp>
    </p:spTree>
    <p:extLst>
      <p:ext uri="{BB962C8B-B14F-4D97-AF65-F5344CB8AC3E}">
        <p14:creationId xmlns:p14="http://schemas.microsoft.com/office/powerpoint/2010/main" val="139626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6EA2F-E8AB-44B7-B6CA-469678DDD945}"/>
              </a:ext>
            </a:extLst>
          </p:cNvPr>
          <p:cNvSpPr>
            <a:spLocks noGrp="1"/>
          </p:cNvSpPr>
          <p:nvPr>
            <p:ph type="title"/>
          </p:nvPr>
        </p:nvSpPr>
        <p:spPr/>
        <p:txBody>
          <a:bodyPr/>
          <a:lstStyle/>
          <a:p>
            <a:r>
              <a:rPr lang="es-MX" dirty="0"/>
              <a:t>Mensajes de error adecuados</a:t>
            </a:r>
          </a:p>
        </p:txBody>
      </p:sp>
      <p:sp>
        <p:nvSpPr>
          <p:cNvPr id="3" name="Marcador de contenido 2">
            <a:extLst>
              <a:ext uri="{FF2B5EF4-FFF2-40B4-BE49-F238E27FC236}">
                <a16:creationId xmlns:a16="http://schemas.microsoft.com/office/drawing/2014/main" id="{1E41E206-8AAB-4BC6-BADA-039115DC1AA0}"/>
              </a:ext>
            </a:extLst>
          </p:cNvPr>
          <p:cNvSpPr>
            <a:spLocks noGrp="1"/>
          </p:cNvSpPr>
          <p:nvPr>
            <p:ph idx="1"/>
          </p:nvPr>
        </p:nvSpPr>
        <p:spPr/>
        <p:txBody>
          <a:bodyPr/>
          <a:lstStyle/>
          <a:p>
            <a:pPr marL="0" indent="0">
              <a:buNone/>
            </a:pPr>
            <a:r>
              <a:rPr lang="es-MX" dirty="0"/>
              <a:t>{</a:t>
            </a:r>
          </a:p>
          <a:p>
            <a:pPr marL="128016" lvl="1" indent="0">
              <a:buNone/>
            </a:pPr>
            <a:r>
              <a:rPr lang="es-MX" dirty="0"/>
              <a:t>“error”: {</a:t>
            </a:r>
          </a:p>
          <a:p>
            <a:pPr marL="128016" lvl="1" indent="0">
              <a:buNone/>
            </a:pPr>
            <a:r>
              <a:rPr lang="es-MX" dirty="0"/>
              <a:t>	“mensaje”: “(#803) Algunos de los alias que solicitarte no existen: productos”,</a:t>
            </a:r>
          </a:p>
          <a:p>
            <a:pPr marL="128016" lvl="1" indent="0">
              <a:buNone/>
            </a:pPr>
            <a:r>
              <a:rPr lang="es-MX" dirty="0"/>
              <a:t>	“tipo”: “</a:t>
            </a:r>
            <a:r>
              <a:rPr lang="es-MX" dirty="0" err="1"/>
              <a:t>OAuthException</a:t>
            </a:r>
            <a:r>
              <a:rPr lang="es-MX" dirty="0"/>
              <a:t>”,</a:t>
            </a:r>
          </a:p>
          <a:p>
            <a:pPr marL="128016" lvl="1" indent="0">
              <a:buNone/>
            </a:pPr>
            <a:r>
              <a:rPr lang="es-MX" dirty="0"/>
              <a:t>	“Codigo”:803,</a:t>
            </a:r>
          </a:p>
          <a:p>
            <a:pPr marL="128016" lvl="1" indent="0">
              <a:buNone/>
            </a:pPr>
            <a:r>
              <a:rPr lang="es-MX" dirty="0"/>
              <a:t>	“Fbtrace_id”:”FOXX2AhLh80”	}</a:t>
            </a:r>
          </a:p>
          <a:p>
            <a:pPr marL="128016" lvl="1" indent="0">
              <a:buNone/>
            </a:pPr>
            <a:r>
              <a:rPr lang="es-MX" dirty="0"/>
              <a:t>}</a:t>
            </a:r>
          </a:p>
        </p:txBody>
      </p:sp>
    </p:spTree>
    <p:extLst>
      <p:ext uri="{BB962C8B-B14F-4D97-AF65-F5344CB8AC3E}">
        <p14:creationId xmlns:p14="http://schemas.microsoft.com/office/powerpoint/2010/main" val="1905754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EC3DF6-21C2-45A9-8B37-8C28A6A69CA7}"/>
              </a:ext>
            </a:extLst>
          </p:cNvPr>
          <p:cNvSpPr>
            <a:spLocks noGrp="1"/>
          </p:cNvSpPr>
          <p:nvPr>
            <p:ph type="title"/>
          </p:nvPr>
        </p:nvSpPr>
        <p:spPr/>
        <p:txBody>
          <a:bodyPr/>
          <a:lstStyle/>
          <a:p>
            <a:r>
              <a:rPr lang="es-MX" dirty="0"/>
              <a:t>Manténgalo simple</a:t>
            </a:r>
          </a:p>
        </p:txBody>
      </p:sp>
      <p:sp>
        <p:nvSpPr>
          <p:cNvPr id="3" name="Marcador de contenido 2">
            <a:extLst>
              <a:ext uri="{FF2B5EF4-FFF2-40B4-BE49-F238E27FC236}">
                <a16:creationId xmlns:a16="http://schemas.microsoft.com/office/drawing/2014/main" id="{83BC44AC-4CB7-4A75-97A1-2CC49719C115}"/>
              </a:ext>
            </a:extLst>
          </p:cNvPr>
          <p:cNvSpPr>
            <a:spLocks noGrp="1"/>
          </p:cNvSpPr>
          <p:nvPr>
            <p:ph idx="1"/>
          </p:nvPr>
        </p:nvSpPr>
        <p:spPr/>
        <p:txBody>
          <a:bodyPr/>
          <a:lstStyle/>
          <a:p>
            <a:r>
              <a:rPr lang="es-MX" dirty="0"/>
              <a:t>/productos</a:t>
            </a:r>
          </a:p>
          <a:p>
            <a:r>
              <a:rPr lang="es-MX" dirty="0"/>
              <a:t>/productos/12345</a:t>
            </a:r>
          </a:p>
        </p:txBody>
      </p:sp>
    </p:spTree>
    <p:extLst>
      <p:ext uri="{BB962C8B-B14F-4D97-AF65-F5344CB8AC3E}">
        <p14:creationId xmlns:p14="http://schemas.microsoft.com/office/powerpoint/2010/main" val="127904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919D0-F177-4BBA-9A0B-DBA69E2ED764}"/>
              </a:ext>
            </a:extLst>
          </p:cNvPr>
          <p:cNvSpPr>
            <a:spLocks noGrp="1"/>
          </p:cNvSpPr>
          <p:nvPr>
            <p:ph type="title"/>
          </p:nvPr>
        </p:nvSpPr>
        <p:spPr/>
        <p:txBody>
          <a:bodyPr rtlCol="0">
            <a:normAutofit/>
          </a:bodyPr>
          <a:lstStyle/>
          <a:p>
            <a:r>
              <a:rPr lang="es-ES" noProof="1"/>
              <a:t>Elementos de la clase</a:t>
            </a:r>
          </a:p>
        </p:txBody>
      </p:sp>
      <p:graphicFrame>
        <p:nvGraphicFramePr>
          <p:cNvPr id="5" name="Marcador de contenido 2" descr="Marcador de posición del elemento gráfico SmartArt">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852100950"/>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1741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7BDF31-C198-4180-98CA-15AF6A7C0F31}"/>
              </a:ext>
            </a:extLst>
          </p:cNvPr>
          <p:cNvSpPr>
            <a:spLocks noGrp="1"/>
          </p:cNvSpPr>
          <p:nvPr>
            <p:ph type="title"/>
          </p:nvPr>
        </p:nvSpPr>
        <p:spPr/>
        <p:txBody>
          <a:bodyPr/>
          <a:lstStyle/>
          <a:p>
            <a:r>
              <a:rPr lang="es-MX" dirty="0"/>
              <a:t>Sustantivos en lugar de verbos</a:t>
            </a:r>
          </a:p>
        </p:txBody>
      </p:sp>
      <p:sp>
        <p:nvSpPr>
          <p:cNvPr id="3" name="Marcador de contenido 2">
            <a:extLst>
              <a:ext uri="{FF2B5EF4-FFF2-40B4-BE49-F238E27FC236}">
                <a16:creationId xmlns:a16="http://schemas.microsoft.com/office/drawing/2014/main" id="{537765E7-C340-4C69-A4F2-B43F849EB81A}"/>
              </a:ext>
            </a:extLst>
          </p:cNvPr>
          <p:cNvSpPr>
            <a:spLocks noGrp="1"/>
          </p:cNvSpPr>
          <p:nvPr>
            <p:ph idx="1"/>
          </p:nvPr>
        </p:nvSpPr>
        <p:spPr/>
        <p:txBody>
          <a:bodyPr/>
          <a:lstStyle/>
          <a:p>
            <a:r>
              <a:rPr lang="es-MX" dirty="0"/>
              <a:t>/productos</a:t>
            </a:r>
          </a:p>
          <a:p>
            <a:endParaRPr lang="es-MX" dirty="0"/>
          </a:p>
          <a:p>
            <a:r>
              <a:rPr lang="es-MX" dirty="0"/>
              <a:t>En lugar de</a:t>
            </a:r>
          </a:p>
          <a:p>
            <a:endParaRPr lang="es-MX" dirty="0"/>
          </a:p>
          <a:p>
            <a:r>
              <a:rPr lang="es-MX" dirty="0"/>
              <a:t>/</a:t>
            </a:r>
            <a:r>
              <a:rPr lang="es-MX" dirty="0" err="1"/>
              <a:t>obtenerProductos</a:t>
            </a:r>
            <a:endParaRPr lang="es-MX" dirty="0"/>
          </a:p>
          <a:p>
            <a:endParaRPr lang="es-MX" dirty="0"/>
          </a:p>
        </p:txBody>
      </p:sp>
    </p:spTree>
    <p:extLst>
      <p:ext uri="{BB962C8B-B14F-4D97-AF65-F5344CB8AC3E}">
        <p14:creationId xmlns:p14="http://schemas.microsoft.com/office/powerpoint/2010/main" val="1481194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45C789-5121-42F2-9364-ACA3FBD25C36}"/>
              </a:ext>
            </a:extLst>
          </p:cNvPr>
          <p:cNvSpPr>
            <a:spLocks noGrp="1"/>
          </p:cNvSpPr>
          <p:nvPr>
            <p:ph type="title"/>
          </p:nvPr>
        </p:nvSpPr>
        <p:spPr/>
        <p:txBody>
          <a:bodyPr/>
          <a:lstStyle/>
          <a:p>
            <a:r>
              <a:rPr lang="es-MX" dirty="0"/>
              <a:t>Uso de plurales</a:t>
            </a:r>
          </a:p>
        </p:txBody>
      </p:sp>
      <p:sp>
        <p:nvSpPr>
          <p:cNvPr id="3" name="Marcador de contenido 2">
            <a:extLst>
              <a:ext uri="{FF2B5EF4-FFF2-40B4-BE49-F238E27FC236}">
                <a16:creationId xmlns:a16="http://schemas.microsoft.com/office/drawing/2014/main" id="{AD1D3A33-F989-4DE9-9B89-22EDE86131B2}"/>
              </a:ext>
            </a:extLst>
          </p:cNvPr>
          <p:cNvSpPr>
            <a:spLocks noGrp="1"/>
          </p:cNvSpPr>
          <p:nvPr>
            <p:ph idx="1"/>
          </p:nvPr>
        </p:nvSpPr>
        <p:spPr/>
        <p:txBody>
          <a:bodyPr/>
          <a:lstStyle/>
          <a:p>
            <a:r>
              <a:rPr lang="es-MX" dirty="0"/>
              <a:t>/productos/producto</a:t>
            </a:r>
          </a:p>
          <a:p>
            <a:endParaRPr lang="es-MX" dirty="0"/>
          </a:p>
          <a:p>
            <a:r>
              <a:rPr lang="es-MX" dirty="0"/>
              <a:t>En lugar de</a:t>
            </a:r>
          </a:p>
          <a:p>
            <a:r>
              <a:rPr lang="es-MX" dirty="0"/>
              <a:t>/producto/</a:t>
            </a:r>
            <a:r>
              <a:rPr lang="es-MX" dirty="0" err="1"/>
              <a:t>all</a:t>
            </a:r>
            <a:endParaRPr lang="es-MX" dirty="0"/>
          </a:p>
        </p:txBody>
      </p:sp>
    </p:spTree>
    <p:extLst>
      <p:ext uri="{BB962C8B-B14F-4D97-AF65-F5344CB8AC3E}">
        <p14:creationId xmlns:p14="http://schemas.microsoft.com/office/powerpoint/2010/main" val="4004834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964915-A421-499B-B8C1-38F057FE30E9}"/>
              </a:ext>
            </a:extLst>
          </p:cNvPr>
          <p:cNvSpPr>
            <a:spLocks noGrp="1"/>
          </p:cNvSpPr>
          <p:nvPr>
            <p:ph type="title"/>
          </p:nvPr>
        </p:nvSpPr>
        <p:spPr/>
        <p:txBody>
          <a:bodyPr/>
          <a:lstStyle/>
          <a:p>
            <a:r>
              <a:rPr lang="es-MX" dirty="0"/>
              <a:t>Utilizar parámetros</a:t>
            </a:r>
          </a:p>
        </p:txBody>
      </p:sp>
      <p:sp>
        <p:nvSpPr>
          <p:cNvPr id="3" name="Marcador de contenido 2">
            <a:extLst>
              <a:ext uri="{FF2B5EF4-FFF2-40B4-BE49-F238E27FC236}">
                <a16:creationId xmlns:a16="http://schemas.microsoft.com/office/drawing/2014/main" id="{599177FE-39C5-4837-8466-65BA0E2B58F2}"/>
              </a:ext>
            </a:extLst>
          </p:cNvPr>
          <p:cNvSpPr>
            <a:spLocks noGrp="1"/>
          </p:cNvSpPr>
          <p:nvPr>
            <p:ph idx="1"/>
          </p:nvPr>
        </p:nvSpPr>
        <p:spPr/>
        <p:txBody>
          <a:bodyPr/>
          <a:lstStyle/>
          <a:p>
            <a:r>
              <a:rPr lang="es-MX" dirty="0"/>
              <a:t>/</a:t>
            </a:r>
            <a:r>
              <a:rPr lang="es-MX" dirty="0" err="1"/>
              <a:t>productos?name</a:t>
            </a:r>
            <a:r>
              <a:rPr lang="es-MX" dirty="0"/>
              <a:t>=‘ABC’</a:t>
            </a:r>
          </a:p>
          <a:p>
            <a:r>
              <a:rPr lang="es-MX" dirty="0"/>
              <a:t>En lugar de</a:t>
            </a:r>
          </a:p>
          <a:p>
            <a:r>
              <a:rPr lang="es-MX" dirty="0"/>
              <a:t>/</a:t>
            </a:r>
            <a:r>
              <a:rPr lang="es-MX" dirty="0" err="1"/>
              <a:t>obtenProductoPorNombre</a:t>
            </a:r>
            <a:endParaRPr lang="es-MX" dirty="0"/>
          </a:p>
          <a:p>
            <a:endParaRPr lang="es-MX" dirty="0"/>
          </a:p>
          <a:p>
            <a:r>
              <a:rPr lang="es-MX" dirty="0"/>
              <a:t>/</a:t>
            </a:r>
            <a:r>
              <a:rPr lang="es-MX" dirty="0" err="1"/>
              <a:t>productos?tipo</a:t>
            </a:r>
            <a:r>
              <a:rPr lang="es-MX" dirty="0"/>
              <a:t>=‘</a:t>
            </a:r>
            <a:r>
              <a:rPr lang="es-MX" dirty="0" err="1"/>
              <a:t>xyz</a:t>
            </a:r>
            <a:r>
              <a:rPr lang="es-MX" dirty="0"/>
              <a:t>’</a:t>
            </a:r>
          </a:p>
          <a:p>
            <a:r>
              <a:rPr lang="es-MX" dirty="0"/>
              <a:t>En lugar de</a:t>
            </a:r>
          </a:p>
          <a:p>
            <a:r>
              <a:rPr lang="es-MX" dirty="0"/>
              <a:t>/</a:t>
            </a:r>
            <a:r>
              <a:rPr lang="es-MX" dirty="0" err="1"/>
              <a:t>obtenProductoPorTipo</a:t>
            </a:r>
            <a:endParaRPr lang="es-MX" dirty="0"/>
          </a:p>
        </p:txBody>
      </p:sp>
    </p:spTree>
    <p:extLst>
      <p:ext uri="{BB962C8B-B14F-4D97-AF65-F5344CB8AC3E}">
        <p14:creationId xmlns:p14="http://schemas.microsoft.com/office/powerpoint/2010/main" val="636647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E4C4ED-6F24-438C-B991-39EAF3201C48}"/>
              </a:ext>
            </a:extLst>
          </p:cNvPr>
          <p:cNvSpPr>
            <a:spLocks noGrp="1"/>
          </p:cNvSpPr>
          <p:nvPr>
            <p:ph type="title"/>
          </p:nvPr>
        </p:nvSpPr>
        <p:spPr/>
        <p:txBody>
          <a:bodyPr/>
          <a:lstStyle/>
          <a:p>
            <a:r>
              <a:rPr lang="es-MX" dirty="0"/>
              <a:t>Formato general</a:t>
            </a:r>
          </a:p>
        </p:txBody>
      </p:sp>
      <p:sp>
        <p:nvSpPr>
          <p:cNvPr id="3" name="Marcador de contenido 2">
            <a:extLst>
              <a:ext uri="{FF2B5EF4-FFF2-40B4-BE49-F238E27FC236}">
                <a16:creationId xmlns:a16="http://schemas.microsoft.com/office/drawing/2014/main" id="{2EB8E88D-62AD-4321-AA56-92CC963E8CB6}"/>
              </a:ext>
            </a:extLst>
          </p:cNvPr>
          <p:cNvSpPr>
            <a:spLocks noGrp="1"/>
          </p:cNvSpPr>
          <p:nvPr>
            <p:ph idx="1"/>
          </p:nvPr>
        </p:nvSpPr>
        <p:spPr/>
        <p:txBody>
          <a:bodyPr/>
          <a:lstStyle/>
          <a:p>
            <a:r>
              <a:rPr lang="es-MX" dirty="0"/>
              <a:t>XML (Lenguaje de Marcado Extensible)</a:t>
            </a:r>
          </a:p>
          <a:p>
            <a:endParaRPr lang="es-MX" dirty="0"/>
          </a:p>
          <a:p>
            <a:r>
              <a:rPr lang="es-MX" dirty="0"/>
              <a:t>JSON (Notación de objetos de JavaScript)</a:t>
            </a:r>
          </a:p>
          <a:p>
            <a:endParaRPr lang="es-MX" dirty="0"/>
          </a:p>
        </p:txBody>
      </p:sp>
    </p:spTree>
    <p:extLst>
      <p:ext uri="{BB962C8B-B14F-4D97-AF65-F5344CB8AC3E}">
        <p14:creationId xmlns:p14="http://schemas.microsoft.com/office/powerpoint/2010/main" val="1665895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4273F6-C862-4901-B72B-4CC4D5B0B7FA}"/>
              </a:ext>
            </a:extLst>
          </p:cNvPr>
          <p:cNvSpPr>
            <a:spLocks noGrp="1"/>
          </p:cNvSpPr>
          <p:nvPr>
            <p:ph type="title"/>
          </p:nvPr>
        </p:nvSpPr>
        <p:spPr/>
        <p:txBody>
          <a:bodyPr/>
          <a:lstStyle/>
          <a:p>
            <a:r>
              <a:rPr lang="es-MX" dirty="0"/>
              <a:t>XML</a:t>
            </a:r>
          </a:p>
        </p:txBody>
      </p:sp>
      <p:sp>
        <p:nvSpPr>
          <p:cNvPr id="3" name="Marcador de contenido 2">
            <a:extLst>
              <a:ext uri="{FF2B5EF4-FFF2-40B4-BE49-F238E27FC236}">
                <a16:creationId xmlns:a16="http://schemas.microsoft.com/office/drawing/2014/main" id="{AC06A499-0207-41BE-AB48-A9D0F5546602}"/>
              </a:ext>
            </a:extLst>
          </p:cNvPr>
          <p:cNvSpPr>
            <a:spLocks noGrp="1"/>
          </p:cNvSpPr>
          <p:nvPr>
            <p:ph idx="1"/>
          </p:nvPr>
        </p:nvSpPr>
        <p:spPr/>
        <p:txBody>
          <a:bodyPr/>
          <a:lstStyle/>
          <a:p>
            <a:r>
              <a:rPr lang="es-MX" dirty="0"/>
              <a:t> &lt;</a:t>
            </a:r>
            <a:r>
              <a:rPr lang="es-MX" dirty="0" err="1"/>
              <a:t>menu</a:t>
            </a:r>
            <a:r>
              <a:rPr lang="es-MX" dirty="0"/>
              <a:t> id="file" </a:t>
            </a:r>
            <a:r>
              <a:rPr lang="es-MX" dirty="0" err="1"/>
              <a:t>value</a:t>
            </a:r>
            <a:r>
              <a:rPr lang="es-MX" dirty="0"/>
              <a:t>="File"&gt;</a:t>
            </a:r>
          </a:p>
          <a:p>
            <a:r>
              <a:rPr lang="es-MX" dirty="0"/>
              <a:t>    &lt;</a:t>
            </a:r>
            <a:r>
              <a:rPr lang="es-MX" dirty="0" err="1"/>
              <a:t>popup</a:t>
            </a:r>
            <a:r>
              <a:rPr lang="es-MX" dirty="0"/>
              <a:t>&gt;</a:t>
            </a:r>
          </a:p>
          <a:p>
            <a:r>
              <a:rPr lang="es-MX" dirty="0"/>
              <a:t>      &lt;</a:t>
            </a:r>
            <a:r>
              <a:rPr lang="es-MX" dirty="0" err="1"/>
              <a:t>menuitem</a:t>
            </a:r>
            <a:r>
              <a:rPr lang="es-MX" dirty="0"/>
              <a:t> </a:t>
            </a:r>
            <a:r>
              <a:rPr lang="es-MX" dirty="0" err="1"/>
              <a:t>value</a:t>
            </a:r>
            <a:r>
              <a:rPr lang="es-MX" dirty="0"/>
              <a:t>="New" </a:t>
            </a:r>
            <a:r>
              <a:rPr lang="es-MX" dirty="0" err="1"/>
              <a:t>onclick</a:t>
            </a:r>
            <a:r>
              <a:rPr lang="es-MX" dirty="0"/>
              <a:t>="</a:t>
            </a:r>
            <a:r>
              <a:rPr lang="es-MX" dirty="0" err="1"/>
              <a:t>CreateNewDoc</a:t>
            </a:r>
            <a:r>
              <a:rPr lang="es-MX" dirty="0"/>
              <a:t>()" /&gt;</a:t>
            </a:r>
          </a:p>
          <a:p>
            <a:r>
              <a:rPr lang="es-MX" dirty="0"/>
              <a:t>      &lt;</a:t>
            </a:r>
            <a:r>
              <a:rPr lang="es-MX" dirty="0" err="1"/>
              <a:t>menuitem</a:t>
            </a:r>
            <a:r>
              <a:rPr lang="es-MX" dirty="0"/>
              <a:t> </a:t>
            </a:r>
            <a:r>
              <a:rPr lang="es-MX" dirty="0" err="1"/>
              <a:t>value</a:t>
            </a:r>
            <a:r>
              <a:rPr lang="es-MX" dirty="0"/>
              <a:t>="Open" </a:t>
            </a:r>
            <a:r>
              <a:rPr lang="es-MX" dirty="0" err="1"/>
              <a:t>onclick</a:t>
            </a:r>
            <a:r>
              <a:rPr lang="es-MX" dirty="0"/>
              <a:t>="</a:t>
            </a:r>
            <a:r>
              <a:rPr lang="es-MX" dirty="0" err="1"/>
              <a:t>OpenDoc</a:t>
            </a:r>
            <a:r>
              <a:rPr lang="es-MX" dirty="0"/>
              <a:t>()" /&gt;</a:t>
            </a:r>
          </a:p>
          <a:p>
            <a:r>
              <a:rPr lang="es-MX" dirty="0"/>
              <a:t>      &lt;</a:t>
            </a:r>
            <a:r>
              <a:rPr lang="es-MX" dirty="0" err="1"/>
              <a:t>menuitem</a:t>
            </a:r>
            <a:r>
              <a:rPr lang="es-MX" dirty="0"/>
              <a:t> </a:t>
            </a:r>
            <a:r>
              <a:rPr lang="es-MX" dirty="0" err="1"/>
              <a:t>value</a:t>
            </a:r>
            <a:r>
              <a:rPr lang="es-MX" dirty="0"/>
              <a:t>="</a:t>
            </a:r>
            <a:r>
              <a:rPr lang="es-MX" dirty="0" err="1"/>
              <a:t>Close</a:t>
            </a:r>
            <a:r>
              <a:rPr lang="es-MX" dirty="0"/>
              <a:t>" </a:t>
            </a:r>
            <a:r>
              <a:rPr lang="es-MX" dirty="0" err="1"/>
              <a:t>onclick</a:t>
            </a:r>
            <a:r>
              <a:rPr lang="es-MX" dirty="0"/>
              <a:t>="</a:t>
            </a:r>
            <a:r>
              <a:rPr lang="es-MX" dirty="0" err="1"/>
              <a:t>CloseDoc</a:t>
            </a:r>
            <a:r>
              <a:rPr lang="es-MX" dirty="0"/>
              <a:t>()" /&gt;</a:t>
            </a:r>
          </a:p>
          <a:p>
            <a:r>
              <a:rPr lang="es-MX" dirty="0"/>
              <a:t>    &lt;/</a:t>
            </a:r>
            <a:r>
              <a:rPr lang="es-MX" dirty="0" err="1"/>
              <a:t>popup</a:t>
            </a:r>
            <a:r>
              <a:rPr lang="es-MX" dirty="0"/>
              <a:t>&gt;</a:t>
            </a:r>
          </a:p>
          <a:p>
            <a:r>
              <a:rPr lang="es-MX" dirty="0"/>
              <a:t>  &lt;/</a:t>
            </a:r>
            <a:r>
              <a:rPr lang="es-MX" dirty="0" err="1"/>
              <a:t>menu</a:t>
            </a:r>
            <a:r>
              <a:rPr lang="es-MX" dirty="0"/>
              <a:t>&gt;</a:t>
            </a:r>
          </a:p>
        </p:txBody>
      </p:sp>
    </p:spTree>
    <p:extLst>
      <p:ext uri="{BB962C8B-B14F-4D97-AF65-F5344CB8AC3E}">
        <p14:creationId xmlns:p14="http://schemas.microsoft.com/office/powerpoint/2010/main" val="3855246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E3418F-F700-48C2-A9B6-F65B843F2F60}"/>
              </a:ext>
            </a:extLst>
          </p:cNvPr>
          <p:cNvSpPr>
            <a:spLocks noGrp="1"/>
          </p:cNvSpPr>
          <p:nvPr>
            <p:ph type="title"/>
          </p:nvPr>
        </p:nvSpPr>
        <p:spPr/>
        <p:txBody>
          <a:bodyPr/>
          <a:lstStyle/>
          <a:p>
            <a:r>
              <a:rPr lang="es-MX" dirty="0"/>
              <a:t>JSON</a:t>
            </a:r>
          </a:p>
        </p:txBody>
      </p:sp>
      <p:sp>
        <p:nvSpPr>
          <p:cNvPr id="3" name="Marcador de contenido 2">
            <a:extLst>
              <a:ext uri="{FF2B5EF4-FFF2-40B4-BE49-F238E27FC236}">
                <a16:creationId xmlns:a16="http://schemas.microsoft.com/office/drawing/2014/main" id="{EF31890B-996B-4F4C-94B8-C8F9B2404671}"/>
              </a:ext>
            </a:extLst>
          </p:cNvPr>
          <p:cNvSpPr>
            <a:spLocks noGrp="1"/>
          </p:cNvSpPr>
          <p:nvPr>
            <p:ph idx="1"/>
          </p:nvPr>
        </p:nvSpPr>
        <p:spPr>
          <a:xfrm>
            <a:off x="3556000" y="355600"/>
            <a:ext cx="7188201" cy="5953760"/>
          </a:xfrm>
        </p:spPr>
        <p:txBody>
          <a:bodyPr>
            <a:normAutofit fontScale="70000" lnSpcReduction="20000"/>
          </a:bodyPr>
          <a:lstStyle/>
          <a:p>
            <a:r>
              <a:rPr lang="es-MX" b="1" dirty="0"/>
              <a:t>{</a:t>
            </a:r>
          </a:p>
          <a:p>
            <a:r>
              <a:rPr lang="es-MX" b="1" dirty="0"/>
              <a:t>    "</a:t>
            </a:r>
            <a:r>
              <a:rPr lang="es-MX" b="1" dirty="0" err="1"/>
              <a:t>menu</a:t>
            </a:r>
            <a:r>
              <a:rPr lang="es-MX" b="1" dirty="0"/>
              <a:t>": {</a:t>
            </a:r>
          </a:p>
          <a:p>
            <a:r>
              <a:rPr lang="es-MX" b="1" dirty="0"/>
              <a:t>        "id": "file",</a:t>
            </a:r>
          </a:p>
          <a:p>
            <a:r>
              <a:rPr lang="es-MX" b="1" dirty="0"/>
              <a:t>        "</a:t>
            </a:r>
            <a:r>
              <a:rPr lang="es-MX" b="1" dirty="0" err="1"/>
              <a:t>value</a:t>
            </a:r>
            <a:r>
              <a:rPr lang="es-MX" b="1" dirty="0"/>
              <a:t>": "File",</a:t>
            </a:r>
          </a:p>
          <a:p>
            <a:r>
              <a:rPr lang="es-MX" b="1" dirty="0"/>
              <a:t>        "</a:t>
            </a:r>
            <a:r>
              <a:rPr lang="es-MX" b="1" dirty="0" err="1"/>
              <a:t>popup</a:t>
            </a:r>
            <a:r>
              <a:rPr lang="es-MX" b="1" dirty="0"/>
              <a:t>": {</a:t>
            </a:r>
          </a:p>
          <a:p>
            <a:r>
              <a:rPr lang="es-MX" b="1" dirty="0"/>
              <a:t>            "</a:t>
            </a:r>
            <a:r>
              <a:rPr lang="es-MX" b="1" dirty="0" err="1"/>
              <a:t>menuitem</a:t>
            </a:r>
            <a:r>
              <a:rPr lang="es-MX" b="1" dirty="0"/>
              <a:t>": [</a:t>
            </a:r>
          </a:p>
          <a:p>
            <a:r>
              <a:rPr lang="es-MX" b="1" dirty="0"/>
              <a:t>                {</a:t>
            </a:r>
          </a:p>
          <a:p>
            <a:r>
              <a:rPr lang="es-MX" b="1" dirty="0"/>
              <a:t>                    "</a:t>
            </a:r>
            <a:r>
              <a:rPr lang="es-MX" b="1" dirty="0" err="1"/>
              <a:t>value</a:t>
            </a:r>
            <a:r>
              <a:rPr lang="es-MX" b="1" dirty="0"/>
              <a:t>": "New", "</a:t>
            </a:r>
            <a:r>
              <a:rPr lang="es-MX" b="1" dirty="0" err="1"/>
              <a:t>onclick</a:t>
            </a:r>
            <a:r>
              <a:rPr lang="es-MX" b="1" dirty="0"/>
              <a:t>": "</a:t>
            </a:r>
            <a:r>
              <a:rPr lang="es-MX" b="1" dirty="0" err="1"/>
              <a:t>CreateNewDoc</a:t>
            </a:r>
            <a:r>
              <a:rPr lang="es-MX" b="1" dirty="0"/>
              <a:t>()"</a:t>
            </a:r>
          </a:p>
          <a:p>
            <a:r>
              <a:rPr lang="es-MX" b="1" dirty="0"/>
              <a:t>                },{</a:t>
            </a:r>
          </a:p>
          <a:p>
            <a:r>
              <a:rPr lang="es-MX" b="1" dirty="0"/>
              <a:t>                    "</a:t>
            </a:r>
            <a:r>
              <a:rPr lang="es-MX" b="1" dirty="0" err="1"/>
              <a:t>value</a:t>
            </a:r>
            <a:r>
              <a:rPr lang="es-MX" b="1" dirty="0"/>
              <a:t>": "Open", "</a:t>
            </a:r>
            <a:r>
              <a:rPr lang="es-MX" b="1" dirty="0" err="1"/>
              <a:t>onclick</a:t>
            </a:r>
            <a:r>
              <a:rPr lang="es-MX" b="1" dirty="0"/>
              <a:t>": "</a:t>
            </a:r>
            <a:r>
              <a:rPr lang="es-MX" b="1" dirty="0" err="1"/>
              <a:t>OpenDoc</a:t>
            </a:r>
            <a:r>
              <a:rPr lang="es-MX" b="1" dirty="0"/>
              <a:t>()"</a:t>
            </a:r>
          </a:p>
          <a:p>
            <a:r>
              <a:rPr lang="es-MX" b="1" dirty="0"/>
              <a:t>                },{</a:t>
            </a:r>
          </a:p>
          <a:p>
            <a:r>
              <a:rPr lang="es-MX" b="1" dirty="0"/>
              <a:t>                    "</a:t>
            </a:r>
            <a:r>
              <a:rPr lang="es-MX" b="1" dirty="0" err="1"/>
              <a:t>value</a:t>
            </a:r>
            <a:r>
              <a:rPr lang="es-MX" b="1" dirty="0"/>
              <a:t>": "</a:t>
            </a:r>
            <a:r>
              <a:rPr lang="es-MX" b="1" dirty="0" err="1"/>
              <a:t>Close</a:t>
            </a:r>
            <a:r>
              <a:rPr lang="es-MX" b="1" dirty="0"/>
              <a:t>", "</a:t>
            </a:r>
            <a:r>
              <a:rPr lang="es-MX" b="1" dirty="0" err="1"/>
              <a:t>onclick</a:t>
            </a:r>
            <a:r>
              <a:rPr lang="es-MX" b="1" dirty="0"/>
              <a:t>": "</a:t>
            </a:r>
            <a:r>
              <a:rPr lang="es-MX" b="1" dirty="0" err="1"/>
              <a:t>CloseDoc</a:t>
            </a:r>
            <a:r>
              <a:rPr lang="es-MX" b="1" dirty="0"/>
              <a:t>()"</a:t>
            </a:r>
          </a:p>
          <a:p>
            <a:r>
              <a:rPr lang="es-MX" b="1" dirty="0"/>
              <a:t>                }</a:t>
            </a:r>
          </a:p>
          <a:p>
            <a:r>
              <a:rPr lang="es-MX" b="1" dirty="0"/>
              <a:t>            ]</a:t>
            </a:r>
          </a:p>
          <a:p>
            <a:r>
              <a:rPr lang="es-MX" b="1" dirty="0"/>
              <a:t>        }</a:t>
            </a:r>
          </a:p>
          <a:p>
            <a:r>
              <a:rPr lang="es-MX" b="1" dirty="0"/>
              <a:t>    }</a:t>
            </a:r>
          </a:p>
          <a:p>
            <a:r>
              <a:rPr lang="es-MX" b="1" dirty="0"/>
              <a:t>}</a:t>
            </a:r>
          </a:p>
          <a:p>
            <a:endParaRPr lang="es-MX" b="1" dirty="0"/>
          </a:p>
        </p:txBody>
      </p:sp>
    </p:spTree>
    <p:extLst>
      <p:ext uri="{BB962C8B-B14F-4D97-AF65-F5344CB8AC3E}">
        <p14:creationId xmlns:p14="http://schemas.microsoft.com/office/powerpoint/2010/main" val="3736216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1D325D-CFF5-438C-B995-FDDDDBA8176B}"/>
              </a:ext>
            </a:extLst>
          </p:cNvPr>
          <p:cNvSpPr>
            <a:spLocks noGrp="1"/>
          </p:cNvSpPr>
          <p:nvPr>
            <p:ph type="title"/>
          </p:nvPr>
        </p:nvSpPr>
        <p:spPr/>
        <p:txBody>
          <a:bodyPr/>
          <a:lstStyle/>
          <a:p>
            <a:r>
              <a:rPr lang="es-MX" dirty="0"/>
              <a:t>Versiones</a:t>
            </a:r>
          </a:p>
        </p:txBody>
      </p:sp>
      <p:sp>
        <p:nvSpPr>
          <p:cNvPr id="3" name="Marcador de contenido 2">
            <a:extLst>
              <a:ext uri="{FF2B5EF4-FFF2-40B4-BE49-F238E27FC236}">
                <a16:creationId xmlns:a16="http://schemas.microsoft.com/office/drawing/2014/main" id="{EAD91CB0-BD2E-4AEF-927F-C3D1AE88F498}"/>
              </a:ext>
            </a:extLst>
          </p:cNvPr>
          <p:cNvSpPr>
            <a:spLocks noGrp="1"/>
          </p:cNvSpPr>
          <p:nvPr>
            <p:ph idx="1"/>
          </p:nvPr>
        </p:nvSpPr>
        <p:spPr/>
        <p:txBody>
          <a:bodyPr/>
          <a:lstStyle/>
          <a:p>
            <a:r>
              <a:rPr lang="es-MX" dirty="0"/>
              <a:t>/v1/productos</a:t>
            </a:r>
          </a:p>
          <a:p>
            <a:r>
              <a:rPr lang="es-MX" dirty="0"/>
              <a:t>/v2/productos</a:t>
            </a:r>
          </a:p>
          <a:p>
            <a:endParaRPr lang="es-MX" dirty="0"/>
          </a:p>
          <a:p>
            <a:r>
              <a:rPr lang="es-MX" dirty="0"/>
              <a:t>Evitar</a:t>
            </a:r>
          </a:p>
          <a:p>
            <a:r>
              <a:rPr lang="es-MX" dirty="0"/>
              <a:t>/v1.2/productos</a:t>
            </a:r>
          </a:p>
        </p:txBody>
      </p:sp>
    </p:spTree>
    <p:extLst>
      <p:ext uri="{BB962C8B-B14F-4D97-AF65-F5344CB8AC3E}">
        <p14:creationId xmlns:p14="http://schemas.microsoft.com/office/powerpoint/2010/main" val="1050913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E02581-90E7-46D2-8BD0-E42101DA00BC}"/>
              </a:ext>
            </a:extLst>
          </p:cNvPr>
          <p:cNvSpPr>
            <a:spLocks noGrp="1"/>
          </p:cNvSpPr>
          <p:nvPr>
            <p:ph type="title"/>
          </p:nvPr>
        </p:nvSpPr>
        <p:spPr/>
        <p:txBody>
          <a:bodyPr/>
          <a:lstStyle/>
          <a:p>
            <a:r>
              <a:rPr lang="es-MX" dirty="0"/>
              <a:t>Usar paginación</a:t>
            </a:r>
          </a:p>
        </p:txBody>
      </p:sp>
      <p:sp>
        <p:nvSpPr>
          <p:cNvPr id="3" name="Marcador de contenido 2">
            <a:extLst>
              <a:ext uri="{FF2B5EF4-FFF2-40B4-BE49-F238E27FC236}">
                <a16:creationId xmlns:a16="http://schemas.microsoft.com/office/drawing/2014/main" id="{FE38C6EA-3593-4162-AB43-BAAB59DD3ACB}"/>
              </a:ext>
            </a:extLst>
          </p:cNvPr>
          <p:cNvSpPr>
            <a:spLocks noGrp="1"/>
          </p:cNvSpPr>
          <p:nvPr>
            <p:ph idx="1"/>
          </p:nvPr>
        </p:nvSpPr>
        <p:spPr/>
        <p:txBody>
          <a:bodyPr/>
          <a:lstStyle/>
          <a:p>
            <a:r>
              <a:rPr lang="es-MX" dirty="0"/>
              <a:t>Usar </a:t>
            </a:r>
            <a:r>
              <a:rPr lang="es-MX" dirty="0" err="1"/>
              <a:t>limit</a:t>
            </a:r>
            <a:r>
              <a:rPr lang="es-MX" dirty="0"/>
              <a:t> y offset</a:t>
            </a:r>
          </a:p>
          <a:p>
            <a:endParaRPr lang="es-MX" dirty="0"/>
          </a:p>
          <a:p>
            <a:r>
              <a:rPr lang="es-ES" dirty="0"/>
              <a:t>/</a:t>
            </a:r>
            <a:r>
              <a:rPr lang="es-ES" dirty="0" err="1"/>
              <a:t>productos?limit</a:t>
            </a:r>
            <a:r>
              <a:rPr lang="es-ES" dirty="0"/>
              <a:t>=25&amp;offset=50</a:t>
            </a:r>
            <a:endParaRPr lang="es-MX" dirty="0"/>
          </a:p>
        </p:txBody>
      </p:sp>
    </p:spTree>
    <p:extLst>
      <p:ext uri="{BB962C8B-B14F-4D97-AF65-F5344CB8AC3E}">
        <p14:creationId xmlns:p14="http://schemas.microsoft.com/office/powerpoint/2010/main" val="2340440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A1EAC-4F8F-4B75-88D6-E029285C2F91}"/>
              </a:ext>
            </a:extLst>
          </p:cNvPr>
          <p:cNvSpPr>
            <a:spLocks noGrp="1"/>
          </p:cNvSpPr>
          <p:nvPr>
            <p:ph type="title"/>
          </p:nvPr>
        </p:nvSpPr>
        <p:spPr/>
        <p:txBody>
          <a:bodyPr/>
          <a:lstStyle/>
          <a:p>
            <a:r>
              <a:rPr lang="es-MX" dirty="0"/>
              <a:t>Comparativo de web </a:t>
            </a:r>
            <a:r>
              <a:rPr lang="es-MX" dirty="0" err="1"/>
              <a:t>frameworks</a:t>
            </a:r>
            <a:endParaRPr lang="es-MX" dirty="0"/>
          </a:p>
        </p:txBody>
      </p:sp>
      <p:sp>
        <p:nvSpPr>
          <p:cNvPr id="3" name="Marcador de texto 2">
            <a:extLst>
              <a:ext uri="{FF2B5EF4-FFF2-40B4-BE49-F238E27FC236}">
                <a16:creationId xmlns:a16="http://schemas.microsoft.com/office/drawing/2014/main" id="{F31B15E8-4814-4E39-AD12-3150D220816D}"/>
              </a:ext>
            </a:extLst>
          </p:cNvPr>
          <p:cNvSpPr>
            <a:spLocks noGrp="1"/>
          </p:cNvSpPr>
          <p:nvPr>
            <p:ph type="body" idx="1"/>
          </p:nvPr>
        </p:nvSpPr>
        <p:spPr/>
        <p:txBody>
          <a:bodyPr/>
          <a:lstStyle/>
          <a:p>
            <a:r>
              <a:rPr lang="es-MX" dirty="0"/>
              <a:t>Para Python</a:t>
            </a:r>
          </a:p>
        </p:txBody>
      </p:sp>
    </p:spTree>
    <p:extLst>
      <p:ext uri="{BB962C8B-B14F-4D97-AF65-F5344CB8AC3E}">
        <p14:creationId xmlns:p14="http://schemas.microsoft.com/office/powerpoint/2010/main" val="2911605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D48F44-5187-46A5-8C8B-1FA06D0C234A}"/>
              </a:ext>
            </a:extLst>
          </p:cNvPr>
          <p:cNvSpPr>
            <a:spLocks noGrp="1"/>
          </p:cNvSpPr>
          <p:nvPr>
            <p:ph type="title"/>
          </p:nvPr>
        </p:nvSpPr>
        <p:spPr/>
        <p:txBody>
          <a:bodyPr/>
          <a:lstStyle/>
          <a:p>
            <a:r>
              <a:rPr lang="es-MX" dirty="0" err="1"/>
              <a:t>frameworks</a:t>
            </a:r>
            <a:endParaRPr lang="es-MX" dirty="0"/>
          </a:p>
        </p:txBody>
      </p:sp>
      <p:sp>
        <p:nvSpPr>
          <p:cNvPr id="3" name="Marcador de contenido 2">
            <a:extLst>
              <a:ext uri="{FF2B5EF4-FFF2-40B4-BE49-F238E27FC236}">
                <a16:creationId xmlns:a16="http://schemas.microsoft.com/office/drawing/2014/main" id="{BBF0E758-E80B-4A14-8C24-A69F4237D4B0}"/>
              </a:ext>
            </a:extLst>
          </p:cNvPr>
          <p:cNvSpPr>
            <a:spLocks noGrp="1"/>
          </p:cNvSpPr>
          <p:nvPr>
            <p:ph idx="1"/>
          </p:nvPr>
        </p:nvSpPr>
        <p:spPr/>
        <p:txBody>
          <a:bodyPr/>
          <a:lstStyle/>
          <a:p>
            <a:r>
              <a:rPr lang="es-MX" dirty="0"/>
              <a:t>Un </a:t>
            </a:r>
            <a:r>
              <a:rPr lang="es-MX" dirty="0" err="1"/>
              <a:t>frameworks</a:t>
            </a:r>
            <a:r>
              <a:rPr lang="es-MX" dirty="0"/>
              <a:t> es un ambiente de trabajo que maneja un conjunto de estándares para el manejo y solución de un tipo de problema único.</a:t>
            </a:r>
          </a:p>
          <a:p>
            <a:r>
              <a:rPr lang="es-MX" dirty="0"/>
              <a:t>Un </a:t>
            </a:r>
            <a:r>
              <a:rPr lang="es-MX" dirty="0" err="1"/>
              <a:t>frameword</a:t>
            </a:r>
            <a:r>
              <a:rPr lang="es-MX" dirty="0"/>
              <a:t> de web ayudan para disminuir las actividades necesarias para un desarrollo web.</a:t>
            </a:r>
          </a:p>
        </p:txBody>
      </p:sp>
    </p:spTree>
    <p:extLst>
      <p:ext uri="{BB962C8B-B14F-4D97-AF65-F5344CB8AC3E}">
        <p14:creationId xmlns:p14="http://schemas.microsoft.com/office/powerpoint/2010/main" val="3387992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D9E0E8-704B-4C44-9B93-E4738C9084C4}"/>
              </a:ext>
            </a:extLst>
          </p:cNvPr>
          <p:cNvSpPr>
            <a:spLocks noGrp="1"/>
          </p:cNvSpPr>
          <p:nvPr>
            <p:ph type="title"/>
          </p:nvPr>
        </p:nvSpPr>
        <p:spPr/>
        <p:txBody>
          <a:bodyPr/>
          <a:lstStyle/>
          <a:p>
            <a:r>
              <a:rPr lang="es-MX" dirty="0"/>
              <a:t>Introducción a </a:t>
            </a:r>
            <a:r>
              <a:rPr lang="es-MX" dirty="0" err="1"/>
              <a:t>rest</a:t>
            </a:r>
            <a:endParaRPr lang="es-MX" dirty="0"/>
          </a:p>
        </p:txBody>
      </p:sp>
      <p:sp>
        <p:nvSpPr>
          <p:cNvPr id="3" name="Marcador de texto 2">
            <a:extLst>
              <a:ext uri="{FF2B5EF4-FFF2-40B4-BE49-F238E27FC236}">
                <a16:creationId xmlns:a16="http://schemas.microsoft.com/office/drawing/2014/main" id="{3C24201A-10C7-443B-A7DC-65228880F4DA}"/>
              </a:ext>
            </a:extLst>
          </p:cNvPr>
          <p:cNvSpPr>
            <a:spLocks noGrp="1"/>
          </p:cNvSpPr>
          <p:nvPr>
            <p:ph type="body" idx="1"/>
          </p:nvPr>
        </p:nvSpPr>
        <p:spPr/>
        <p:txBody>
          <a:bodyPr/>
          <a:lstStyle/>
          <a:p>
            <a:r>
              <a:rPr lang="es-MX" dirty="0"/>
              <a:t>Sobre servicios web con </a:t>
            </a:r>
            <a:r>
              <a:rPr lang="es-MX" dirty="0" err="1"/>
              <a:t>RESTful</a:t>
            </a:r>
            <a:endParaRPr lang="es-MX" dirty="0"/>
          </a:p>
        </p:txBody>
      </p:sp>
    </p:spTree>
    <p:extLst>
      <p:ext uri="{BB962C8B-B14F-4D97-AF65-F5344CB8AC3E}">
        <p14:creationId xmlns:p14="http://schemas.microsoft.com/office/powerpoint/2010/main" val="2759562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posición de imagen 3">
            <a:extLst>
              <a:ext uri="{FF2B5EF4-FFF2-40B4-BE49-F238E27FC236}">
                <a16:creationId xmlns:a16="http://schemas.microsoft.com/office/drawing/2014/main" id="{043ADD81-A2AF-4D80-B41B-B4533A34B696}"/>
              </a:ext>
            </a:extLst>
          </p:cNvPr>
          <p:cNvPicPr>
            <a:picLocks noGrp="1" noChangeAspect="1"/>
          </p:cNvPicPr>
          <p:nvPr>
            <p:ph idx="1"/>
          </p:nvPr>
        </p:nvPicPr>
        <p:blipFill>
          <a:blip r:embed="rId3"/>
          <a:stretch>
            <a:fillRect/>
          </a:stretch>
        </p:blipFill>
        <p:spPr>
          <a:xfrm>
            <a:off x="1981031" y="68263"/>
            <a:ext cx="8991938" cy="6721475"/>
          </a:xfrm>
          <a:prstGeom prst="rect">
            <a:avLst/>
          </a:prstGeom>
          <a:noFill/>
        </p:spPr>
      </p:pic>
      <p:sp>
        <p:nvSpPr>
          <p:cNvPr id="5" name="CuadroTexto 4">
            <a:extLst>
              <a:ext uri="{FF2B5EF4-FFF2-40B4-BE49-F238E27FC236}">
                <a16:creationId xmlns:a16="http://schemas.microsoft.com/office/drawing/2014/main" id="{4D23A9B6-A777-42BF-8C42-ADDE078D79D2}"/>
              </a:ext>
            </a:extLst>
          </p:cNvPr>
          <p:cNvSpPr txBox="1"/>
          <p:nvPr/>
        </p:nvSpPr>
        <p:spPr>
          <a:xfrm>
            <a:off x="5573486" y="6299200"/>
            <a:ext cx="4363182" cy="369332"/>
          </a:xfrm>
          <a:prstGeom prst="rect">
            <a:avLst/>
          </a:prstGeom>
          <a:noFill/>
        </p:spPr>
        <p:txBody>
          <a:bodyPr wrap="none" rtlCol="0">
            <a:spAutoFit/>
          </a:bodyPr>
          <a:lstStyle/>
          <a:p>
            <a:r>
              <a:rPr lang="es-MX" dirty="0"/>
              <a:t>http://hotframeworks.com/languages/python</a:t>
            </a:r>
          </a:p>
        </p:txBody>
      </p:sp>
    </p:spTree>
    <p:extLst>
      <p:ext uri="{BB962C8B-B14F-4D97-AF65-F5344CB8AC3E}">
        <p14:creationId xmlns:p14="http://schemas.microsoft.com/office/powerpoint/2010/main" val="1106570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86A568-E414-4EAF-8F7A-47C7AE064C16}"/>
              </a:ext>
            </a:extLst>
          </p:cNvPr>
          <p:cNvSpPr>
            <a:spLocks noGrp="1"/>
          </p:cNvSpPr>
          <p:nvPr>
            <p:ph type="title"/>
          </p:nvPr>
        </p:nvSpPr>
        <p:spPr/>
        <p:txBody>
          <a:bodyPr/>
          <a:lstStyle/>
          <a:p>
            <a:r>
              <a:rPr lang="es-MX" dirty="0"/>
              <a:t>Comparativo entre los 2 más usados</a:t>
            </a:r>
          </a:p>
        </p:txBody>
      </p:sp>
      <p:sp>
        <p:nvSpPr>
          <p:cNvPr id="3" name="Marcador de contenido 2">
            <a:extLst>
              <a:ext uri="{FF2B5EF4-FFF2-40B4-BE49-F238E27FC236}">
                <a16:creationId xmlns:a16="http://schemas.microsoft.com/office/drawing/2014/main" id="{BC77FFDA-4E8F-4FFE-B427-6F682FE4D169}"/>
              </a:ext>
            </a:extLst>
          </p:cNvPr>
          <p:cNvSpPr>
            <a:spLocks noGrp="1"/>
          </p:cNvSpPr>
          <p:nvPr>
            <p:ph idx="1"/>
          </p:nvPr>
        </p:nvSpPr>
        <p:spPr/>
        <p:txBody>
          <a:bodyPr/>
          <a:lstStyle/>
          <a:p>
            <a:r>
              <a:rPr lang="es-MX" sz="2400" b="1" dirty="0"/>
              <a:t>Django</a:t>
            </a:r>
            <a:r>
              <a:rPr lang="es-MX" dirty="0"/>
              <a:t>, es un </a:t>
            </a:r>
            <a:r>
              <a:rPr lang="es-MX" dirty="0" err="1"/>
              <a:t>framework</a:t>
            </a:r>
            <a:r>
              <a:rPr lang="es-MX" dirty="0"/>
              <a:t> de web para Python que permite un desarrollo rápido, limpio y pragmático (</a:t>
            </a:r>
            <a:r>
              <a:rPr lang="es-MX" dirty="0">
                <a:hlinkClick r:id="rId2"/>
              </a:rPr>
              <a:t>https://www.djangoproyect.com/</a:t>
            </a:r>
            <a:r>
              <a:rPr lang="es-MX" dirty="0"/>
              <a:t>). Es un gran </a:t>
            </a:r>
            <a:r>
              <a:rPr lang="es-MX" dirty="0" err="1"/>
              <a:t>framework</a:t>
            </a:r>
            <a:r>
              <a:rPr lang="es-MX" dirty="0"/>
              <a:t> con código prediseñado que provee de un panel administrativo y contenido administrativo precargado.</a:t>
            </a:r>
          </a:p>
          <a:p>
            <a:r>
              <a:rPr lang="es-MX" sz="2400" b="1" dirty="0" err="1"/>
              <a:t>Flask</a:t>
            </a:r>
            <a:r>
              <a:rPr lang="es-MX" sz="2000" dirty="0"/>
              <a:t>, </a:t>
            </a:r>
            <a:r>
              <a:rPr lang="es-MX" sz="2400" dirty="0"/>
              <a:t>es un </a:t>
            </a:r>
            <a:r>
              <a:rPr lang="es-MX" sz="2400" dirty="0" err="1"/>
              <a:t>micro-framework</a:t>
            </a:r>
            <a:r>
              <a:rPr lang="es-MX" sz="2400" dirty="0"/>
              <a:t> para Python basado en </a:t>
            </a:r>
            <a:r>
              <a:rPr lang="es-MX" sz="2400" dirty="0" err="1"/>
              <a:t>Werkzeuf</a:t>
            </a:r>
            <a:r>
              <a:rPr lang="es-MX" sz="2400" dirty="0"/>
              <a:t> Jinja2 (</a:t>
            </a:r>
            <a:r>
              <a:rPr lang="es-MX" sz="2400" dirty="0">
                <a:hlinkClick r:id="rId3"/>
              </a:rPr>
              <a:t>http://flask.poco.org/</a:t>
            </a:r>
            <a:r>
              <a:rPr lang="es-MX" sz="2400" dirty="0"/>
              <a:t>).  Mantiene un núcleo muy pequeño y permite crecerlo conforme a las necesidades. Aun siendo pequeño no está carente de funcionalidades.</a:t>
            </a:r>
            <a:endParaRPr lang="es-MX" sz="2400" b="1" dirty="0"/>
          </a:p>
        </p:txBody>
      </p:sp>
    </p:spTree>
    <p:extLst>
      <p:ext uri="{BB962C8B-B14F-4D97-AF65-F5344CB8AC3E}">
        <p14:creationId xmlns:p14="http://schemas.microsoft.com/office/powerpoint/2010/main" val="4157303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70B5B1-7F33-48D7-8FA9-715474FE7287}"/>
              </a:ext>
            </a:extLst>
          </p:cNvPr>
          <p:cNvSpPr>
            <a:spLocks noGrp="1"/>
          </p:cNvSpPr>
          <p:nvPr>
            <p:ph type="title"/>
          </p:nvPr>
        </p:nvSpPr>
        <p:spPr/>
        <p:txBody>
          <a:bodyPr/>
          <a:lstStyle/>
          <a:p>
            <a:r>
              <a:rPr lang="es-MX" dirty="0"/>
              <a:t>Introducción a </a:t>
            </a:r>
            <a:r>
              <a:rPr lang="es-MX" dirty="0" err="1"/>
              <a:t>Flask</a:t>
            </a:r>
            <a:endParaRPr lang="es-MX" dirty="0"/>
          </a:p>
        </p:txBody>
      </p:sp>
      <p:sp>
        <p:nvSpPr>
          <p:cNvPr id="3" name="Marcador de texto 2">
            <a:extLst>
              <a:ext uri="{FF2B5EF4-FFF2-40B4-BE49-F238E27FC236}">
                <a16:creationId xmlns:a16="http://schemas.microsoft.com/office/drawing/2014/main" id="{BF9D3560-E127-43D4-98FF-9C0DCBF6334F}"/>
              </a:ext>
            </a:extLst>
          </p:cNvPr>
          <p:cNvSpPr>
            <a:spLocks noGrp="1"/>
          </p:cNvSpPr>
          <p:nvPr>
            <p:ph type="body" idx="1"/>
          </p:nvPr>
        </p:nvSpPr>
        <p:spPr/>
        <p:txBody>
          <a:bodyPr/>
          <a:lstStyle/>
          <a:p>
            <a:r>
              <a:rPr lang="es-MX" dirty="0"/>
              <a:t>Framework para Python</a:t>
            </a:r>
          </a:p>
        </p:txBody>
      </p:sp>
    </p:spTree>
    <p:extLst>
      <p:ext uri="{BB962C8B-B14F-4D97-AF65-F5344CB8AC3E}">
        <p14:creationId xmlns:p14="http://schemas.microsoft.com/office/powerpoint/2010/main" val="943631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95B967-681F-4A57-9710-DC6328D2D402}"/>
              </a:ext>
            </a:extLst>
          </p:cNvPr>
          <p:cNvSpPr>
            <a:spLocks noGrp="1"/>
          </p:cNvSpPr>
          <p:nvPr>
            <p:ph type="title"/>
          </p:nvPr>
        </p:nvSpPr>
        <p:spPr/>
        <p:txBody>
          <a:bodyPr/>
          <a:lstStyle/>
          <a:p>
            <a:r>
              <a:rPr lang="es-MX" dirty="0"/>
              <a:t>Una opinión sobre </a:t>
            </a:r>
            <a:r>
              <a:rPr lang="es-MX" dirty="0" err="1"/>
              <a:t>django</a:t>
            </a:r>
            <a:endParaRPr lang="es-MX" dirty="0"/>
          </a:p>
        </p:txBody>
      </p:sp>
      <p:sp>
        <p:nvSpPr>
          <p:cNvPr id="3" name="Marcador de contenido 2">
            <a:extLst>
              <a:ext uri="{FF2B5EF4-FFF2-40B4-BE49-F238E27FC236}">
                <a16:creationId xmlns:a16="http://schemas.microsoft.com/office/drawing/2014/main" id="{11E29521-B57D-4339-8D7A-AAD9FABAF88D}"/>
              </a:ext>
            </a:extLst>
          </p:cNvPr>
          <p:cNvSpPr>
            <a:spLocks noGrp="1"/>
          </p:cNvSpPr>
          <p:nvPr>
            <p:ph idx="1"/>
          </p:nvPr>
        </p:nvSpPr>
        <p:spPr/>
        <p:txBody>
          <a:bodyPr/>
          <a:lstStyle/>
          <a:p>
            <a:r>
              <a:rPr lang="es-MX" dirty="0"/>
              <a:t>Django es un poco más difícil de extender y requiere más tiempo. </a:t>
            </a:r>
          </a:p>
          <a:p>
            <a:r>
              <a:rPr lang="es-MX" dirty="0"/>
              <a:t>Se suele usar solo una pequeña parte del código precargado. </a:t>
            </a:r>
          </a:p>
          <a:p>
            <a:r>
              <a:rPr lang="es-MX" dirty="0"/>
              <a:t>Django suele ser un poco más estricto en cuanto a la forma que se tienen que hacer las cosas.</a:t>
            </a:r>
          </a:p>
          <a:p>
            <a:r>
              <a:rPr lang="es-MX" dirty="0"/>
              <a:t>Por ejemplo, permite usar varias bases de datos como: MySQL, PostgreSQL, SQLite y otras, pero si quieres usar NoSQL, MongoDB o </a:t>
            </a:r>
            <a:r>
              <a:rPr lang="es-MX" dirty="0" err="1"/>
              <a:t>CouchDB</a:t>
            </a:r>
            <a:r>
              <a:rPr lang="es-MX" dirty="0"/>
              <a:t>, se puede, pero no cuenta con soporte o es muy reducido.</a:t>
            </a:r>
          </a:p>
        </p:txBody>
      </p:sp>
    </p:spTree>
    <p:extLst>
      <p:ext uri="{BB962C8B-B14F-4D97-AF65-F5344CB8AC3E}">
        <p14:creationId xmlns:p14="http://schemas.microsoft.com/office/powerpoint/2010/main" val="3667627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CC637A-5227-4ED6-A8BC-940583C5BBD2}"/>
              </a:ext>
            </a:extLst>
          </p:cNvPr>
          <p:cNvSpPr>
            <a:spLocks noGrp="1"/>
          </p:cNvSpPr>
          <p:nvPr>
            <p:ph type="title"/>
          </p:nvPr>
        </p:nvSpPr>
        <p:spPr/>
        <p:txBody>
          <a:bodyPr/>
          <a:lstStyle/>
          <a:p>
            <a:r>
              <a:rPr lang="es-MX" dirty="0" err="1"/>
              <a:t>Flask</a:t>
            </a:r>
            <a:endParaRPr lang="es-MX" dirty="0"/>
          </a:p>
        </p:txBody>
      </p:sp>
      <p:sp>
        <p:nvSpPr>
          <p:cNvPr id="3" name="Marcador de contenido 2">
            <a:extLst>
              <a:ext uri="{FF2B5EF4-FFF2-40B4-BE49-F238E27FC236}">
                <a16:creationId xmlns:a16="http://schemas.microsoft.com/office/drawing/2014/main" id="{3B95FDE0-D085-45B0-BAE9-2D31F0836DFF}"/>
              </a:ext>
            </a:extLst>
          </p:cNvPr>
          <p:cNvSpPr>
            <a:spLocks noGrp="1"/>
          </p:cNvSpPr>
          <p:nvPr>
            <p:ph idx="1"/>
          </p:nvPr>
        </p:nvSpPr>
        <p:spPr/>
        <p:txBody>
          <a:bodyPr>
            <a:normAutofit/>
          </a:bodyPr>
          <a:lstStyle/>
          <a:p>
            <a:r>
              <a:rPr lang="es-MX" dirty="0"/>
              <a:t>En una búsqueda de mantener simple el núcleo y agregar lo que sea necesario es importante para usar la MV.</a:t>
            </a:r>
          </a:p>
          <a:p>
            <a:r>
              <a:rPr lang="es-MX" dirty="0"/>
              <a:t>Como </a:t>
            </a:r>
            <a:r>
              <a:rPr lang="es-MX" dirty="0" err="1"/>
              <a:t>Flask</a:t>
            </a:r>
            <a:r>
              <a:rPr lang="es-MX" dirty="0"/>
              <a:t> está pensado para usarse con extensiones, crear una extensión, como un decorado, es muy simple.</a:t>
            </a:r>
          </a:p>
          <a:p>
            <a:r>
              <a:rPr lang="es-MX" dirty="0"/>
              <a:t>Aun siendo un </a:t>
            </a:r>
            <a:r>
              <a:rPr lang="es-MX" dirty="0" err="1"/>
              <a:t>micro-framework</a:t>
            </a:r>
            <a:r>
              <a:rPr lang="es-MX" dirty="0"/>
              <a:t>, contiene los componentes necesarios, como:</a:t>
            </a:r>
          </a:p>
          <a:p>
            <a:pPr lvl="1"/>
            <a:r>
              <a:rPr lang="es-MX" dirty="0"/>
              <a:t>Un servidor de desarrollo</a:t>
            </a:r>
          </a:p>
          <a:p>
            <a:pPr lvl="1"/>
            <a:r>
              <a:rPr lang="es-MX" dirty="0" err="1"/>
              <a:t>Debugger</a:t>
            </a:r>
            <a:endParaRPr lang="es-MX" dirty="0"/>
          </a:p>
          <a:p>
            <a:pPr lvl="1"/>
            <a:r>
              <a:rPr lang="es-MX" dirty="0"/>
              <a:t>Integración con ambiente de prueba</a:t>
            </a:r>
          </a:p>
          <a:p>
            <a:pPr lvl="1"/>
            <a:r>
              <a:rPr lang="es-MX" dirty="0"/>
              <a:t>Despachador de requerimientos de </a:t>
            </a:r>
            <a:r>
              <a:rPr lang="es-MX" dirty="0" err="1"/>
              <a:t>RESTful</a:t>
            </a:r>
            <a:endParaRPr lang="es-MX" dirty="0"/>
          </a:p>
          <a:p>
            <a:pPr lvl="1"/>
            <a:r>
              <a:rPr lang="es-MX" dirty="0"/>
              <a:t>Otros</a:t>
            </a:r>
          </a:p>
        </p:txBody>
      </p:sp>
    </p:spTree>
    <p:extLst>
      <p:ext uri="{BB962C8B-B14F-4D97-AF65-F5344CB8AC3E}">
        <p14:creationId xmlns:p14="http://schemas.microsoft.com/office/powerpoint/2010/main" val="3122781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9F8D4C-06B2-4331-B17C-D99106FD8C81}"/>
              </a:ext>
            </a:extLst>
          </p:cNvPr>
          <p:cNvSpPr>
            <a:spLocks noGrp="1"/>
          </p:cNvSpPr>
          <p:nvPr>
            <p:ph type="title"/>
          </p:nvPr>
        </p:nvSpPr>
        <p:spPr/>
        <p:txBody>
          <a:bodyPr/>
          <a:lstStyle/>
          <a:p>
            <a:r>
              <a:rPr lang="es-MX" dirty="0"/>
              <a:t>Configuración del laboratorio</a:t>
            </a:r>
          </a:p>
        </p:txBody>
      </p:sp>
      <p:sp>
        <p:nvSpPr>
          <p:cNvPr id="3" name="Marcador de contenido 2">
            <a:extLst>
              <a:ext uri="{FF2B5EF4-FFF2-40B4-BE49-F238E27FC236}">
                <a16:creationId xmlns:a16="http://schemas.microsoft.com/office/drawing/2014/main" id="{E45FBF50-6A98-414E-8A08-E923F43E5674}"/>
              </a:ext>
            </a:extLst>
          </p:cNvPr>
          <p:cNvSpPr>
            <a:spLocks noGrp="1"/>
          </p:cNvSpPr>
          <p:nvPr>
            <p:ph idx="1"/>
          </p:nvPr>
        </p:nvSpPr>
        <p:spPr/>
        <p:txBody>
          <a:bodyPr/>
          <a:lstStyle/>
          <a:p>
            <a:r>
              <a:rPr lang="es-MX" dirty="0"/>
              <a:t>Para este laboratorio vamos a usar </a:t>
            </a:r>
            <a:r>
              <a:rPr lang="es-MX" sz="2400" b="1" i="1" dirty="0" err="1"/>
              <a:t>virtualenv</a:t>
            </a:r>
            <a:r>
              <a:rPr lang="es-MX" sz="2400" dirty="0"/>
              <a:t>, es una herramienta para crear ambientes virtuales. Permite controlar las dependencias requeridas para diferentes proyectos por separado, manteniendo el ambiente global limpio.</a:t>
            </a:r>
          </a:p>
          <a:p>
            <a:r>
              <a:rPr lang="es-MX" sz="2400" dirty="0"/>
              <a:t>En otras palabras, al instalar </a:t>
            </a:r>
            <a:r>
              <a:rPr lang="es-MX" sz="2400" dirty="0" err="1"/>
              <a:t>Flask</a:t>
            </a:r>
            <a:r>
              <a:rPr lang="es-MX" sz="2400" dirty="0"/>
              <a:t> en un ambiente virtual, solo se instala en el </a:t>
            </a:r>
            <a:r>
              <a:rPr lang="es-MX" sz="2400" dirty="0" err="1"/>
              <a:t>virtualenv</a:t>
            </a:r>
            <a:r>
              <a:rPr lang="es-MX" sz="2400" dirty="0"/>
              <a:t> del proyecto local, no en el paquete global.</a:t>
            </a:r>
          </a:p>
          <a:p>
            <a:r>
              <a:rPr lang="es-MX" sz="2400" dirty="0"/>
              <a:t>Se puede revisar la documentación y tutorial sobre la instalación en:</a:t>
            </a:r>
          </a:p>
          <a:p>
            <a:pPr marL="0" indent="0">
              <a:buNone/>
            </a:pPr>
            <a:r>
              <a:rPr lang="es-MX" sz="2400" dirty="0"/>
              <a:t>http://docs.Python-guide.org/en/latest/dev/virtualenvs/</a:t>
            </a:r>
            <a:endParaRPr lang="es-MX" dirty="0"/>
          </a:p>
        </p:txBody>
      </p:sp>
    </p:spTree>
    <p:extLst>
      <p:ext uri="{BB962C8B-B14F-4D97-AF65-F5344CB8AC3E}">
        <p14:creationId xmlns:p14="http://schemas.microsoft.com/office/powerpoint/2010/main" val="3871202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92B534-9395-4C61-B175-5E1F3595B538}"/>
              </a:ext>
            </a:extLst>
          </p:cNvPr>
          <p:cNvSpPr>
            <a:spLocks noGrp="1"/>
          </p:cNvSpPr>
          <p:nvPr>
            <p:ph type="title"/>
          </p:nvPr>
        </p:nvSpPr>
        <p:spPr/>
        <p:txBody>
          <a:bodyPr/>
          <a:lstStyle/>
          <a:p>
            <a:r>
              <a:rPr lang="es-MX" dirty="0"/>
              <a:t>instalación</a:t>
            </a:r>
          </a:p>
        </p:txBody>
      </p:sp>
      <p:sp>
        <p:nvSpPr>
          <p:cNvPr id="3" name="Marcador de contenido 2">
            <a:extLst>
              <a:ext uri="{FF2B5EF4-FFF2-40B4-BE49-F238E27FC236}">
                <a16:creationId xmlns:a16="http://schemas.microsoft.com/office/drawing/2014/main" id="{14FE6AB4-E507-4C9C-9D0E-1BD4EE789078}"/>
              </a:ext>
            </a:extLst>
          </p:cNvPr>
          <p:cNvSpPr>
            <a:spLocks noGrp="1"/>
          </p:cNvSpPr>
          <p:nvPr>
            <p:ph idx="1"/>
          </p:nvPr>
        </p:nvSpPr>
        <p:spPr/>
        <p:txBody>
          <a:bodyPr>
            <a:normAutofit/>
          </a:bodyPr>
          <a:lstStyle/>
          <a:p>
            <a:r>
              <a:rPr lang="es-MX" dirty="0"/>
              <a:t>Instalamos </a:t>
            </a:r>
            <a:r>
              <a:rPr lang="es-MX" dirty="0" err="1"/>
              <a:t>virtualenv</a:t>
            </a:r>
            <a:r>
              <a:rPr lang="es-MX" dirty="0"/>
              <a:t> </a:t>
            </a:r>
            <a:r>
              <a:rPr lang="es-MX" dirty="0" err="1"/>
              <a:t>manjaro</a:t>
            </a:r>
            <a:r>
              <a:rPr lang="es-MX" dirty="0"/>
              <a:t>:</a:t>
            </a:r>
          </a:p>
          <a:p>
            <a:r>
              <a:rPr lang="es-MX" b="1" dirty="0"/>
              <a:t>$pip3 </a:t>
            </a:r>
            <a:r>
              <a:rPr lang="es-MX" b="1" dirty="0" err="1"/>
              <a:t>install</a:t>
            </a:r>
            <a:r>
              <a:rPr lang="es-MX" b="1" dirty="0"/>
              <a:t> –</a:t>
            </a:r>
            <a:r>
              <a:rPr lang="es-MX" b="1" dirty="0" err="1"/>
              <a:t>user</a:t>
            </a:r>
            <a:r>
              <a:rPr lang="es-MX" b="1" dirty="0"/>
              <a:t> </a:t>
            </a:r>
            <a:r>
              <a:rPr lang="es-MX" b="1" dirty="0" err="1"/>
              <a:t>pipenv</a:t>
            </a:r>
            <a:endParaRPr lang="es-MX" b="1" dirty="0"/>
          </a:p>
          <a:p>
            <a:r>
              <a:rPr lang="es-MX" dirty="0"/>
              <a:t>Instalación en </a:t>
            </a:r>
            <a:r>
              <a:rPr lang="es-MX" dirty="0" err="1"/>
              <a:t>debian</a:t>
            </a:r>
            <a:r>
              <a:rPr lang="es-MX" dirty="0"/>
              <a:t>:</a:t>
            </a:r>
          </a:p>
          <a:p>
            <a:r>
              <a:rPr lang="es-MX" b="1" dirty="0"/>
              <a:t>$sudo </a:t>
            </a:r>
            <a:r>
              <a:rPr lang="es-MX" b="1" dirty="0" err="1"/>
              <a:t>apt-get</a:t>
            </a:r>
            <a:r>
              <a:rPr lang="es-MX" b="1" dirty="0"/>
              <a:t> </a:t>
            </a:r>
            <a:r>
              <a:rPr lang="es-MX" b="1" dirty="0" err="1"/>
              <a:t>install</a:t>
            </a:r>
            <a:r>
              <a:rPr lang="es-MX" b="1" dirty="0"/>
              <a:t> python3-venv</a:t>
            </a:r>
          </a:p>
          <a:p>
            <a:r>
              <a:rPr lang="es-MX" b="1" dirty="0"/>
              <a:t>$python3 –m </a:t>
            </a:r>
            <a:r>
              <a:rPr lang="es-MX" b="1" dirty="0" err="1"/>
              <a:t>venv</a:t>
            </a:r>
            <a:r>
              <a:rPr lang="es-MX" b="1" dirty="0"/>
              <a:t> </a:t>
            </a:r>
            <a:r>
              <a:rPr lang="es-MX" b="1" dirty="0" err="1"/>
              <a:t>venv</a:t>
            </a:r>
            <a:endParaRPr lang="es-MX" b="1" dirty="0"/>
          </a:p>
          <a:p>
            <a:endParaRPr lang="es-MX" dirty="0"/>
          </a:p>
        </p:txBody>
      </p:sp>
    </p:spTree>
    <p:extLst>
      <p:ext uri="{BB962C8B-B14F-4D97-AF65-F5344CB8AC3E}">
        <p14:creationId xmlns:p14="http://schemas.microsoft.com/office/powerpoint/2010/main" val="8163562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92B534-9395-4C61-B175-5E1F3595B538}"/>
              </a:ext>
            </a:extLst>
          </p:cNvPr>
          <p:cNvSpPr>
            <a:spLocks noGrp="1"/>
          </p:cNvSpPr>
          <p:nvPr>
            <p:ph type="title"/>
          </p:nvPr>
        </p:nvSpPr>
        <p:spPr/>
        <p:txBody>
          <a:bodyPr/>
          <a:lstStyle/>
          <a:p>
            <a:r>
              <a:rPr lang="es-MX" dirty="0"/>
              <a:t>instalación</a:t>
            </a:r>
          </a:p>
        </p:txBody>
      </p:sp>
      <p:sp>
        <p:nvSpPr>
          <p:cNvPr id="3" name="Marcador de contenido 2">
            <a:extLst>
              <a:ext uri="{FF2B5EF4-FFF2-40B4-BE49-F238E27FC236}">
                <a16:creationId xmlns:a16="http://schemas.microsoft.com/office/drawing/2014/main" id="{14FE6AB4-E507-4C9C-9D0E-1BD4EE789078}"/>
              </a:ext>
            </a:extLst>
          </p:cNvPr>
          <p:cNvSpPr>
            <a:spLocks noGrp="1"/>
          </p:cNvSpPr>
          <p:nvPr>
            <p:ph idx="1"/>
          </p:nvPr>
        </p:nvSpPr>
        <p:spPr/>
        <p:txBody>
          <a:bodyPr>
            <a:normAutofit/>
          </a:bodyPr>
          <a:lstStyle/>
          <a:p>
            <a:r>
              <a:rPr lang="es-MX" dirty="0"/>
              <a:t>Para facilitar el trabajo es conveniente agregar al PATH ~/.local/</a:t>
            </a:r>
            <a:r>
              <a:rPr lang="es-MX" dirty="0" err="1"/>
              <a:t>bin</a:t>
            </a:r>
            <a:endParaRPr lang="es-MX" dirty="0"/>
          </a:p>
          <a:p>
            <a:r>
              <a:rPr lang="es-MX" b="1" dirty="0"/>
              <a:t>$cd</a:t>
            </a:r>
          </a:p>
          <a:p>
            <a:r>
              <a:rPr lang="es-MX" dirty="0"/>
              <a:t>Modificamos .</a:t>
            </a:r>
            <a:r>
              <a:rPr lang="es-MX" dirty="0" err="1"/>
              <a:t>profile</a:t>
            </a:r>
            <a:r>
              <a:rPr lang="es-MX" dirty="0"/>
              <a:t> agregando esta línea al final:</a:t>
            </a:r>
          </a:p>
          <a:p>
            <a:r>
              <a:rPr lang="es-MX" dirty="0"/>
              <a:t>PATH = “$HOME/.local/</a:t>
            </a:r>
            <a:r>
              <a:rPr lang="es-MX" dirty="0" err="1"/>
              <a:t>bin</a:t>
            </a:r>
            <a:r>
              <a:rPr lang="es-MX" dirty="0"/>
              <a:t>:$PATH”</a:t>
            </a:r>
          </a:p>
          <a:p>
            <a:r>
              <a:rPr lang="es-MX" dirty="0"/>
              <a:t>Ejecutamos el .</a:t>
            </a:r>
            <a:r>
              <a:rPr lang="es-MX" dirty="0" err="1"/>
              <a:t>profile</a:t>
            </a:r>
            <a:endParaRPr lang="es-MX" dirty="0"/>
          </a:p>
          <a:p>
            <a:r>
              <a:rPr lang="es-MX" dirty="0"/>
              <a:t>.  .</a:t>
            </a:r>
            <a:r>
              <a:rPr lang="es-MX" dirty="0" err="1"/>
              <a:t>profile</a:t>
            </a:r>
            <a:endParaRPr lang="es-MX" dirty="0"/>
          </a:p>
        </p:txBody>
      </p:sp>
    </p:spTree>
    <p:extLst>
      <p:ext uri="{BB962C8B-B14F-4D97-AF65-F5344CB8AC3E}">
        <p14:creationId xmlns:p14="http://schemas.microsoft.com/office/powerpoint/2010/main" val="4118136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92B534-9395-4C61-B175-5E1F3595B538}"/>
              </a:ext>
            </a:extLst>
          </p:cNvPr>
          <p:cNvSpPr>
            <a:spLocks noGrp="1"/>
          </p:cNvSpPr>
          <p:nvPr>
            <p:ph type="title"/>
          </p:nvPr>
        </p:nvSpPr>
        <p:spPr/>
        <p:txBody>
          <a:bodyPr/>
          <a:lstStyle/>
          <a:p>
            <a:r>
              <a:rPr lang="es-MX" dirty="0"/>
              <a:t>instalación</a:t>
            </a:r>
          </a:p>
        </p:txBody>
      </p:sp>
      <p:sp>
        <p:nvSpPr>
          <p:cNvPr id="3" name="Marcador de contenido 2">
            <a:extLst>
              <a:ext uri="{FF2B5EF4-FFF2-40B4-BE49-F238E27FC236}">
                <a16:creationId xmlns:a16="http://schemas.microsoft.com/office/drawing/2014/main" id="{14FE6AB4-E507-4C9C-9D0E-1BD4EE789078}"/>
              </a:ext>
            </a:extLst>
          </p:cNvPr>
          <p:cNvSpPr>
            <a:spLocks noGrp="1"/>
          </p:cNvSpPr>
          <p:nvPr>
            <p:ph idx="1"/>
          </p:nvPr>
        </p:nvSpPr>
        <p:spPr/>
        <p:txBody>
          <a:bodyPr>
            <a:normAutofit/>
          </a:bodyPr>
          <a:lstStyle/>
          <a:p>
            <a:r>
              <a:rPr lang="es-MX" dirty="0"/>
              <a:t>Después te puedes cambiar al directorio del proyecto</a:t>
            </a:r>
          </a:p>
          <a:p>
            <a:r>
              <a:rPr lang="es-MX" b="1" dirty="0"/>
              <a:t>$cd &lt;</a:t>
            </a:r>
            <a:r>
              <a:rPr lang="es-MX" b="1" dirty="0" err="1"/>
              <a:t>dirección_del_proyecto</a:t>
            </a:r>
            <a:r>
              <a:rPr lang="es-MX" b="1" dirty="0"/>
              <a:t>&gt;</a:t>
            </a:r>
          </a:p>
          <a:p>
            <a:r>
              <a:rPr lang="es-MX" dirty="0"/>
              <a:t>y prepara el ambiente virtual</a:t>
            </a:r>
          </a:p>
          <a:p>
            <a:r>
              <a:rPr lang="es-MX" b="1" dirty="0"/>
              <a:t>$</a:t>
            </a:r>
            <a:r>
              <a:rPr lang="es-MX" b="1" dirty="0" err="1"/>
              <a:t>pipenv</a:t>
            </a:r>
            <a:r>
              <a:rPr lang="es-MX" b="1" dirty="0"/>
              <a:t> </a:t>
            </a:r>
            <a:r>
              <a:rPr lang="es-MX" b="1" dirty="0" err="1"/>
              <a:t>install</a:t>
            </a:r>
            <a:r>
              <a:rPr lang="es-MX" b="1" dirty="0"/>
              <a:t> –r requerimientosFramework.txt</a:t>
            </a:r>
          </a:p>
          <a:p>
            <a:r>
              <a:rPr lang="es-MX" b="1" dirty="0"/>
              <a:t>$</a:t>
            </a:r>
            <a:r>
              <a:rPr lang="es-MX" b="1" dirty="0" err="1"/>
              <a:t>virtualenv</a:t>
            </a:r>
            <a:r>
              <a:rPr lang="es-MX" b="1" dirty="0"/>
              <a:t> </a:t>
            </a:r>
            <a:r>
              <a:rPr lang="es-MX" b="1" dirty="0" err="1"/>
              <a:t>venv</a:t>
            </a:r>
            <a:endParaRPr lang="es-MX" b="1" dirty="0"/>
          </a:p>
          <a:p>
            <a:r>
              <a:rPr lang="es-MX" dirty="0"/>
              <a:t>Para una referencia más amplia al respecto puedes ir a:</a:t>
            </a:r>
          </a:p>
          <a:p>
            <a:r>
              <a:rPr lang="es-MX" dirty="0"/>
              <a:t>https://docs.python-guide.org/dev/virtualenvs/</a:t>
            </a:r>
          </a:p>
        </p:txBody>
      </p:sp>
    </p:spTree>
    <p:extLst>
      <p:ext uri="{BB962C8B-B14F-4D97-AF65-F5344CB8AC3E}">
        <p14:creationId xmlns:p14="http://schemas.microsoft.com/office/powerpoint/2010/main" val="1338866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185267-5320-4805-9940-E9BA098FA383}"/>
              </a:ext>
            </a:extLst>
          </p:cNvPr>
          <p:cNvSpPr>
            <a:spLocks noGrp="1"/>
          </p:cNvSpPr>
          <p:nvPr>
            <p:ph type="title"/>
          </p:nvPr>
        </p:nvSpPr>
        <p:spPr/>
        <p:txBody>
          <a:bodyPr/>
          <a:lstStyle/>
          <a:p>
            <a:r>
              <a:rPr lang="es-MX" dirty="0"/>
              <a:t>Activación del ambiente virtual</a:t>
            </a:r>
          </a:p>
        </p:txBody>
      </p:sp>
      <p:sp>
        <p:nvSpPr>
          <p:cNvPr id="3" name="Marcador de contenido 2">
            <a:extLst>
              <a:ext uri="{FF2B5EF4-FFF2-40B4-BE49-F238E27FC236}">
                <a16:creationId xmlns:a16="http://schemas.microsoft.com/office/drawing/2014/main" id="{20DB695B-FA2B-4CA1-AEAC-A619B33B77C9}"/>
              </a:ext>
            </a:extLst>
          </p:cNvPr>
          <p:cNvSpPr>
            <a:spLocks noGrp="1"/>
          </p:cNvSpPr>
          <p:nvPr>
            <p:ph idx="1"/>
          </p:nvPr>
        </p:nvSpPr>
        <p:spPr/>
        <p:txBody>
          <a:bodyPr/>
          <a:lstStyle/>
          <a:p>
            <a:r>
              <a:rPr lang="es-MX" dirty="0"/>
              <a:t>Para activarlo desde la carpeta del proyecto:</a:t>
            </a:r>
          </a:p>
          <a:p>
            <a:r>
              <a:rPr lang="es-MX" sz="2400" b="1" dirty="0"/>
              <a:t>$</a:t>
            </a:r>
            <a:r>
              <a:rPr lang="es-MX" sz="2400" b="1" dirty="0" err="1"/>
              <a:t>source</a:t>
            </a:r>
            <a:r>
              <a:rPr lang="es-MX" sz="2400" b="1" dirty="0"/>
              <a:t> </a:t>
            </a:r>
            <a:r>
              <a:rPr lang="es-MX" sz="2400" b="1" dirty="0" err="1"/>
              <a:t>venv</a:t>
            </a:r>
            <a:r>
              <a:rPr lang="es-MX" sz="2400" b="1" dirty="0"/>
              <a:t>/</a:t>
            </a:r>
            <a:r>
              <a:rPr lang="es-MX" sz="2400" b="1" dirty="0" err="1"/>
              <a:t>bin</a:t>
            </a:r>
            <a:r>
              <a:rPr lang="es-MX" sz="2400" b="1" dirty="0"/>
              <a:t>/actívate</a:t>
            </a:r>
          </a:p>
          <a:p>
            <a:r>
              <a:rPr lang="es-MX" sz="2400" b="1" dirty="0"/>
              <a:t>O</a:t>
            </a:r>
          </a:p>
          <a:p>
            <a:r>
              <a:rPr lang="es-MX" sz="2400" b="1" dirty="0"/>
              <a:t>p</a:t>
            </a:r>
            <a:r>
              <a:rPr lang="es-MX" sz="2400" b="1"/>
              <a:t>ipenv</a:t>
            </a:r>
            <a:r>
              <a:rPr lang="es-MX" sz="2400" b="1" dirty="0"/>
              <a:t> </a:t>
            </a:r>
            <a:r>
              <a:rPr lang="es-MX" sz="2400" b="1" dirty="0" err="1"/>
              <a:t>shell</a:t>
            </a:r>
            <a:endParaRPr lang="es-MX" sz="2400" b="1" dirty="0"/>
          </a:p>
          <a:p>
            <a:r>
              <a:rPr lang="es-MX" dirty="0"/>
              <a:t>Al </a:t>
            </a:r>
            <a:r>
              <a:rPr lang="es-MX" dirty="0" err="1"/>
              <a:t>prompt</a:t>
            </a:r>
            <a:r>
              <a:rPr lang="es-MX" dirty="0"/>
              <a:t> se le agrega un prefijo para saber que está activado</a:t>
            </a:r>
          </a:p>
          <a:p>
            <a:r>
              <a:rPr lang="es-MX" sz="2400" b="1" dirty="0"/>
              <a:t>(</a:t>
            </a:r>
            <a:r>
              <a:rPr lang="es-MX" sz="2400" b="1" dirty="0" err="1"/>
              <a:t>venv</a:t>
            </a:r>
            <a:r>
              <a:rPr lang="es-MX" sz="2400" b="1" dirty="0"/>
              <a:t>) $</a:t>
            </a:r>
          </a:p>
          <a:p>
            <a:r>
              <a:rPr lang="es-MX" dirty="0"/>
              <a:t>Al final, hay que desactivarlo</a:t>
            </a:r>
          </a:p>
          <a:p>
            <a:r>
              <a:rPr lang="es-MX" sz="2400" b="1" dirty="0"/>
              <a:t>(</a:t>
            </a:r>
            <a:r>
              <a:rPr lang="es-MX" sz="2400" b="1" dirty="0" err="1"/>
              <a:t>venv</a:t>
            </a:r>
            <a:r>
              <a:rPr lang="es-MX" sz="2400" b="1" dirty="0"/>
              <a:t>) $ </a:t>
            </a:r>
            <a:r>
              <a:rPr lang="es-MX" sz="2400" b="1" dirty="0" err="1"/>
              <a:t>deactivate</a:t>
            </a:r>
            <a:endParaRPr lang="es-MX" b="1" dirty="0"/>
          </a:p>
          <a:p>
            <a:endParaRPr lang="es-MX" dirty="0"/>
          </a:p>
        </p:txBody>
      </p:sp>
    </p:spTree>
    <p:extLst>
      <p:ext uri="{BB962C8B-B14F-4D97-AF65-F5344CB8AC3E}">
        <p14:creationId xmlns:p14="http://schemas.microsoft.com/office/powerpoint/2010/main" val="89935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C8136A-5B6A-4B0D-BE5B-09DD1AE0D781}"/>
              </a:ext>
            </a:extLst>
          </p:cNvPr>
          <p:cNvSpPr>
            <a:spLocks noGrp="1"/>
          </p:cNvSpPr>
          <p:nvPr>
            <p:ph type="title"/>
          </p:nvPr>
        </p:nvSpPr>
        <p:spPr/>
        <p:txBody>
          <a:bodyPr/>
          <a:lstStyle/>
          <a:p>
            <a:r>
              <a:rPr lang="es-MX" dirty="0"/>
              <a:t>Introducción a </a:t>
            </a:r>
            <a:r>
              <a:rPr lang="es-MX" dirty="0" err="1"/>
              <a:t>rest</a:t>
            </a:r>
            <a:endParaRPr lang="es-MX" dirty="0"/>
          </a:p>
        </p:txBody>
      </p:sp>
      <p:sp>
        <p:nvSpPr>
          <p:cNvPr id="3" name="Marcador de contenido 2">
            <a:extLst>
              <a:ext uri="{FF2B5EF4-FFF2-40B4-BE49-F238E27FC236}">
                <a16:creationId xmlns:a16="http://schemas.microsoft.com/office/drawing/2014/main" id="{331DDB67-5607-4A63-BBDE-20065DD8B611}"/>
              </a:ext>
            </a:extLst>
          </p:cNvPr>
          <p:cNvSpPr>
            <a:spLocks noGrp="1"/>
          </p:cNvSpPr>
          <p:nvPr>
            <p:ph idx="1"/>
          </p:nvPr>
        </p:nvSpPr>
        <p:spPr/>
        <p:txBody>
          <a:bodyPr/>
          <a:lstStyle/>
          <a:p>
            <a:r>
              <a:rPr lang="es-MX" dirty="0" err="1"/>
              <a:t>Representational</a:t>
            </a:r>
            <a:r>
              <a:rPr lang="es-MX" dirty="0"/>
              <a:t> </a:t>
            </a:r>
            <a:r>
              <a:rPr lang="es-MX" dirty="0" err="1"/>
              <a:t>state</a:t>
            </a:r>
            <a:r>
              <a:rPr lang="es-MX" dirty="0"/>
              <a:t> transfer (REST) o servicios web con </a:t>
            </a:r>
            <a:r>
              <a:rPr lang="es-MX" dirty="0" err="1"/>
              <a:t>RESTful</a:t>
            </a:r>
            <a:r>
              <a:rPr lang="es-MX" dirty="0"/>
              <a:t> es una manera de proveer operatividad entre sistemas de computadora en la red. </a:t>
            </a:r>
          </a:p>
          <a:p>
            <a:r>
              <a:rPr lang="es-ES" dirty="0"/>
              <a:t>Los servicios web compatibles con REST permiten que los sistemas de solicitud accedan y manipulen la representación textual de los recursos web mediante un conjunto uniforme y predefinido de operaciones sin estado.</a:t>
            </a:r>
          </a:p>
          <a:p>
            <a:endParaRPr lang="es-MX" dirty="0"/>
          </a:p>
        </p:txBody>
      </p:sp>
    </p:spTree>
    <p:extLst>
      <p:ext uri="{BB962C8B-B14F-4D97-AF65-F5344CB8AC3E}">
        <p14:creationId xmlns:p14="http://schemas.microsoft.com/office/powerpoint/2010/main" val="1259492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83AC6-C1BA-426E-BC50-E6270FE82DE9}"/>
              </a:ext>
            </a:extLst>
          </p:cNvPr>
          <p:cNvSpPr>
            <a:spLocks noGrp="1"/>
          </p:cNvSpPr>
          <p:nvPr>
            <p:ph type="title"/>
          </p:nvPr>
        </p:nvSpPr>
        <p:spPr/>
        <p:txBody>
          <a:bodyPr/>
          <a:lstStyle/>
          <a:p>
            <a:r>
              <a:rPr lang="es-MX" dirty="0"/>
              <a:t>Introducción a </a:t>
            </a:r>
            <a:r>
              <a:rPr lang="es-MX" dirty="0" err="1"/>
              <a:t>Flask</a:t>
            </a:r>
            <a:endParaRPr lang="es-MX" dirty="0"/>
          </a:p>
        </p:txBody>
      </p:sp>
      <p:sp>
        <p:nvSpPr>
          <p:cNvPr id="3" name="Marcador de contenido 2">
            <a:extLst>
              <a:ext uri="{FF2B5EF4-FFF2-40B4-BE49-F238E27FC236}">
                <a16:creationId xmlns:a16="http://schemas.microsoft.com/office/drawing/2014/main" id="{2BBFA912-A837-4B9E-A0AC-9C06206C168D}"/>
              </a:ext>
            </a:extLst>
          </p:cNvPr>
          <p:cNvSpPr>
            <a:spLocks noGrp="1"/>
          </p:cNvSpPr>
          <p:nvPr>
            <p:ph idx="1"/>
          </p:nvPr>
        </p:nvSpPr>
        <p:spPr/>
        <p:txBody>
          <a:bodyPr/>
          <a:lstStyle/>
          <a:p>
            <a:r>
              <a:rPr lang="es-MX" dirty="0"/>
              <a:t>La documentación de </a:t>
            </a:r>
            <a:r>
              <a:rPr lang="es-MX" dirty="0" err="1"/>
              <a:t>Flask</a:t>
            </a:r>
            <a:r>
              <a:rPr lang="es-MX" dirty="0"/>
              <a:t> se puede localizar en:</a:t>
            </a:r>
          </a:p>
          <a:p>
            <a:r>
              <a:rPr lang="es-MX" dirty="0">
                <a:hlinkClick r:id="rId2"/>
              </a:rPr>
              <a:t>http://flask.poco.org/docs/0.10</a:t>
            </a:r>
            <a:endParaRPr lang="es-MX" dirty="0"/>
          </a:p>
          <a:p>
            <a:r>
              <a:rPr lang="es-MX" dirty="0"/>
              <a:t>Una buena fuente de información al respecto lo pueden localizar en:</a:t>
            </a:r>
          </a:p>
          <a:p>
            <a:r>
              <a:rPr lang="es-MX" dirty="0">
                <a:hlinkClick r:id="rId3"/>
              </a:rPr>
              <a:t>https://blog.miguelgrinberg.com</a:t>
            </a:r>
            <a:endParaRPr lang="es-MX" dirty="0"/>
          </a:p>
          <a:p>
            <a:r>
              <a:rPr lang="es-MX" dirty="0"/>
              <a:t>También pueden usar mucho de su código publicado en GitHub:</a:t>
            </a:r>
          </a:p>
          <a:p>
            <a:r>
              <a:rPr lang="es-MX" dirty="0">
                <a:hlinkClick r:id="rId4"/>
              </a:rPr>
              <a:t>https://github.com/miguelgrinberg/oreilly-flask-apis-video</a:t>
            </a:r>
            <a:endParaRPr lang="es-MX" dirty="0"/>
          </a:p>
          <a:p>
            <a:pPr marL="0" indent="0">
              <a:buNone/>
            </a:pPr>
            <a:endParaRPr lang="es-MX" dirty="0"/>
          </a:p>
          <a:p>
            <a:endParaRPr lang="es-MX" dirty="0"/>
          </a:p>
        </p:txBody>
      </p:sp>
    </p:spTree>
    <p:extLst>
      <p:ext uri="{BB962C8B-B14F-4D97-AF65-F5344CB8AC3E}">
        <p14:creationId xmlns:p14="http://schemas.microsoft.com/office/powerpoint/2010/main" val="788120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5C3D54-0E5D-4C1B-89F1-B6E42803F0F0}"/>
              </a:ext>
            </a:extLst>
          </p:cNvPr>
          <p:cNvSpPr>
            <a:spLocks noGrp="1"/>
          </p:cNvSpPr>
          <p:nvPr>
            <p:ph type="title"/>
          </p:nvPr>
        </p:nvSpPr>
        <p:spPr/>
        <p:txBody>
          <a:bodyPr/>
          <a:lstStyle/>
          <a:p>
            <a:r>
              <a:rPr lang="es-MX" dirty="0"/>
              <a:t>Instalación de </a:t>
            </a:r>
            <a:r>
              <a:rPr lang="es-MX" dirty="0" err="1"/>
              <a:t>flask</a:t>
            </a:r>
            <a:endParaRPr lang="es-MX" dirty="0"/>
          </a:p>
        </p:txBody>
      </p:sp>
      <p:sp>
        <p:nvSpPr>
          <p:cNvPr id="3" name="Marcador de contenido 2">
            <a:extLst>
              <a:ext uri="{FF2B5EF4-FFF2-40B4-BE49-F238E27FC236}">
                <a16:creationId xmlns:a16="http://schemas.microsoft.com/office/drawing/2014/main" id="{B797D81C-07B8-47CA-8769-C6BE976F0E8D}"/>
              </a:ext>
            </a:extLst>
          </p:cNvPr>
          <p:cNvSpPr>
            <a:spLocks noGrp="1"/>
          </p:cNvSpPr>
          <p:nvPr>
            <p:ph idx="1"/>
          </p:nvPr>
        </p:nvSpPr>
        <p:spPr/>
        <p:txBody>
          <a:bodyPr/>
          <a:lstStyle/>
          <a:p>
            <a:r>
              <a:rPr lang="es-MX" dirty="0"/>
              <a:t>Partiendo de encontrarnos en el directorio de nuestro proyecto, podemos instalar </a:t>
            </a:r>
            <a:r>
              <a:rPr lang="es-MX" dirty="0" err="1"/>
              <a:t>Flask</a:t>
            </a:r>
            <a:r>
              <a:rPr lang="es-MX" dirty="0"/>
              <a:t> con algunos requerimientos para su correcto funcionamiento:</a:t>
            </a:r>
          </a:p>
          <a:p>
            <a:r>
              <a:rPr lang="es-MX" dirty="0"/>
              <a:t>(</a:t>
            </a:r>
            <a:r>
              <a:rPr lang="es-MX" dirty="0" err="1"/>
              <a:t>venv</a:t>
            </a:r>
            <a:r>
              <a:rPr lang="es-MX" dirty="0"/>
              <a:t>) $ </a:t>
            </a:r>
            <a:r>
              <a:rPr lang="es-MX" dirty="0" err="1"/>
              <a:t>pip</a:t>
            </a:r>
            <a:r>
              <a:rPr lang="es-MX" dirty="0"/>
              <a:t> </a:t>
            </a:r>
            <a:r>
              <a:rPr lang="es-MX" dirty="0" err="1"/>
              <a:t>install</a:t>
            </a:r>
            <a:r>
              <a:rPr lang="es-MX" dirty="0"/>
              <a:t> –r requerimientosFlask.txt</a:t>
            </a:r>
          </a:p>
          <a:p>
            <a:endParaRPr lang="es-MX" dirty="0"/>
          </a:p>
          <a:p>
            <a:r>
              <a:rPr lang="es-MX" dirty="0"/>
              <a:t>El archivo requerimientosFlask.txt contiene la descripción de los paquetes necesarios para el funcionamiento correcto de </a:t>
            </a:r>
            <a:r>
              <a:rPr lang="es-MX" dirty="0" err="1"/>
              <a:t>Flask</a:t>
            </a:r>
            <a:r>
              <a:rPr lang="es-MX"/>
              <a:t>.</a:t>
            </a:r>
            <a:endParaRPr lang="es-MX" dirty="0"/>
          </a:p>
        </p:txBody>
      </p:sp>
    </p:spTree>
    <p:extLst>
      <p:ext uri="{BB962C8B-B14F-4D97-AF65-F5344CB8AC3E}">
        <p14:creationId xmlns:p14="http://schemas.microsoft.com/office/powerpoint/2010/main" val="41989915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6360B9-7A15-458D-8138-D2892AA94F93}"/>
              </a:ext>
            </a:extLst>
          </p:cNvPr>
          <p:cNvSpPr>
            <a:spLocks noGrp="1"/>
          </p:cNvSpPr>
          <p:nvPr>
            <p:ph type="title"/>
          </p:nvPr>
        </p:nvSpPr>
        <p:spPr/>
        <p:txBody>
          <a:bodyPr/>
          <a:lstStyle/>
          <a:p>
            <a:r>
              <a:rPr lang="es-MX" dirty="0"/>
              <a:t>Operaciones con contenido estático</a:t>
            </a:r>
          </a:p>
        </p:txBody>
      </p:sp>
      <p:sp>
        <p:nvSpPr>
          <p:cNvPr id="3" name="Marcador de texto 2">
            <a:extLst>
              <a:ext uri="{FF2B5EF4-FFF2-40B4-BE49-F238E27FC236}">
                <a16:creationId xmlns:a16="http://schemas.microsoft.com/office/drawing/2014/main" id="{46546388-6F93-477B-99B2-F16AD2B6223E}"/>
              </a:ext>
            </a:extLst>
          </p:cNvPr>
          <p:cNvSpPr>
            <a:spLocks noGrp="1"/>
          </p:cNvSpPr>
          <p:nvPr>
            <p:ph type="body" idx="1"/>
          </p:nvPr>
        </p:nvSpPr>
        <p:spPr/>
        <p:txBody>
          <a:bodyPr/>
          <a:lstStyle/>
          <a:p>
            <a:r>
              <a:rPr lang="es-MX" dirty="0"/>
              <a:t>Ejemplo</a:t>
            </a:r>
          </a:p>
        </p:txBody>
      </p:sp>
    </p:spTree>
    <p:extLst>
      <p:ext uri="{BB962C8B-B14F-4D97-AF65-F5344CB8AC3E}">
        <p14:creationId xmlns:p14="http://schemas.microsoft.com/office/powerpoint/2010/main" val="29192419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7A313F7-7897-4F17-BDC7-BFAAE6BA1E46}"/>
              </a:ext>
            </a:extLst>
          </p:cNvPr>
          <p:cNvSpPr>
            <a:spLocks noGrp="1"/>
          </p:cNvSpPr>
          <p:nvPr>
            <p:ph type="title"/>
          </p:nvPr>
        </p:nvSpPr>
        <p:spPr/>
        <p:txBody>
          <a:bodyPr/>
          <a:lstStyle/>
          <a:p>
            <a:r>
              <a:rPr lang="es-MX" dirty="0"/>
              <a:t>Clase03_1.py</a:t>
            </a:r>
          </a:p>
        </p:txBody>
      </p:sp>
      <p:sp>
        <p:nvSpPr>
          <p:cNvPr id="5" name="Marcador de contenido 4">
            <a:extLst>
              <a:ext uri="{FF2B5EF4-FFF2-40B4-BE49-F238E27FC236}">
                <a16:creationId xmlns:a16="http://schemas.microsoft.com/office/drawing/2014/main" id="{EEE922BC-0AED-4372-AE81-51455D6B3D70}"/>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39029953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6360B9-7A15-458D-8138-D2892AA94F93}"/>
              </a:ext>
            </a:extLst>
          </p:cNvPr>
          <p:cNvSpPr>
            <a:spLocks noGrp="1"/>
          </p:cNvSpPr>
          <p:nvPr>
            <p:ph type="title"/>
          </p:nvPr>
        </p:nvSpPr>
        <p:spPr/>
        <p:txBody>
          <a:bodyPr/>
          <a:lstStyle/>
          <a:p>
            <a:r>
              <a:rPr lang="es-MX" dirty="0"/>
              <a:t>Operaciones con contenido Dinámico</a:t>
            </a:r>
          </a:p>
        </p:txBody>
      </p:sp>
      <p:sp>
        <p:nvSpPr>
          <p:cNvPr id="3" name="Marcador de texto 2">
            <a:extLst>
              <a:ext uri="{FF2B5EF4-FFF2-40B4-BE49-F238E27FC236}">
                <a16:creationId xmlns:a16="http://schemas.microsoft.com/office/drawing/2014/main" id="{46546388-6F93-477B-99B2-F16AD2B6223E}"/>
              </a:ext>
            </a:extLst>
          </p:cNvPr>
          <p:cNvSpPr>
            <a:spLocks noGrp="1"/>
          </p:cNvSpPr>
          <p:nvPr>
            <p:ph type="body" idx="1"/>
          </p:nvPr>
        </p:nvSpPr>
        <p:spPr/>
        <p:txBody>
          <a:bodyPr/>
          <a:lstStyle/>
          <a:p>
            <a:r>
              <a:rPr lang="es-MX" dirty="0"/>
              <a:t>Ejemplo</a:t>
            </a:r>
          </a:p>
        </p:txBody>
      </p:sp>
    </p:spTree>
    <p:extLst>
      <p:ext uri="{BB962C8B-B14F-4D97-AF65-F5344CB8AC3E}">
        <p14:creationId xmlns:p14="http://schemas.microsoft.com/office/powerpoint/2010/main" val="2866965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C8136A-5B6A-4B0D-BE5B-09DD1AE0D781}"/>
              </a:ext>
            </a:extLst>
          </p:cNvPr>
          <p:cNvSpPr>
            <a:spLocks noGrp="1"/>
          </p:cNvSpPr>
          <p:nvPr>
            <p:ph type="title"/>
          </p:nvPr>
        </p:nvSpPr>
        <p:spPr/>
        <p:txBody>
          <a:bodyPr/>
          <a:lstStyle/>
          <a:p>
            <a:r>
              <a:rPr lang="es-MX" dirty="0"/>
              <a:t>Introducción a </a:t>
            </a:r>
            <a:r>
              <a:rPr lang="es-MX" dirty="0" err="1"/>
              <a:t>rest</a:t>
            </a:r>
            <a:endParaRPr lang="es-MX" dirty="0"/>
          </a:p>
        </p:txBody>
      </p:sp>
      <p:sp>
        <p:nvSpPr>
          <p:cNvPr id="3" name="Marcador de contenido 2">
            <a:extLst>
              <a:ext uri="{FF2B5EF4-FFF2-40B4-BE49-F238E27FC236}">
                <a16:creationId xmlns:a16="http://schemas.microsoft.com/office/drawing/2014/main" id="{331DDB67-5607-4A63-BBDE-20065DD8B611}"/>
              </a:ext>
            </a:extLst>
          </p:cNvPr>
          <p:cNvSpPr>
            <a:spLocks noGrp="1"/>
          </p:cNvSpPr>
          <p:nvPr>
            <p:ph idx="1"/>
          </p:nvPr>
        </p:nvSpPr>
        <p:spPr/>
        <p:txBody>
          <a:bodyPr/>
          <a:lstStyle/>
          <a:p>
            <a:r>
              <a:rPr lang="es-ES" dirty="0"/>
              <a:t>El uso del protocolo </a:t>
            </a:r>
            <a:r>
              <a:rPr lang="es-ES" dirty="0" err="1"/>
              <a:t>hhtp</a:t>
            </a:r>
            <a:r>
              <a:rPr lang="es-ES" dirty="0"/>
              <a:t> es solo uno de los muchos métodos de intercambio de información en la web, también existen otras formas de servicios web. Sin embargo, es el servicio web más utilizado en la actualidad, con los verbos GET, POST, PUT y DELETE asociados como una forma predefinida de intercambio de información.</a:t>
            </a:r>
            <a:endParaRPr lang="es-MX" dirty="0"/>
          </a:p>
        </p:txBody>
      </p:sp>
    </p:spTree>
    <p:extLst>
      <p:ext uri="{BB962C8B-B14F-4D97-AF65-F5344CB8AC3E}">
        <p14:creationId xmlns:p14="http://schemas.microsoft.com/office/powerpoint/2010/main" val="2609988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F3C7DE-AFAE-496D-BBD8-B74C39FD593A}"/>
              </a:ext>
            </a:extLst>
          </p:cNvPr>
          <p:cNvSpPr>
            <a:spLocks noGrp="1"/>
          </p:cNvSpPr>
          <p:nvPr>
            <p:ph type="title"/>
          </p:nvPr>
        </p:nvSpPr>
        <p:spPr/>
        <p:txBody>
          <a:bodyPr/>
          <a:lstStyle/>
          <a:p>
            <a:r>
              <a:rPr lang="es-MX" dirty="0"/>
              <a:t>Introducción a </a:t>
            </a:r>
            <a:r>
              <a:rPr lang="es-MX" dirty="0" err="1"/>
              <a:t>rest</a:t>
            </a:r>
            <a:endParaRPr lang="es-MX" dirty="0"/>
          </a:p>
        </p:txBody>
      </p:sp>
      <p:sp>
        <p:nvSpPr>
          <p:cNvPr id="3" name="Marcador de contenido 2">
            <a:extLst>
              <a:ext uri="{FF2B5EF4-FFF2-40B4-BE49-F238E27FC236}">
                <a16:creationId xmlns:a16="http://schemas.microsoft.com/office/drawing/2014/main" id="{FD970099-898C-41C3-A4CA-A197C50754F1}"/>
              </a:ext>
            </a:extLst>
          </p:cNvPr>
          <p:cNvSpPr>
            <a:spLocks noGrp="1"/>
          </p:cNvSpPr>
          <p:nvPr>
            <p:ph idx="1"/>
          </p:nvPr>
        </p:nvSpPr>
        <p:spPr/>
        <p:txBody>
          <a:bodyPr/>
          <a:lstStyle/>
          <a:p>
            <a:r>
              <a:rPr lang="es-ES" dirty="0"/>
              <a:t>Una de las ventajas de utilizar servicios </a:t>
            </a:r>
            <a:r>
              <a:rPr lang="es-ES" dirty="0" err="1"/>
              <a:t>RESTful</a:t>
            </a:r>
            <a:r>
              <a:rPr lang="es-ES" dirty="0"/>
              <a:t> es la capacidad que le brinda para ocultarle las operaciones internas al usuario mientras le brinda el servicio.</a:t>
            </a:r>
          </a:p>
          <a:p>
            <a:r>
              <a:rPr lang="es-ES" dirty="0"/>
              <a:t>Se puede consolidar y personalizar las operaciones que se adaptan exclusivamente a nuestras necesidades de red, como un recurso para administrar los dispositivos.</a:t>
            </a:r>
          </a:p>
          <a:p>
            <a:r>
              <a:rPr lang="es-ES" dirty="0"/>
              <a:t>Se puede ofrecer mejor seguridad exponiendo solo lo necesario. Por ejemplo, se puede permitir solo operaciones de lectura (GET) al núcleo y de lectura y escritura para otros niveles del </a:t>
            </a:r>
            <a:r>
              <a:rPr lang="es-ES" dirty="0" err="1"/>
              <a:t>switch</a:t>
            </a:r>
            <a:r>
              <a:rPr lang="es-ES" dirty="0"/>
              <a:t>.</a:t>
            </a:r>
            <a:endParaRPr lang="es-MX" dirty="0"/>
          </a:p>
        </p:txBody>
      </p:sp>
    </p:spTree>
    <p:extLst>
      <p:ext uri="{BB962C8B-B14F-4D97-AF65-F5344CB8AC3E}">
        <p14:creationId xmlns:p14="http://schemas.microsoft.com/office/powerpoint/2010/main" val="3971383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971450-02C6-4FA4-9955-53DE73048A49}"/>
              </a:ext>
            </a:extLst>
          </p:cNvPr>
          <p:cNvSpPr>
            <a:spLocks noGrp="1"/>
          </p:cNvSpPr>
          <p:nvPr>
            <p:ph type="title"/>
          </p:nvPr>
        </p:nvSpPr>
        <p:spPr/>
        <p:txBody>
          <a:bodyPr/>
          <a:lstStyle/>
          <a:p>
            <a:r>
              <a:rPr lang="es-MX" dirty="0"/>
              <a:t>¿Qué es una </a:t>
            </a:r>
            <a:r>
              <a:rPr lang="es-MX" dirty="0" err="1"/>
              <a:t>rest</a:t>
            </a:r>
            <a:r>
              <a:rPr lang="es-MX" dirty="0"/>
              <a:t>?</a:t>
            </a:r>
          </a:p>
        </p:txBody>
      </p:sp>
      <p:sp>
        <p:nvSpPr>
          <p:cNvPr id="3" name="Marcador de contenido 2">
            <a:extLst>
              <a:ext uri="{FF2B5EF4-FFF2-40B4-BE49-F238E27FC236}">
                <a16:creationId xmlns:a16="http://schemas.microsoft.com/office/drawing/2014/main" id="{6CE184E1-C7E3-42AB-B0C2-DF217E6DCDDA}"/>
              </a:ext>
            </a:extLst>
          </p:cNvPr>
          <p:cNvSpPr>
            <a:spLocks noGrp="1"/>
          </p:cNvSpPr>
          <p:nvPr>
            <p:ph idx="1"/>
          </p:nvPr>
        </p:nvSpPr>
        <p:spPr/>
        <p:txBody>
          <a:bodyPr/>
          <a:lstStyle/>
          <a:p>
            <a:r>
              <a:rPr lang="es-MX" dirty="0"/>
              <a:t>Una arquitectura</a:t>
            </a:r>
          </a:p>
          <a:p>
            <a:r>
              <a:rPr lang="es-MX" dirty="0"/>
              <a:t>Patrón de diseño</a:t>
            </a:r>
          </a:p>
          <a:p>
            <a:r>
              <a:rPr lang="es-MX" dirty="0"/>
              <a:t>Una API</a:t>
            </a:r>
          </a:p>
        </p:txBody>
      </p:sp>
    </p:spTree>
    <p:extLst>
      <p:ext uri="{BB962C8B-B14F-4D97-AF65-F5344CB8AC3E}">
        <p14:creationId xmlns:p14="http://schemas.microsoft.com/office/powerpoint/2010/main" val="1319105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117316-BE95-46C5-9DA7-55F5254B41AC}"/>
              </a:ext>
            </a:extLst>
          </p:cNvPr>
          <p:cNvSpPr>
            <a:spLocks noGrp="1"/>
          </p:cNvSpPr>
          <p:nvPr>
            <p:ph type="title"/>
          </p:nvPr>
        </p:nvSpPr>
        <p:spPr/>
        <p:txBody>
          <a:bodyPr/>
          <a:lstStyle/>
          <a:p>
            <a:r>
              <a:rPr lang="es-MX" dirty="0"/>
              <a:t>Nivel 0 - Un estilo de arquitectura</a:t>
            </a:r>
          </a:p>
        </p:txBody>
      </p:sp>
      <p:pic>
        <p:nvPicPr>
          <p:cNvPr id="5" name="Marcador de contenido 4">
            <a:extLst>
              <a:ext uri="{FF2B5EF4-FFF2-40B4-BE49-F238E27FC236}">
                <a16:creationId xmlns:a16="http://schemas.microsoft.com/office/drawing/2014/main" id="{AEEFD1A1-ACB1-4BE2-9FE7-B66ED6A9C6A4}"/>
              </a:ext>
            </a:extLst>
          </p:cNvPr>
          <p:cNvPicPr>
            <a:picLocks noGrp="1" noChangeAspect="1"/>
          </p:cNvPicPr>
          <p:nvPr>
            <p:ph idx="1"/>
          </p:nvPr>
        </p:nvPicPr>
        <p:blipFill>
          <a:blip r:embed="rId2"/>
          <a:srcRect/>
          <a:stretch/>
        </p:blipFill>
        <p:spPr>
          <a:xfrm>
            <a:off x="1024128" y="1503157"/>
            <a:ext cx="8835489" cy="4663175"/>
          </a:xfrm>
        </p:spPr>
      </p:pic>
    </p:spTree>
    <p:extLst>
      <p:ext uri="{BB962C8B-B14F-4D97-AF65-F5344CB8AC3E}">
        <p14:creationId xmlns:p14="http://schemas.microsoft.com/office/powerpoint/2010/main" val="3357848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EAE0A0-7BAE-4FCE-9023-3C0CF8BBF16A}"/>
              </a:ext>
            </a:extLst>
          </p:cNvPr>
          <p:cNvSpPr>
            <a:spLocks noGrp="1"/>
          </p:cNvSpPr>
          <p:nvPr>
            <p:ph type="title"/>
          </p:nvPr>
        </p:nvSpPr>
        <p:spPr>
          <a:xfrm>
            <a:off x="1024128" y="471509"/>
            <a:ext cx="4389120" cy="1737360"/>
          </a:xfrm>
        </p:spPr>
        <p:txBody>
          <a:bodyPr anchor="ctr">
            <a:normAutofit/>
          </a:bodyPr>
          <a:lstStyle/>
          <a:p>
            <a:r>
              <a:rPr lang="es-MX" dirty="0"/>
              <a:t>Nivel 1 - Recursos</a:t>
            </a:r>
          </a:p>
        </p:txBody>
      </p:sp>
      <p:pic>
        <p:nvPicPr>
          <p:cNvPr id="5" name="Marcador de contenido 4" descr="Diagrama&#10;&#10;Descripción generada automáticamente">
            <a:extLst>
              <a:ext uri="{FF2B5EF4-FFF2-40B4-BE49-F238E27FC236}">
                <a16:creationId xmlns:a16="http://schemas.microsoft.com/office/drawing/2014/main" id="{F0341A5A-09E6-4D47-B40F-695C6DF36FE9}"/>
              </a:ext>
            </a:extLst>
          </p:cNvPr>
          <p:cNvPicPr>
            <a:picLocks noGrp="1" noChangeAspect="1"/>
          </p:cNvPicPr>
          <p:nvPr>
            <p:ph idx="1"/>
          </p:nvPr>
        </p:nvPicPr>
        <p:blipFill>
          <a:blip r:embed="rId3"/>
          <a:stretch>
            <a:fillRect/>
          </a:stretch>
        </p:blipFill>
        <p:spPr>
          <a:xfrm>
            <a:off x="5715000" y="1340475"/>
            <a:ext cx="5678424" cy="4149617"/>
          </a:xfrm>
          <a:noFill/>
        </p:spPr>
      </p:pic>
      <p:sp>
        <p:nvSpPr>
          <p:cNvPr id="10" name="Text Placeholder 3">
            <a:extLst>
              <a:ext uri="{FF2B5EF4-FFF2-40B4-BE49-F238E27FC236}">
                <a16:creationId xmlns:a16="http://schemas.microsoft.com/office/drawing/2014/main" id="{C361BD83-52F6-4D5C-89DF-ECB4EBDB4B71}"/>
              </a:ext>
            </a:extLst>
          </p:cNvPr>
          <p:cNvSpPr>
            <a:spLocks noGrp="1"/>
          </p:cNvSpPr>
          <p:nvPr>
            <p:ph type="body" sz="half" idx="2"/>
          </p:nvPr>
        </p:nvSpPr>
        <p:spPr>
          <a:xfrm>
            <a:off x="1024128" y="2257506"/>
            <a:ext cx="4389120" cy="3762294"/>
          </a:xfrm>
        </p:spPr>
        <p:txBody>
          <a:bodyPr/>
          <a:lstStyle/>
          <a:p>
            <a:endParaRPr lang="en-US"/>
          </a:p>
        </p:txBody>
      </p:sp>
    </p:spTree>
    <p:extLst>
      <p:ext uri="{BB962C8B-B14F-4D97-AF65-F5344CB8AC3E}">
        <p14:creationId xmlns:p14="http://schemas.microsoft.com/office/powerpoint/2010/main" val="24992365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6995_TF22378848.potx" id="{85DF5566-E470-4B76-A232-C21C6F80612C}" vid="{69CBCECC-819E-48E2-AFD3-2FC38523383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2747</Words>
  <Application>Microsoft Office PowerPoint</Application>
  <PresentationFormat>Panorámica</PresentationFormat>
  <Paragraphs>243</Paragraphs>
  <Slides>44</Slides>
  <Notes>17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44</vt:i4>
      </vt:variant>
    </vt:vector>
  </HeadingPairs>
  <TitlesOfParts>
    <vt:vector size="49" baseType="lpstr">
      <vt:lpstr>Calibri</vt:lpstr>
      <vt:lpstr>Tw Cen MT</vt:lpstr>
      <vt:lpstr>Tw Cen MT Condensed</vt:lpstr>
      <vt:lpstr>Wingdings 3</vt:lpstr>
      <vt:lpstr>Integral</vt:lpstr>
      <vt:lpstr>REST con Python para redes</vt:lpstr>
      <vt:lpstr>Elementos de la clase</vt:lpstr>
      <vt:lpstr>Introducción a rest</vt:lpstr>
      <vt:lpstr>Introducción a rest</vt:lpstr>
      <vt:lpstr>Introducción a rest</vt:lpstr>
      <vt:lpstr>Introducción a rest</vt:lpstr>
      <vt:lpstr>¿Qué es una rest?</vt:lpstr>
      <vt:lpstr>Nivel 0 - Un estilo de arquitectura</vt:lpstr>
      <vt:lpstr>Nivel 1 - Recursos</vt:lpstr>
      <vt:lpstr>Nivel 2 – Método HTTP</vt:lpstr>
      <vt:lpstr>NIVel 3 - HATEOAS</vt:lpstr>
      <vt:lpstr>NIVel 3 - HATEOAS</vt:lpstr>
      <vt:lpstr>API REST</vt:lpstr>
      <vt:lpstr>Consideraciones</vt:lpstr>
      <vt:lpstr>Usar el método adecuado</vt:lpstr>
      <vt:lpstr>Utilizar el código http adecuado</vt:lpstr>
      <vt:lpstr>Utilizar el código http adecuado</vt:lpstr>
      <vt:lpstr>Mensajes de error adecuados</vt:lpstr>
      <vt:lpstr>Manténgalo simple</vt:lpstr>
      <vt:lpstr>Sustantivos en lugar de verbos</vt:lpstr>
      <vt:lpstr>Uso de plurales</vt:lpstr>
      <vt:lpstr>Utilizar parámetros</vt:lpstr>
      <vt:lpstr>Formato general</vt:lpstr>
      <vt:lpstr>XML</vt:lpstr>
      <vt:lpstr>JSON</vt:lpstr>
      <vt:lpstr>Versiones</vt:lpstr>
      <vt:lpstr>Usar paginación</vt:lpstr>
      <vt:lpstr>Comparativo de web frameworks</vt:lpstr>
      <vt:lpstr>frameworks</vt:lpstr>
      <vt:lpstr>Presentación de PowerPoint</vt:lpstr>
      <vt:lpstr>Comparativo entre los 2 más usados</vt:lpstr>
      <vt:lpstr>Introducción a Flask</vt:lpstr>
      <vt:lpstr>Una opinión sobre django</vt:lpstr>
      <vt:lpstr>Flask</vt:lpstr>
      <vt:lpstr>Configuración del laboratorio</vt:lpstr>
      <vt:lpstr>instalación</vt:lpstr>
      <vt:lpstr>instalación</vt:lpstr>
      <vt:lpstr>instalación</vt:lpstr>
      <vt:lpstr>Activación del ambiente virtual</vt:lpstr>
      <vt:lpstr>Introducción a Flask</vt:lpstr>
      <vt:lpstr>Instalación de flask</vt:lpstr>
      <vt:lpstr>Operaciones con contenido estático</vt:lpstr>
      <vt:lpstr>Clase03_1.py</vt:lpstr>
      <vt:lpstr>Operaciones con contenido Dinámico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2020-05-24T23:51:39Z</dcterms:created>
  <dcterms:modified xsi:type="dcterms:W3CDTF">2022-02-28T15:05:23Z</dcterms:modified>
</cp:coreProperties>
</file>