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51" autoAdjust="0"/>
  </p:normalViewPr>
  <p:slideViewPr>
    <p:cSldViewPr snapToGrid="0">
      <p:cViewPr varScale="1">
        <p:scale>
          <a:sx n="84" d="100"/>
          <a:sy n="84" d="100"/>
        </p:scale>
        <p:origin x="326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 dirty="0"/>
            <a:t>IT in sportscholen</a:t>
          </a:r>
          <a:endParaRPr lang="en-US" dirty="0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 dirty="0"/>
            <a:t>Gezondheidstracking</a:t>
          </a:r>
          <a:endParaRPr lang="en-US" dirty="0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 dirty="0"/>
            <a:t>IT binnen sportclubs</a:t>
          </a:r>
          <a:endParaRPr lang="en-US" dirty="0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 dirty="0"/>
            <a:t>Conclusie</a:t>
          </a:r>
          <a:endParaRPr lang="en-US" dirty="0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35E7C1BC-3D17-45E2-A225-E3D4AA8DC769}" type="pres">
      <dgm:prSet presAssocID="{83A1DB12-05CA-416C-8564-43039C54A3AE}" presName="outerComposite" presStyleCnt="0">
        <dgm:presLayoutVars>
          <dgm:chMax val="5"/>
          <dgm:dir/>
          <dgm:resizeHandles val="exact"/>
        </dgm:presLayoutVars>
      </dgm:prSet>
      <dgm:spPr/>
    </dgm:pt>
    <dgm:pt modelId="{DEDCEA67-F2E5-4D44-9C6B-1045159948F6}" type="pres">
      <dgm:prSet presAssocID="{83A1DB12-05CA-416C-8564-43039C54A3AE}" presName="dummyMaxCanvas" presStyleCnt="0">
        <dgm:presLayoutVars/>
      </dgm:prSet>
      <dgm:spPr/>
    </dgm:pt>
    <dgm:pt modelId="{450BEDB3-B6AC-4A2B-A478-7E6B44655F02}" type="pres">
      <dgm:prSet presAssocID="{83A1DB12-05CA-416C-8564-43039C54A3AE}" presName="FourNodes_1" presStyleLbl="node1" presStyleIdx="0" presStyleCnt="4">
        <dgm:presLayoutVars>
          <dgm:bulletEnabled val="1"/>
        </dgm:presLayoutVars>
      </dgm:prSet>
      <dgm:spPr/>
    </dgm:pt>
    <dgm:pt modelId="{B65142A8-87BF-4D55-A70C-38D5EC1F7AAF}" type="pres">
      <dgm:prSet presAssocID="{83A1DB12-05CA-416C-8564-43039C54A3AE}" presName="FourNodes_2" presStyleLbl="node1" presStyleIdx="1" presStyleCnt="4">
        <dgm:presLayoutVars>
          <dgm:bulletEnabled val="1"/>
        </dgm:presLayoutVars>
      </dgm:prSet>
      <dgm:spPr/>
    </dgm:pt>
    <dgm:pt modelId="{7058F285-8002-4465-9E71-9F495C784C91}" type="pres">
      <dgm:prSet presAssocID="{83A1DB12-05CA-416C-8564-43039C54A3AE}" presName="FourNodes_3" presStyleLbl="node1" presStyleIdx="2" presStyleCnt="4">
        <dgm:presLayoutVars>
          <dgm:bulletEnabled val="1"/>
        </dgm:presLayoutVars>
      </dgm:prSet>
      <dgm:spPr/>
    </dgm:pt>
    <dgm:pt modelId="{3EC47E6B-AB30-4D7A-8180-D5828D668C66}" type="pres">
      <dgm:prSet presAssocID="{83A1DB12-05CA-416C-8564-43039C54A3AE}" presName="FourNodes_4" presStyleLbl="node1" presStyleIdx="3" presStyleCnt="4">
        <dgm:presLayoutVars>
          <dgm:bulletEnabled val="1"/>
        </dgm:presLayoutVars>
      </dgm:prSet>
      <dgm:spPr/>
    </dgm:pt>
    <dgm:pt modelId="{59F08D83-D108-4C75-B5BB-4FA4BC723340}" type="pres">
      <dgm:prSet presAssocID="{83A1DB12-05CA-416C-8564-43039C54A3AE}" presName="FourConn_1-2" presStyleLbl="fgAccFollowNode1" presStyleIdx="0" presStyleCnt="3">
        <dgm:presLayoutVars>
          <dgm:bulletEnabled val="1"/>
        </dgm:presLayoutVars>
      </dgm:prSet>
      <dgm:spPr/>
    </dgm:pt>
    <dgm:pt modelId="{974C9B2F-8CE4-4286-9BC8-25216AA6FBD2}" type="pres">
      <dgm:prSet presAssocID="{83A1DB12-05CA-416C-8564-43039C54A3AE}" presName="FourConn_2-3" presStyleLbl="fgAccFollowNode1" presStyleIdx="1" presStyleCnt="3">
        <dgm:presLayoutVars>
          <dgm:bulletEnabled val="1"/>
        </dgm:presLayoutVars>
      </dgm:prSet>
      <dgm:spPr/>
    </dgm:pt>
    <dgm:pt modelId="{09D07063-49BD-47F2-A054-E2731A1637D6}" type="pres">
      <dgm:prSet presAssocID="{83A1DB12-05CA-416C-8564-43039C54A3AE}" presName="FourConn_3-4" presStyleLbl="fgAccFollowNode1" presStyleIdx="2" presStyleCnt="3">
        <dgm:presLayoutVars>
          <dgm:bulletEnabled val="1"/>
        </dgm:presLayoutVars>
      </dgm:prSet>
      <dgm:spPr/>
    </dgm:pt>
    <dgm:pt modelId="{B7A7D6A8-89BE-43C1-822B-CA9865F0E933}" type="pres">
      <dgm:prSet presAssocID="{83A1DB12-05CA-416C-8564-43039C54A3AE}" presName="FourNodes_1_text" presStyleLbl="node1" presStyleIdx="3" presStyleCnt="4">
        <dgm:presLayoutVars>
          <dgm:bulletEnabled val="1"/>
        </dgm:presLayoutVars>
      </dgm:prSet>
      <dgm:spPr/>
    </dgm:pt>
    <dgm:pt modelId="{78399C9A-A2E2-4701-A1B8-461E77E272D6}" type="pres">
      <dgm:prSet presAssocID="{83A1DB12-05CA-416C-8564-43039C54A3AE}" presName="FourNodes_2_text" presStyleLbl="node1" presStyleIdx="3" presStyleCnt="4">
        <dgm:presLayoutVars>
          <dgm:bulletEnabled val="1"/>
        </dgm:presLayoutVars>
      </dgm:prSet>
      <dgm:spPr/>
    </dgm:pt>
    <dgm:pt modelId="{36CAE754-6CBA-48BE-AC53-08A180672608}" type="pres">
      <dgm:prSet presAssocID="{83A1DB12-05CA-416C-8564-43039C54A3AE}" presName="FourNodes_3_text" presStyleLbl="node1" presStyleIdx="3" presStyleCnt="4">
        <dgm:presLayoutVars>
          <dgm:bulletEnabled val="1"/>
        </dgm:presLayoutVars>
      </dgm:prSet>
      <dgm:spPr/>
    </dgm:pt>
    <dgm:pt modelId="{B0BE4370-C8D7-46AB-8F49-33698C822199}" type="pres">
      <dgm:prSet presAssocID="{83A1DB12-05CA-416C-8564-43039C54A3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C40212-DC4B-4D17-BB48-5559904885C5}" type="presOf" srcId="{E2B026C2-A6DE-4AA4-B638-20AE24E6FA46}" destId="{B7A7D6A8-89BE-43C1-822B-CA9865F0E933}" srcOrd="1" destOrd="0" presId="urn:microsoft.com/office/officeart/2005/8/layout/vProcess5"/>
    <dgm:cxn modelId="{223F8816-24EE-494F-A13C-E1201E286E3C}" type="presOf" srcId="{83A1DB12-05CA-416C-8564-43039C54A3AE}" destId="{35E7C1BC-3D17-45E2-A225-E3D4AA8DC769}" srcOrd="0" destOrd="0" presId="urn:microsoft.com/office/officeart/2005/8/layout/vProcess5"/>
    <dgm:cxn modelId="{D2776319-649A-4750-B563-15614118A432}" type="presOf" srcId="{89CDB0AE-E020-4BB7-80FC-D11F0DD13044}" destId="{974C9B2F-8CE4-4286-9BC8-25216AA6FBD2}" srcOrd="0" destOrd="0" presId="urn:microsoft.com/office/officeart/2005/8/layout/vProcess5"/>
    <dgm:cxn modelId="{4466B730-85BB-435E-8E16-3A9396605E83}" type="presOf" srcId="{B0CAB23E-75FC-498D-9FD3-67C5046D63E7}" destId="{7058F285-8002-4465-9E71-9F495C784C91}" srcOrd="0" destOrd="0" presId="urn:microsoft.com/office/officeart/2005/8/layout/vProcess5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7C8BBD7D-4E09-4AA5-BEE6-251020B2D94A}" type="presOf" srcId="{3DDFE797-D85D-4F2D-AE7A-3C692B803B0E}" destId="{3EC47E6B-AB30-4D7A-8180-D5828D668C66}" srcOrd="0" destOrd="0" presId="urn:microsoft.com/office/officeart/2005/8/layout/vProcess5"/>
    <dgm:cxn modelId="{D2CB9380-80BE-4897-B511-C6DF9A20EE7D}" type="presOf" srcId="{E2B026C2-A6DE-4AA4-B638-20AE24E6FA46}" destId="{450BEDB3-B6AC-4A2B-A478-7E6B44655F02}" srcOrd="0" destOrd="0" presId="urn:microsoft.com/office/officeart/2005/8/layout/vProcess5"/>
    <dgm:cxn modelId="{D0990A96-8BFC-4E12-AB48-89306DA80935}" type="presOf" srcId="{41F02600-CEEC-4EFC-BD9E-D6309E692D90}" destId="{78399C9A-A2E2-4701-A1B8-461E77E272D6}" srcOrd="1" destOrd="0" presId="urn:microsoft.com/office/officeart/2005/8/layout/vProcess5"/>
    <dgm:cxn modelId="{F0C77997-EA18-4A7D-A886-5B4B38D3F1DD}" type="presOf" srcId="{41F02600-CEEC-4EFC-BD9E-D6309E692D90}" destId="{B65142A8-87BF-4D55-A70C-38D5EC1F7AAF}" srcOrd="0" destOrd="0" presId="urn:microsoft.com/office/officeart/2005/8/layout/vProcess5"/>
    <dgm:cxn modelId="{5DF038A7-C9E0-468D-8625-016586EEA279}" type="presOf" srcId="{66B3F912-9725-42C5-93D8-726E104B2BDF}" destId="{59F08D83-D108-4C75-B5BB-4FA4BC723340}" srcOrd="0" destOrd="0" presId="urn:microsoft.com/office/officeart/2005/8/layout/vProcess5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0A7CE4C7-FA76-411F-B7DC-4577DB538CA1}" type="presOf" srcId="{45F977A9-5884-4497-A781-CE2AAB8C8B72}" destId="{09D07063-49BD-47F2-A054-E2731A1637D6}" srcOrd="0" destOrd="0" presId="urn:microsoft.com/office/officeart/2005/8/layout/vProcess5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284B60EB-0249-4E26-8458-D747D8466115}" type="presOf" srcId="{B0CAB23E-75FC-498D-9FD3-67C5046D63E7}" destId="{36CAE754-6CBA-48BE-AC53-08A180672608}" srcOrd="1" destOrd="0" presId="urn:microsoft.com/office/officeart/2005/8/layout/vProcess5"/>
    <dgm:cxn modelId="{35E237F6-D451-49AB-803E-253A007FCD7D}" type="presOf" srcId="{3DDFE797-D85D-4F2D-AE7A-3C692B803B0E}" destId="{B0BE4370-C8D7-46AB-8F49-33698C822199}" srcOrd="1" destOrd="0" presId="urn:microsoft.com/office/officeart/2005/8/layout/vProcess5"/>
    <dgm:cxn modelId="{44CA8F98-2BEB-404C-8E5F-8A03344B0C0F}" type="presParOf" srcId="{35E7C1BC-3D17-45E2-A225-E3D4AA8DC769}" destId="{DEDCEA67-F2E5-4D44-9C6B-1045159948F6}" srcOrd="0" destOrd="0" presId="urn:microsoft.com/office/officeart/2005/8/layout/vProcess5"/>
    <dgm:cxn modelId="{9775E545-D195-4615-9AFB-4C46B043ABDB}" type="presParOf" srcId="{35E7C1BC-3D17-45E2-A225-E3D4AA8DC769}" destId="{450BEDB3-B6AC-4A2B-A478-7E6B44655F02}" srcOrd="1" destOrd="0" presId="urn:microsoft.com/office/officeart/2005/8/layout/vProcess5"/>
    <dgm:cxn modelId="{B28735CB-356A-4F29-A48F-46C1AF1E52CD}" type="presParOf" srcId="{35E7C1BC-3D17-45E2-A225-E3D4AA8DC769}" destId="{B65142A8-87BF-4D55-A70C-38D5EC1F7AAF}" srcOrd="2" destOrd="0" presId="urn:microsoft.com/office/officeart/2005/8/layout/vProcess5"/>
    <dgm:cxn modelId="{770A1BBC-782A-4D36-A5F6-51E7CB5B4738}" type="presParOf" srcId="{35E7C1BC-3D17-45E2-A225-E3D4AA8DC769}" destId="{7058F285-8002-4465-9E71-9F495C784C91}" srcOrd="3" destOrd="0" presId="urn:microsoft.com/office/officeart/2005/8/layout/vProcess5"/>
    <dgm:cxn modelId="{65A43188-AEC4-4E68-8A20-89825DA71355}" type="presParOf" srcId="{35E7C1BC-3D17-45E2-A225-E3D4AA8DC769}" destId="{3EC47E6B-AB30-4D7A-8180-D5828D668C66}" srcOrd="4" destOrd="0" presId="urn:microsoft.com/office/officeart/2005/8/layout/vProcess5"/>
    <dgm:cxn modelId="{315F76B3-9646-426F-9B34-51ABF645B214}" type="presParOf" srcId="{35E7C1BC-3D17-45E2-A225-E3D4AA8DC769}" destId="{59F08D83-D108-4C75-B5BB-4FA4BC723340}" srcOrd="5" destOrd="0" presId="urn:microsoft.com/office/officeart/2005/8/layout/vProcess5"/>
    <dgm:cxn modelId="{82675397-7FC8-4F0E-8251-F13F0120FE0D}" type="presParOf" srcId="{35E7C1BC-3D17-45E2-A225-E3D4AA8DC769}" destId="{974C9B2F-8CE4-4286-9BC8-25216AA6FBD2}" srcOrd="6" destOrd="0" presId="urn:microsoft.com/office/officeart/2005/8/layout/vProcess5"/>
    <dgm:cxn modelId="{C0552E4E-5A22-4FAB-B362-D97958A859F5}" type="presParOf" srcId="{35E7C1BC-3D17-45E2-A225-E3D4AA8DC769}" destId="{09D07063-49BD-47F2-A054-E2731A1637D6}" srcOrd="7" destOrd="0" presId="urn:microsoft.com/office/officeart/2005/8/layout/vProcess5"/>
    <dgm:cxn modelId="{94ED4933-8BE3-420F-A8AE-D756FB2566DB}" type="presParOf" srcId="{35E7C1BC-3D17-45E2-A225-E3D4AA8DC769}" destId="{B7A7D6A8-89BE-43C1-822B-CA9865F0E933}" srcOrd="8" destOrd="0" presId="urn:microsoft.com/office/officeart/2005/8/layout/vProcess5"/>
    <dgm:cxn modelId="{BC214F0A-7BE9-4363-A826-2575411D7E66}" type="presParOf" srcId="{35E7C1BC-3D17-45E2-A225-E3D4AA8DC769}" destId="{78399C9A-A2E2-4701-A1B8-461E77E272D6}" srcOrd="9" destOrd="0" presId="urn:microsoft.com/office/officeart/2005/8/layout/vProcess5"/>
    <dgm:cxn modelId="{55CC1E33-8028-402D-B310-7011299C24E7}" type="presParOf" srcId="{35E7C1BC-3D17-45E2-A225-E3D4AA8DC769}" destId="{36CAE754-6CBA-48BE-AC53-08A180672608}" srcOrd="10" destOrd="0" presId="urn:microsoft.com/office/officeart/2005/8/layout/vProcess5"/>
    <dgm:cxn modelId="{06476616-9783-4978-BFA4-EE65B81165D7}" type="presParOf" srcId="{35E7C1BC-3D17-45E2-A225-E3D4AA8DC769}" destId="{B0BE4370-C8D7-46AB-8F49-33698C8221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EDB3-B6AC-4A2B-A478-7E6B44655F02}">
      <dsp:nvSpPr>
        <dsp:cNvPr id="0" name=""/>
        <dsp:cNvSpPr/>
      </dsp:nvSpPr>
      <dsp:spPr>
        <a:xfrm>
          <a:off x="0" y="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in sportscholen</a:t>
          </a:r>
          <a:endParaRPr lang="en-US" sz="3600" kern="1200" dirty="0"/>
        </a:p>
      </dsp:txBody>
      <dsp:txXfrm>
        <a:off x="25595" y="25595"/>
        <a:ext cx="4257620" cy="822701"/>
      </dsp:txXfrm>
    </dsp:sp>
    <dsp:sp modelId="{B65142A8-87BF-4D55-A70C-38D5EC1F7AAF}">
      <dsp:nvSpPr>
        <dsp:cNvPr id="0" name=""/>
        <dsp:cNvSpPr/>
      </dsp:nvSpPr>
      <dsp:spPr>
        <a:xfrm>
          <a:off x="441736" y="103278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Gezondheidstracking</a:t>
          </a:r>
          <a:endParaRPr lang="en-US" sz="3600" kern="1200" dirty="0"/>
        </a:p>
      </dsp:txBody>
      <dsp:txXfrm>
        <a:off x="467331" y="1058375"/>
        <a:ext cx="4213504" cy="822701"/>
      </dsp:txXfrm>
    </dsp:sp>
    <dsp:sp modelId="{7058F285-8002-4465-9E71-9F495C784C91}">
      <dsp:nvSpPr>
        <dsp:cNvPr id="0" name=""/>
        <dsp:cNvSpPr/>
      </dsp:nvSpPr>
      <dsp:spPr>
        <a:xfrm>
          <a:off x="876878" y="206556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binnen sportclubs</a:t>
          </a:r>
          <a:endParaRPr lang="en-US" sz="3600" kern="1200" dirty="0"/>
        </a:p>
      </dsp:txBody>
      <dsp:txXfrm>
        <a:off x="902473" y="2091155"/>
        <a:ext cx="4220097" cy="822701"/>
      </dsp:txXfrm>
    </dsp:sp>
    <dsp:sp modelId="{3EC47E6B-AB30-4D7A-8180-D5828D668C66}">
      <dsp:nvSpPr>
        <dsp:cNvPr id="0" name=""/>
        <dsp:cNvSpPr/>
      </dsp:nvSpPr>
      <dsp:spPr>
        <a:xfrm>
          <a:off x="1318614" y="309834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Conclusie</a:t>
          </a:r>
          <a:endParaRPr lang="en-US" sz="3600" kern="1200" dirty="0"/>
        </a:p>
      </dsp:txBody>
      <dsp:txXfrm>
        <a:off x="1344209" y="3123935"/>
        <a:ext cx="4213504" cy="822701"/>
      </dsp:txXfrm>
    </dsp:sp>
    <dsp:sp modelId="{59F08D83-D108-4C75-B5BB-4FA4BC723340}">
      <dsp:nvSpPr>
        <dsp:cNvPr id="0" name=""/>
        <dsp:cNvSpPr/>
      </dsp:nvSpPr>
      <dsp:spPr>
        <a:xfrm>
          <a:off x="4706430" y="66932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34237" y="669321"/>
        <a:ext cx="312415" cy="427442"/>
      </dsp:txXfrm>
    </dsp:sp>
    <dsp:sp modelId="{974C9B2F-8CE4-4286-9BC8-25216AA6FBD2}">
      <dsp:nvSpPr>
        <dsp:cNvPr id="0" name=""/>
        <dsp:cNvSpPr/>
      </dsp:nvSpPr>
      <dsp:spPr>
        <a:xfrm>
          <a:off x="5148166" y="170210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83884"/>
            <a:satOff val="1750"/>
            <a:lumOff val="3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75973" y="1702101"/>
        <a:ext cx="312415" cy="427442"/>
      </dsp:txXfrm>
    </dsp:sp>
    <dsp:sp modelId="{09D07063-49BD-47F2-A054-E2731A1637D6}">
      <dsp:nvSpPr>
        <dsp:cNvPr id="0" name=""/>
        <dsp:cNvSpPr/>
      </dsp:nvSpPr>
      <dsp:spPr>
        <a:xfrm>
          <a:off x="5583309" y="273488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11116" y="2734881"/>
        <a:ext cx="312415" cy="42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F3E1-CB26-48F9-850F-095D388C7B08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037-1310-4CF1-84A3-3BF13FF518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0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1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9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94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400" dirty="0"/>
              <a:t>Sporttoestellen</a:t>
            </a:r>
          </a:p>
          <a:p>
            <a:r>
              <a:rPr lang="nl-BE" sz="1400" dirty="0"/>
              <a:t>Krachtmetingen</a:t>
            </a:r>
          </a:p>
          <a:p>
            <a:r>
              <a:rPr lang="nl-BE" sz="1400" dirty="0"/>
              <a:t>Revalidatie</a:t>
            </a:r>
          </a:p>
          <a:p>
            <a:r>
              <a:rPr lang="nl-BE" sz="1400" dirty="0"/>
              <a:t>Hartslag</a:t>
            </a:r>
          </a:p>
          <a:p>
            <a:pPr lvl="1"/>
            <a:r>
              <a:rPr lang="nl-BE" sz="1400" dirty="0"/>
              <a:t>Meten</a:t>
            </a:r>
          </a:p>
          <a:p>
            <a:pPr lvl="1"/>
            <a:r>
              <a:rPr lang="nl-BE" sz="1400" dirty="0"/>
              <a:t>Stabiel houden (pacemaker)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9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4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4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118968&amp;picture=gold-cup-silhouet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atsofgolf.com/homegolf?src=search_home_golf&amp;utm_source=googleads&amp;utm_medium=search&amp;utm_campaign=search_home_golf&amp;gad_source=1&amp;gclid=Cj0KCQjwjY64BhCaARIsAIfc7YYoXLSCNRDuIWK87vSPrpN0FXUIICT66b7mVvZCaI9DzrreoRv4T8EaAjNOEALw_wcB" TargetMode="External"/><Relationship Id="rId13" Type="http://schemas.openxmlformats.org/officeDocument/2006/relationships/hyperlink" Target="https://sporza.be/nl/" TargetMode="External"/><Relationship Id="rId3" Type="http://schemas.openxmlformats.org/officeDocument/2006/relationships/hyperlink" Target="https://doi.org/10.3390/su142316265" TargetMode="External"/><Relationship Id="rId7" Type="http://schemas.openxmlformats.org/officeDocument/2006/relationships/hyperlink" Target="https://www.tripadvisor.be/LocationPhotoDirectLink-g188636-d23542732-i493436553-Beats_of_Golf-Antwerp_Antwerp_Province.html" TargetMode="External"/><Relationship Id="rId12" Type="http://schemas.openxmlformats.org/officeDocument/2006/relationships/hyperlink" Target="https://www.svgeurope.org/blog/headlines/research-reveals-massive-increase-in-number-of-fans-live-streaming-football-from-home-post-pandemic/" TargetMode="External"/><Relationship Id="rId2" Type="http://schemas.openxmlformats.org/officeDocument/2006/relationships/hyperlink" Target="https://www.linkedin.com/company/beats-of-golf/?originalSubdomain=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istore.nl/blogs/news/de-werking-van-een-weegschaal-met-lichaamsanalyse#:~:text=Bij%20een%20compleet%20lichaamsanalyse%2C%20stuurt,tot%20meetresultaten%20via%20een%20rekenmodel" TargetMode="External"/><Relationship Id="rId11" Type="http://schemas.openxmlformats.org/officeDocument/2006/relationships/hyperlink" Target="https://www.rbfa.be/nl/nationale-ploegen/rode-duivels" TargetMode="External"/><Relationship Id="rId5" Type="http://schemas.openxmlformats.org/officeDocument/2006/relationships/hyperlink" Target="https://www.telegraaf.nl/sport/166997363/nieuwe-tegenvaller-voor-duitsland-ook-kai-havertz-ontbreekt-tegen-nederlands-elftal" TargetMode="External"/><Relationship Id="rId15" Type="http://schemas.openxmlformats.org/officeDocument/2006/relationships/hyperlink" Target="https://www.uza.be/behandeling/sportmedische-keuring-en-preventie" TargetMode="External"/><Relationship Id="rId10" Type="http://schemas.openxmlformats.org/officeDocument/2006/relationships/hyperlink" Target="https://www.uzleuven.be/nl/polysomnografie" TargetMode="External"/><Relationship Id="rId4" Type="http://schemas.openxmlformats.org/officeDocument/2006/relationships/hyperlink" Target="https://www.nlsportpsycholoog.nl/blog/hoe-smart-is-een-smartwatch-111/#:~:text=Deze%20apparaten%20zijn%20vrij%20goed,betrouwbaarheid%20naar%2060%2D65%25" TargetMode="External"/><Relationship Id="rId9" Type="http://schemas.openxmlformats.org/officeDocument/2006/relationships/hyperlink" Target="https://www.golf.nl/beter-golfen/tips/indoor-golf" TargetMode="External"/><Relationship Id="rId14" Type="http://schemas.openxmlformats.org/officeDocument/2006/relationships/hyperlink" Target="https://www.uhasselt.be/nl/onderzoeksgroepen/reval/technologie-ondersteunde-revalidat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nology Is Changing The Way We Interact With Sports">
            <a:extLst>
              <a:ext uri="{FF2B5EF4-FFF2-40B4-BE49-F238E27FC236}">
                <a16:creationId xmlns:a16="http://schemas.microsoft.com/office/drawing/2014/main" id="{4E9F8D62-1E12-F1D7-8AEB-F48A808F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4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IT en sport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34" y="5860137"/>
            <a:ext cx="2130391" cy="9978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2ITsof3a</a:t>
            </a:r>
          </a:p>
        </p:txBody>
      </p:sp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/>
              <a:t>Inhoud</a:t>
            </a:r>
          </a:p>
        </p:txBody>
      </p:sp>
      <p:pic>
        <p:nvPicPr>
          <p:cNvPr id="4" name="Afbeelding 3" descr="Een fluitje dat aan de mur hangt">
            <a:extLst>
              <a:ext uri="{FF2B5EF4-FFF2-40B4-BE49-F238E27FC236}">
                <a16:creationId xmlns:a16="http://schemas.microsoft.com/office/drawing/2014/main" id="{84C2F377-79C3-A62C-AC6B-3D7F9882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45" r="743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078240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601511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BE" sz="4800" dirty="0"/>
              <a:t>IT in sportscholen</a:t>
            </a:r>
          </a:p>
        </p:txBody>
      </p:sp>
      <p:pic>
        <p:nvPicPr>
          <p:cNvPr id="1028" name="Picture 4" descr="Beats of Golf | LinkedIn">
            <a:extLst>
              <a:ext uri="{FF2B5EF4-FFF2-40B4-BE49-F238E27FC236}">
                <a16:creationId xmlns:a16="http://schemas.microsoft.com/office/drawing/2014/main" id="{0C4B6CC1-AEF5-C80C-3675-C093EFBE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76914"/>
            <a:ext cx="4033594" cy="2954608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fpro - Foto van Beats of Golf, Antwerpen - Tripadvisor">
            <a:extLst>
              <a:ext uri="{FF2B5EF4-FFF2-40B4-BE49-F238E27FC236}">
                <a16:creationId xmlns:a16="http://schemas.microsoft.com/office/drawing/2014/main" id="{F3F573AE-D1F6-3F22-8418-D8212018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522111"/>
            <a:ext cx="4033594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BE" sz="3200" dirty="0"/>
              <a:t>Sportelementen</a:t>
            </a:r>
          </a:p>
          <a:p>
            <a:r>
              <a:rPr lang="nl-BE" sz="3200" dirty="0"/>
              <a:t>Simulaties</a:t>
            </a:r>
          </a:p>
          <a:p>
            <a:r>
              <a:rPr lang="nl-BE" sz="3200" dirty="0"/>
              <a:t>Beats Of Golf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90599"/>
            <a:ext cx="4791336" cy="1075268"/>
          </a:xfrm>
        </p:spPr>
        <p:txBody>
          <a:bodyPr>
            <a:normAutofit/>
          </a:bodyPr>
          <a:lstStyle/>
          <a:p>
            <a:r>
              <a:rPr lang="nl-BE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91336" cy="3649131"/>
          </a:xfrm>
        </p:spPr>
        <p:txBody>
          <a:bodyPr>
            <a:normAutofit/>
          </a:bodyPr>
          <a:lstStyle/>
          <a:p>
            <a:r>
              <a:rPr lang="nl-BE" sz="3200" dirty="0"/>
              <a:t>Smartwatches</a:t>
            </a:r>
          </a:p>
          <a:p>
            <a:r>
              <a:rPr lang="nl-BE" sz="3200" dirty="0"/>
              <a:t>Slimme weegschaal</a:t>
            </a:r>
          </a:p>
          <a:p>
            <a:r>
              <a:rPr lang="nl-BE" sz="3200" dirty="0"/>
              <a:t>Revalidatie</a:t>
            </a:r>
          </a:p>
          <a:p>
            <a:endParaRPr lang="nl-BE" dirty="0"/>
          </a:p>
        </p:txBody>
      </p:sp>
      <p:sp>
        <p:nvSpPr>
          <p:cNvPr id="5129" name="Freeform 30">
            <a:extLst>
              <a:ext uri="{FF2B5EF4-FFF2-40B4-BE49-F238E27FC236}">
                <a16:creationId xmlns:a16="http://schemas.microsoft.com/office/drawing/2014/main" id="{6B48CC9C-E443-4619-A5F1-8D19F764D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005" y="990599"/>
            <a:ext cx="4965113" cy="4800599"/>
          </a:xfrm>
          <a:custGeom>
            <a:avLst/>
            <a:gdLst>
              <a:gd name="connsiteX0" fmla="*/ 2543761 w 4965113"/>
              <a:gd name="connsiteY0" fmla="*/ 2479677 h 4800599"/>
              <a:gd name="connsiteX1" fmla="*/ 4965113 w 4965113"/>
              <a:gd name="connsiteY1" fmla="*/ 2479677 h 4800599"/>
              <a:gd name="connsiteX2" fmla="*/ 4965113 w 4965113"/>
              <a:gd name="connsiteY2" fmla="*/ 4545255 h 4800599"/>
              <a:gd name="connsiteX3" fmla="*/ 4709769 w 4965113"/>
              <a:gd name="connsiteY3" fmla="*/ 4800599 h 4800599"/>
              <a:gd name="connsiteX4" fmla="*/ 2543761 w 4965113"/>
              <a:gd name="connsiteY4" fmla="*/ 4800599 h 4800599"/>
              <a:gd name="connsiteX5" fmla="*/ 0 w 4965113"/>
              <a:gd name="connsiteY5" fmla="*/ 2479677 h 4800599"/>
              <a:gd name="connsiteX6" fmla="*/ 2392885 w 4965113"/>
              <a:gd name="connsiteY6" fmla="*/ 2479677 h 4800599"/>
              <a:gd name="connsiteX7" fmla="*/ 2392885 w 4965113"/>
              <a:gd name="connsiteY7" fmla="*/ 4800599 h 4800599"/>
              <a:gd name="connsiteX8" fmla="*/ 255344 w 4965113"/>
              <a:gd name="connsiteY8" fmla="*/ 4800599 h 4800599"/>
              <a:gd name="connsiteX9" fmla="*/ 0 w 4965113"/>
              <a:gd name="connsiteY9" fmla="*/ 4545255 h 4800599"/>
              <a:gd name="connsiteX10" fmla="*/ 255344 w 4965113"/>
              <a:gd name="connsiteY10" fmla="*/ 0 h 4800599"/>
              <a:gd name="connsiteX11" fmla="*/ 4709769 w 4965113"/>
              <a:gd name="connsiteY11" fmla="*/ 0 h 4800599"/>
              <a:gd name="connsiteX12" fmla="*/ 4965113 w 4965113"/>
              <a:gd name="connsiteY12" fmla="*/ 255344 h 4800599"/>
              <a:gd name="connsiteX13" fmla="*/ 4965113 w 4965113"/>
              <a:gd name="connsiteY13" fmla="*/ 2328801 h 4800599"/>
              <a:gd name="connsiteX14" fmla="*/ 0 w 4965113"/>
              <a:gd name="connsiteY14" fmla="*/ 2328801 h 4800599"/>
              <a:gd name="connsiteX15" fmla="*/ 0 w 4965113"/>
              <a:gd name="connsiteY15" fmla="*/ 255344 h 4800599"/>
              <a:gd name="connsiteX16" fmla="*/ 255344 w 4965113"/>
              <a:gd name="connsiteY16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5113" h="4800599">
                <a:moveTo>
                  <a:pt x="2543761" y="2479677"/>
                </a:moveTo>
                <a:lnTo>
                  <a:pt x="4965113" y="2479677"/>
                </a:lnTo>
                <a:lnTo>
                  <a:pt x="4965113" y="4545255"/>
                </a:lnTo>
                <a:cubicBezTo>
                  <a:pt x="4965113" y="4686278"/>
                  <a:pt x="4850792" y="4800599"/>
                  <a:pt x="4709769" y="4800599"/>
                </a:cubicBezTo>
                <a:lnTo>
                  <a:pt x="2543761" y="4800599"/>
                </a:lnTo>
                <a:close/>
                <a:moveTo>
                  <a:pt x="0" y="2479677"/>
                </a:moveTo>
                <a:lnTo>
                  <a:pt x="2392885" y="2479677"/>
                </a:lnTo>
                <a:lnTo>
                  <a:pt x="2392885" y="4800599"/>
                </a:lnTo>
                <a:lnTo>
                  <a:pt x="255344" y="4800599"/>
                </a:lnTo>
                <a:cubicBezTo>
                  <a:pt x="114321" y="4800599"/>
                  <a:pt x="0" y="4686278"/>
                  <a:pt x="0" y="4545255"/>
                </a:cubicBezTo>
                <a:close/>
                <a:moveTo>
                  <a:pt x="255344" y="0"/>
                </a:moveTo>
                <a:lnTo>
                  <a:pt x="4709769" y="0"/>
                </a:lnTo>
                <a:cubicBezTo>
                  <a:pt x="4850792" y="0"/>
                  <a:pt x="4965113" y="114321"/>
                  <a:pt x="4965113" y="255344"/>
                </a:cubicBezTo>
                <a:lnTo>
                  <a:pt x="4965113" y="2328801"/>
                </a:lnTo>
                <a:lnTo>
                  <a:pt x="0" y="2328801"/>
                </a:lnTo>
                <a:lnTo>
                  <a:pt x="0" y="255344"/>
                </a:lnTo>
                <a:cubicBezTo>
                  <a:pt x="0" y="114321"/>
                  <a:pt x="114321" y="0"/>
                  <a:pt x="25534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ieter Meyns 2 08">
            <a:extLst>
              <a:ext uri="{FF2B5EF4-FFF2-40B4-BE49-F238E27FC236}">
                <a16:creationId xmlns:a16="http://schemas.microsoft.com/office/drawing/2014/main" id="{74225092-4DF1-3445-4445-87A94DB0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138"/>
          <a:stretch/>
        </p:blipFill>
        <p:spPr bwMode="auto">
          <a:xfrm>
            <a:off x="6100005" y="990600"/>
            <a:ext cx="4936645" cy="2328800"/>
          </a:xfrm>
          <a:custGeom>
            <a:avLst/>
            <a:gdLst/>
            <a:ahLst/>
            <a:cxnLst/>
            <a:rect l="l" t="t" r="r" b="b"/>
            <a:pathLst>
              <a:path w="4936645" h="2328800">
                <a:moveTo>
                  <a:pt x="210266" y="0"/>
                </a:moveTo>
                <a:lnTo>
                  <a:pt x="4726379" y="0"/>
                </a:lnTo>
                <a:cubicBezTo>
                  <a:pt x="4842506" y="0"/>
                  <a:pt x="4936645" y="94139"/>
                  <a:pt x="4936645" y="210266"/>
                </a:cubicBezTo>
                <a:lnTo>
                  <a:pt x="4936645" y="2328800"/>
                </a:lnTo>
                <a:lnTo>
                  <a:pt x="0" y="2328800"/>
                </a:lnTo>
                <a:lnTo>
                  <a:pt x="0" y="210266"/>
                </a:lnTo>
                <a:cubicBezTo>
                  <a:pt x="0" y="94139"/>
                  <a:pt x="94139" y="0"/>
                  <a:pt x="210266" y="0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76B7EA7-30D8-45FC-85EC-8656F6A3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6" r="2" b="9066"/>
          <a:stretch/>
        </p:blipFill>
        <p:spPr bwMode="auto">
          <a:xfrm>
            <a:off x="6100006" y="3470276"/>
            <a:ext cx="2392885" cy="2320923"/>
          </a:xfrm>
          <a:custGeom>
            <a:avLst/>
            <a:gdLst/>
            <a:ahLst/>
            <a:cxnLst/>
            <a:rect l="l" t="t" r="r" b="b"/>
            <a:pathLst>
              <a:path w="2392885" h="2320923">
                <a:moveTo>
                  <a:pt x="0" y="0"/>
                </a:moveTo>
                <a:lnTo>
                  <a:pt x="2392885" y="0"/>
                </a:lnTo>
                <a:lnTo>
                  <a:pt x="2392885" y="2320923"/>
                </a:lnTo>
                <a:lnTo>
                  <a:pt x="210266" y="2320923"/>
                </a:lnTo>
                <a:cubicBezTo>
                  <a:pt x="94139" y="2320923"/>
                  <a:pt x="0" y="2226784"/>
                  <a:pt x="0" y="2110657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" r="3" b="5618"/>
          <a:stretch/>
        </p:blipFill>
        <p:spPr bwMode="auto">
          <a:xfrm>
            <a:off x="8643766" y="3470276"/>
            <a:ext cx="2392884" cy="2320923"/>
          </a:xfrm>
          <a:custGeom>
            <a:avLst/>
            <a:gdLst/>
            <a:ahLst/>
            <a:cxnLst/>
            <a:rect l="l" t="t" r="r" b="b"/>
            <a:pathLst>
              <a:path w="2392884" h="2320923">
                <a:moveTo>
                  <a:pt x="0" y="0"/>
                </a:moveTo>
                <a:lnTo>
                  <a:pt x="2392884" y="0"/>
                </a:lnTo>
                <a:lnTo>
                  <a:pt x="2392884" y="2110657"/>
                </a:lnTo>
                <a:cubicBezTo>
                  <a:pt x="2392884" y="2226784"/>
                  <a:pt x="2298745" y="2320923"/>
                  <a:pt x="2182618" y="2320923"/>
                </a:cubicBezTo>
                <a:lnTo>
                  <a:pt x="0" y="2320923"/>
                </a:ln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/>
              <a:t>IT binnen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59" y="2178579"/>
            <a:ext cx="4487372" cy="3649133"/>
          </a:xfrm>
        </p:spPr>
        <p:txBody>
          <a:bodyPr>
            <a:normAutofit/>
          </a:bodyPr>
          <a:lstStyle/>
          <a:p>
            <a:r>
              <a:rPr lang="nl-BE" sz="3200" dirty="0"/>
              <a:t>Database spelers</a:t>
            </a:r>
          </a:p>
          <a:p>
            <a:r>
              <a:rPr lang="nl-BE" sz="3200" dirty="0"/>
              <a:t>Streaming wedstrijden</a:t>
            </a:r>
          </a:p>
          <a:p>
            <a:r>
              <a:rPr lang="nl-BE" sz="3200" dirty="0"/>
              <a:t>Wedstrijdinfo</a:t>
            </a:r>
          </a:p>
          <a:p>
            <a:r>
              <a:rPr lang="nl-BE" sz="3200" dirty="0" err="1"/>
              <a:t>Sporza</a:t>
            </a:r>
            <a:endParaRPr lang="nl-BE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D9440E-B633-F6A1-1987-5C102633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68" y="639098"/>
            <a:ext cx="448737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i Havertz in actie tegen Oranje.">
            <a:extLst>
              <a:ext uri="{FF2B5EF4-FFF2-40B4-BE49-F238E27FC236}">
                <a16:creationId xmlns:a16="http://schemas.microsoft.com/office/drawing/2014/main" id="{76D37FD8-5BDF-B56E-EA14-A6CA353F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Prijs</a:t>
            </a:r>
          </a:p>
          <a:p>
            <a:r>
              <a:rPr lang="nl-BE" sz="3200" dirty="0"/>
              <a:t>Niet teveel</a:t>
            </a:r>
          </a:p>
          <a:p>
            <a:r>
              <a:rPr lang="nl-BE" sz="3200" dirty="0"/>
              <a:t>Voldoende mogelijkheden</a:t>
            </a:r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1" y="720004"/>
            <a:ext cx="1764029" cy="1456267"/>
          </a:xfrm>
        </p:spPr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pic>
        <p:nvPicPr>
          <p:cNvPr id="5" name="Afbeelding 4" descr="Afbeelding met hemel, buitenshuis, Achterverlichting, persoon&#10;&#10;Automatisch gegenereerde beschrijving">
            <a:extLst>
              <a:ext uri="{FF2B5EF4-FFF2-40B4-BE49-F238E27FC236}">
                <a16:creationId xmlns:a16="http://schemas.microsoft.com/office/drawing/2014/main" id="{2B89DDA8-2FD8-01EF-37A5-5CED14C0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1865" y="1688964"/>
            <a:ext cx="5208270" cy="34800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700FA-E340-E0F5-3186-80A2DE46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</p:spPr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AE6C951-914F-19EC-CBF9-B83DA3FE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24" y="2510961"/>
            <a:ext cx="2309750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 Beats of Golf: overzicht | LinkedIn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https://www.linkedin.com/company/beats-of-golf/?originalSubdomain=at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Zaharie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Stoian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Stanciu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(2022). A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 of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(23), 16265.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https://doi.org/10.3390/su142316265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Balk, Y. (2023, September 13).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 smart is een smartwatch? #111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NLSportpsycholoog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https://www.nlsportpsycholoog.nl/blog/hoe-smart-is-een-smartwatch-111/#:~:text=Deze%20apparaten%20zijn%20vrij%20goed,betrouwbaarheid%20naar%2060%2D65%25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Correspondent, O. (2024,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6). Nieuwe tegenvaller voor Duitsland: ook Kai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Havertz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ontbreekt tegen Nederlands elftal.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Telegraaf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https://www.telegraaf.nl/sport/166997363/nieuwe-tegenvaller-voor-duitsland-ook-kai-havertz-ontbreekt-tegen-nederlands-elftal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Jong, R. (2022, December 8). De werking van een weegschaal met lichaamsanalyse.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Robistore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https://robistore.nl/blogs/news/de-werking-van-een-weegschaal-met-lichaamsanalyse#:~:text=Bij%20een%20compleet%20lichaamsanalyse%2C%20stuurt,tot%20meetresultaten%20via%20een%20rekenmodel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Golfpro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Foto van Beats of Golf, Antwerpen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Tripadvisor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https://www.tripadvisor.be/LocationPhotoDirectLink-g188636-d23542732-i493436553-Beats_of_Golf-Antwerp_Antwerp_Province.html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Golf | Beats of 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Beats of Golf.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https://www.beatsofgolf.com/homegolf?src=search_home_golf&amp;utm_source=googleads&amp;utm_medium=search&amp;utm_campaign=search_home_golf&amp;gad_source=1&amp;gclid=Cj0KCQjwjY64BhCaARIsAIfc7YYoXLSCNRDuIWK87vSPrpN0FXUIICT66b7mVvZCaI9DzrreoRv4T8EaAjNOEALw_wcB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golf in Nederland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Golf.nl - Hét Platform Voor Golfend Nederland.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https://www.golf.nl/beter-golfen/tips/indoor-golf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UZ Leuven.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https://www.uzleuven.be/nl/polysomnografie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Royal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Belgian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https://www.rbfa.be/nl/nationale-ploegen/rode-duivels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Ruddock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fans live streaming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 post-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SVG Europe.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https://www.svgeurope.org/blog/headlines/research-reveals-massive-increase-in-number-of-fans-live-streaming-football-from-home-post-pandemic/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sporza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(2018,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10). sporza.be.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https://sporza.be/nl/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Technologie-ondersteunde revalidatie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https://www.uhasselt.be/nl/onderzoeksgroepen/reval/technologie-ondersteunde-revalidatie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 Antwerpen.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Sportmedische keuring en preventie | UZA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https://www.uza.be/behandeling/sportmedische-keuring-en-preventie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73</TotalTime>
  <Words>604</Words>
  <Application>Microsoft Office PowerPoint</Application>
  <PresentationFormat>Breedbeeld</PresentationFormat>
  <Paragraphs>61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Hemels</vt:lpstr>
      <vt:lpstr>IT en sport</vt:lpstr>
      <vt:lpstr>Inhoud</vt:lpstr>
      <vt:lpstr>IT in sportscholen</vt:lpstr>
      <vt:lpstr>Gezondheidstracking</vt:lpstr>
      <vt:lpstr>IT binnen sportclubs</vt:lpstr>
      <vt:lpstr>Conclusie</vt:lpstr>
      <vt:lpstr>EINDE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Bas De Meurichy</cp:lastModifiedBy>
  <cp:revision>7</cp:revision>
  <dcterms:created xsi:type="dcterms:W3CDTF">2024-10-01T17:09:47Z</dcterms:created>
  <dcterms:modified xsi:type="dcterms:W3CDTF">2024-10-14T17:38:58Z</dcterms:modified>
</cp:coreProperties>
</file>