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30275213" cy="42803763"/>
  <p:notesSz cx="9799638" cy="14301788"/>
  <p:defaultTextStyle>
    <a:defPPr>
      <a:defRPr lang="en-US"/>
    </a:defPPr>
    <a:lvl1pPr marL="0" algn="l" defTabSz="208794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1pPr>
    <a:lvl2pPr marL="2087941" algn="l" defTabSz="208794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2pPr>
    <a:lvl3pPr marL="4175882" algn="l" defTabSz="208794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3pPr>
    <a:lvl4pPr marL="6263823" algn="l" defTabSz="208794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4pPr>
    <a:lvl5pPr marL="8351764" algn="l" defTabSz="208794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5pPr>
    <a:lvl6pPr marL="10439705" algn="l" defTabSz="208794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6pPr>
    <a:lvl7pPr marL="12527646" algn="l" defTabSz="208794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7pPr>
    <a:lvl8pPr marL="14615587" algn="l" defTabSz="208794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8pPr>
    <a:lvl9pPr marL="16703528" algn="l" defTabSz="208794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481">
          <p15:clr>
            <a:srgbClr val="A4A3A4"/>
          </p15:clr>
        </p15:guide>
        <p15:guide id="2" pos="953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3366"/>
    <a:srgbClr val="CDDFF1"/>
    <a:srgbClr val="001C3D"/>
    <a:srgbClr val="2F3C69"/>
    <a:srgbClr val="8089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90" autoAdjust="0"/>
    <p:restoredTop sz="94660"/>
  </p:normalViewPr>
  <p:slideViewPr>
    <p:cSldViewPr snapToGrid="0" snapToObjects="1">
      <p:cViewPr>
        <p:scale>
          <a:sx n="25" d="100"/>
          <a:sy n="25" d="100"/>
        </p:scale>
        <p:origin x="1378" y="-3413"/>
      </p:cViewPr>
      <p:guideLst>
        <p:guide orient="horz" pos="13481"/>
        <p:guide pos="953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4620126" y="-88165"/>
            <a:ext cx="24935873" cy="3600000"/>
          </a:xfrm>
          <a:prstGeom prst="rect">
            <a:avLst/>
          </a:prstGeom>
        </p:spPr>
        <p:txBody>
          <a:bodyPr vert="horz" lIns="720000" tIns="0" rIns="720000" bIns="108000" anchor="b" anchorCtr="0"/>
          <a:lstStyle>
            <a:lvl1pPr marL="0" indent="0" algn="r">
              <a:buNone/>
              <a:defRPr sz="10800" b="0" i="0">
                <a:solidFill>
                  <a:schemeClr val="bg1"/>
                </a:solidFill>
                <a:latin typeface="Fontys Frutiger" panose="00000400000000000000" pitchFamily="2" charset="0"/>
                <a:cs typeface="Fontys Frutiger" panose="00000400000000000000" pitchFamily="2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Insert title of poster here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4620126" y="3511835"/>
            <a:ext cx="24935874" cy="1440000"/>
          </a:xfrm>
          <a:prstGeom prst="rect">
            <a:avLst/>
          </a:prstGeom>
        </p:spPr>
        <p:txBody>
          <a:bodyPr vert="horz" lIns="720000" tIns="0" rIns="720000" bIns="0" anchor="t" anchorCtr="0"/>
          <a:lstStyle>
            <a:lvl1pPr marL="0" indent="0" algn="r">
              <a:buNone/>
              <a:defRPr sz="8000" b="0" i="0">
                <a:solidFill>
                  <a:schemeClr val="tx1"/>
                </a:solidFill>
                <a:latin typeface="Fontys Frutiger" panose="00000400000000000000" pitchFamily="2" charset="0"/>
                <a:cs typeface="Fontys Frutiger" panose="00000400000000000000" pitchFamily="2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Insert authors of poster here</a:t>
            </a:r>
          </a:p>
        </p:txBody>
      </p:sp>
      <p:sp>
        <p:nvSpPr>
          <p:cNvPr id="17" name="Text Box 29"/>
          <p:cNvSpPr txBox="1">
            <a:spLocks noChangeArrowheads="1"/>
          </p:cNvSpPr>
          <p:nvPr userDrawn="1"/>
        </p:nvSpPr>
        <p:spPr bwMode="auto">
          <a:xfrm>
            <a:off x="20620041" y="40557085"/>
            <a:ext cx="8305800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marL="0" marR="0" indent="0" algn="l" defTabSz="2087941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0" i="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Fontys Frutiger" panose="00000400000000000000" pitchFamily="2" charset="0"/>
                <a:cs typeface="Arial" panose="020B0604020202020204" pitchFamily="34" charset="0"/>
              </a:rPr>
              <a:t>Fontys</a:t>
            </a:r>
            <a:r>
              <a:rPr lang="en-US" sz="4000" b="0" i="0" dirty="0">
                <a:solidFill>
                  <a:schemeClr val="tx1">
                    <a:lumMod val="95000"/>
                    <a:lumOff val="5000"/>
                  </a:schemeClr>
                </a:solidFill>
                <a:latin typeface="Fontys Frutiger" panose="00000400000000000000" pitchFamily="2" charset="0"/>
                <a:cs typeface="Arial" panose="020B0604020202020204" pitchFamily="34" charset="0"/>
              </a:rPr>
              <a:t> </a:t>
            </a:r>
            <a:r>
              <a:rPr lang="en-US" sz="4000" b="0" i="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Fontys Frutiger" panose="00000400000000000000" pitchFamily="2" charset="0"/>
                <a:cs typeface="Arial" panose="020B0604020202020204" pitchFamily="34" charset="0"/>
              </a:rPr>
              <a:t>Hogeschool</a:t>
            </a:r>
            <a:r>
              <a:rPr lang="en-US" sz="4000" b="0" i="0" dirty="0">
                <a:solidFill>
                  <a:schemeClr val="tx1">
                    <a:lumMod val="95000"/>
                    <a:lumOff val="5000"/>
                  </a:schemeClr>
                </a:solidFill>
                <a:latin typeface="Fontys Frutiger" panose="00000400000000000000" pitchFamily="2" charset="0"/>
                <a:cs typeface="Arial" panose="020B0604020202020204" pitchFamily="34" charset="0"/>
              </a:rPr>
              <a:t> Engineering</a:t>
            </a:r>
          </a:p>
          <a:p>
            <a:pPr marL="0" marR="0" indent="0" algn="l" defTabSz="2087941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4000" b="0" i="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Fontys Frutiger" panose="00000400000000000000" pitchFamily="2" charset="0"/>
                <a:cs typeface="Arial" panose="020B0604020202020204" pitchFamily="34" charset="0"/>
              </a:rPr>
              <a:t>Rachelsmolen</a:t>
            </a:r>
            <a:r>
              <a:rPr lang="de-DE" sz="4000" b="0" i="0" dirty="0">
                <a:solidFill>
                  <a:schemeClr val="tx1">
                    <a:lumMod val="95000"/>
                    <a:lumOff val="5000"/>
                  </a:schemeClr>
                </a:solidFill>
                <a:latin typeface="Fontys Frutiger" panose="00000400000000000000" pitchFamily="2" charset="0"/>
                <a:cs typeface="Arial" panose="020B0604020202020204" pitchFamily="34" charset="0"/>
              </a:rPr>
              <a:t> 1, 5612 MA Eindhoven, The </a:t>
            </a:r>
            <a:r>
              <a:rPr lang="de-DE" sz="4000" b="0" i="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Fontys Frutiger" panose="00000400000000000000" pitchFamily="2" charset="0"/>
                <a:cs typeface="Arial" panose="020B0604020202020204" pitchFamily="34" charset="0"/>
              </a:rPr>
              <a:t>Netherlands</a:t>
            </a:r>
            <a:endParaRPr lang="en-US" sz="4000" b="0" i="0" dirty="0">
              <a:solidFill>
                <a:schemeClr val="tx1">
                  <a:lumMod val="95000"/>
                  <a:lumOff val="5000"/>
                </a:schemeClr>
              </a:solidFill>
              <a:latin typeface="Fontys Frutiger" panose="00000400000000000000" pitchFamily="2" charset="0"/>
              <a:cs typeface="Arial" panose="020B0604020202020204" pitchFamily="34" charset="0"/>
            </a:endParaRP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2" hasCustomPrompt="1"/>
          </p:nvPr>
        </p:nvSpPr>
        <p:spPr>
          <a:xfrm>
            <a:off x="5483277" y="40725816"/>
            <a:ext cx="9102725" cy="207803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4000" b="0" i="0" baseline="0">
                <a:latin typeface="Fontys Frutiger" panose="00000400000000000000" pitchFamily="2" charset="0"/>
                <a:cs typeface="Arial" panose="020B0604020202020204" pitchFamily="34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Insert contact details here</a:t>
            </a:r>
          </a:p>
        </p:txBody>
      </p:sp>
      <p:sp>
        <p:nvSpPr>
          <p:cNvPr id="47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720001" y="36322192"/>
            <a:ext cx="27298884" cy="2078038"/>
          </a:xfrm>
          <a:prstGeom prst="rect">
            <a:avLst/>
          </a:prstGeom>
        </p:spPr>
        <p:txBody>
          <a:bodyPr vert="horz" lIns="0" rIns="0" anchor="b" anchorCtr="0"/>
          <a:lstStyle>
            <a:lvl1pPr marL="0" indent="0">
              <a:buNone/>
              <a:defRPr sz="2800" b="0" i="0" baseline="0">
                <a:latin typeface="Fontys Frutiger" panose="00000400000000000000" pitchFamily="2" charset="0"/>
                <a:cs typeface="Arial" panose="020B0604020202020204" pitchFamily="34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Insert footnotes or miscellaneous stuff (other affiliations than </a:t>
            </a:r>
            <a:r>
              <a:rPr lang="en-US" dirty="0" err="1"/>
              <a:t>Fontys</a:t>
            </a:r>
            <a:r>
              <a:rPr lang="en-US" dirty="0"/>
              <a:t>, et cetera) here.</a:t>
            </a:r>
          </a:p>
        </p:txBody>
      </p:sp>
      <p:sp>
        <p:nvSpPr>
          <p:cNvPr id="2" name="Tekstvak 1"/>
          <p:cNvSpPr txBox="1"/>
          <p:nvPr userDrawn="1"/>
        </p:nvSpPr>
        <p:spPr>
          <a:xfrm>
            <a:off x="720000" y="38547949"/>
            <a:ext cx="1840623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800" dirty="0">
                <a:solidFill>
                  <a:schemeClr val="bg1"/>
                </a:solidFill>
                <a:latin typeface="Fontys Frutiger" panose="00000400000000000000" pitchFamily="2" charset="0"/>
              </a:rPr>
              <a:t>Minor</a:t>
            </a:r>
            <a:r>
              <a:rPr lang="nl-NL" sz="10800" baseline="0" dirty="0">
                <a:solidFill>
                  <a:schemeClr val="bg1"/>
                </a:solidFill>
                <a:latin typeface="Fontys Frutiger" panose="00000400000000000000" pitchFamily="2" charset="0"/>
              </a:rPr>
              <a:t> </a:t>
            </a:r>
            <a:r>
              <a:rPr lang="nl-NL" sz="10800" baseline="0" dirty="0" err="1">
                <a:solidFill>
                  <a:schemeClr val="bg1"/>
                </a:solidFill>
                <a:latin typeface="Fontys Frutiger" panose="00000400000000000000" pitchFamily="2" charset="0"/>
              </a:rPr>
              <a:t>Adaptive</a:t>
            </a:r>
            <a:r>
              <a:rPr lang="nl-NL" sz="10800" baseline="0" dirty="0">
                <a:solidFill>
                  <a:schemeClr val="bg1"/>
                </a:solidFill>
                <a:latin typeface="Fontys Frutiger" panose="00000400000000000000" pitchFamily="2" charset="0"/>
              </a:rPr>
              <a:t> </a:t>
            </a:r>
            <a:r>
              <a:rPr lang="nl-NL" sz="10800" baseline="0" dirty="0" err="1">
                <a:solidFill>
                  <a:schemeClr val="bg1"/>
                </a:solidFill>
                <a:latin typeface="Fontys Frutiger" panose="00000400000000000000" pitchFamily="2" charset="0"/>
              </a:rPr>
              <a:t>Robotics</a:t>
            </a:r>
            <a:endParaRPr lang="nl-NL" sz="10800" dirty="0">
              <a:solidFill>
                <a:schemeClr val="bg1"/>
              </a:solidFill>
              <a:latin typeface="Fontys Frutiger" panose="00000400000000000000" pitchFamily="2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hoek 1"/>
          <p:cNvSpPr/>
          <p:nvPr userDrawn="1"/>
        </p:nvSpPr>
        <p:spPr>
          <a:xfrm>
            <a:off x="-3" y="38452927"/>
            <a:ext cx="30776779" cy="5293894"/>
          </a:xfrm>
          <a:prstGeom prst="rect">
            <a:avLst/>
          </a:prstGeom>
          <a:solidFill>
            <a:srgbClr val="6633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47418" y="37198464"/>
            <a:ext cx="7927795" cy="25089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Rechthoek 19"/>
          <p:cNvSpPr/>
          <p:nvPr userDrawn="1"/>
        </p:nvSpPr>
        <p:spPr>
          <a:xfrm>
            <a:off x="0" y="0"/>
            <a:ext cx="30776779" cy="5293894"/>
          </a:xfrm>
          <a:prstGeom prst="rect">
            <a:avLst/>
          </a:prstGeom>
          <a:solidFill>
            <a:srgbClr val="6633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" name="Ovaal 2"/>
          <p:cNvSpPr/>
          <p:nvPr userDrawn="1"/>
        </p:nvSpPr>
        <p:spPr>
          <a:xfrm rot="20816851">
            <a:off x="432016" y="541879"/>
            <a:ext cx="4320000" cy="4320000"/>
          </a:xfrm>
          <a:prstGeom prst="ellipse">
            <a:avLst/>
          </a:prstGeom>
          <a:noFill/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nl-NL" sz="6000" dirty="0">
                <a:latin typeface="Fontys Frutiger" panose="00000400000000000000" pitchFamily="2" charset="0"/>
              </a:rPr>
              <a:t>THINK</a:t>
            </a:r>
          </a:p>
          <a:p>
            <a:pPr algn="ctr"/>
            <a:r>
              <a:rPr lang="nl-NL" sz="6000" b="1" dirty="0">
                <a:latin typeface="Fontys Frutiger" panose="00000400000000000000" pitchFamily="2" charset="0"/>
              </a:rPr>
              <a:t>BIGGER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txStyles>
    <p:titleStyle>
      <a:lvl1pPr algn="ctr" defTabSz="2087941" rtl="0" eaLnBrk="1" latinLnBrk="0" hangingPunct="1">
        <a:spcBef>
          <a:spcPct val="0"/>
        </a:spcBef>
        <a:buNone/>
        <a:defRPr sz="20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65956" indent="-1565956" algn="l" defTabSz="2087941" rtl="0" eaLnBrk="1" latinLnBrk="0" hangingPunct="1">
        <a:spcBef>
          <a:spcPct val="20000"/>
        </a:spcBef>
        <a:buFont typeface="Arial"/>
        <a:buChar char="•"/>
        <a:defRPr sz="14600" kern="1200">
          <a:solidFill>
            <a:schemeClr val="tx1"/>
          </a:solidFill>
          <a:latin typeface="+mn-lt"/>
          <a:ea typeface="+mn-ea"/>
          <a:cs typeface="+mn-cs"/>
        </a:defRPr>
      </a:lvl1pPr>
      <a:lvl2pPr marL="3392904" indent="-1304963" algn="l" defTabSz="2087941" rtl="0" eaLnBrk="1" latinLnBrk="0" hangingPunct="1">
        <a:spcBef>
          <a:spcPct val="20000"/>
        </a:spcBef>
        <a:buFont typeface="Arial"/>
        <a:buChar char="–"/>
        <a:defRPr sz="12800" kern="1200">
          <a:solidFill>
            <a:schemeClr val="tx1"/>
          </a:solidFill>
          <a:latin typeface="+mn-lt"/>
          <a:ea typeface="+mn-ea"/>
          <a:cs typeface="+mn-cs"/>
        </a:defRPr>
      </a:lvl2pPr>
      <a:lvl3pPr marL="5219852" indent="-1043970" algn="l" defTabSz="2087941" rtl="0" eaLnBrk="1" latinLnBrk="0" hangingPunct="1">
        <a:spcBef>
          <a:spcPct val="20000"/>
        </a:spcBef>
        <a:buFont typeface="Arial"/>
        <a:buChar char="•"/>
        <a:defRPr sz="11000" kern="1200">
          <a:solidFill>
            <a:schemeClr val="tx1"/>
          </a:solidFill>
          <a:latin typeface="+mn-lt"/>
          <a:ea typeface="+mn-ea"/>
          <a:cs typeface="+mn-cs"/>
        </a:defRPr>
      </a:lvl3pPr>
      <a:lvl4pPr marL="7307793" indent="-1043970" algn="l" defTabSz="2087941" rtl="0" eaLnBrk="1" latinLnBrk="0" hangingPunct="1">
        <a:spcBef>
          <a:spcPct val="20000"/>
        </a:spcBef>
        <a:buFont typeface="Arial"/>
        <a:buChar char="–"/>
        <a:defRPr sz="9100" kern="1200">
          <a:solidFill>
            <a:schemeClr val="tx1"/>
          </a:solidFill>
          <a:latin typeface="+mn-lt"/>
          <a:ea typeface="+mn-ea"/>
          <a:cs typeface="+mn-cs"/>
        </a:defRPr>
      </a:lvl4pPr>
      <a:lvl5pPr marL="9395734" indent="-1043970" algn="l" defTabSz="2087941" rtl="0" eaLnBrk="1" latinLnBrk="0" hangingPunct="1">
        <a:spcBef>
          <a:spcPct val="20000"/>
        </a:spcBef>
        <a:buFont typeface="Arial"/>
        <a:buChar char="»"/>
        <a:defRPr sz="9100" kern="1200">
          <a:solidFill>
            <a:schemeClr val="tx1"/>
          </a:solidFill>
          <a:latin typeface="+mn-lt"/>
          <a:ea typeface="+mn-ea"/>
          <a:cs typeface="+mn-cs"/>
        </a:defRPr>
      </a:lvl5pPr>
      <a:lvl6pPr marL="11483675" indent="-1043970" algn="l" defTabSz="2087941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6pPr>
      <a:lvl7pPr marL="13571616" indent="-1043970" algn="l" defTabSz="2087941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7pPr>
      <a:lvl8pPr marL="15659557" indent="-1043970" algn="l" defTabSz="2087941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8pPr>
      <a:lvl9pPr marL="17747498" indent="-1043970" algn="l" defTabSz="2087941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08794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1pPr>
      <a:lvl2pPr marL="2087941" algn="l" defTabSz="208794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2pPr>
      <a:lvl3pPr marL="4175882" algn="l" defTabSz="208794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263823" algn="l" defTabSz="208794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351764" algn="l" defTabSz="208794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439705" algn="l" defTabSz="208794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527646" algn="l" defTabSz="208794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4615587" algn="l" defTabSz="208794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6703528" algn="l" defTabSz="208794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grantland.com/the-triangle/the-tale-of-two-flaccos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1175886" y="-917527"/>
            <a:ext cx="24935873" cy="2774195"/>
          </a:xfrm>
        </p:spPr>
        <p:txBody>
          <a:bodyPr/>
          <a:lstStyle/>
          <a:p>
            <a:r>
              <a:rPr lang="en-US" dirty="0"/>
              <a:t>Minor robot logistics 2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/>
          </p:nvPr>
        </p:nvSpPr>
        <p:spPr>
          <a:xfrm>
            <a:off x="4620126" y="3066267"/>
            <a:ext cx="28325149" cy="1440000"/>
          </a:xfrm>
        </p:spPr>
        <p:txBody>
          <a:bodyPr/>
          <a:lstStyle/>
          <a:p>
            <a:pPr algn="l"/>
            <a:r>
              <a:rPr lang="en-US" sz="6600" dirty="0"/>
              <a:t>Remco </a:t>
            </a:r>
            <a:r>
              <a:rPr lang="en-US" sz="6600" dirty="0" err="1"/>
              <a:t>Aarts</a:t>
            </a:r>
            <a:r>
              <a:rPr lang="en-US" sz="6600" dirty="0"/>
              <a:t>, </a:t>
            </a:r>
            <a:r>
              <a:rPr lang="en-US" sz="6600" dirty="0" err="1"/>
              <a:t>Jeroen</a:t>
            </a:r>
            <a:r>
              <a:rPr lang="en-US" sz="6600" dirty="0"/>
              <a:t> van den Akker, Robert </a:t>
            </a:r>
            <a:r>
              <a:rPr lang="en-US" sz="6600" dirty="0" err="1"/>
              <a:t>Delmaar</a:t>
            </a:r>
            <a:r>
              <a:rPr lang="en-US" sz="6600" dirty="0"/>
              <a:t>, Bas Janssen, Addie Perenboom, Dimitri </a:t>
            </a:r>
            <a:r>
              <a:rPr lang="en-US" sz="6600" dirty="0" err="1"/>
              <a:t>Waard</a:t>
            </a:r>
            <a:endParaRPr lang="en-US" sz="66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7985337" y="40766048"/>
            <a:ext cx="9601623" cy="2078038"/>
          </a:xfrm>
        </p:spPr>
        <p:txBody>
          <a:bodyPr/>
          <a:lstStyle/>
          <a:p>
            <a:r>
              <a:rPr lang="en-US" dirty="0">
                <a:cs typeface="Helvetica Neue Medium"/>
              </a:rPr>
              <a:t>Correspondence to:</a:t>
            </a:r>
            <a:br>
              <a:rPr lang="en-US" dirty="0">
                <a:cs typeface="Helvetica Neue Medium"/>
              </a:rPr>
            </a:br>
            <a:r>
              <a:rPr lang="en-US" dirty="0"/>
              <a:t>Name Student</a:t>
            </a:r>
            <a:br>
              <a:rPr lang="en-US" dirty="0"/>
            </a:br>
            <a:r>
              <a:rPr lang="en-US" dirty="0"/>
              <a:t>Name.student@student.fontys.nl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20001" y="6444142"/>
            <a:ext cx="13698000" cy="9110675"/>
          </a:xfrm>
          <a:prstGeom prst="rect">
            <a:avLst/>
          </a:prstGeom>
          <a:noFill/>
          <a:ln w="50800">
            <a:solidFill>
              <a:srgbClr val="663366"/>
            </a:solidFill>
          </a:ln>
        </p:spPr>
        <p:txBody>
          <a:bodyPr wrap="square" lIns="360000" tIns="360000" rIns="360000" bIns="360000" rtlCol="0">
            <a:noAutofit/>
          </a:bodyPr>
          <a:lstStyle/>
          <a:p>
            <a:r>
              <a:rPr lang="en-US" sz="5400" dirty="0">
                <a:latin typeface="Fontys Frutiger" panose="00000400000000000000" pitchFamily="2" charset="0"/>
                <a:cs typeface="Helvetica Neue"/>
              </a:rPr>
              <a:t>Introduction</a:t>
            </a:r>
          </a:p>
          <a:p>
            <a:endParaRPr lang="en-US" sz="1200" dirty="0">
              <a:latin typeface="Fontys Frutiger" panose="00000400000000000000" pitchFamily="2" charset="0"/>
              <a:cs typeface="Helvetica Neue Ligh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857997" y="6444142"/>
            <a:ext cx="13698000" cy="9110675"/>
          </a:xfrm>
          <a:prstGeom prst="rect">
            <a:avLst/>
          </a:prstGeom>
          <a:noFill/>
          <a:ln w="50800">
            <a:solidFill>
              <a:srgbClr val="663366"/>
            </a:solidFill>
          </a:ln>
        </p:spPr>
        <p:txBody>
          <a:bodyPr wrap="square" lIns="360000" tIns="360000" rIns="360000" bIns="360000" rtlCol="0" anchor="b" anchorCtr="0">
            <a:noAutofit/>
          </a:bodyPr>
          <a:lstStyle/>
          <a:p>
            <a:r>
              <a:rPr lang="en-US" sz="4000" dirty="0">
                <a:latin typeface="Fontys Frutiger" panose="00000400000000000000" pitchFamily="2" charset="0"/>
                <a:cs typeface="Helvetica Neue Medium"/>
              </a:rPr>
              <a:t>Figure 1</a:t>
            </a:r>
            <a:r>
              <a:rPr lang="en-US" sz="4000" dirty="0">
                <a:latin typeface="Fontys Frutiger" panose="00000400000000000000" pitchFamily="2" charset="0"/>
                <a:cs typeface="Helvetica Neue Light"/>
              </a:rPr>
              <a:t> – The mechanical design.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20001" y="16654689"/>
            <a:ext cx="13698000" cy="9110675"/>
          </a:xfrm>
          <a:prstGeom prst="rect">
            <a:avLst/>
          </a:prstGeom>
          <a:noFill/>
          <a:ln w="50800">
            <a:solidFill>
              <a:srgbClr val="663366"/>
            </a:solidFill>
          </a:ln>
        </p:spPr>
        <p:txBody>
          <a:bodyPr wrap="square" lIns="360000" tIns="360000" rIns="360000" bIns="360000" rtlCol="0">
            <a:noAutofit/>
          </a:bodyPr>
          <a:lstStyle/>
          <a:p>
            <a:r>
              <a:rPr lang="en-US" sz="5400" dirty="0">
                <a:latin typeface="Fontys Frutiger" panose="00000400000000000000" pitchFamily="2" charset="0"/>
                <a:cs typeface="Helvetica Neue"/>
              </a:rPr>
              <a:t>Hardware</a:t>
            </a:r>
          </a:p>
          <a:p>
            <a:endParaRPr lang="en-US" sz="1200" dirty="0">
              <a:latin typeface="Fontys Frutiger" panose="00000400000000000000" pitchFamily="2" charset="0"/>
              <a:cs typeface="Helvetica Neue Light"/>
            </a:endParaRPr>
          </a:p>
          <a:p>
            <a:pPr marL="533400" indent="-533400">
              <a:buFont typeface="Arial"/>
              <a:buChar char="•"/>
            </a:pPr>
            <a:endParaRPr lang="en-US" sz="4000" dirty="0">
              <a:latin typeface="Fontys Frutiger" panose="00000400000000000000" pitchFamily="2" charset="0"/>
              <a:cs typeface="Helvetica Neue Light"/>
              <a:sym typeface="Wingdings"/>
            </a:endParaRPr>
          </a:p>
          <a:p>
            <a:pPr marL="533400" indent="-533400">
              <a:buFont typeface="Arial"/>
              <a:buChar char="•"/>
            </a:pPr>
            <a:endParaRPr lang="en-US" sz="4000" dirty="0">
              <a:latin typeface="Fontys Frutiger" panose="00000400000000000000" pitchFamily="2" charset="0"/>
              <a:cs typeface="Helvetica Neue Light"/>
            </a:endParaRPr>
          </a:p>
          <a:p>
            <a:pPr marL="533400" indent="-533400">
              <a:buFont typeface="Arial"/>
              <a:buChar char="•"/>
            </a:pPr>
            <a:endParaRPr lang="en-US" sz="4000" dirty="0">
              <a:latin typeface="Fontys Frutiger" panose="00000400000000000000" pitchFamily="2" charset="0"/>
              <a:cs typeface="Helvetica Neue Light"/>
            </a:endParaRPr>
          </a:p>
        </p:txBody>
      </p:sp>
      <p:sp>
        <p:nvSpPr>
          <p:cNvPr id="13" name="TextBox 11"/>
          <p:cNvSpPr txBox="1"/>
          <p:nvPr/>
        </p:nvSpPr>
        <p:spPr>
          <a:xfrm>
            <a:off x="15857997" y="27030443"/>
            <a:ext cx="13698000" cy="9139491"/>
          </a:xfrm>
          <a:prstGeom prst="rect">
            <a:avLst/>
          </a:prstGeom>
          <a:noFill/>
          <a:ln w="50800">
            <a:solidFill>
              <a:srgbClr val="663366"/>
            </a:solidFill>
          </a:ln>
        </p:spPr>
        <p:txBody>
          <a:bodyPr wrap="square" lIns="360000" tIns="360000" rIns="360000" bIns="360000" rtlCol="0">
            <a:noAutofit/>
          </a:bodyPr>
          <a:lstStyle/>
          <a:p>
            <a:r>
              <a:rPr lang="en-US" sz="5400" dirty="0">
                <a:latin typeface="Fontys Frutiger" panose="00000400000000000000" pitchFamily="2" charset="0"/>
                <a:cs typeface="Helvetica Neue"/>
              </a:rPr>
              <a:t>References (in APA style)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000" dirty="0" err="1"/>
              <a:t>Nevin</a:t>
            </a:r>
            <a:r>
              <a:rPr lang="en-US" sz="4000" dirty="0"/>
              <a:t>, A. (1990). The changing of teacher education special education. </a:t>
            </a:r>
            <a:r>
              <a:rPr lang="en-US" sz="4000" i="1" dirty="0"/>
              <a:t>Teacher Education and Special Education: The Journal of the Teacher Education Division of the Council for Exceptional Children</a:t>
            </a:r>
            <a:r>
              <a:rPr lang="en-US" sz="4000" dirty="0"/>
              <a:t>, </a:t>
            </a:r>
            <a:r>
              <a:rPr lang="en-US" sz="4000" i="1" dirty="0"/>
              <a:t>13</a:t>
            </a:r>
            <a:r>
              <a:rPr lang="en-US" sz="4000" dirty="0"/>
              <a:t>(3-4), 147-148.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000" dirty="0">
                <a:latin typeface="Fontys Frutiger" panose="00000400000000000000" pitchFamily="2" charset="0"/>
                <a:cs typeface="Helvetica Neue"/>
              </a:rPr>
              <a:t>Simmons, B. (2015, January 9). The tale of two </a:t>
            </a:r>
            <a:r>
              <a:rPr lang="en-US" sz="4000" dirty="0" err="1">
                <a:latin typeface="Fontys Frutiger" panose="00000400000000000000" pitchFamily="2" charset="0"/>
                <a:cs typeface="Helvetica Neue"/>
              </a:rPr>
              <a:t>Flaccos</a:t>
            </a:r>
            <a:r>
              <a:rPr lang="en-US" sz="4000" dirty="0">
                <a:latin typeface="Fontys Frutiger" panose="00000400000000000000" pitchFamily="2" charset="0"/>
                <a:cs typeface="Helvetica Neue"/>
              </a:rPr>
              <a:t>. Retrieved from </a:t>
            </a:r>
            <a:r>
              <a:rPr lang="en-US" sz="4000" dirty="0">
                <a:latin typeface="Fontys Frutiger" panose="00000400000000000000" pitchFamily="2" charset="0"/>
                <a:cs typeface="Helvetica Neue"/>
                <a:hlinkClick r:id="rId2"/>
              </a:rPr>
              <a:t>http://grantland.com/the-triangle/the-tale-of-two-flaccos/</a:t>
            </a:r>
            <a:endParaRPr lang="en-US" sz="4000" dirty="0">
              <a:latin typeface="Fontys Frutiger" panose="00000400000000000000" pitchFamily="2" charset="0"/>
              <a:cs typeface="Helvetica Neue"/>
            </a:endParaRPr>
          </a:p>
          <a:p>
            <a:pPr marL="742950" indent="-742950">
              <a:buFont typeface="+mj-lt"/>
              <a:buAutoNum type="arabicPeriod"/>
            </a:pPr>
            <a:r>
              <a:rPr lang="en-US" sz="4000" dirty="0">
                <a:latin typeface="Fontys Frutiger" panose="00000400000000000000" pitchFamily="2" charset="0"/>
                <a:cs typeface="Helvetica Neue"/>
              </a:rPr>
              <a:t> </a:t>
            </a:r>
          </a:p>
          <a:p>
            <a:pPr marL="742950" indent="-742950">
              <a:buFont typeface="+mj-lt"/>
              <a:buAutoNum type="arabicPeriod"/>
            </a:pPr>
            <a:endParaRPr lang="en-US" sz="4000" dirty="0">
              <a:latin typeface="Fontys Frutiger" panose="00000400000000000000" pitchFamily="2" charset="0"/>
              <a:cs typeface="Helvetica Neue"/>
            </a:endParaRPr>
          </a:p>
          <a:p>
            <a:pPr marL="742950" indent="-742950">
              <a:buFont typeface="+mj-lt"/>
              <a:buAutoNum type="arabicPeriod"/>
            </a:pPr>
            <a:endParaRPr lang="en-US" sz="4000" dirty="0">
              <a:latin typeface="Fontys Frutiger" panose="00000400000000000000" pitchFamily="2" charset="0"/>
              <a:cs typeface="Helvetica Neue"/>
            </a:endParaRPr>
          </a:p>
        </p:txBody>
      </p:sp>
      <p:pic>
        <p:nvPicPr>
          <p:cNvPr id="17" name="Afbeelding 16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6003105" y="7381166"/>
            <a:ext cx="12617615" cy="7710765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TextBox 7"/>
          <p:cNvSpPr txBox="1"/>
          <p:nvPr/>
        </p:nvSpPr>
        <p:spPr>
          <a:xfrm>
            <a:off x="15857997" y="16654689"/>
            <a:ext cx="13698000" cy="9112676"/>
          </a:xfrm>
          <a:prstGeom prst="rect">
            <a:avLst/>
          </a:prstGeom>
          <a:noFill/>
          <a:ln w="50800">
            <a:solidFill>
              <a:srgbClr val="663366"/>
            </a:solidFill>
          </a:ln>
        </p:spPr>
        <p:txBody>
          <a:bodyPr wrap="square" lIns="360000" tIns="360000" rIns="360000" bIns="360000" rtlCol="0" anchor="b" anchorCtr="0">
            <a:noAutofit/>
          </a:bodyPr>
          <a:lstStyle/>
          <a:p>
            <a:r>
              <a:rPr lang="en-US" sz="4000" dirty="0">
                <a:latin typeface="Fontys Frutiger" panose="00000400000000000000" pitchFamily="2" charset="0"/>
                <a:cs typeface="Helvetica Neue Medium"/>
              </a:rPr>
              <a:t>Figure 2</a:t>
            </a:r>
            <a:r>
              <a:rPr lang="en-US" sz="4000" dirty="0">
                <a:latin typeface="Fontys Frutiger" panose="00000400000000000000" pitchFamily="2" charset="0"/>
                <a:cs typeface="Helvetica Neue Light"/>
              </a:rPr>
              <a:t> – The gripper</a:t>
            </a:r>
          </a:p>
        </p:txBody>
      </p:sp>
      <p:sp>
        <p:nvSpPr>
          <p:cNvPr id="19" name="Text Placeholder 13"/>
          <p:cNvSpPr txBox="1">
            <a:spLocks/>
          </p:cNvSpPr>
          <p:nvPr/>
        </p:nvSpPr>
        <p:spPr>
          <a:xfrm>
            <a:off x="1175885" y="496261"/>
            <a:ext cx="24935873" cy="2774195"/>
          </a:xfrm>
          <a:prstGeom prst="rect">
            <a:avLst/>
          </a:prstGeom>
        </p:spPr>
        <p:txBody>
          <a:bodyPr vert="horz" lIns="720000" tIns="0" rIns="720000" bIns="108000" anchor="b" anchorCtr="0"/>
          <a:lstStyle>
            <a:lvl1pPr marL="0" indent="0" algn="r" defTabSz="2087941" rtl="0" eaLnBrk="1" latinLnBrk="0" hangingPunct="1">
              <a:spcBef>
                <a:spcPct val="20000"/>
              </a:spcBef>
              <a:buFont typeface="Arial"/>
              <a:buNone/>
              <a:defRPr sz="10800" b="0" i="0" kern="1200">
                <a:solidFill>
                  <a:schemeClr val="bg1"/>
                </a:solidFill>
                <a:latin typeface="Fontys Frutiger" panose="00000400000000000000" pitchFamily="2" charset="0"/>
                <a:ea typeface="+mn-ea"/>
                <a:cs typeface="Fontys Frutiger" panose="00000400000000000000" pitchFamily="2" charset="0"/>
              </a:defRPr>
            </a:lvl1pPr>
            <a:lvl2pPr marL="3392904" indent="-1304963" algn="l" defTabSz="2087941" rtl="0" eaLnBrk="1" latinLnBrk="0" hangingPunct="1">
              <a:spcBef>
                <a:spcPct val="20000"/>
              </a:spcBef>
              <a:buFont typeface="Arial"/>
              <a:buNone/>
              <a:defRPr sz="1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219852" indent="-1043970" algn="l" defTabSz="2087941" rtl="0" eaLnBrk="1" latinLnBrk="0" hangingPunct="1">
              <a:spcBef>
                <a:spcPct val="20000"/>
              </a:spcBef>
              <a:buFont typeface="Arial"/>
              <a:buNone/>
              <a:defRPr sz="1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307793" indent="-1043970" algn="l" defTabSz="2087941" rtl="0" eaLnBrk="1" latinLnBrk="0" hangingPunct="1">
              <a:spcBef>
                <a:spcPct val="20000"/>
              </a:spcBef>
              <a:buFont typeface="Arial"/>
              <a:buNone/>
              <a:defRPr sz="9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395734" indent="-1043970" algn="l" defTabSz="2087941" rtl="0" eaLnBrk="1" latinLnBrk="0" hangingPunct="1">
              <a:spcBef>
                <a:spcPct val="20000"/>
              </a:spcBef>
              <a:buFont typeface="Arial"/>
              <a:buNone/>
              <a:defRPr sz="9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483675" indent="-1043970" algn="l" defTabSz="2087941" rtl="0" eaLnBrk="1" latinLnBrk="0" hangingPunct="1">
              <a:spcBef>
                <a:spcPct val="20000"/>
              </a:spcBef>
              <a:buFont typeface="Arial"/>
              <a:buChar char="•"/>
              <a:defRPr sz="9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71616" indent="-1043970" algn="l" defTabSz="2087941" rtl="0" eaLnBrk="1" latinLnBrk="0" hangingPunct="1">
              <a:spcBef>
                <a:spcPct val="20000"/>
              </a:spcBef>
              <a:buFont typeface="Arial"/>
              <a:buChar char="•"/>
              <a:defRPr sz="9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659557" indent="-1043970" algn="l" defTabSz="2087941" rtl="0" eaLnBrk="1" latinLnBrk="0" hangingPunct="1">
              <a:spcBef>
                <a:spcPct val="20000"/>
              </a:spcBef>
              <a:buFont typeface="Arial"/>
              <a:buChar char="•"/>
              <a:defRPr sz="9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747498" indent="-1043970" algn="l" defTabSz="2087941" rtl="0" eaLnBrk="1" latinLnBrk="0" hangingPunct="1">
              <a:spcBef>
                <a:spcPct val="20000"/>
              </a:spcBef>
              <a:buFont typeface="Arial"/>
              <a:buChar char="•"/>
              <a:defRPr sz="9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800" dirty="0"/>
              <a:t>Decentralized control</a:t>
            </a:r>
          </a:p>
        </p:txBody>
      </p:sp>
      <p:pic>
        <p:nvPicPr>
          <p:cNvPr id="20" name="Afbeelding 1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82" t="7285" r="27069" b="14544"/>
          <a:stretch/>
        </p:blipFill>
        <p:spPr>
          <a:xfrm>
            <a:off x="16246946" y="16971549"/>
            <a:ext cx="10531158" cy="7572664"/>
          </a:xfrm>
          <a:prstGeom prst="rect">
            <a:avLst/>
          </a:prstGeom>
        </p:spPr>
      </p:pic>
      <p:sp>
        <p:nvSpPr>
          <p:cNvPr id="23" name="TextBox 11"/>
          <p:cNvSpPr txBox="1"/>
          <p:nvPr/>
        </p:nvSpPr>
        <p:spPr>
          <a:xfrm>
            <a:off x="720001" y="27030443"/>
            <a:ext cx="13698000" cy="9137491"/>
          </a:xfrm>
          <a:prstGeom prst="rect">
            <a:avLst/>
          </a:prstGeom>
          <a:noFill/>
          <a:ln w="50800">
            <a:solidFill>
              <a:srgbClr val="663366"/>
            </a:solidFill>
          </a:ln>
        </p:spPr>
        <p:txBody>
          <a:bodyPr wrap="square" lIns="360000" tIns="360000" rIns="360000" bIns="360000" rtlCol="0">
            <a:noAutofit/>
          </a:bodyPr>
          <a:lstStyle/>
          <a:p>
            <a:r>
              <a:rPr lang="en-US" sz="5400" dirty="0">
                <a:latin typeface="Fontys Frutiger" panose="00000400000000000000" pitchFamily="2" charset="0"/>
                <a:cs typeface="Helvetica Neue"/>
              </a:rPr>
              <a:t>Software</a:t>
            </a:r>
          </a:p>
          <a:p>
            <a:endParaRPr lang="en-US" sz="1200" dirty="0">
              <a:latin typeface="Fontys Frutiger" panose="00000400000000000000" pitchFamily="2" charset="0"/>
              <a:cs typeface="Helvetica Neue Light"/>
            </a:endParaRPr>
          </a:p>
          <a:p>
            <a:pPr marL="533400" indent="-533400">
              <a:buFont typeface="Arial"/>
              <a:buChar char="•"/>
            </a:pPr>
            <a:endParaRPr lang="en-US" sz="4000" dirty="0">
              <a:latin typeface="Fontys Frutiger" panose="00000400000000000000" pitchFamily="2" charset="0"/>
              <a:cs typeface="Helvetica Neue Light"/>
              <a:sym typeface="Wingdings"/>
            </a:endParaRPr>
          </a:p>
          <a:p>
            <a:pPr marL="533400" indent="-533400">
              <a:buFont typeface="Arial"/>
              <a:buChar char="•"/>
            </a:pPr>
            <a:endParaRPr lang="en-US" sz="4000" dirty="0">
              <a:latin typeface="Fontys Frutiger" panose="00000400000000000000" pitchFamily="2" charset="0"/>
              <a:cs typeface="Helvetica Neue Light"/>
            </a:endParaRPr>
          </a:p>
          <a:p>
            <a:pPr marL="533400" indent="-533400">
              <a:buFont typeface="Arial"/>
              <a:buChar char="•"/>
            </a:pPr>
            <a:endParaRPr lang="en-US" sz="4000" dirty="0">
              <a:latin typeface="Fontys Frutiger" panose="00000400000000000000" pitchFamily="2" charset="0"/>
              <a:cs typeface="Helvetica Neue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517</TotalTime>
  <Words>64</Words>
  <Application>Microsoft Office PowerPoint</Application>
  <PresentationFormat>Aangepast</PresentationFormat>
  <Paragraphs>17</Paragraphs>
  <Slides>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7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9" baseType="lpstr">
      <vt:lpstr>Arial</vt:lpstr>
      <vt:lpstr>Calibri</vt:lpstr>
      <vt:lpstr>Fontys Frutiger</vt:lpstr>
      <vt:lpstr>Helvetica Neue</vt:lpstr>
      <vt:lpstr>Helvetica Neue Light</vt:lpstr>
      <vt:lpstr>Helvetica Neue Medium</vt:lpstr>
      <vt:lpstr>Wingdings</vt:lpstr>
      <vt:lpstr>Office Theme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Daan Bloembergen</dc:creator>
  <cp:lastModifiedBy>addie perenboom</cp:lastModifiedBy>
  <cp:revision>40</cp:revision>
  <cp:lastPrinted>2016-03-14T08:31:25Z</cp:lastPrinted>
  <dcterms:created xsi:type="dcterms:W3CDTF">2011-04-26T07:32:01Z</dcterms:created>
  <dcterms:modified xsi:type="dcterms:W3CDTF">2017-06-13T11:14:20Z</dcterms:modified>
</cp:coreProperties>
</file>