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0" r:id="rId5"/>
    <p:sldId id="264" r:id="rId6"/>
    <p:sldId id="265" r:id="rId7"/>
    <p:sldId id="266" r:id="rId8"/>
    <p:sldId id="261" r:id="rId9"/>
    <p:sldId id="267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77" autoAdjust="0"/>
  </p:normalViewPr>
  <p:slideViewPr>
    <p:cSldViewPr snapToGrid="0">
      <p:cViewPr>
        <p:scale>
          <a:sx n="66" d="100"/>
          <a:sy n="66" d="100"/>
        </p:scale>
        <p:origin x="-1568" y="-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1916A-4922-46C7-8E23-E72D63280143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33E59-DAC4-47BB-8BD1-27803290C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1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One of the biggest difficulties I experienced was to implement the swarm behaviour in a toroidal world. </a:t>
            </a:r>
          </a:p>
          <a:p>
            <a:endParaRPr lang="en-GB" sz="16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 wanted to simplify the calculations so modelled the world using a 2D co-ordinate system using x and y values that relate directly to a position on the screen</a:t>
            </a:r>
          </a:p>
          <a:p>
            <a:pPr lvl="1"/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An interesting extension to my implementation would be to use a 3D system and see how the visualisation would be affected</a:t>
            </a:r>
          </a:p>
          <a:p>
            <a:pPr marL="457200" lvl="1" indent="0">
              <a:buNone/>
            </a:pPr>
            <a:endParaRPr lang="en-GB" sz="16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However, the difficulty when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boids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were at the edge of the screen, meaning that they would have to affect the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boids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at the other edges of the screen in a ‘wraparound’ toroidal world.</a:t>
            </a:r>
          </a:p>
          <a:p>
            <a:endParaRPr lang="en-GB" sz="16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The first issue was calculating the distance between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boids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to determine its neighbours:</a:t>
            </a:r>
          </a:p>
          <a:p>
            <a:pPr lvl="1"/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To get around this problem I first simplified it down so that each dimension is dealt with independently and the distance between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boids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is calculated in each dimension separately and the lowest value is selected.</a:t>
            </a:r>
          </a:p>
          <a:p>
            <a:pPr lvl="1"/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 each dimension I then check whether the difference between the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boids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are less than the maximum width/height of the screen</a:t>
            </a:r>
          </a:p>
          <a:p>
            <a:pPr lvl="1"/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If no, then no need for wraparound calculation</a:t>
            </a:r>
          </a:p>
          <a:p>
            <a:pPr lvl="1"/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If yes, then consider the two different cases for which side the target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is on and add/subtract maximum width/height from the x/y co-ordinate from the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</a:t>
            </a:r>
            <a:endParaRPr lang="en-GB" sz="16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lvl="1"/>
            <a:endParaRPr lang="en-GB" sz="16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The second issue is calculating the direction vector for collision avoidance and swarm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centering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behaviours. To overcome this issue I use a similar process as above to re-calculate the position vectors of the neighbouring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boids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to a position that may extend the screen and then calculate the direction to it. </a:t>
            </a:r>
          </a:p>
          <a:p>
            <a:pPr lvl="1"/>
            <a:endParaRPr lang="en-GB" sz="16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The actual wrap-around is the finally done before the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boids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are painted, a check is done to check whether the position of each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</a:t>
            </a:r>
            <a:r>
              <a:rPr lang="en-GB" sz="1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goes outside of the defined edges and then the co-ordinates are readjusted before painting the </a:t>
            </a:r>
            <a:r>
              <a:rPr lang="en-GB" sz="16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</a:t>
            </a:r>
            <a:endParaRPr lang="en-GB" sz="16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33E59-DAC4-47BB-8BD1-27803290C83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7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59E597-41AB-4A79-AEF8-5F2876AB8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125FF6-0CDF-400B-BD5B-F9A028CDC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5CB4B-9F57-4042-96D6-20A7D7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749C5D-636E-404D-92CD-EAE2294E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B0EAEB-C931-49E1-BD85-FCAB4D40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086C6-71F4-46B6-A35E-A74DFD0B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CBE0A0-FF49-470E-B8E1-04697034F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47DF76-CB64-418C-B11A-CA905F1C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D3EA6D-EF5A-4AA1-B958-67697FF9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DC9FC6-52AE-4AAF-92D5-5496A9FD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21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91B6E8-6FC2-4738-A048-437140ACC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1798772-09FD-4CCB-B26B-E65E29F3D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4D4F49-6FF4-4DBD-A4B3-DA7391B5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18A8C1-8CB6-493E-BCCD-FD7A96CF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6A412-EA5F-4450-8AAB-C1D51E2D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40BFD-5093-46EA-AE20-C183D63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5D642B-C029-4F18-A12B-8C69C84F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780476-C487-4B17-BB86-D62A9484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345DBE-3A42-441C-B2A5-639486DE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346618-14FD-41AD-A669-6193B0AC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3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9C5D79-DE95-4574-9BFC-5A0672B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B5919D-C586-4508-9BB6-8BB9D5E0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606F41-6DF1-4104-8C80-7BC83D69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D09B7B-6E57-4A50-9219-04E7F455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104BC5-C72B-4753-A28C-705F5923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66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715167-667B-4ACA-A112-969A7F6A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CCD56D-C6B5-46A7-B44B-343AB966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F6B4-C241-4771-98A3-03A3AD5A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E6D3C09-6146-4653-A24E-14501B32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559290-B1CE-4E93-A4B6-17B37110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013F6E-304C-4A98-8D21-E1382D74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2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F3620-876A-40D4-843A-974F15F6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98ADDA-C4D4-43F4-801E-933F0D51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100845-6062-43EC-9138-3CBE61F5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915A447-D5FE-4C72-9D96-3EE450887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004BD9A-E0A4-4FC6-8502-6D97ED626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105723B-2BF1-47EB-B812-F68E3D8E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E68AFF3-E8FD-4F58-9450-F7D43FB1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2B27BF5-0A11-48DF-A531-93571F9A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47A9E-E36C-455F-97F9-A096A9C6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335299D-5A23-45C7-83AE-DE55588D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761760-D3FF-47A1-8420-5449FD6F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5B0A87-310E-4A1A-B86A-52F96149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6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C1FAE5-70A7-4ED7-B8B2-FC8C441C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06EA0B-1B27-4DCB-93E7-DC466E77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86B332-4445-4087-907F-720694D5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6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1F48E-B388-496D-B0FB-17AFEFCF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4DE5B-B221-49E7-88BB-F381D395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AF9771-9849-42E7-BFED-31B9B815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39470C9-E143-4BB2-8079-C00C78D5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D92F61-1244-421A-AA83-0A0B20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65B4F4-A54A-4454-998A-672021C1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895B77-7162-4CC0-AC04-BB10C9B2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13EDF81-094B-41D7-80F2-C6AAA9A96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041D5F5-9410-4B04-849D-61289E07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391AAE-9355-47E2-B7EF-0FE702B2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A298AE-80AC-45A1-978F-64386CB9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4232AD-B308-4284-A483-E88D5A32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9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83B5C6-919D-4D5D-A60B-C29FBD2A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28905D-CA63-4415-8499-41C761C4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07115D-6226-42FA-A4C0-B92EFB22C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7861-92C3-4A5F-80D7-1F76881C166C}" type="datetimeFigureOut">
              <a:rPr lang="en-GB" smtClean="0"/>
              <a:t>08/03/20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EF0C3A-7C1E-49C1-BA1C-D31ACF96C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D80E13-E40D-49D7-BDA5-987C2ECE7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BD52-8BB3-4C75-8B47-4A34AFD3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6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C38A7-3F80-41F0-A868-21BC9E7B0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3" y="90517"/>
            <a:ext cx="10797703" cy="1528558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SwarmPlayer</a:t>
            </a:r>
            <a:r>
              <a:rPr lang="en-GB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: </a:t>
            </a:r>
            <a:r>
              <a:rPr lang="en-GB" sz="4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A Swarm-Based Application for Music Visualisation</a:t>
            </a: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C1C5444-9F30-4F1E-9B1F-4D118B537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6403" y="5582692"/>
            <a:ext cx="3629637" cy="1258333"/>
          </a:xfrm>
        </p:spPr>
        <p:txBody>
          <a:bodyPr anchor="b">
            <a:normAutofit/>
          </a:bodyPr>
          <a:lstStyle/>
          <a:p>
            <a:pPr algn="r"/>
            <a:r>
              <a:rPr lang="en-GB" sz="20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Name: Basil Regi</a:t>
            </a:r>
          </a:p>
          <a:p>
            <a:pPr algn="r"/>
            <a:r>
              <a:rPr lang="en-GB" sz="20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Student ID: 1527413</a:t>
            </a:r>
          </a:p>
          <a:p>
            <a:pPr algn="r"/>
            <a:r>
              <a:rPr lang="en-GB" sz="20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Supervised By: Achim Jung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EB06796-587E-424F-B690-EEF876F8E3C4}"/>
              </a:ext>
            </a:extLst>
          </p:cNvPr>
          <p:cNvGrpSpPr/>
          <p:nvPr/>
        </p:nvGrpSpPr>
        <p:grpSpPr>
          <a:xfrm>
            <a:off x="0" y="1439849"/>
            <a:ext cx="12192000" cy="4572000"/>
            <a:chOff x="0" y="1337300"/>
            <a:chExt cx="12192000" cy="4572000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E32A68EC-1DD6-49E1-9C00-0A0F9D6A7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64176" y1="25625" x2="64176" y2="25625"/>
                        </a14:backgroundRemoval>
                      </a14:imgEffect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5" r="12111"/>
            <a:stretch/>
          </p:blipFill>
          <p:spPr>
            <a:xfrm>
              <a:off x="0" y="1337300"/>
              <a:ext cx="12191999" cy="4572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0A78E67F-367C-435C-9BAB-A5773DF12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34729"/>
              <a:ext cx="12192000" cy="377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3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 smtClean="0">
                <a:latin typeface="Bell MT" panose="02020503060305020303" pitchFamily="18" charset="0"/>
                <a:ea typeface="Adobe Song Std L" panose="02020300000000000000" pitchFamily="18" charset="-128"/>
              </a:rPr>
              <a:t>Pre </a:t>
            </a:r>
            <a:r>
              <a:rPr lang="en-GB" sz="6000" dirty="0" err="1" smtClean="0">
                <a:latin typeface="Bell MT" panose="02020503060305020303" pitchFamily="18" charset="0"/>
                <a:ea typeface="Adobe Song Std L" panose="02020300000000000000" pitchFamily="18" charset="-128"/>
              </a:rPr>
              <a:t>vs</a:t>
            </a:r>
            <a:r>
              <a:rPr lang="en-GB" sz="6000" dirty="0" smtClean="0">
                <a:latin typeface="Bell MT" panose="02020503060305020303" pitchFamily="18" charset="0"/>
                <a:ea typeface="Adobe Song Std L" panose="02020300000000000000" pitchFamily="18" charset="-128"/>
              </a:rPr>
              <a:t> On-</a:t>
            </a:r>
            <a:r>
              <a:rPr lang="en-GB" sz="6000" dirty="0">
                <a:latin typeface="Bell MT" panose="02020503060305020303" pitchFamily="18" charset="0"/>
                <a:ea typeface="Adobe Song Std L" panose="02020300000000000000" pitchFamily="18" charset="-128"/>
              </a:rPr>
              <a:t>line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0C68218-EF4A-403C-99DB-A4CC1D61D47F}"/>
              </a:ext>
            </a:extLst>
          </p:cNvPr>
          <p:cNvSpPr txBox="1"/>
          <p:nvPr/>
        </p:nvSpPr>
        <p:spPr>
          <a:xfrm>
            <a:off x="261257" y="1022044"/>
            <a:ext cx="1139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81E5B4E-8C1C-4624-8129-A06A8586711E}"/>
              </a:ext>
            </a:extLst>
          </p:cNvPr>
          <p:cNvSpPr txBox="1"/>
          <p:nvPr/>
        </p:nvSpPr>
        <p:spPr>
          <a:xfrm>
            <a:off x="318982" y="1133542"/>
            <a:ext cx="11393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GB" b="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An important consideration that I had to make was whether to use pre-processing for the audio files or process them in real-time.</a:t>
            </a:r>
          </a:p>
          <a:p>
            <a:pPr lvl="1"/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Decided on using 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BeatRoot</a:t>
            </a: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algorithm is an example of pre-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However pre-processing the audio file meant that I had to figure out how I was going to synchronise the audio with the visualisation</a:t>
            </a: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65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 smtClean="0">
                <a:latin typeface="Bell MT" panose="02020503060305020303" pitchFamily="18" charset="0"/>
                <a:ea typeface="Adobe Song Std L" panose="02020300000000000000" pitchFamily="18" charset="-128"/>
              </a:rPr>
              <a:t>Rendering Model</a:t>
            </a:r>
            <a:endParaRPr lang="en-GB" sz="6000" dirty="0">
              <a:latin typeface="Bell MT" panose="02020503060305020303" pitchFamily="18" charset="0"/>
              <a:ea typeface="Adobe Song Std L" panose="02020300000000000000" pitchFamily="1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93834" y="1847403"/>
            <a:ext cx="1789475" cy="55806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Audio File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2767" y="1845852"/>
            <a:ext cx="1789475" cy="55806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Audio Processor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2767" y="3462329"/>
            <a:ext cx="1789475" cy="55806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 Timer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53418" y="5250450"/>
            <a:ext cx="1984957" cy="734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Update </a:t>
            </a:r>
            <a:r>
              <a:rPr lang="en-US" dirty="0" err="1" smtClean="0">
                <a:solidFill>
                  <a:srgbClr val="000000"/>
                </a:solidFill>
              </a:rPr>
              <a:t>Visualisation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01184" y="5173474"/>
            <a:ext cx="2138891" cy="83058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Update World Model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4483309" y="2124887"/>
            <a:ext cx="1749458" cy="1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>
          <a:xfrm>
            <a:off x="7127505" y="2403921"/>
            <a:ext cx="0" cy="1058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 flipH="1">
            <a:off x="5645897" y="4020398"/>
            <a:ext cx="1481608" cy="1230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4" idx="0"/>
          </p:cNvCxnSpPr>
          <p:nvPr/>
        </p:nvCxnSpPr>
        <p:spPr>
          <a:xfrm>
            <a:off x="7127505" y="4020398"/>
            <a:ext cx="1443125" cy="1153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54107" y="2713372"/>
            <a:ext cx="204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Tempo + Beat Array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4808" y="4405274"/>
            <a:ext cx="190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Boid</a:t>
            </a:r>
            <a:r>
              <a:rPr lang="en-US" dirty="0" smtClean="0"/>
              <a:t> World Model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41482" y="4270567"/>
            <a:ext cx="199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Beat Time/Salience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5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186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 err="1" smtClean="0">
                <a:latin typeface="Bell MT" panose="02020503060305020303" pitchFamily="18" charset="0"/>
                <a:ea typeface="Adobe Song Std L" panose="02020300000000000000" pitchFamily="18" charset="-128"/>
              </a:rPr>
              <a:t>SwarmPlayer</a:t>
            </a:r>
            <a:r>
              <a:rPr lang="en-GB" sz="6000" dirty="0" smtClean="0">
                <a:latin typeface="Bell MT" panose="02020503060305020303" pitchFamily="18" charset="0"/>
                <a:ea typeface="Adobe Song Std L" panose="02020300000000000000" pitchFamily="18" charset="-128"/>
              </a:rPr>
              <a:t> Demo</a:t>
            </a:r>
            <a:endParaRPr lang="en-GB" sz="6000" dirty="0">
              <a:latin typeface="Bell MT" panose="02020503060305020303" pitchFamily="18" charset="0"/>
              <a:ea typeface="Adobe Song Std L" panose="02020300000000000000" pitchFamily="1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>
                <a:latin typeface="Bell MT" panose="02020503060305020303" pitchFamily="18" charset="0"/>
                <a:ea typeface="Adobe Song Std L" panose="02020300000000000000" pitchFamily="18" charset="-128"/>
              </a:rPr>
              <a:t>Project 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830472-BE2A-4019-8E32-4F7999C1A111}"/>
              </a:ext>
            </a:extLst>
          </p:cNvPr>
          <p:cNvSpPr txBox="1"/>
          <p:nvPr/>
        </p:nvSpPr>
        <p:spPr>
          <a:xfrm>
            <a:off x="498149" y="1079842"/>
            <a:ext cx="109670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Big fan of Music </a:t>
            </a:r>
            <a:endParaRPr lang="en-GB" sz="2400" dirty="0" smtClean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Music </a:t>
            </a: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Information Retrieval is a crucial field at the intersection of Music and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Curious about the use of visualisations at concerts at festivals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Introduced to the idea of Swarms by Achim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Music Visualisation is an extremely underrated and overlooked field, with very little research conducted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Seemed like a unique idea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>
                <a:latin typeface="Bell MT" panose="02020503060305020303" pitchFamily="18" charset="0"/>
                <a:ea typeface="Adobe Song Std L" panose="02020300000000000000" pitchFamily="18" charset="-128"/>
              </a:rPr>
              <a:t>Examples of Music Visualisers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830472-BE2A-4019-8E32-4F7999C1A111}"/>
              </a:ext>
            </a:extLst>
          </p:cNvPr>
          <p:cNvSpPr txBox="1"/>
          <p:nvPr/>
        </p:nvSpPr>
        <p:spPr>
          <a:xfrm>
            <a:off x="498150" y="1121238"/>
            <a:ext cx="72669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Windows Media Player comes to mind as most common visualiser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Does not </a:t>
            </a: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reflect the music well and therefore serves no real purpose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310A758-A8A5-4B7E-98A9-43FD2F898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776" y="1121238"/>
            <a:ext cx="2872656" cy="2207408"/>
          </a:xfrm>
          <a:prstGeom prst="rect">
            <a:avLst/>
          </a:prstGeom>
        </p:spPr>
      </p:pic>
      <p:pic>
        <p:nvPicPr>
          <p:cNvPr id="2052" name="Picture 4" descr="Image result for visualisations at concerts">
            <a:extLst>
              <a:ext uri="{FF2B5EF4-FFF2-40B4-BE49-F238E27FC236}">
                <a16:creationId xmlns="" xmlns:a16="http://schemas.microsoft.com/office/drawing/2014/main" id="{7712F4EB-F2F2-45A9-870E-88A674CA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6" y="3520772"/>
            <a:ext cx="3768565" cy="23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95E7F3-09D5-47AD-AE9A-8E312CEED9DB}"/>
              </a:ext>
            </a:extLst>
          </p:cNvPr>
          <p:cNvSpPr txBox="1"/>
          <p:nvPr/>
        </p:nvSpPr>
        <p:spPr>
          <a:xfrm>
            <a:off x="4620270" y="3530320"/>
            <a:ext cx="7129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An interesting example of the use of visualisers are 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at concerts </a:t>
            </a: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and 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festivals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Usually quite mesmerising, </a:t>
            </a: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however, they have to be manually created and take a lot of work/effort</a:t>
            </a:r>
          </a:p>
        </p:txBody>
      </p:sp>
    </p:spTree>
    <p:extLst>
      <p:ext uri="{BB962C8B-B14F-4D97-AF65-F5344CB8AC3E}">
        <p14:creationId xmlns:p14="http://schemas.microsoft.com/office/powerpoint/2010/main" val="133319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>
                <a:latin typeface="Bell MT" panose="02020503060305020303" pitchFamily="18" charset="0"/>
                <a:ea typeface="Adobe Song Std L" panose="02020300000000000000" pitchFamily="18" charset="-128"/>
              </a:rPr>
              <a:t>Swarm Behaviour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  <p:pic>
        <p:nvPicPr>
          <p:cNvPr id="4100" name="Picture 4" descr="Image result for reynolds steering behaviours collision avoidance">
            <a:extLst>
              <a:ext uri="{FF2B5EF4-FFF2-40B4-BE49-F238E27FC236}">
                <a16:creationId xmlns="" xmlns:a16="http://schemas.microsoft.com/office/drawing/2014/main" id="{DF55480A-CAB6-4630-B831-2947E292C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575" y="3088406"/>
            <a:ext cx="2948402" cy="339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318612-5B51-4CFD-B2A3-81330D43D623}"/>
              </a:ext>
            </a:extLst>
          </p:cNvPr>
          <p:cNvSpPr txBox="1"/>
          <p:nvPr/>
        </p:nvSpPr>
        <p:spPr>
          <a:xfrm>
            <a:off x="498151" y="1126416"/>
            <a:ext cx="75662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Swarms are basically large group of living things moving together, this behaviour has been observed in birds, fishes, insects and even in humans.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Reynolds proposes that a swarm can be modelled by attributing 3 behaviours to each member of that 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swarm</a:t>
            </a: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Further research has shown other behaviours that can added to produce a more realistic swarm model, however the above 3 are sufficient to produce an visually interesting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4106" name="Picture 10" descr="Image result for swarms">
            <a:extLst>
              <a:ext uri="{FF2B5EF4-FFF2-40B4-BE49-F238E27FC236}">
                <a16:creationId xmlns="" xmlns:a16="http://schemas.microsoft.com/office/drawing/2014/main" id="{E900B373-861D-434C-83CD-11D9964A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48" y="1126416"/>
            <a:ext cx="2823028" cy="14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4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Image result for reynolds steering equation">
            <a:extLst>
              <a:ext uri="{FF2B5EF4-FFF2-40B4-BE49-F238E27FC236}">
                <a16:creationId xmlns="" xmlns:a16="http://schemas.microsoft.com/office/drawing/2014/main" id="{2494A535-6FAD-4E1F-A1E4-05F4CF08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17" y="3889775"/>
            <a:ext cx="5633107" cy="196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>
                <a:latin typeface="Bell MT" panose="02020503060305020303" pitchFamily="18" charset="0"/>
                <a:ea typeface="Adobe Song Std L" panose="02020300000000000000" pitchFamily="18" charset="-128"/>
              </a:rPr>
              <a:t>Implementation of Swarm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D81E5B4E-8C1C-4624-8129-A06A8586711E}"/>
                  </a:ext>
                </a:extLst>
              </p:cNvPr>
              <p:cNvSpPr txBox="1"/>
              <p:nvPr/>
            </p:nvSpPr>
            <p:spPr>
              <a:xfrm>
                <a:off x="673459" y="1182262"/>
                <a:ext cx="10833056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dobe Song Std L" panose="02020300000000000000" pitchFamily="18" charset="-128"/>
                    <a:ea typeface="Adobe Song Std L" panose="02020300000000000000" pitchFamily="18" charset="-128"/>
                  </a:rPr>
                  <a:t>I will now outline how the swarm behaviour is implemented in my model.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000" dirty="0">
                  <a:latin typeface="Adobe Song Std L" panose="02020300000000000000" pitchFamily="18" charset="-128"/>
                  <a:ea typeface="Adobe Song Std L" panose="02020300000000000000" pitchFamily="18" charset="-128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dobe Song Std L" panose="02020300000000000000" pitchFamily="18" charset="-128"/>
                    <a:ea typeface="Adobe Song Std L" panose="02020300000000000000" pitchFamily="18" charset="-128"/>
                  </a:rPr>
                  <a:t>The 3  behaviours outlined before are combined together by the formula: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GB" sz="2000" dirty="0">
                  <a:latin typeface="Adobe Song Std L" panose="02020300000000000000" pitchFamily="18" charset="-128"/>
                  <a:ea typeface="Adobe Song Std L" panose="02020300000000000000" pitchFamily="18" charset="-128"/>
                </a:endParaRPr>
              </a:p>
              <a:p>
                <a:pPr lvl="1"/>
                <a:endParaRPr lang="en-GB" sz="2000" dirty="0">
                  <a:latin typeface="Adobe Song Std L" panose="02020300000000000000" pitchFamily="18" charset="-128"/>
                  <a:ea typeface="Adobe Song Std L" panose="02020300000000000000" pitchFamily="18" charset="-128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dobe Song Std L" panose="02020300000000000000" pitchFamily="18" charset="-128"/>
                    <a:ea typeface="Adobe Song Std L" panose="02020300000000000000" pitchFamily="18" charset="-128"/>
                  </a:rPr>
                  <a:t>This desired velocity is then used to calculate the steer on each ‘</a:t>
                </a:r>
                <a:r>
                  <a:rPr lang="en-GB" sz="2000" dirty="0" err="1">
                    <a:latin typeface="Adobe Song Std L" panose="02020300000000000000" pitchFamily="18" charset="-128"/>
                    <a:ea typeface="Adobe Song Std L" panose="02020300000000000000" pitchFamily="18" charset="-128"/>
                  </a:rPr>
                  <a:t>boid</a:t>
                </a:r>
                <a:r>
                  <a:rPr lang="en-GB" sz="2000" dirty="0">
                    <a:latin typeface="Adobe Song Std L" panose="02020300000000000000" pitchFamily="18" charset="-128"/>
                    <a:ea typeface="Adobe Song Std L" panose="02020300000000000000" pitchFamily="18" charset="-128"/>
                  </a:rPr>
                  <a:t>’ at each time step: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GB" sz="2000" b="0" dirty="0">
                  <a:latin typeface="Adobe Song Std L" panose="02020300000000000000" pitchFamily="18" charset="-128"/>
                  <a:ea typeface="Adobe Song Std L" panose="02020300000000000000" pitchFamily="18" charset="-128"/>
                </a:endParaRPr>
              </a:p>
              <a:p>
                <a:pPr lvl="1"/>
                <a:endParaRPr lang="en-GB" dirty="0">
                  <a:latin typeface="Adobe Song Std L" panose="02020300000000000000" pitchFamily="18" charset="-128"/>
                  <a:ea typeface="Adobe Song Std L" panose="02020300000000000000" pitchFamily="18" charset="-128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dobe Song Std L" panose="02020300000000000000" pitchFamily="18" charset="-128"/>
                  <a:ea typeface="Adobe Song Std L" panose="02020300000000000000" pitchFamily="18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81E5B4E-8C1C-4624-8129-A06A8586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9" y="1182262"/>
                <a:ext cx="10833056" cy="2769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5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>
                <a:latin typeface="Bell MT" panose="02020503060305020303" pitchFamily="18" charset="0"/>
                <a:ea typeface="Adobe Song Std L" panose="02020300000000000000" pitchFamily="18" charset="-128"/>
              </a:rPr>
              <a:t>Implementation of Swarm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81E5B4E-8C1C-4624-8129-A06A8586711E}"/>
              </a:ext>
            </a:extLst>
          </p:cNvPr>
          <p:cNvSpPr txBox="1"/>
          <p:nvPr/>
        </p:nvSpPr>
        <p:spPr>
          <a:xfrm>
            <a:off x="261257" y="1022044"/>
            <a:ext cx="113937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GB" b="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 do not aim for realism in my swarm 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model</a:t>
            </a: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 also do not enforce collision avoidance to a point where collisions never 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occur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 found that, the right balance between maximum speed and maximum force was required to produce an interesting visualisation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Too high a speed = </a:t>
            </a:r>
            <a:r>
              <a:rPr lang="en-GB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boids</a:t>
            </a: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moved too erratically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Too high a force = </a:t>
            </a:r>
            <a:r>
              <a:rPr lang="en-GB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boids</a:t>
            </a: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unable to move freely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87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>
                <a:latin typeface="Bell MT" panose="02020503060305020303" pitchFamily="18" charset="0"/>
                <a:ea typeface="Adobe Song Std L" panose="02020300000000000000" pitchFamily="18" charset="-128"/>
              </a:rPr>
              <a:t>Toroidal World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81E5B4E-8C1C-4624-8129-A06A8586711E}"/>
              </a:ext>
            </a:extLst>
          </p:cNvPr>
          <p:cNvSpPr txBox="1"/>
          <p:nvPr/>
        </p:nvSpPr>
        <p:spPr>
          <a:xfrm>
            <a:off x="3719113" y="4984444"/>
            <a:ext cx="474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Algorithm Walk-Through</a:t>
            </a:r>
            <a:endParaRPr lang="en-GB" b="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6146" name="Picture 2" descr="Image result for toroidal world to 2d projection">
            <a:extLst>
              <a:ext uri="{FF2B5EF4-FFF2-40B4-BE49-F238E27FC236}">
                <a16:creationId xmlns="" xmlns:a16="http://schemas.microsoft.com/office/drawing/2014/main" id="{673547D7-E3AB-4513-A490-02343F01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21" y="1407806"/>
            <a:ext cx="2095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EC86B0C2-0F4F-42DC-BB0C-FA82153C3A8E}"/>
              </a:ext>
            </a:extLst>
          </p:cNvPr>
          <p:cNvSpPr/>
          <p:nvPr/>
        </p:nvSpPr>
        <p:spPr>
          <a:xfrm>
            <a:off x="4998833" y="2514601"/>
            <a:ext cx="2095500" cy="91439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4A0EBDD-559D-4711-8EB7-207C604F43AE}"/>
              </a:ext>
            </a:extLst>
          </p:cNvPr>
          <p:cNvSpPr/>
          <p:nvPr/>
        </p:nvSpPr>
        <p:spPr>
          <a:xfrm>
            <a:off x="7919682" y="1929186"/>
            <a:ext cx="2438400" cy="2148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8ED1B43-E0A5-4C3B-93E9-A871D676BB42}"/>
              </a:ext>
            </a:extLst>
          </p:cNvPr>
          <p:cNvSpPr/>
          <p:nvPr/>
        </p:nvSpPr>
        <p:spPr>
          <a:xfrm>
            <a:off x="2380343" y="1906808"/>
            <a:ext cx="1146628" cy="225092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DC76AD6-C6EC-41A5-9A76-5D922874A583}"/>
              </a:ext>
            </a:extLst>
          </p:cNvPr>
          <p:cNvSpPr/>
          <p:nvPr/>
        </p:nvSpPr>
        <p:spPr>
          <a:xfrm rot="19919991">
            <a:off x="3282921" y="1958584"/>
            <a:ext cx="815877" cy="49389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211CFF-8ABA-44B0-BD50-AB8A0527A665}"/>
              </a:ext>
            </a:extLst>
          </p:cNvPr>
          <p:cNvSpPr txBox="1"/>
          <p:nvPr/>
        </p:nvSpPr>
        <p:spPr>
          <a:xfrm>
            <a:off x="2133995" y="2662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AB6AEFD-F5EB-4B8B-8E64-AC6F99A45D78}"/>
              </a:ext>
            </a:extLst>
          </p:cNvPr>
          <p:cNvSpPr txBox="1"/>
          <p:nvPr/>
        </p:nvSpPr>
        <p:spPr>
          <a:xfrm>
            <a:off x="8996856" y="40773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CDC24B5-F5AD-44F1-A45E-4DD8457894D8}"/>
              </a:ext>
            </a:extLst>
          </p:cNvPr>
          <p:cNvSpPr txBox="1"/>
          <p:nvPr/>
        </p:nvSpPr>
        <p:spPr>
          <a:xfrm>
            <a:off x="4087469" y="1829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A823CCE-7684-40E7-9C55-B98DDD5A3CCE}"/>
              </a:ext>
            </a:extLst>
          </p:cNvPr>
          <p:cNvSpPr txBox="1"/>
          <p:nvPr/>
        </p:nvSpPr>
        <p:spPr>
          <a:xfrm>
            <a:off x="7498997" y="27871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2594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>
                <a:latin typeface="Bell MT" panose="02020503060305020303" pitchFamily="18" charset="0"/>
                <a:ea typeface="Adobe Song Std L" panose="02020300000000000000" pitchFamily="18" charset="-128"/>
              </a:rPr>
              <a:t>Audio Feature Extraction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0C68218-EF4A-403C-99DB-A4CC1D61D47F}"/>
              </a:ext>
            </a:extLst>
          </p:cNvPr>
          <p:cNvSpPr txBox="1"/>
          <p:nvPr/>
        </p:nvSpPr>
        <p:spPr>
          <a:xfrm>
            <a:off x="261257" y="1022044"/>
            <a:ext cx="1139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1E5B4E-8C1C-4624-8129-A06A8586711E}"/>
              </a:ext>
            </a:extLst>
          </p:cNvPr>
          <p:cNvSpPr txBox="1"/>
          <p:nvPr/>
        </p:nvSpPr>
        <p:spPr>
          <a:xfrm>
            <a:off x="165048" y="1018080"/>
            <a:ext cx="113937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Finding good algorithms for feature extraction is research project in it’s own 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right</a:t>
            </a: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 smtClean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A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im </a:t>
            </a:r>
            <a:r>
              <a:rPr lang="en-GB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is to find lightweight algorithms which I can implement in Java to be integrated into the swarm 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visualisation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Focussed on Beat Detection as it is easily understood by viewers with no musical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Pitch and Key not so easily understood</a:t>
            </a:r>
          </a:p>
          <a:p>
            <a:pPr lvl="1"/>
            <a:endParaRPr lang="en-GB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Simon Dixon’s beat detection algorithm (</a:t>
            </a:r>
            <a:r>
              <a:rPr lang="en-GB" sz="2400" dirty="0" err="1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BeatRoot</a:t>
            </a: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) seemed like the ideal option</a:t>
            </a: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313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37F6E1-F588-491B-B7F8-5426CC45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7350" r="12111" b="1"/>
          <a:stretch/>
        </p:blipFill>
        <p:spPr>
          <a:xfrm rot="16200000">
            <a:off x="-2930850" y="2930852"/>
            <a:ext cx="6858001" cy="99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5458D-E741-4CF6-8542-244F4BA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" y="107645"/>
            <a:ext cx="12192000" cy="914399"/>
          </a:xfrm>
          <a:noFill/>
        </p:spPr>
        <p:txBody>
          <a:bodyPr vert="horz">
            <a:noAutofit/>
          </a:bodyPr>
          <a:lstStyle/>
          <a:p>
            <a:pPr algn="ctr"/>
            <a:r>
              <a:rPr lang="en-GB" sz="6000" dirty="0" err="1" smtClean="0">
                <a:latin typeface="Bell MT" panose="02020503060305020303" pitchFamily="18" charset="0"/>
                <a:ea typeface="Adobe Song Std L" panose="02020300000000000000" pitchFamily="18" charset="-128"/>
              </a:rPr>
              <a:t>BeatRoot</a:t>
            </a:r>
            <a:r>
              <a:rPr lang="en-GB" sz="6000" dirty="0" smtClean="0">
                <a:latin typeface="Bell MT" panose="02020503060305020303" pitchFamily="18" charset="0"/>
                <a:ea typeface="Adobe Song Std L" panose="02020300000000000000" pitchFamily="18" charset="-128"/>
              </a:rPr>
              <a:t> Algorithm</a:t>
            </a:r>
            <a:endParaRPr lang="en-GB" sz="6000" dirty="0">
              <a:latin typeface="Bell MT" panose="02020503060305020303" pitchFamily="18" charset="0"/>
              <a:ea typeface="Adobe Song Std L" panose="02020300000000000000" pitchFamily="18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BBAEBF-E0C9-4AF2-A5E8-5780548F0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176" y1="25625" x2="64176" y2="2562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44283" r="12111"/>
          <a:stretch/>
        </p:blipFill>
        <p:spPr>
          <a:xfrm rot="5400000">
            <a:off x="8281611" y="2901821"/>
            <a:ext cx="6858001" cy="1054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0C68218-EF4A-403C-99DB-A4CC1D61D47F}"/>
              </a:ext>
            </a:extLst>
          </p:cNvPr>
          <p:cNvSpPr txBox="1"/>
          <p:nvPr/>
        </p:nvSpPr>
        <p:spPr>
          <a:xfrm>
            <a:off x="261257" y="1022044"/>
            <a:ext cx="1139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1E5B4E-8C1C-4624-8129-A06A8586711E}"/>
              </a:ext>
            </a:extLst>
          </p:cNvPr>
          <p:cNvSpPr txBox="1"/>
          <p:nvPr/>
        </p:nvSpPr>
        <p:spPr>
          <a:xfrm>
            <a:off x="299740" y="825642"/>
            <a:ext cx="1139371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GB" b="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There are two phases to the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Peak Finding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Tempo Induction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25" y="2694128"/>
            <a:ext cx="4702574" cy="2533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573" y="1107134"/>
            <a:ext cx="3457551" cy="2804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283" y="4387790"/>
            <a:ext cx="4381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3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852</Words>
  <Application>Microsoft Macintosh PowerPoint</Application>
  <PresentationFormat>Custom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SwarmPlayer: A Swarm-Based Application for Music Visualisation</vt:lpstr>
      <vt:lpstr>Project Motivations</vt:lpstr>
      <vt:lpstr>Examples of Music Visualisers</vt:lpstr>
      <vt:lpstr>Swarm Behaviour</vt:lpstr>
      <vt:lpstr>Implementation of Swarm</vt:lpstr>
      <vt:lpstr>Implementation of Swarm</vt:lpstr>
      <vt:lpstr>Toroidal World</vt:lpstr>
      <vt:lpstr>Audio Feature Extraction</vt:lpstr>
      <vt:lpstr>BeatRoot Algorithm</vt:lpstr>
      <vt:lpstr>Pre vs On-line Processing</vt:lpstr>
      <vt:lpstr>Rendering Model</vt:lpstr>
      <vt:lpstr>SwarmPlayer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SwarmPlayer: A Swarm-Based Application for Music Visualisation</dc:title>
  <dc:creator>Basil Regi (MSci Comp Sci w Ind Year FT)</dc:creator>
  <cp:lastModifiedBy>Basil Regi</cp:lastModifiedBy>
  <cp:revision>34</cp:revision>
  <dcterms:created xsi:type="dcterms:W3CDTF">2020-03-07T14:47:50Z</dcterms:created>
  <dcterms:modified xsi:type="dcterms:W3CDTF">2020-03-08T22:42:16Z</dcterms:modified>
</cp:coreProperties>
</file>